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7" r:id="rId6"/>
    <p:sldId id="268" r:id="rId7"/>
    <p:sldId id="269" r:id="rId8"/>
    <p:sldId id="270" r:id="rId9"/>
    <p:sldId id="271" r:id="rId10"/>
    <p:sldId id="279" r:id="rId11"/>
    <p:sldId id="278" r:id="rId12"/>
    <p:sldId id="277" r:id="rId13"/>
    <p:sldId id="275" r:id="rId14"/>
    <p:sldId id="274" r:id="rId15"/>
    <p:sldId id="266" r:id="rId16"/>
    <p:sldId id="259" r:id="rId17"/>
    <p:sldId id="258" r:id="rId18"/>
    <p:sldId id="260" r:id="rId19"/>
    <p:sldId id="261" r:id="rId20"/>
    <p:sldId id="26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4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Wumpus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Peihang Xu, Micky Kumar, Elham </a:t>
            </a:r>
            <a:r>
              <a:rPr lang="en-US" dirty="0" err="1"/>
              <a:t>Saeedy</a:t>
            </a:r>
            <a:r>
              <a:rPr lang="en-US" dirty="0"/>
              <a:t> </a:t>
            </a:r>
            <a:r>
              <a:rPr lang="en-US" dirty="0" err="1"/>
              <a:t>Seyedeh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C3A75-CC55-4D5A-989F-D73ABF5B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D5923-1388-482A-988F-E59D87178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335501"/>
            <a:ext cx="6228383" cy="40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Gomoku</a:t>
            </a:r>
            <a:r>
              <a:rPr lang="en-US" dirty="0"/>
              <a:t>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Peihang Xu, Micky Kumar, Elham </a:t>
            </a:r>
            <a:r>
              <a:rPr lang="en-US" dirty="0" err="1"/>
              <a:t>Saeedy</a:t>
            </a:r>
            <a:r>
              <a:rPr lang="en-US" dirty="0"/>
              <a:t> </a:t>
            </a:r>
            <a:r>
              <a:rPr lang="en-US" dirty="0" err="1"/>
              <a:t>Seyedeh</a:t>
            </a:r>
            <a:endParaRPr lang="en-US" dirty="0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9204C-5C8E-4382-B17C-801BEB2E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About GomoKu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26968-1D25-411D-A002-ECC079AA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830" y="2340864"/>
            <a:ext cx="5851170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It is also called five in a row </a:t>
            </a:r>
          </a:p>
          <a:p>
            <a:r>
              <a:rPr lang="en-US" dirty="0"/>
              <a:t>It is played with Go board and pieces on 15*15 board or 19*19 board</a:t>
            </a:r>
          </a:p>
          <a:p>
            <a:r>
              <a:rPr lang="en-US" dirty="0"/>
              <a:t>The winner is the first person to have 5 pieces in a row, a column, or a diagonal.</a:t>
            </a:r>
          </a:p>
          <a:p>
            <a:r>
              <a:rPr lang="en-US" dirty="0" err="1"/>
              <a:t>Github</a:t>
            </a:r>
            <a:r>
              <a:rPr lang="en-US" dirty="0"/>
              <a:t> repository: https://github.com/junxiaosong/AlphaZero_Gomoku</a:t>
            </a:r>
          </a:p>
        </p:txBody>
      </p:sp>
      <p:pic>
        <p:nvPicPr>
          <p:cNvPr id="1026" name="Picture 2" descr="Gevin - AF2005-03 - 20-inch Beech Wood Go / Gomoku Game Table with Double Drawers">
            <a:extLst>
              <a:ext uri="{FF2B5EF4-FFF2-40B4-BE49-F238E27FC236}">
                <a16:creationId xmlns:a16="http://schemas.microsoft.com/office/drawing/2014/main" id="{48A1175B-5861-483B-B977-8C1AA44550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450306"/>
            <a:ext cx="44450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76405-2952-45C1-8FA9-6C4C9D80D893}"/>
              </a:ext>
            </a:extLst>
          </p:cNvPr>
          <p:cNvSpPr txBox="1"/>
          <p:nvPr/>
        </p:nvSpPr>
        <p:spPr>
          <a:xfrm>
            <a:off x="452108" y="5638006"/>
            <a:ext cx="5452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https://gevin-ent.com/20-inch-beech-wood-go-gomoku-game-table-with-double-drawers/</a:t>
            </a:r>
          </a:p>
        </p:txBody>
      </p:sp>
    </p:spTree>
    <p:extLst>
      <p:ext uri="{BB962C8B-B14F-4D97-AF65-F5344CB8AC3E}">
        <p14:creationId xmlns:p14="http://schemas.microsoft.com/office/powerpoint/2010/main" val="274424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AlphaZero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E952A-78DE-43FB-BAAF-EACEC699D6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2658" y="2174320"/>
            <a:ext cx="4669636" cy="42585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73018F-F96C-4F29-B55C-D32AAD526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No human data or guidance beyond the basic rules of the game</a:t>
            </a:r>
          </a:p>
          <a:p>
            <a:pPr algn="l"/>
            <a:r>
              <a:rPr lang="en-US" dirty="0"/>
              <a:t>Input to deep NN: </a:t>
            </a:r>
          </a:p>
          <a:p>
            <a:pPr lvl="1"/>
            <a:r>
              <a:rPr lang="en-US" dirty="0"/>
              <a:t>Raw representations of board positions</a:t>
            </a:r>
          </a:p>
          <a:p>
            <a:pPr algn="l"/>
            <a:r>
              <a:rPr lang="en-US" dirty="0"/>
              <a:t>Output of deep NN: </a:t>
            </a:r>
          </a:p>
          <a:p>
            <a:pPr lvl="1"/>
            <a:r>
              <a:rPr lang="en-US" dirty="0"/>
              <a:t>Scalar value v: probability that the current player will win from the current board position</a:t>
            </a:r>
          </a:p>
          <a:p>
            <a:pPr lvl="1"/>
            <a:r>
              <a:rPr lang="en-US" dirty="0"/>
              <a:t>Vector </a:t>
            </a:r>
            <a:r>
              <a:rPr lang="en-US" b="1" dirty="0"/>
              <a:t>p</a:t>
            </a:r>
            <a:r>
              <a:rPr lang="en-US" dirty="0"/>
              <a:t>: move probabilities, one for each possible placement on board</a:t>
            </a:r>
          </a:p>
          <a:p>
            <a:pPr algn="l"/>
            <a:r>
              <a:rPr lang="en-US" dirty="0"/>
              <a:t>What are targets for NN to train?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387DC-F0BF-4706-AC6D-8A4A10F15DF2}"/>
              </a:ext>
            </a:extLst>
          </p:cNvPr>
          <p:cNvSpPr txBox="1"/>
          <p:nvPr/>
        </p:nvSpPr>
        <p:spPr>
          <a:xfrm>
            <a:off x="2063691" y="6155844"/>
            <a:ext cx="86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Sutton, RL</a:t>
            </a:r>
          </a:p>
        </p:txBody>
      </p:sp>
    </p:spTree>
    <p:extLst>
      <p:ext uri="{BB962C8B-B14F-4D97-AF65-F5344CB8AC3E}">
        <p14:creationId xmlns:p14="http://schemas.microsoft.com/office/powerpoint/2010/main" val="31995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E952A-78DE-43FB-BAAF-EACEC699D6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2658" y="2174320"/>
            <a:ext cx="4669636" cy="42585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73018F-F96C-4F29-B55C-D32AAD526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Self-play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Not selecting self-play actions according to the probabilities </a:t>
            </a:r>
            <a:r>
              <a:rPr lang="en-US" sz="1800" b="1" i="0" u="none" strike="noStrike" baseline="0" dirty="0">
                <a:latin typeface="CMBX10"/>
              </a:rPr>
              <a:t>p</a:t>
            </a:r>
          </a:p>
          <a:p>
            <a:pPr algn="l"/>
            <a:r>
              <a:rPr lang="en-US" sz="1800" b="1" i="0" u="none" strike="noStrike" baseline="0" dirty="0">
                <a:latin typeface="CMR10"/>
              </a:rPr>
              <a:t>p</a:t>
            </a:r>
            <a:r>
              <a:rPr lang="en-US" sz="1800" b="0" i="0" u="none" strike="noStrike" baseline="0" dirty="0">
                <a:latin typeface="CMR10"/>
              </a:rPr>
              <a:t> is still used! </a:t>
            </a:r>
            <a:r>
              <a:rPr lang="en-US" sz="1800" b="0" i="0" u="none" strike="noStrike" baseline="0" dirty="0">
                <a:latin typeface="CMR10"/>
                <a:sym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latin typeface="CMR10"/>
              </a:rPr>
              <a:t>Direct each execution of MCTS</a:t>
            </a:r>
          </a:p>
          <a:p>
            <a:pPr algn="l"/>
            <a:r>
              <a:rPr lang="en-US" sz="1800" dirty="0">
                <a:latin typeface="CMR10"/>
              </a:rPr>
              <a:t>MCTS generates new move probabilities as policies </a:t>
            </a:r>
            <a:r>
              <a:rPr lang="en-US" altLang="zh-CN" sz="1800" dirty="0">
                <a:latin typeface="CMR10"/>
              </a:rPr>
              <a:t>π</a:t>
            </a:r>
          </a:p>
          <a:p>
            <a:pPr algn="l"/>
            <a:r>
              <a:rPr lang="en-US" sz="1800" dirty="0">
                <a:latin typeface="CMR10"/>
              </a:rPr>
              <a:t>The output policies are used as targets to train the DNN model!</a:t>
            </a:r>
          </a:p>
          <a:p>
            <a:pPr algn="l"/>
            <a:r>
              <a:rPr lang="en-US" sz="1800" dirty="0">
                <a:latin typeface="CMR10"/>
              </a:rPr>
              <a:t>The winner in each self play game will be used as a label for training the scalar output of the DNN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387DC-F0BF-4706-AC6D-8A4A10F15DF2}"/>
              </a:ext>
            </a:extLst>
          </p:cNvPr>
          <p:cNvSpPr txBox="1"/>
          <p:nvPr/>
        </p:nvSpPr>
        <p:spPr>
          <a:xfrm>
            <a:off x="2063691" y="6155844"/>
            <a:ext cx="86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Sutton, 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8B074-BDB1-42FE-9F3C-AE428ABBDB2B}"/>
              </a:ext>
            </a:extLst>
          </p:cNvPr>
          <p:cNvSpPr txBox="1"/>
          <p:nvPr/>
        </p:nvSpPr>
        <p:spPr>
          <a:xfrm>
            <a:off x="461818" y="399934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direct MCTS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C3384-AC47-493C-9DDA-01A15E0B3A27}"/>
              </a:ext>
            </a:extLst>
          </p:cNvPr>
          <p:cNvSpPr txBox="1"/>
          <p:nvPr/>
        </p:nvSpPr>
        <p:spPr>
          <a:xfrm>
            <a:off x="2152073" y="3574473"/>
            <a:ext cx="19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MCTS generates </a:t>
            </a:r>
            <a:r>
              <a:rPr lang="en-US" altLang="zh-CN" sz="1800" dirty="0">
                <a:solidFill>
                  <a:srgbClr val="FF0000"/>
                </a:solidFill>
                <a:latin typeface="CMR10"/>
              </a:rPr>
              <a:t>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C2B44-E78E-4086-B13D-9BE096349691}"/>
              </a:ext>
            </a:extLst>
          </p:cNvPr>
          <p:cNvSpPr txBox="1"/>
          <p:nvPr/>
        </p:nvSpPr>
        <p:spPr>
          <a:xfrm>
            <a:off x="3928145" y="90076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“MCTS may therefore be viewed as a powerful </a:t>
            </a:r>
            <a:r>
              <a:rPr lang="en-US" sz="1800" b="0" i="0" u="none" strike="noStrike" baseline="0" dirty="0">
                <a:latin typeface="CMTI10"/>
              </a:rPr>
              <a:t>policy improvement </a:t>
            </a:r>
            <a:r>
              <a:rPr lang="en-US" sz="1800" b="0" i="0" u="none" strike="noStrike" baseline="0" dirty="0">
                <a:latin typeface="CMR10"/>
              </a:rPr>
              <a:t>operator.”    Silver et al.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FCF75A-5EAE-44DE-899E-6E790121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-- Monte </a:t>
            </a:r>
            <a:r>
              <a:rPr lang="en-US" dirty="0" err="1"/>
              <a:t>carlo</a:t>
            </a:r>
            <a:r>
              <a:rPr lang="en-US" dirty="0"/>
              <a:t> tree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F9B9D-0A7F-446F-9A41-27406946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965" y="2340864"/>
            <a:ext cx="5335842" cy="3634486"/>
          </a:xfrm>
        </p:spPr>
        <p:txBody>
          <a:bodyPr/>
          <a:lstStyle/>
          <a:p>
            <a:r>
              <a:rPr lang="en-US" dirty="0"/>
              <a:t>Selection: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start from a node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(e.g. current board configuration)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select a node on the tree that has the highest possibility of winning</a:t>
            </a:r>
            <a:endParaRPr lang="en-US" dirty="0"/>
          </a:p>
          <a:p>
            <a:r>
              <a:rPr lang="en-US" dirty="0"/>
              <a:t>Expansion: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increase the options further in the game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expand the selected node and creating many children nodes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34EC1-2B2F-47E1-9D36-DCDA3180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" y="2340864"/>
            <a:ext cx="2842571" cy="2854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56243-3DBC-4FCC-A7B1-C234DC26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33" y="2390220"/>
            <a:ext cx="2524589" cy="3030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7BE7B-F776-4507-8CDF-A250648C0CE2}"/>
              </a:ext>
            </a:extLst>
          </p:cNvPr>
          <p:cNvSpPr txBox="1"/>
          <p:nvPr/>
        </p:nvSpPr>
        <p:spPr>
          <a:xfrm>
            <a:off x="723551" y="5645809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https://towardsdatascience.com/monte-carlo-tree-search-158a917a8baa</a:t>
            </a:r>
          </a:p>
        </p:txBody>
      </p:sp>
    </p:spTree>
    <p:extLst>
      <p:ext uri="{BB962C8B-B14F-4D97-AF65-F5344CB8AC3E}">
        <p14:creationId xmlns:p14="http://schemas.microsoft.com/office/powerpoint/2010/main" val="197289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397B-0626-4C4F-8972-AB72056A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-- Monte </a:t>
            </a:r>
            <a:r>
              <a:rPr lang="en-US" dirty="0" err="1"/>
              <a:t>carlo</a:t>
            </a:r>
            <a:r>
              <a:rPr lang="en-US" dirty="0"/>
              <a:t>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2EA-9E83-44AD-8348-49F9CBD7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406" y="2340864"/>
            <a:ext cx="5595401" cy="3634486"/>
          </a:xfrm>
        </p:spPr>
        <p:txBody>
          <a:bodyPr>
            <a:normAutofit/>
          </a:bodyPr>
          <a:lstStyle/>
          <a:p>
            <a:r>
              <a:rPr lang="en-US" dirty="0"/>
              <a:t>Simulating/rollout:</a:t>
            </a:r>
          </a:p>
          <a:p>
            <a:pPr lvl="1"/>
            <a:r>
              <a:rPr lang="en-US" dirty="0"/>
              <a:t>Find the best children which will lead us to the correct solution</a:t>
            </a:r>
          </a:p>
          <a:p>
            <a:pPr lvl="1"/>
            <a:r>
              <a:rPr lang="en-US" dirty="0"/>
              <a:t>Make random decisions in the game further down</a:t>
            </a:r>
          </a:p>
          <a:p>
            <a:pPr lvl="1"/>
            <a:r>
              <a:rPr lang="en-US" dirty="0"/>
              <a:t>The simulation is done for every children node</a:t>
            </a:r>
          </a:p>
          <a:p>
            <a:r>
              <a:rPr lang="en-US" dirty="0"/>
              <a:t>Updating:</a:t>
            </a:r>
          </a:p>
          <a:p>
            <a:pPr lvl="1"/>
            <a:r>
              <a:rPr lang="en-US" dirty="0"/>
              <a:t>New nodes get their positive or negative scores in the environment</a:t>
            </a:r>
          </a:p>
          <a:p>
            <a:pPr lvl="1"/>
            <a:r>
              <a:rPr lang="en-US" dirty="0"/>
              <a:t>Total scores of their parent nodes must be updated by going back up the tree one-by-one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DAACD-FF25-4461-8458-6072E343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17" y="2111175"/>
            <a:ext cx="2601108" cy="3310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A0537-88AC-4D2B-BC2E-886F44E2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9" y="2111175"/>
            <a:ext cx="2550841" cy="3714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5A359-EE76-41C7-BC24-C2501327CD93}"/>
              </a:ext>
            </a:extLst>
          </p:cNvPr>
          <p:cNvSpPr txBox="1"/>
          <p:nvPr/>
        </p:nvSpPr>
        <p:spPr>
          <a:xfrm>
            <a:off x="740328" y="600195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https://towardsdatascience.com/monte-carlo-tree-search-158a917a8baa</a:t>
            </a:r>
          </a:p>
        </p:txBody>
      </p:sp>
    </p:spTree>
    <p:extLst>
      <p:ext uri="{BB962C8B-B14F-4D97-AF65-F5344CB8AC3E}">
        <p14:creationId xmlns:p14="http://schemas.microsoft.com/office/powerpoint/2010/main" val="427546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F8B-221A-4C5B-9B2E-38387775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93E9-0A0B-4524-BAF7-5949F579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70095"/>
            <a:ext cx="11029615" cy="3634486"/>
          </a:xfrm>
        </p:spPr>
        <p:txBody>
          <a:bodyPr/>
          <a:lstStyle/>
          <a:p>
            <a:r>
              <a:rPr lang="en-US" dirty="0"/>
              <a:t>Simpler version of MCTS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Each iteration of MCTS ran a simulation that ended at a leaf node of the current search tree instead of at the terminal position of a complete game simulation </a:t>
            </a:r>
            <a:r>
              <a:rPr lang="en-US" sz="1800" b="0" i="0" u="none" strike="noStrike" baseline="0" dirty="0">
                <a:latin typeface="CMR10"/>
                <a:sym typeface="Wingdings" panose="05000000000000000000" pitchFamily="2" charset="2"/>
              </a:rPr>
              <a:t> No rollout stage</a:t>
            </a:r>
          </a:p>
          <a:p>
            <a:pPr algn="l"/>
            <a:r>
              <a:rPr lang="en-US" sz="1800" dirty="0">
                <a:latin typeface="CMR10"/>
                <a:sym typeface="Wingdings" panose="05000000000000000000" pitchFamily="2" charset="2"/>
              </a:rPr>
              <a:t>The rollout stage is replaced by the prediction from the NN  Guided MCTS</a:t>
            </a:r>
          </a:p>
          <a:p>
            <a:pPr algn="l"/>
            <a:r>
              <a:rPr lang="en-US" sz="1800" dirty="0">
                <a:latin typeface="CMR10"/>
                <a:sym typeface="Wingdings" panose="05000000000000000000" pitchFamily="2" charset="2"/>
              </a:rPr>
              <a:t>We do ~400 MCTS per move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4ACB5-7680-4E11-82D7-27E8F1AA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40" y="808888"/>
            <a:ext cx="2165023" cy="2174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CC91B-6EEE-424B-ACE6-4DD75899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76" y="808888"/>
            <a:ext cx="1992639" cy="239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85F78-B465-44E4-AB3D-6D52C205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51" y="777176"/>
            <a:ext cx="1930323" cy="245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71358-38C2-4F82-8DB4-922DA2775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373" y="777176"/>
            <a:ext cx="2062178" cy="300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936A4-8F02-4232-B4EC-70E9C8E27461}"/>
              </a:ext>
            </a:extLst>
          </p:cNvPr>
          <p:cNvSpPr txBox="1"/>
          <p:nvPr/>
        </p:nvSpPr>
        <p:spPr>
          <a:xfrm>
            <a:off x="8318421" y="966182"/>
            <a:ext cx="95090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28F-4238-46AC-8F6A-939D71E8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the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C258-E766-4DAF-AB5D-449F69BA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8x8 grid board</a:t>
            </a:r>
          </a:p>
          <a:p>
            <a:r>
              <a:rPr lang="en-US" dirty="0"/>
              <a:t>4 binary feature planes:</a:t>
            </a:r>
          </a:p>
          <a:p>
            <a:pPr lvl="1"/>
            <a:r>
              <a:rPr lang="en-US" dirty="0"/>
              <a:t>First for the representations of the positions of the current player’s stones </a:t>
            </a:r>
          </a:p>
          <a:p>
            <a:pPr lvl="1"/>
            <a:r>
              <a:rPr lang="en-US" dirty="0"/>
              <a:t>Second for the representations of the positions of the opponent’s stones</a:t>
            </a:r>
          </a:p>
          <a:p>
            <a:pPr lvl="1"/>
            <a:r>
              <a:rPr lang="en-US" dirty="0"/>
              <a:t>Third for the opponent’s latest move </a:t>
            </a:r>
            <a:r>
              <a:rPr lang="en-US" dirty="0">
                <a:sym typeface="Wingdings" panose="05000000000000000000" pitchFamily="2" charset="2"/>
              </a:rPr>
              <a:t> where the current player made the move is going to be close to where the opponent’s latest move was</a:t>
            </a:r>
            <a:endParaRPr lang="en-US" dirty="0"/>
          </a:p>
          <a:p>
            <a:pPr lvl="1"/>
            <a:r>
              <a:rPr lang="en-US" dirty="0"/>
              <a:t>Fourth: the whole plane will be 1 if the player made the first move</a:t>
            </a:r>
          </a:p>
        </p:txBody>
      </p:sp>
    </p:spTree>
    <p:extLst>
      <p:ext uri="{BB962C8B-B14F-4D97-AF65-F5344CB8AC3E}">
        <p14:creationId xmlns:p14="http://schemas.microsoft.com/office/powerpoint/2010/main" val="219348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B6A6-87DD-43D3-B483-6AA78DA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27AA8-9911-4532-A123-96565800FD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9138" y="994729"/>
            <a:ext cx="6315771" cy="24665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55029-6CF3-4B81-9BC9-8943DFBE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1" y="2228003"/>
            <a:ext cx="11333717" cy="4468361"/>
          </a:xfrm>
        </p:spPr>
        <p:txBody>
          <a:bodyPr/>
          <a:lstStyle/>
          <a:p>
            <a:r>
              <a:rPr lang="en-US" dirty="0"/>
              <a:t>Three CNN layers: 32, 64, and 128 (3x3) filters</a:t>
            </a:r>
          </a:p>
          <a:p>
            <a:r>
              <a:rPr lang="en-US" dirty="0"/>
              <a:t>Output to value v: 2 (1x1) filter </a:t>
            </a:r>
            <a:r>
              <a:rPr lang="en-US" dirty="0">
                <a:sym typeface="Wingdings" panose="05000000000000000000" pitchFamily="2" charset="2"/>
              </a:rPr>
              <a:t> Dense layer 64  Dense layer output (tanh)</a:t>
            </a:r>
          </a:p>
          <a:p>
            <a:r>
              <a:rPr lang="en-US" dirty="0"/>
              <a:t>Output to value </a:t>
            </a:r>
            <a:r>
              <a:rPr lang="en-US" b="1" dirty="0"/>
              <a:t>p</a:t>
            </a:r>
            <a:r>
              <a:rPr lang="en-US" dirty="0"/>
              <a:t>: 4 (1x1) filter </a:t>
            </a:r>
            <a:r>
              <a:rPr lang="en-US" dirty="0">
                <a:sym typeface="Wingdings" panose="05000000000000000000" pitchFamily="2" charset="2"/>
              </a:rPr>
              <a:t> Dense layer output (</a:t>
            </a:r>
            <a:r>
              <a:rPr lang="en-US" dirty="0" err="1">
                <a:sym typeface="Wingdings" panose="05000000000000000000" pitchFamily="2" charset="2"/>
              </a:rPr>
              <a:t>softmax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1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model so far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675AEE-9F53-4B10-92D4-6F6316D0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2415"/>
            <a:ext cx="6666896" cy="4211273"/>
          </a:xfrm>
        </p:spPr>
        <p:txBody>
          <a:bodyPr>
            <a:normAutofit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78 features with 6 extra features</a:t>
            </a:r>
          </a:p>
          <a:p>
            <a:pPr lvl="1"/>
            <a:r>
              <a:rPr lang="en-US" dirty="0"/>
              <a:t>3 Booleans recording if the previous 5, 10 and 50 moves are the same </a:t>
            </a:r>
          </a:p>
          <a:p>
            <a:pPr lvl="1"/>
            <a:r>
              <a:rPr lang="en-US" dirty="0"/>
              <a:t>3 Booleans recording if the previous 4, 10 and 50 locations are the same</a:t>
            </a:r>
          </a:p>
          <a:p>
            <a:r>
              <a:rPr lang="en-US" dirty="0"/>
              <a:t>Network: </a:t>
            </a:r>
          </a:p>
          <a:p>
            <a:pPr lvl="1"/>
            <a:r>
              <a:rPr lang="en-US" dirty="0"/>
              <a:t>Input - 512 - 128 – 128 – 128 –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DFEBF-1A9F-43C8-8DF3-991272AB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31" y="2920408"/>
            <a:ext cx="4299100" cy="26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0E49-E6EB-4FFC-94DA-4ECCA0EB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463E-4807-4BCC-8608-8F5D0B25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708771" cy="3633047"/>
          </a:xfrm>
        </p:spPr>
        <p:txBody>
          <a:bodyPr/>
          <a:lstStyle/>
          <a:p>
            <a:r>
              <a:rPr lang="en-US" dirty="0"/>
              <a:t>p from NN close to π from MCTS </a:t>
            </a:r>
          </a:p>
          <a:p>
            <a:r>
              <a:rPr lang="en-US" dirty="0"/>
              <a:t>v from NN close to z from MCTS</a:t>
            </a:r>
          </a:p>
          <a:p>
            <a:endParaRPr lang="en-US" dirty="0"/>
          </a:p>
          <a:p>
            <a:r>
              <a:rPr lang="en-US" dirty="0"/>
              <a:t>Loss function: sum of MSE and cross-entropy losses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37B0F-5EBF-4EC7-A600-4CD87CC3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4392948"/>
            <a:ext cx="4139066" cy="611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25F9F-E965-44C4-8E77-A9E8BFA9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03" y="3725349"/>
            <a:ext cx="1357659" cy="315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F23E-9F4A-4FBA-B793-A500A6022606}"/>
              </a:ext>
            </a:extLst>
          </p:cNvPr>
          <p:cNvSpPr txBox="1"/>
          <p:nvPr/>
        </p:nvSpPr>
        <p:spPr>
          <a:xfrm>
            <a:off x="5082184" y="60702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Silver, D., Hubert, T.,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Schrittwieser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Antonoglou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Lai, M.,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Guez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... &amp;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Lillicrap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(2017). Mastering chess and shogi by self-play with a general reinforcement learning algorithm. </a:t>
            </a:r>
            <a:r>
              <a:rPr lang="en-U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arXiv:1712.01815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800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7C082B67-486B-4A23-B781-2CC97A84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91" y="1707122"/>
            <a:ext cx="4669636" cy="4258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31304C-70DA-471F-85C3-D547664842CA}"/>
              </a:ext>
            </a:extLst>
          </p:cNvPr>
          <p:cNvSpPr txBox="1"/>
          <p:nvPr/>
        </p:nvSpPr>
        <p:spPr>
          <a:xfrm>
            <a:off x="5892951" y="35321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direct MCTS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94FD9-9CD5-4B41-BB3A-DCC50533E394}"/>
              </a:ext>
            </a:extLst>
          </p:cNvPr>
          <p:cNvSpPr txBox="1"/>
          <p:nvPr/>
        </p:nvSpPr>
        <p:spPr>
          <a:xfrm>
            <a:off x="7583206" y="3107275"/>
            <a:ext cx="19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MCTS generates </a:t>
            </a:r>
            <a:r>
              <a:rPr lang="en-US" altLang="zh-CN" sz="1800" dirty="0">
                <a:solidFill>
                  <a:srgbClr val="FF0000"/>
                </a:solidFill>
                <a:latin typeface="CMR10"/>
              </a:rPr>
              <a:t>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6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D911-4B72-4D10-B924-20A4CD91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5B46-D14B-4BE8-B5D9-514432E28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47935"/>
            <a:ext cx="6127260" cy="4737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 ~48% of the game in 10000 game testing</a:t>
            </a:r>
          </a:p>
          <a:p>
            <a:r>
              <a:rPr lang="en-US" dirty="0"/>
              <a:t>Average reward ~+250 with a limit of </a:t>
            </a:r>
            <a:r>
              <a:rPr lang="en-US" dirty="0" err="1"/>
              <a:t>max_moves</a:t>
            </a:r>
            <a:r>
              <a:rPr lang="en-US" dirty="0"/>
              <a:t>=250</a:t>
            </a:r>
          </a:p>
          <a:p>
            <a:r>
              <a:rPr lang="en-US" dirty="0"/>
              <a:t>The agent still gets stuck sometimes, with a rate of 40%</a:t>
            </a:r>
          </a:p>
          <a:p>
            <a:r>
              <a:rPr lang="en-US" dirty="0"/>
              <a:t>The agent will die sometimes ~10%</a:t>
            </a:r>
          </a:p>
          <a:p>
            <a:r>
              <a:rPr lang="en-US" dirty="0"/>
              <a:t>The agent usually gets stuck when gold is in the same location as Wumpus or pits</a:t>
            </a:r>
          </a:p>
          <a:p>
            <a:r>
              <a:rPr lang="en-US" dirty="0"/>
              <a:t>For “easy” games, winning rate ~65% </a:t>
            </a:r>
          </a:p>
          <a:p>
            <a:r>
              <a:rPr lang="en-US" dirty="0"/>
              <a:t>Epsilon included in testing games </a:t>
            </a:r>
          </a:p>
          <a:p>
            <a:pPr lvl="1"/>
            <a:r>
              <a:rPr lang="en-US" dirty="0"/>
              <a:t>Wining rate ~55%, with average reward ~+95</a:t>
            </a:r>
          </a:p>
          <a:p>
            <a:pPr lvl="1"/>
            <a:r>
              <a:rPr lang="en-US" dirty="0"/>
              <a:t>20% stuck rate, 25% games died</a:t>
            </a:r>
          </a:p>
          <a:p>
            <a:r>
              <a:rPr lang="en-US" dirty="0"/>
              <a:t>Add intelligence to the agent during testing:</a:t>
            </a:r>
          </a:p>
          <a:p>
            <a:pPr lvl="1"/>
            <a:r>
              <a:rPr lang="en-US" dirty="0"/>
              <a:t>Wining rate ~50%, with average reward ~+45</a:t>
            </a:r>
          </a:p>
          <a:p>
            <a:pPr lvl="1"/>
            <a:r>
              <a:rPr lang="en-US" dirty="0"/>
              <a:t>5% stuck rate, 45% games died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5158A6-84CF-41A9-A966-B8BE9A40F8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8453" y="2448496"/>
            <a:ext cx="4610743" cy="31913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2CEF5-8C93-4AFF-A1BD-C9680FD3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82" y="847052"/>
            <a:ext cx="6233893" cy="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0E5C-30E8-47FB-8959-5AA640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8CBC-0B8B-4675-A277-1B2D2113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2147582"/>
            <a:ext cx="6791687" cy="38277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Learning rate: 10^(-3)</a:t>
            </a:r>
          </a:p>
          <a:p>
            <a:r>
              <a:rPr lang="en-US" dirty="0"/>
              <a:t>Gamma: 0.85 </a:t>
            </a:r>
            <a:r>
              <a:rPr lang="en-US" dirty="0">
                <a:sym typeface="Wingdings" panose="05000000000000000000" pitchFamily="2" charset="2"/>
              </a:rPr>
              <a:t> helpful to get reduced from 1, increased the winning rate to ~30%</a:t>
            </a:r>
          </a:p>
          <a:p>
            <a:r>
              <a:rPr lang="en-US" dirty="0">
                <a:sym typeface="Wingdings" panose="05000000000000000000" pitchFamily="2" charset="2"/>
              </a:rPr>
              <a:t>Batch size: 128</a:t>
            </a:r>
          </a:p>
          <a:p>
            <a:r>
              <a:rPr lang="en-US" dirty="0">
                <a:sym typeface="Wingdings" panose="05000000000000000000" pitchFamily="2" charset="2"/>
              </a:rPr>
              <a:t>Max move limit: 250</a:t>
            </a:r>
          </a:p>
          <a:p>
            <a:r>
              <a:rPr lang="en-US" dirty="0">
                <a:sym typeface="Wingdings" panose="05000000000000000000" pitchFamily="2" charset="2"/>
              </a:rPr>
              <a:t>Sync frequency: 500  There might be some correlation between max move limit and sync frequency</a:t>
            </a:r>
          </a:p>
          <a:p>
            <a:r>
              <a:rPr lang="en-US" dirty="0">
                <a:sym typeface="Wingdings" panose="05000000000000000000" pitchFamily="2" charset="2"/>
              </a:rPr>
              <a:t>Epsilon: exponentially decay, *0.999 per epoch, with a lower limit of 0.03  This helps a little bit, especially the lower limit of 0.03 is better than 0.01 and 0.05</a:t>
            </a:r>
          </a:p>
          <a:p>
            <a:r>
              <a:rPr lang="en-US" dirty="0">
                <a:sym typeface="Wingdings" panose="05000000000000000000" pitchFamily="2" charset="2"/>
              </a:rPr>
              <a:t>Memory size: 10^7  very helpful to be large, increase the winning rate from ~40% to ~50% with its value changed from 1e6 to 1e7 </a:t>
            </a:r>
          </a:p>
          <a:p>
            <a:r>
              <a:rPr lang="en-US" dirty="0">
                <a:sym typeface="Wingdings" panose="05000000000000000000" pitchFamily="2" charset="2"/>
              </a:rPr>
              <a:t>Epoch number: 15000  does not seem to be the more the better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BCDA82C-F314-4D45-8876-142C2974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59" y="2794200"/>
            <a:ext cx="4217285" cy="272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3C78D-2AE3-415F-92D6-36B333A702B7}"/>
              </a:ext>
            </a:extLst>
          </p:cNvPr>
          <p:cNvSpPr txBox="1"/>
          <p:nvPr/>
        </p:nvSpPr>
        <p:spPr>
          <a:xfrm>
            <a:off x="8951054" y="5522013"/>
            <a:ext cx="1192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epochs/10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20A90-6795-4B51-951F-A9E7DCCBF660}"/>
              </a:ext>
            </a:extLst>
          </p:cNvPr>
          <p:cNvSpPr txBox="1"/>
          <p:nvPr/>
        </p:nvSpPr>
        <p:spPr>
          <a:xfrm rot="16200000">
            <a:off x="6432388" y="3961721"/>
            <a:ext cx="18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 # in latest 10 games</a:t>
            </a:r>
          </a:p>
        </p:txBody>
      </p:sp>
    </p:spTree>
    <p:extLst>
      <p:ext uri="{BB962C8B-B14F-4D97-AF65-F5344CB8AC3E}">
        <p14:creationId xmlns:p14="http://schemas.microsoft.com/office/powerpoint/2010/main" val="22184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E91A-E9E1-4076-8A55-0A94BB4A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think more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D96C-44F1-4108-8A64-3C47FCAF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still get stuck</a:t>
            </a:r>
          </a:p>
          <a:p>
            <a:pPr lvl="1"/>
            <a:r>
              <a:rPr lang="en-US" dirty="0"/>
              <a:t>My naïve thought earlier was to have a higher max move limit, together with the feature engineering, and train the model many episodes</a:t>
            </a:r>
          </a:p>
          <a:p>
            <a:pPr lvl="1"/>
            <a:r>
              <a:rPr lang="en-US" dirty="0"/>
              <a:t>Maybe give the agent some intelligence during training</a:t>
            </a:r>
          </a:p>
          <a:p>
            <a:r>
              <a:rPr lang="en-US" dirty="0"/>
              <a:t>Agent does not really seem to learn to climb out without the gold if the game is hard</a:t>
            </a:r>
          </a:p>
          <a:p>
            <a:pPr lvl="1"/>
            <a:r>
              <a:rPr lang="en-US" dirty="0"/>
              <a:t>It never did this in testing</a:t>
            </a:r>
          </a:p>
          <a:p>
            <a:pPr lvl="1"/>
            <a:r>
              <a:rPr lang="en-US" dirty="0"/>
              <a:t>For my probabilistic agent, I let it leave with a safe path if it has explored 12 locations</a:t>
            </a:r>
          </a:p>
        </p:txBody>
      </p:sp>
    </p:spTree>
    <p:extLst>
      <p:ext uri="{BB962C8B-B14F-4D97-AF65-F5344CB8AC3E}">
        <p14:creationId xmlns:p14="http://schemas.microsoft.com/office/powerpoint/2010/main" val="42177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CD09-3E9F-4511-98BA-5025642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6057-D180-4BD6-8052-B3E671761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 dimension: 4x4x18 (18 feature planes)</a:t>
            </a:r>
          </a:p>
          <a:p>
            <a:r>
              <a:rPr lang="en-US" dirty="0"/>
              <a:t>Boolean and orientation variables </a:t>
            </a:r>
            <a:r>
              <a:rPr lang="en-US" dirty="0">
                <a:sym typeface="Wingdings" panose="05000000000000000000" pitchFamily="2" charset="2"/>
              </a:rPr>
              <a:t> make a whole plane 4x4 to be 1 or 0</a:t>
            </a:r>
          </a:p>
          <a:p>
            <a:r>
              <a:rPr lang="en-US" dirty="0">
                <a:sym typeface="Wingdings" panose="05000000000000000000" pitchFamily="2" charset="2"/>
              </a:rPr>
              <a:t>Only one conv 2D layer (54x(1x1)), and then 4 dense layers 128 x 128 x 64 x 6</a:t>
            </a:r>
          </a:p>
          <a:p>
            <a:r>
              <a:rPr lang="en-US" dirty="0">
                <a:sym typeface="Wingdings" panose="05000000000000000000" pitchFamily="2" charset="2"/>
              </a:rPr>
              <a:t>Similar total params to train compared to the previous model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8549C-C7B4-415A-8A08-CBC501214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325517"/>
            <a:ext cx="5194300" cy="3437278"/>
          </a:xfrm>
        </p:spPr>
      </p:pic>
    </p:spTree>
    <p:extLst>
      <p:ext uri="{BB962C8B-B14F-4D97-AF65-F5344CB8AC3E}">
        <p14:creationId xmlns:p14="http://schemas.microsoft.com/office/powerpoint/2010/main" val="215414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0E5C-30E8-47FB-8959-5AA640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8CBC-0B8B-4675-A277-1B2D2113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2147582"/>
            <a:ext cx="6791687" cy="3827768"/>
          </a:xfrm>
        </p:spPr>
        <p:txBody>
          <a:bodyPr>
            <a:normAutofit/>
          </a:bodyPr>
          <a:lstStyle/>
          <a:p>
            <a:r>
              <a:rPr lang="en-US" dirty="0"/>
              <a:t>Learning rate: 5x10^(-4)</a:t>
            </a:r>
          </a:p>
          <a:p>
            <a:r>
              <a:rPr lang="en-US" dirty="0"/>
              <a:t>Gamma: 0.85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Batch size: 128</a:t>
            </a:r>
          </a:p>
          <a:p>
            <a:r>
              <a:rPr lang="en-US" dirty="0">
                <a:sym typeface="Wingdings" panose="05000000000000000000" pitchFamily="2" charset="2"/>
              </a:rPr>
              <a:t>Max move limit: 250</a:t>
            </a:r>
          </a:p>
          <a:p>
            <a:r>
              <a:rPr lang="en-US" dirty="0">
                <a:sym typeface="Wingdings" panose="05000000000000000000" pitchFamily="2" charset="2"/>
              </a:rPr>
              <a:t>Sync frequency: 500</a:t>
            </a:r>
          </a:p>
          <a:p>
            <a:r>
              <a:rPr lang="en-US" dirty="0">
                <a:sym typeface="Wingdings" panose="05000000000000000000" pitchFamily="2" charset="2"/>
              </a:rPr>
              <a:t>Epsilon: exponentially decay, *0.999 per epoch, with a lower limit of 0.03</a:t>
            </a:r>
          </a:p>
          <a:p>
            <a:r>
              <a:rPr lang="en-US" dirty="0">
                <a:sym typeface="Wingdings" panose="05000000000000000000" pitchFamily="2" charset="2"/>
              </a:rPr>
              <a:t>Memory size: 10^7</a:t>
            </a:r>
          </a:p>
          <a:p>
            <a:r>
              <a:rPr lang="en-US" dirty="0">
                <a:sym typeface="Wingdings" panose="05000000000000000000" pitchFamily="2" charset="2"/>
              </a:rPr>
              <a:t>Epoch number: 15000</a:t>
            </a:r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424C79B-52E8-4645-BF5F-1D25B3D9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28" y="4061466"/>
            <a:ext cx="3743992" cy="2638352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97CDC6FB-1ACF-44EF-880A-6E60119A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59" y="754297"/>
            <a:ext cx="4210084" cy="29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CC05-6F58-481A-B975-98681EC9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9FCFE-1A9A-407F-A195-DE5CE7A1F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36592"/>
            <a:ext cx="5194300" cy="36151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26F6FB-763A-4956-B1C0-3FC4F6416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535" y="2227263"/>
            <a:ext cx="5156579" cy="3633787"/>
          </a:xfrm>
        </p:spPr>
      </p:pic>
    </p:spTree>
    <p:extLst>
      <p:ext uri="{BB962C8B-B14F-4D97-AF65-F5344CB8AC3E}">
        <p14:creationId xmlns:p14="http://schemas.microsoft.com/office/powerpoint/2010/main" val="394591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D911-4B72-4D10-B924-20A4CD91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compared to the all-Dense-layer 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1463C2-2605-4039-8912-6B8E75EF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5B46-D14B-4BE8-B5D9-514432E2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673" y="2926052"/>
            <a:ext cx="5821958" cy="2934999"/>
          </a:xfrm>
        </p:spPr>
        <p:txBody>
          <a:bodyPr>
            <a:normAutofit/>
          </a:bodyPr>
          <a:lstStyle/>
          <a:p>
            <a:r>
              <a:rPr lang="en-US" dirty="0"/>
              <a:t>Win ~53% of the game </a:t>
            </a:r>
            <a:r>
              <a:rPr lang="en-US"/>
              <a:t>in 1000 </a:t>
            </a:r>
            <a:r>
              <a:rPr lang="en-US" dirty="0"/>
              <a:t>game testing </a:t>
            </a:r>
            <a:r>
              <a:rPr lang="en-US" dirty="0">
                <a:sym typeface="Wingdings" panose="05000000000000000000" pitchFamily="2" charset="2"/>
              </a:rPr>
              <a:t> BETTER</a:t>
            </a:r>
            <a:endParaRPr lang="en-US" dirty="0"/>
          </a:p>
          <a:p>
            <a:r>
              <a:rPr lang="en-US" dirty="0"/>
              <a:t>Average reward ~+370 with a limit of </a:t>
            </a:r>
            <a:r>
              <a:rPr lang="en-US" dirty="0" err="1"/>
              <a:t>max_moves</a:t>
            </a:r>
            <a:r>
              <a:rPr lang="en-US" dirty="0"/>
              <a:t> = 250</a:t>
            </a:r>
          </a:p>
          <a:p>
            <a:r>
              <a:rPr lang="en-US" dirty="0"/>
              <a:t>The agent still gets stuck sometimes, with a rate of 43%</a:t>
            </a:r>
          </a:p>
          <a:p>
            <a:r>
              <a:rPr lang="en-US" dirty="0"/>
              <a:t>The agent will die sometimes ~4% </a:t>
            </a:r>
            <a:r>
              <a:rPr lang="en-US" dirty="0">
                <a:sym typeface="Wingdings" panose="05000000000000000000" pitchFamily="2" charset="2"/>
              </a:rPr>
              <a:t> reduced </a:t>
            </a:r>
            <a:endParaRPr lang="en-US" dirty="0"/>
          </a:p>
          <a:p>
            <a:r>
              <a:rPr lang="en-US" dirty="0"/>
              <a:t>The agent usually gets stuck when gold is in the same location as Wumpus or pits</a:t>
            </a:r>
          </a:p>
          <a:p>
            <a:r>
              <a:rPr lang="en-US" dirty="0"/>
              <a:t>For “easy” games, winning rate ~73% </a:t>
            </a:r>
            <a:r>
              <a:rPr lang="en-US" dirty="0">
                <a:sym typeface="Wingdings" panose="05000000000000000000" pitchFamily="2" charset="2"/>
              </a:rPr>
              <a:t> BETTER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661D86-FC21-4D46-BD87-AA6C7D8D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All dense model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84D9CDB-F1C5-46CA-912C-3BCF3A353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680888" cy="2934999"/>
          </a:xfrm>
        </p:spPr>
        <p:txBody>
          <a:bodyPr>
            <a:normAutofit/>
          </a:bodyPr>
          <a:lstStyle/>
          <a:p>
            <a:r>
              <a:rPr lang="en-US" dirty="0"/>
              <a:t>Win ~48% of the game in 1000 game testing</a:t>
            </a:r>
          </a:p>
          <a:p>
            <a:r>
              <a:rPr lang="en-US" dirty="0"/>
              <a:t>Average reward ~+250 with a limit of </a:t>
            </a:r>
            <a:r>
              <a:rPr lang="en-US" dirty="0" err="1"/>
              <a:t>max_moves</a:t>
            </a:r>
            <a:r>
              <a:rPr lang="en-US" dirty="0"/>
              <a:t>=250</a:t>
            </a:r>
          </a:p>
          <a:p>
            <a:r>
              <a:rPr lang="en-US" dirty="0"/>
              <a:t>The agent still gets stuck sometimes, with a rate of 40%</a:t>
            </a:r>
          </a:p>
          <a:p>
            <a:r>
              <a:rPr lang="en-US" dirty="0"/>
              <a:t>The agent will die sometimes ~10%</a:t>
            </a:r>
          </a:p>
          <a:p>
            <a:r>
              <a:rPr lang="en-US" dirty="0"/>
              <a:t>The agent usually gets stuck when gold is in the same location as Wumpus or pits</a:t>
            </a:r>
          </a:p>
          <a:p>
            <a:r>
              <a:rPr lang="en-US" dirty="0"/>
              <a:t>For “easy” games, winning rate ~65% </a:t>
            </a:r>
          </a:p>
        </p:txBody>
      </p:sp>
    </p:spTree>
    <p:extLst>
      <p:ext uri="{BB962C8B-B14F-4D97-AF65-F5344CB8AC3E}">
        <p14:creationId xmlns:p14="http://schemas.microsoft.com/office/powerpoint/2010/main" val="18710032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1340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charter</vt:lpstr>
      <vt:lpstr>CMBX10</vt:lpstr>
      <vt:lpstr>CMR10</vt:lpstr>
      <vt:lpstr>CMTI10</vt:lpstr>
      <vt:lpstr>Arial</vt:lpstr>
      <vt:lpstr>Franklin Gothic Book</vt:lpstr>
      <vt:lpstr>Franklin Gothic Demi</vt:lpstr>
      <vt:lpstr>Wingdings 2</vt:lpstr>
      <vt:lpstr>DividendVTI</vt:lpstr>
      <vt:lpstr>Wumpus world</vt:lpstr>
      <vt:lpstr>The best model so far</vt:lpstr>
      <vt:lpstr>Results</vt:lpstr>
      <vt:lpstr>Hyperparameters tuning</vt:lpstr>
      <vt:lpstr>Issues to think more about</vt:lpstr>
      <vt:lpstr>CNN layers</vt:lpstr>
      <vt:lpstr>Hyperparameters</vt:lpstr>
      <vt:lpstr>Results</vt:lpstr>
      <vt:lpstr>Results, compared to the all-Dense-layer model</vt:lpstr>
      <vt:lpstr>PowerPoint Presentation</vt:lpstr>
      <vt:lpstr>Gomoku Study</vt:lpstr>
      <vt:lpstr>About GomoKu</vt:lpstr>
      <vt:lpstr>AlphaZero</vt:lpstr>
      <vt:lpstr>Self-play</vt:lpstr>
      <vt:lpstr>MCTS -- Monte carlo tree search</vt:lpstr>
      <vt:lpstr>MCTS -- Monte carlo tree search</vt:lpstr>
      <vt:lpstr>Guided MCTS</vt:lpstr>
      <vt:lpstr>Input to the NN</vt:lpstr>
      <vt:lpstr>Neural Net structure</vt:lpstr>
      <vt:lpstr>Training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Gomouku</dc:title>
  <dc:creator>Micky Kumar</dc:creator>
  <cp:lastModifiedBy>Peihang Xu</cp:lastModifiedBy>
  <cp:revision>38</cp:revision>
  <dcterms:created xsi:type="dcterms:W3CDTF">2020-12-04T14:49:22Z</dcterms:created>
  <dcterms:modified xsi:type="dcterms:W3CDTF">2020-12-08T02:59:57Z</dcterms:modified>
</cp:coreProperties>
</file>