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91-5702-47CE-9DD6-4E27BCC39684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AFB5-B790-45C9-A578-7ECFA481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91-5702-47CE-9DD6-4E27BCC39684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AFB5-B790-45C9-A578-7ECFA481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4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91-5702-47CE-9DD6-4E27BCC39684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AFB5-B790-45C9-A578-7ECFA481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15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91-5702-47CE-9DD6-4E27BCC39684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AFB5-B790-45C9-A578-7ECFA481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43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91-5702-47CE-9DD6-4E27BCC39684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AFB5-B790-45C9-A578-7ECFA481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19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91-5702-47CE-9DD6-4E27BCC39684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AFB5-B790-45C9-A578-7ECFA481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91-5702-47CE-9DD6-4E27BCC39684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AFB5-B790-45C9-A578-7ECFA481AB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7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91-5702-47CE-9DD6-4E27BCC39684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AFB5-B790-45C9-A578-7ECFA481AB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5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91-5702-47CE-9DD6-4E27BCC39684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AFB5-B790-45C9-A578-7ECFA481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41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91-5702-47CE-9DD6-4E27BCC39684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AFB5-B790-45C9-A578-7ECFA481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68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91-5702-47CE-9DD6-4E27BCC39684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AFB5-B790-45C9-A578-7ECFA481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11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B61191-5702-47CE-9DD6-4E27BCC39684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AFB5-B790-45C9-A578-7ECFA481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23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E2776-A16E-42A0-AEE7-97F97FBC5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724" y="1436472"/>
            <a:ext cx="9755187" cy="2262781"/>
          </a:xfrm>
        </p:spPr>
        <p:txBody>
          <a:bodyPr/>
          <a:lstStyle/>
          <a:p>
            <a:r>
              <a:rPr lang="en-US" altLang="zh-TW" dirty="0"/>
              <a:t>N-DAMO process package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346E8C-3056-477F-AE3A-42291CEB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842" y="4316098"/>
            <a:ext cx="8915399" cy="1126283"/>
          </a:xfrm>
        </p:spPr>
        <p:txBody>
          <a:bodyPr/>
          <a:lstStyle/>
          <a:p>
            <a:pPr algn="l"/>
            <a:r>
              <a:rPr lang="en-US" altLang="zh-TW" dirty="0"/>
              <a:t>Pei-</a:t>
            </a:r>
            <a:r>
              <a:rPr lang="en-US" altLang="zh-TW" dirty="0" err="1"/>
              <a:t>Hsin</a:t>
            </a:r>
            <a:r>
              <a:rPr lang="en-US" altLang="zh-TW" dirty="0"/>
              <a:t> 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33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BA9A3-9402-46BA-AAC5-35FE9318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27" y="180975"/>
            <a:ext cx="10515600" cy="1325562"/>
          </a:xfrm>
        </p:spPr>
        <p:txBody>
          <a:bodyPr/>
          <a:lstStyle/>
          <a:p>
            <a:r>
              <a:rPr lang="en-US" altLang="zh-TW" dirty="0"/>
              <a:t>Background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8DEC7A-1C57-4E79-8BE9-56BD628B1B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4627" y="1506537"/>
                <a:ext cx="10515600" cy="48509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Problem for wastewater treatment plant </a:t>
                </a:r>
              </a:p>
              <a:p>
                <a:pPr marL="514350" indent="-514350">
                  <a:buAutoNum type="arabicPeriod"/>
                </a:pPr>
                <a:r>
                  <a:rPr lang="en-US" altLang="zh-TW" dirty="0"/>
                  <a:t>CH</a:t>
                </a:r>
                <a:r>
                  <a:rPr lang="en-US" altLang="zh-TW" sz="2000" dirty="0"/>
                  <a:t>4 </a:t>
                </a:r>
                <a:r>
                  <a:rPr lang="en-US" altLang="zh-TW" dirty="0"/>
                  <a:t>emission</a:t>
                </a:r>
              </a:p>
              <a:p>
                <a:pPr marL="514350" indent="-514350">
                  <a:buAutoNum type="arabicPeriod"/>
                </a:pPr>
                <a:r>
                  <a:rPr lang="en-US" altLang="zh-TW" dirty="0"/>
                  <a:t>Insufficient organic matter in denitrification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N-DAMO process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+ 2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TW" sz="1800" dirty="0"/>
                  <a:t>N-DAMO archaea</a:t>
                </a:r>
              </a:p>
              <a:p>
                <a:pPr marL="0" indent="0">
                  <a:buNone/>
                </a:pPr>
                <a:endParaRPr lang="en-US" altLang="zh-TW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→4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+ 10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TW" sz="1800" dirty="0"/>
                  <a:t> N-DAMO bacteria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8DEC7A-1C57-4E79-8BE9-56BD628B1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627" y="1506537"/>
                <a:ext cx="10515600" cy="4850900"/>
              </a:xfrm>
              <a:blipFill>
                <a:blip r:embed="rId2"/>
                <a:stretch>
                  <a:fillRect l="-1217" t="-20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D01FF36-918B-4635-A881-4CC6F330F36A}"/>
              </a:ext>
            </a:extLst>
          </p:cNvPr>
          <p:cNvSpPr/>
          <p:nvPr/>
        </p:nvSpPr>
        <p:spPr>
          <a:xfrm>
            <a:off x="8041668" y="3094708"/>
            <a:ext cx="2686050" cy="13255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391B4EAF-6270-4192-8502-C414FB7FD9F1}"/>
              </a:ext>
            </a:extLst>
          </p:cNvPr>
          <p:cNvSpPr/>
          <p:nvPr/>
        </p:nvSpPr>
        <p:spPr>
          <a:xfrm>
            <a:off x="6588789" y="3429001"/>
            <a:ext cx="1219200" cy="656977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CDDBEA8-D4C1-4366-B726-873C0C0D3D0F}"/>
              </a:ext>
            </a:extLst>
          </p:cNvPr>
          <p:cNvSpPr/>
          <p:nvPr/>
        </p:nvSpPr>
        <p:spPr>
          <a:xfrm>
            <a:off x="10927773" y="3429000"/>
            <a:ext cx="1219200" cy="656977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318E29-87F0-4E01-AA37-D87126328A31}"/>
              </a:ext>
            </a:extLst>
          </p:cNvPr>
          <p:cNvSpPr txBox="1"/>
          <p:nvPr/>
        </p:nvSpPr>
        <p:spPr>
          <a:xfrm>
            <a:off x="6486899" y="3059669"/>
            <a:ext cx="1452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NO</a:t>
            </a:r>
            <a:r>
              <a:rPr lang="en-US" altLang="zh-TW" dirty="0"/>
              <a:t>3</a:t>
            </a:r>
            <a:r>
              <a:rPr lang="en-US" altLang="zh-TW" sz="2200" dirty="0"/>
              <a:t>, NO</a:t>
            </a:r>
            <a:r>
              <a:rPr lang="en-US" altLang="zh-TW" dirty="0"/>
              <a:t>2</a:t>
            </a:r>
            <a:endParaRPr lang="zh-TW" altLang="en-US" sz="2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114563A-7264-4635-A1B2-07600DC30F2B}"/>
              </a:ext>
            </a:extLst>
          </p:cNvPr>
          <p:cNvSpPr txBox="1"/>
          <p:nvPr/>
        </p:nvSpPr>
        <p:spPr>
          <a:xfrm>
            <a:off x="11118576" y="3094708"/>
            <a:ext cx="1452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N</a:t>
            </a:r>
            <a:r>
              <a:rPr lang="en-US" altLang="zh-TW" dirty="0"/>
              <a:t>2</a:t>
            </a:r>
            <a:endParaRPr lang="zh-TW" altLang="en-US" sz="2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3E48A7-C75D-4982-A28F-4648BCA82BB2}"/>
              </a:ext>
            </a:extLst>
          </p:cNvPr>
          <p:cNvSpPr txBox="1"/>
          <p:nvPr/>
        </p:nvSpPr>
        <p:spPr>
          <a:xfrm>
            <a:off x="8354527" y="3516132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denitrification</a:t>
            </a:r>
            <a:endParaRPr lang="zh-TW" altLang="en-US" sz="2400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914BA045-BAC5-4317-8958-0F9ECC145C79}"/>
              </a:ext>
            </a:extLst>
          </p:cNvPr>
          <p:cNvSpPr/>
          <p:nvPr/>
        </p:nvSpPr>
        <p:spPr>
          <a:xfrm>
            <a:off x="9116294" y="2471625"/>
            <a:ext cx="484632" cy="97840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07B8756-30F2-478D-9D29-03699AB603F3}"/>
              </a:ext>
            </a:extLst>
          </p:cNvPr>
          <p:cNvSpPr txBox="1"/>
          <p:nvPr/>
        </p:nvSpPr>
        <p:spPr>
          <a:xfrm>
            <a:off x="8432526" y="2040738"/>
            <a:ext cx="19456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Organic matter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648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9FB6A-4712-44C4-A6DB-119E3C56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65"/>
            <a:ext cx="10515600" cy="1325562"/>
          </a:xfrm>
        </p:spPr>
        <p:txBody>
          <a:bodyPr/>
          <a:lstStyle/>
          <a:p>
            <a:r>
              <a:rPr lang="en-US" altLang="zh-TW" dirty="0"/>
              <a:t>Use case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AF0975-D178-41E9-9926-5FBC7E41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240972"/>
            <a:ext cx="10515600" cy="4973456"/>
          </a:xfrm>
        </p:spPr>
        <p:txBody>
          <a:bodyPr/>
          <a:lstStyle/>
          <a:p>
            <a:r>
              <a:rPr lang="en-US" altLang="zh-TW" dirty="0"/>
              <a:t>Engineer works in the wastewater treatment plant</a:t>
            </a:r>
          </a:p>
          <a:p>
            <a:r>
              <a:rPr lang="en-US" altLang="zh-TW" dirty="0"/>
              <a:t>Evaluating if we can apply anaerobic wastewater (CH</a:t>
            </a:r>
            <a:r>
              <a:rPr lang="en-US" altLang="zh-TW" sz="2000" dirty="0"/>
              <a:t>4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to remove NO</a:t>
            </a:r>
            <a:r>
              <a:rPr lang="en-US" altLang="zh-TW" sz="2000" dirty="0"/>
              <a:t>3</a:t>
            </a:r>
            <a:r>
              <a:rPr lang="en-US" altLang="zh-TW" dirty="0"/>
              <a:t>, NO</a:t>
            </a:r>
            <a:r>
              <a:rPr lang="en-US" altLang="zh-TW" sz="2000" dirty="0"/>
              <a:t>2</a:t>
            </a:r>
          </a:p>
          <a:p>
            <a:r>
              <a:rPr lang="en-US" altLang="zh-TW" dirty="0"/>
              <a:t>Get preliminary result to see NO</a:t>
            </a:r>
            <a:r>
              <a:rPr lang="en-US" altLang="zh-TW" sz="2000" dirty="0"/>
              <a:t>3</a:t>
            </a:r>
            <a:r>
              <a:rPr lang="en-US" altLang="zh-TW" dirty="0"/>
              <a:t>, NO</a:t>
            </a:r>
            <a:r>
              <a:rPr lang="en-US" altLang="zh-TW" sz="2000" dirty="0"/>
              <a:t>2 </a:t>
            </a:r>
            <a:r>
              <a:rPr lang="en-US" altLang="zh-TW" dirty="0"/>
              <a:t>and reaction time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6F2D67-04B2-4DFF-867A-7C2335D5AE56}"/>
              </a:ext>
            </a:extLst>
          </p:cNvPr>
          <p:cNvSpPr/>
          <p:nvPr/>
        </p:nvSpPr>
        <p:spPr>
          <a:xfrm>
            <a:off x="994429" y="3315108"/>
            <a:ext cx="2428098" cy="19541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2AACAE0E-2D30-481F-9647-2A345C5CDB3E}"/>
              </a:ext>
            </a:extLst>
          </p:cNvPr>
          <p:cNvSpPr/>
          <p:nvPr/>
        </p:nvSpPr>
        <p:spPr>
          <a:xfrm>
            <a:off x="4918527" y="4010671"/>
            <a:ext cx="891540" cy="60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8F367-742C-4889-B640-B8D93779FB49}"/>
              </a:ext>
            </a:extLst>
          </p:cNvPr>
          <p:cNvSpPr txBox="1"/>
          <p:nvPr/>
        </p:nvSpPr>
        <p:spPr>
          <a:xfrm>
            <a:off x="1595902" y="357265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Anaerobic wastewater</a:t>
            </a:r>
            <a:endParaRPr lang="zh-TW" altLang="en-US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EEC7F137-6B2B-4BA6-86FF-87FF6C654662}"/>
              </a:ext>
            </a:extLst>
          </p:cNvPr>
          <p:cNvSpPr/>
          <p:nvPr/>
        </p:nvSpPr>
        <p:spPr>
          <a:xfrm>
            <a:off x="1983366" y="4244379"/>
            <a:ext cx="32004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27B2C4-3DDB-403D-8581-E6115971C757}"/>
              </a:ext>
            </a:extLst>
          </p:cNvPr>
          <p:cNvSpPr txBox="1"/>
          <p:nvPr/>
        </p:nvSpPr>
        <p:spPr>
          <a:xfrm>
            <a:off x="1871183" y="463910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</a:t>
            </a:r>
            <a:r>
              <a:rPr lang="en-US" altLang="zh-TW" sz="1400" dirty="0"/>
              <a:t>4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D166E-7038-4094-9A81-719FADA5AC10}"/>
              </a:ext>
            </a:extLst>
          </p:cNvPr>
          <p:cNvSpPr/>
          <p:nvPr/>
        </p:nvSpPr>
        <p:spPr>
          <a:xfrm>
            <a:off x="7306067" y="3315109"/>
            <a:ext cx="2428098" cy="19541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6C53D04-3439-4430-9042-E1F1BF781CC6}"/>
              </a:ext>
            </a:extLst>
          </p:cNvPr>
          <p:cNvSpPr txBox="1"/>
          <p:nvPr/>
        </p:nvSpPr>
        <p:spPr>
          <a:xfrm>
            <a:off x="7967214" y="4107503"/>
            <a:ext cx="171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r>
              <a:rPr lang="en-US" altLang="zh-TW" sz="1400" dirty="0"/>
              <a:t>3</a:t>
            </a:r>
            <a:r>
              <a:rPr lang="en-US" altLang="zh-TW" dirty="0"/>
              <a:t>, NO</a:t>
            </a:r>
            <a:r>
              <a:rPr lang="en-US" altLang="zh-TW" sz="1400" dirty="0"/>
              <a:t>2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DB888EA-8332-4B98-8C35-1F9ADD369CBD}"/>
              </a:ext>
            </a:extLst>
          </p:cNvPr>
          <p:cNvSpPr txBox="1"/>
          <p:nvPr/>
        </p:nvSpPr>
        <p:spPr>
          <a:xfrm>
            <a:off x="845127" y="5568096"/>
            <a:ext cx="333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Preliminary decide if N-DAMO process exists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6B10AE5-9209-4CB6-88FC-D5791A877DA5}"/>
              </a:ext>
            </a:extLst>
          </p:cNvPr>
          <p:cNvSpPr txBox="1"/>
          <p:nvPr/>
        </p:nvSpPr>
        <p:spPr>
          <a:xfrm>
            <a:off x="4304795" y="5568096"/>
            <a:ext cx="333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Determine the ratio of wastewater input 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293089C-2771-4AA6-94D2-136CA9555533}"/>
              </a:ext>
            </a:extLst>
          </p:cNvPr>
          <p:cNvSpPr txBox="1"/>
          <p:nvPr/>
        </p:nvSpPr>
        <p:spPr>
          <a:xfrm>
            <a:off x="7306067" y="5568096"/>
            <a:ext cx="333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N-DAMO process reaction</a:t>
            </a:r>
          </a:p>
          <a:p>
            <a:r>
              <a:rPr lang="en-US" altLang="zh-TW" dirty="0"/>
              <a:t>NO</a:t>
            </a:r>
            <a:r>
              <a:rPr lang="en-US" altLang="zh-TW" sz="1400" dirty="0"/>
              <a:t>3</a:t>
            </a:r>
            <a:r>
              <a:rPr lang="en-US" altLang="zh-TW" dirty="0"/>
              <a:t>, NO</a:t>
            </a:r>
            <a:r>
              <a:rPr lang="en-US" altLang="zh-TW" sz="1400" dirty="0"/>
              <a:t>2</a:t>
            </a:r>
            <a:r>
              <a:rPr lang="zh-TW" altLang="en-US" sz="1400" dirty="0"/>
              <a:t> </a:t>
            </a:r>
            <a:r>
              <a:rPr lang="en-US" altLang="zh-TW" dirty="0"/>
              <a:t>visualization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308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E0783-323C-4026-8469-540E014B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-187228"/>
            <a:ext cx="10515600" cy="1325562"/>
          </a:xfrm>
        </p:spPr>
        <p:txBody>
          <a:bodyPr/>
          <a:lstStyle/>
          <a:p>
            <a:r>
              <a:rPr lang="en-US" altLang="zh-TW" dirty="0"/>
              <a:t>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2F9F9-0E82-4AAA-8D04-D2989DB3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98" y="886408"/>
            <a:ext cx="11644603" cy="58689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First goal: Evaluate if N-DAMO process exists</a:t>
            </a:r>
          </a:p>
          <a:p>
            <a:pPr marL="0" indent="0">
              <a:buNone/>
            </a:pPr>
            <a:r>
              <a:rPr lang="en-US" altLang="zh-TW" dirty="0"/>
              <a:t>   Data input: excel file </a:t>
            </a:r>
          </a:p>
          <a:p>
            <a:pPr marL="0" indent="0">
              <a:buNone/>
            </a:pPr>
            <a:r>
              <a:rPr lang="en-US" altLang="zh-TW" dirty="0"/>
              <a:t>   Functions: </a:t>
            </a:r>
          </a:p>
          <a:p>
            <a:pPr marL="0" indent="0">
              <a:buNone/>
            </a:pPr>
            <a:r>
              <a:rPr lang="en-US" altLang="zh-TW" dirty="0"/>
              <a:t>   1. extracting BOD, temperature, salinity data for calculating dissolved CH</a:t>
            </a:r>
            <a:r>
              <a:rPr lang="en-US" altLang="zh-TW" sz="2000" dirty="0"/>
              <a:t>4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2. select minimum dissolved CH</a:t>
            </a:r>
            <a:r>
              <a:rPr lang="en-US" altLang="zh-TW" sz="2000" dirty="0"/>
              <a:t>4 </a:t>
            </a:r>
            <a:r>
              <a:rPr lang="en-US" altLang="zh-TW" dirty="0"/>
              <a:t>to compare with methane affinity value for determining existence of N-DAMO process</a:t>
            </a:r>
          </a:p>
          <a:p>
            <a:r>
              <a:rPr lang="en-US" altLang="zh-TW" b="1" dirty="0"/>
              <a:t>Second goal: Have preliminary understanding about NO</a:t>
            </a:r>
            <a:r>
              <a:rPr lang="en-US" altLang="zh-TW" sz="2000" b="1" dirty="0"/>
              <a:t>3</a:t>
            </a:r>
            <a:r>
              <a:rPr lang="en-US" altLang="zh-TW" b="1" dirty="0"/>
              <a:t>, NO</a:t>
            </a:r>
            <a:r>
              <a:rPr lang="en-US" altLang="zh-TW" sz="2000" b="1" dirty="0"/>
              <a:t>2</a:t>
            </a:r>
            <a:r>
              <a:rPr lang="zh-TW" altLang="en-US" sz="2000" b="1" dirty="0"/>
              <a:t> </a:t>
            </a:r>
            <a:r>
              <a:rPr lang="en-US" altLang="zh-TW" b="1" dirty="0"/>
              <a:t>concentration by N-DAMO process</a:t>
            </a:r>
          </a:p>
          <a:p>
            <a:pPr marL="0" indent="0">
              <a:buNone/>
            </a:pPr>
            <a:r>
              <a:rPr lang="en-US" altLang="zh-TW" dirty="0"/>
              <a:t>   Data input: the minimum dissolved CH</a:t>
            </a:r>
            <a:r>
              <a:rPr lang="en-US" altLang="zh-TW" sz="2000" dirty="0"/>
              <a:t>4</a:t>
            </a:r>
          </a:p>
          <a:p>
            <a:pPr marL="0" indent="0">
              <a:buNone/>
            </a:pPr>
            <a:r>
              <a:rPr lang="en-US" altLang="zh-TW" dirty="0"/>
              <a:t>   Functions: </a:t>
            </a:r>
          </a:p>
          <a:p>
            <a:pPr marL="0" indent="0">
              <a:buNone/>
            </a:pPr>
            <a:r>
              <a:rPr lang="en-US" altLang="zh-TW" dirty="0"/>
              <a:t>   1. Tellurium model to see concentration change of NO</a:t>
            </a:r>
            <a:r>
              <a:rPr lang="en-US" altLang="zh-TW" sz="2000" dirty="0"/>
              <a:t>3</a:t>
            </a:r>
            <a:r>
              <a:rPr lang="en-US" altLang="zh-TW" dirty="0"/>
              <a:t>, NO</a:t>
            </a:r>
            <a:r>
              <a:rPr lang="en-US" altLang="zh-TW" sz="2000" dirty="0"/>
              <a:t>2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>
                <a:sym typeface="Wingdings" panose="05000000000000000000" pitchFamily="2" charset="2"/>
              </a:rPr>
              <a:t> How long it takes for </a:t>
            </a:r>
            <a:r>
              <a:rPr lang="en-US" altLang="zh-TW" dirty="0"/>
              <a:t>NO</a:t>
            </a:r>
            <a:r>
              <a:rPr lang="en-US" altLang="zh-TW" sz="2000" dirty="0"/>
              <a:t>3</a:t>
            </a:r>
            <a:r>
              <a:rPr lang="en-US" altLang="zh-TW" dirty="0"/>
              <a:t>, NO</a:t>
            </a:r>
            <a:r>
              <a:rPr lang="en-US" altLang="zh-TW" sz="2000" dirty="0"/>
              <a:t>2</a:t>
            </a:r>
            <a:r>
              <a:rPr lang="zh-TW" altLang="en-US" sz="2000" dirty="0"/>
              <a:t> </a:t>
            </a:r>
            <a:r>
              <a:rPr lang="en-US" altLang="zh-TW" dirty="0"/>
              <a:t>converting to N</a:t>
            </a:r>
            <a:r>
              <a:rPr lang="en-US" altLang="zh-TW" sz="2000" dirty="0"/>
              <a:t>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990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82ADC-080B-4EE4-9F7E-CCE9282F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Lessons learned and future work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ABE6A0-A7BA-45A7-980D-8DF32E77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58212"/>
            <a:ext cx="10515600" cy="4621925"/>
          </a:xfrm>
        </p:spPr>
        <p:txBody>
          <a:bodyPr/>
          <a:lstStyle/>
          <a:p>
            <a:r>
              <a:rPr lang="en-US" altLang="zh-TW" dirty="0"/>
              <a:t>Lessons learned: be cautious to data type </a:t>
            </a:r>
          </a:p>
          <a:p>
            <a:r>
              <a:rPr lang="en-US" altLang="zh-TW" dirty="0"/>
              <a:t>Future work: add a stop function if N-DAMO process does not exist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393420-F97D-4ADE-9937-D63CB8A36164}"/>
              </a:ext>
            </a:extLst>
          </p:cNvPr>
          <p:cNvSpPr/>
          <p:nvPr/>
        </p:nvSpPr>
        <p:spPr>
          <a:xfrm>
            <a:off x="994429" y="3315108"/>
            <a:ext cx="2428098" cy="19541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79D9D720-6C73-4984-81D3-32B791AEF0DE}"/>
              </a:ext>
            </a:extLst>
          </p:cNvPr>
          <p:cNvSpPr/>
          <p:nvPr/>
        </p:nvSpPr>
        <p:spPr>
          <a:xfrm>
            <a:off x="4918527" y="4010671"/>
            <a:ext cx="891540" cy="60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D90F0A-446D-41D8-A924-2910254DDF74}"/>
              </a:ext>
            </a:extLst>
          </p:cNvPr>
          <p:cNvSpPr txBox="1"/>
          <p:nvPr/>
        </p:nvSpPr>
        <p:spPr>
          <a:xfrm>
            <a:off x="1595902" y="357265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Anaerobic wastewater</a:t>
            </a:r>
            <a:endParaRPr lang="zh-TW" altLang="en-US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CA37F0E0-C494-4CA1-BDBB-F47AE00BC77D}"/>
              </a:ext>
            </a:extLst>
          </p:cNvPr>
          <p:cNvSpPr/>
          <p:nvPr/>
        </p:nvSpPr>
        <p:spPr>
          <a:xfrm>
            <a:off x="1983366" y="4244379"/>
            <a:ext cx="32004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6B6920-8F87-4804-9C76-0BEE78E1AEFC}"/>
              </a:ext>
            </a:extLst>
          </p:cNvPr>
          <p:cNvSpPr txBox="1"/>
          <p:nvPr/>
        </p:nvSpPr>
        <p:spPr>
          <a:xfrm>
            <a:off x="1871183" y="463910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</a:t>
            </a:r>
            <a:r>
              <a:rPr lang="en-US" altLang="zh-TW" sz="1400" dirty="0"/>
              <a:t>4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061874-BC98-466F-A5E8-9375ED22522B}"/>
              </a:ext>
            </a:extLst>
          </p:cNvPr>
          <p:cNvSpPr/>
          <p:nvPr/>
        </p:nvSpPr>
        <p:spPr>
          <a:xfrm>
            <a:off x="7306067" y="3315109"/>
            <a:ext cx="2428098" cy="19541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6C6AAB-14A5-4AAB-BAF7-2594EF4A5EC5}"/>
              </a:ext>
            </a:extLst>
          </p:cNvPr>
          <p:cNvSpPr txBox="1"/>
          <p:nvPr/>
        </p:nvSpPr>
        <p:spPr>
          <a:xfrm>
            <a:off x="7967214" y="4107503"/>
            <a:ext cx="171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r>
              <a:rPr lang="en-US" altLang="zh-TW" sz="1400" dirty="0"/>
              <a:t>3</a:t>
            </a:r>
            <a:r>
              <a:rPr lang="en-US" altLang="zh-TW" dirty="0"/>
              <a:t>, NO</a:t>
            </a:r>
            <a:r>
              <a:rPr lang="en-US" altLang="zh-TW" sz="1400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693DE6-4472-465D-BEEB-4EB5147802C1}"/>
              </a:ext>
            </a:extLst>
          </p:cNvPr>
          <p:cNvSpPr txBox="1"/>
          <p:nvPr/>
        </p:nvSpPr>
        <p:spPr>
          <a:xfrm>
            <a:off x="845127" y="5568096"/>
            <a:ext cx="333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Preliminary decide if N-DAMO process exists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FD1BA5-6B7C-496E-A549-C9881F4FD08D}"/>
              </a:ext>
            </a:extLst>
          </p:cNvPr>
          <p:cNvSpPr txBox="1"/>
          <p:nvPr/>
        </p:nvSpPr>
        <p:spPr>
          <a:xfrm>
            <a:off x="4304795" y="5568096"/>
            <a:ext cx="333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Determine the ratio of wastewater input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6E9D77-C08B-4944-B2BF-4DDC4FE4CF08}"/>
              </a:ext>
            </a:extLst>
          </p:cNvPr>
          <p:cNvSpPr txBox="1"/>
          <p:nvPr/>
        </p:nvSpPr>
        <p:spPr>
          <a:xfrm>
            <a:off x="7306067" y="5568096"/>
            <a:ext cx="333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N-DAMO process reaction</a:t>
            </a:r>
          </a:p>
          <a:p>
            <a:r>
              <a:rPr lang="en-US" altLang="zh-TW" dirty="0"/>
              <a:t>NO</a:t>
            </a:r>
            <a:r>
              <a:rPr lang="en-US" altLang="zh-TW" sz="1400" dirty="0"/>
              <a:t>3</a:t>
            </a:r>
            <a:r>
              <a:rPr lang="en-US" altLang="zh-TW" dirty="0"/>
              <a:t>, NO</a:t>
            </a:r>
            <a:r>
              <a:rPr lang="en-US" altLang="zh-TW" sz="1400" dirty="0"/>
              <a:t>2</a:t>
            </a:r>
            <a:r>
              <a:rPr lang="zh-TW" altLang="en-US" sz="1400" dirty="0"/>
              <a:t> </a:t>
            </a:r>
            <a:r>
              <a:rPr lang="en-US" altLang="zh-TW" dirty="0"/>
              <a:t>visualization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65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79123-B695-4124-B98B-66707A67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847" y="2997200"/>
            <a:ext cx="10515600" cy="1325562"/>
          </a:xfrm>
        </p:spPr>
        <p:txBody>
          <a:bodyPr/>
          <a:lstStyle/>
          <a:p>
            <a:pPr algn="ctr"/>
            <a:r>
              <a:rPr lang="en-US" altLang="zh-TW" dirty="0"/>
              <a:t>Thank you!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28736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272</Words>
  <Application>Microsoft Office PowerPoint</Application>
  <PresentationFormat>寬螢幕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Calibri</vt:lpstr>
      <vt:lpstr>Calibri Light</vt:lpstr>
      <vt:lpstr>Cambria Math</vt:lpstr>
      <vt:lpstr>Wingdings</vt:lpstr>
      <vt:lpstr>Wingdings 2</vt:lpstr>
      <vt:lpstr>HDOfficeLightV0</vt:lpstr>
      <vt:lpstr>N-DAMO process package</vt:lpstr>
      <vt:lpstr>Background </vt:lpstr>
      <vt:lpstr>Use case</vt:lpstr>
      <vt:lpstr>Design</vt:lpstr>
      <vt:lpstr>Lessons learned and future work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N-DAMO process package</dc:title>
  <dc:creator>user</dc:creator>
  <cp:lastModifiedBy>user</cp:lastModifiedBy>
  <cp:revision>13</cp:revision>
  <dcterms:created xsi:type="dcterms:W3CDTF">2023-12-06T06:59:16Z</dcterms:created>
  <dcterms:modified xsi:type="dcterms:W3CDTF">2023-12-06T21:08:34Z</dcterms:modified>
</cp:coreProperties>
</file>