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75" r:id="rId5"/>
    <p:sldId id="276" r:id="rId6"/>
    <p:sldId id="277" r:id="rId7"/>
    <p:sldId id="278" r:id="rId8"/>
    <p:sldId id="279" r:id="rId9"/>
    <p:sldId id="28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11/5/2020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9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9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9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9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9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9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12703" y="537012"/>
            <a:ext cx="8791575" cy="2387600"/>
          </a:xfrm>
        </p:spPr>
        <p:txBody>
          <a:bodyPr/>
          <a:lstStyle/>
          <a:p>
            <a:pPr marR="1701165">
              <a:lnSpc>
                <a:spcPct val="120000"/>
              </a:lnSpc>
              <a:spcBef>
                <a:spcPts val="1000"/>
              </a:spcBef>
              <a:spcAft>
                <a:spcPts val="0"/>
              </a:spcAft>
              <a:buSzPct val="125000"/>
            </a:pPr>
            <a:r>
              <a:rPr lang="en-US" sz="3600" cap="none" dirty="0">
                <a:solidFill>
                  <a:schemeClr val="bg1"/>
                </a:solidFill>
                <a:latin typeface="+mn-lt"/>
                <a:ea typeface="+mn-ea"/>
                <a:cs typeface="+mn-cs"/>
              </a:rPr>
              <a:t>Question &amp; Answer Community_</a:t>
            </a:r>
          </a:p>
        </p:txBody>
      </p:sp>
      <p:sp>
        <p:nvSpPr>
          <p:cNvPr id="3" name="副标题 2"/>
          <p:cNvSpPr>
            <a:spLocks noGrp="1"/>
          </p:cNvSpPr>
          <p:nvPr>
            <p:ph type="subTitle" idx="1"/>
          </p:nvPr>
        </p:nvSpPr>
        <p:spPr>
          <a:xfrm>
            <a:off x="5081179" y="3429000"/>
            <a:ext cx="8791575" cy="1655762"/>
          </a:xfrm>
        </p:spPr>
        <p:txBody>
          <a:bodyPr vert="horz" lIns="91440" tIns="45720" rIns="91440" bIns="45720" rtlCol="0">
            <a:normAutofit/>
          </a:bodyPr>
          <a:lstStyle/>
          <a:p>
            <a:r>
              <a:rPr lang="en-US" altLang="zh-CN" sz="2800" cap="none" dirty="0">
                <a:solidFill>
                  <a:schemeClr val="bg1"/>
                </a:solidFill>
              </a:rPr>
              <a:t>By group 7</a:t>
            </a:r>
            <a:endParaRPr lang="en-US" sz="2800" cap="none" dirty="0">
              <a:solidFill>
                <a:schemeClr val="bg1"/>
              </a:solidFill>
            </a:endParaRPr>
          </a:p>
        </p:txBody>
      </p:sp>
      <p:sp>
        <p:nvSpPr>
          <p:cNvPr id="4" name="文本框 3">
            <a:extLst>
              <a:ext uri="{FF2B5EF4-FFF2-40B4-BE49-F238E27FC236}">
                <a16:creationId xmlns:a16="http://schemas.microsoft.com/office/drawing/2014/main" id="{D44687F3-9075-4EFA-9BDA-A70ADEEB98B7}"/>
              </a:ext>
            </a:extLst>
          </p:cNvPr>
          <p:cNvSpPr txBox="1"/>
          <p:nvPr/>
        </p:nvSpPr>
        <p:spPr>
          <a:xfrm>
            <a:off x="3017734" y="4437776"/>
            <a:ext cx="6912528" cy="646331"/>
          </a:xfrm>
          <a:prstGeom prst="rect">
            <a:avLst/>
          </a:prstGeom>
          <a:noFill/>
        </p:spPr>
        <p:txBody>
          <a:bodyPr wrap="square" rtlCol="0">
            <a:spAutoFit/>
          </a:bodyPr>
          <a:lstStyle/>
          <a:p>
            <a:r>
              <a:rPr lang="en-US" altLang="zh-CN" dirty="0" err="1">
                <a:solidFill>
                  <a:schemeClr val="bg1"/>
                </a:solidFill>
              </a:rPr>
              <a:t>Github:</a:t>
            </a:r>
            <a:r>
              <a:rPr lang="en-US" dirty="0" err="1">
                <a:solidFill>
                  <a:schemeClr val="bg1"/>
                </a:solidFill>
              </a:rPr>
              <a:t>https</a:t>
            </a:r>
            <a:r>
              <a:rPr lang="en-US" dirty="0">
                <a:solidFill>
                  <a:schemeClr val="bg1"/>
                </a:solidFill>
              </a:rPr>
              <a:t>://github.com/</a:t>
            </a:r>
            <a:r>
              <a:rPr lang="en-US" dirty="0" err="1">
                <a:solidFill>
                  <a:schemeClr val="bg1"/>
                </a:solidFill>
              </a:rPr>
              <a:t>wuhuwuhuhu</a:t>
            </a:r>
            <a:r>
              <a:rPr lang="en-US" dirty="0">
                <a:solidFill>
                  <a:schemeClr val="bg1"/>
                </a:solidFill>
              </a:rPr>
              <a:t>/CS-546-Web-Programming-Project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cap="none" dirty="0">
                <a:solidFill>
                  <a:schemeClr val="bg1"/>
                </a:solidFill>
                <a:sym typeface="+mn-ea"/>
              </a:rPr>
              <a:t>What's </a:t>
            </a:r>
            <a:r>
              <a:rPr lang="en-US" sz="4000" cap="none" dirty="0">
                <a:solidFill>
                  <a:schemeClr val="bg1"/>
                </a:solidFill>
                <a:latin typeface="+mn-lt"/>
                <a:ea typeface="+mn-ea"/>
                <a:cs typeface="+mn-cs"/>
              </a:rPr>
              <a:t>Question &amp; Answer Community?</a:t>
            </a:r>
            <a:endParaRPr lang="en-US" sz="4000" cap="none" dirty="0">
              <a:solidFill>
                <a:schemeClr val="bg1"/>
              </a:solidFill>
            </a:endParaRPr>
          </a:p>
        </p:txBody>
      </p:sp>
      <p:sp>
        <p:nvSpPr>
          <p:cNvPr id="3" name="内容占位符 2"/>
          <p:cNvSpPr>
            <a:spLocks noGrp="1"/>
          </p:cNvSpPr>
          <p:nvPr>
            <p:ph idx="1"/>
          </p:nvPr>
        </p:nvSpPr>
        <p:spPr>
          <a:xfrm>
            <a:off x="1141412" y="1658143"/>
            <a:ext cx="9905999" cy="3541714"/>
          </a:xfrm>
        </p:spPr>
        <p:txBody>
          <a:bodyPr>
            <a:normAutofit fontScale="92500" lnSpcReduction="20000"/>
          </a:bodyPr>
          <a:lstStyle/>
          <a:p>
            <a:pPr marL="0" indent="0">
              <a:buNone/>
            </a:pPr>
            <a:r>
              <a:rPr lang="en-US" b="0" i="0" dirty="0">
                <a:effectLst/>
                <a:latin typeface="Inter"/>
              </a:rPr>
              <a:t> </a:t>
            </a:r>
          </a:p>
          <a:p>
            <a:r>
              <a:rPr lang="en-US" dirty="0">
                <a:solidFill>
                  <a:schemeClr val="bg1"/>
                </a:solidFill>
                <a:latin typeface="Arial" panose="020B0604020202020204" pitchFamily="34" charset="0"/>
              </a:rPr>
              <a:t>It is a  question-and –answer website where questions are asked,</a:t>
            </a:r>
            <a:r>
              <a:rPr lang="en-US" b="0" i="0" dirty="0">
                <a:solidFill>
                  <a:schemeClr val="bg1"/>
                </a:solidFill>
                <a:effectLst/>
                <a:latin typeface="Arial" panose="020B0604020202020204" pitchFamily="34" charset="0"/>
              </a:rPr>
              <a:t>  answered, followed, and edited by Internet users, either factually or in the form of opinions. It is an online question-and-answer community that connects users from all walks of life. Users share each other's knowledge, experience and insights, providing a constant stream of diverse information for the Chinese Internet. For conceptual explanations, it could cover almost all your questions. </a:t>
            </a:r>
          </a:p>
          <a:p>
            <a:r>
              <a:rPr lang="en-US" dirty="0">
                <a:solidFill>
                  <a:schemeClr val="bg1"/>
                </a:solidFill>
                <a:latin typeface="Arial" panose="020B0604020202020204" pitchFamily="34" charset="0"/>
              </a:rPr>
              <a:t>We name it know-it.</a:t>
            </a:r>
            <a:endParaRPr lang="en-US" b="0" i="0" dirty="0">
              <a:solidFill>
                <a:schemeClr val="bg1"/>
              </a:solidFill>
              <a:effectLst/>
              <a:latin typeface="Arial" panose="020B0604020202020204"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cap="none" dirty="0">
                <a:solidFill>
                  <a:schemeClr val="bg1"/>
                </a:solidFill>
                <a:sym typeface="+mn-ea"/>
              </a:rPr>
              <a:t>Core </a:t>
            </a:r>
            <a:r>
              <a:rPr lang="en-US" sz="4000" cap="none" dirty="0" err="1">
                <a:solidFill>
                  <a:schemeClr val="bg1"/>
                </a:solidFill>
                <a:sym typeface="+mn-ea"/>
              </a:rPr>
              <a:t>featrue</a:t>
            </a:r>
            <a:endParaRPr lang="en-US" sz="4000" cap="none" dirty="0">
              <a:solidFill>
                <a:schemeClr val="bg1"/>
              </a:solidFill>
            </a:endParaRPr>
          </a:p>
        </p:txBody>
      </p:sp>
      <p:sp>
        <p:nvSpPr>
          <p:cNvPr id="3" name="内容占位符 2"/>
          <p:cNvSpPr>
            <a:spLocks noGrp="1"/>
          </p:cNvSpPr>
          <p:nvPr>
            <p:ph idx="1"/>
          </p:nvPr>
        </p:nvSpPr>
        <p:spPr/>
        <p:txBody>
          <a:bodyPr>
            <a:normAutofit/>
          </a:bodyPr>
          <a:lstStyle/>
          <a:p>
            <a:r>
              <a:rPr lang="en-US" b="0" i="0" dirty="0">
                <a:solidFill>
                  <a:srgbClr val="202122"/>
                </a:solidFill>
                <a:effectLst/>
                <a:latin typeface="Arial" panose="020B0604020202020204" pitchFamily="34" charset="0"/>
              </a:rPr>
              <a:t>As a network of communities, Know-it’s core content consists of posts from its users. Users can comment on others' posts to continue the </a:t>
            </a:r>
            <a:r>
              <a:rPr lang="en-US" b="0" i="0" dirty="0" err="1">
                <a:solidFill>
                  <a:srgbClr val="202122"/>
                </a:solidFill>
                <a:effectLst/>
                <a:latin typeface="Arial" panose="020B0604020202020204" pitchFamily="34" charset="0"/>
              </a:rPr>
              <a:t>conversation.A</a:t>
            </a:r>
            <a:r>
              <a:rPr lang="en-US" b="0" i="0" dirty="0">
                <a:solidFill>
                  <a:srgbClr val="202122"/>
                </a:solidFill>
                <a:effectLst/>
                <a:latin typeface="Arial" panose="020B0604020202020204" pitchFamily="34" charset="0"/>
              </a:rPr>
              <a:t> key feature to Know-it is that users can cast positive or negative votes, called upvotes and downvotes respectively, for each post and comment on the site. The number of upvotes or downvotes determines the posts' visibility on the site, so the most popular content is displayed to the most people.</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cap="none" dirty="0">
                <a:solidFill>
                  <a:schemeClr val="bg1"/>
                </a:solidFill>
                <a:sym typeface="+mn-ea"/>
              </a:rPr>
              <a:t>Core </a:t>
            </a:r>
            <a:r>
              <a:rPr lang="en-US" sz="4000" cap="none" dirty="0" err="1">
                <a:solidFill>
                  <a:schemeClr val="bg1"/>
                </a:solidFill>
                <a:sym typeface="+mn-ea"/>
              </a:rPr>
              <a:t>featrue</a:t>
            </a:r>
            <a:endParaRPr lang="en-US" sz="4000" cap="none" dirty="0">
              <a:solidFill>
                <a:schemeClr val="bg1"/>
              </a:solidFill>
            </a:endParaRPr>
          </a:p>
        </p:txBody>
      </p:sp>
      <p:sp>
        <p:nvSpPr>
          <p:cNvPr id="3" name="内容占位符 2"/>
          <p:cNvSpPr>
            <a:spLocks noGrp="1"/>
          </p:cNvSpPr>
          <p:nvPr>
            <p:ph idx="1"/>
          </p:nvPr>
        </p:nvSpPr>
        <p:spPr/>
        <p:txBody>
          <a:bodyPr>
            <a:normAutofit/>
          </a:bodyPr>
          <a:lstStyle/>
          <a:p>
            <a:r>
              <a:rPr lang="en-US" b="0" i="0" dirty="0">
                <a:solidFill>
                  <a:srgbClr val="202122"/>
                </a:solidFill>
                <a:effectLst/>
                <a:latin typeface="Arial" panose="020B0604020202020204" pitchFamily="34" charset="0"/>
              </a:rPr>
              <a:t>The most popular posts from the site's numerous users are visible on the front page to those who browse the site without an </a:t>
            </a:r>
            <a:r>
              <a:rPr lang="en-US" b="0" i="0" dirty="0" err="1">
                <a:solidFill>
                  <a:srgbClr val="202122"/>
                </a:solidFill>
                <a:effectLst/>
                <a:latin typeface="Arial" panose="020B0604020202020204" pitchFamily="34" charset="0"/>
              </a:rPr>
              <a:t>account.By</a:t>
            </a:r>
            <a:r>
              <a:rPr lang="en-US" b="0" i="0" dirty="0">
                <a:solidFill>
                  <a:srgbClr val="202122"/>
                </a:solidFill>
                <a:effectLst/>
                <a:latin typeface="Arial" panose="020B0604020202020204" pitchFamily="34" charset="0"/>
              </a:rPr>
              <a:t> default for those users, the front page will display the most popular, featuring top-ranked posts across all of website. Registered users could see their own </a:t>
            </a:r>
            <a:r>
              <a:rPr lang="en-US" b="0" i="0" dirty="0" err="1">
                <a:solidFill>
                  <a:srgbClr val="202122"/>
                </a:solidFill>
                <a:effectLst/>
                <a:latin typeface="Arial" panose="020B0604020202020204" pitchFamily="34" charset="0"/>
              </a:rPr>
              <a:t>information,including</a:t>
            </a:r>
            <a:r>
              <a:rPr lang="en-US" b="0" i="0" dirty="0">
                <a:solidFill>
                  <a:srgbClr val="202122"/>
                </a:solidFill>
                <a:effectLst/>
                <a:latin typeface="Arial" panose="020B0604020202020204" pitchFamily="34" charset="0"/>
              </a:rPr>
              <a:t> questions they asked and questions they answered.</a:t>
            </a:r>
            <a:endParaRPr lang="en-US" dirty="0">
              <a:solidFill>
                <a:schemeClr val="bg1"/>
              </a:solidFill>
            </a:endParaRPr>
          </a:p>
        </p:txBody>
      </p:sp>
    </p:spTree>
    <p:extLst>
      <p:ext uri="{BB962C8B-B14F-4D97-AF65-F5344CB8AC3E}">
        <p14:creationId xmlns:p14="http://schemas.microsoft.com/office/powerpoint/2010/main" val="220657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cap="none" dirty="0">
                <a:solidFill>
                  <a:schemeClr val="bg1"/>
                </a:solidFill>
                <a:sym typeface="+mn-ea"/>
              </a:rPr>
              <a:t>E</a:t>
            </a:r>
            <a:r>
              <a:rPr lang="en-US" altLang="zh-CN" sz="4000" cap="none" dirty="0">
                <a:solidFill>
                  <a:schemeClr val="bg1"/>
                </a:solidFill>
                <a:sym typeface="+mn-ea"/>
              </a:rPr>
              <a:t>xtra</a:t>
            </a:r>
            <a:r>
              <a:rPr lang="en-US" sz="4000" cap="none" dirty="0">
                <a:solidFill>
                  <a:schemeClr val="bg1"/>
                </a:solidFill>
                <a:sym typeface="+mn-ea"/>
              </a:rPr>
              <a:t> </a:t>
            </a:r>
            <a:r>
              <a:rPr lang="en-US" sz="4000" cap="none" dirty="0" err="1">
                <a:solidFill>
                  <a:schemeClr val="bg1"/>
                </a:solidFill>
                <a:sym typeface="+mn-ea"/>
              </a:rPr>
              <a:t>featrue</a:t>
            </a:r>
            <a:endParaRPr lang="en-US" sz="4000" cap="none" dirty="0">
              <a:solidFill>
                <a:schemeClr val="bg1"/>
              </a:solidFill>
            </a:endParaRPr>
          </a:p>
        </p:txBody>
      </p:sp>
      <p:sp>
        <p:nvSpPr>
          <p:cNvPr id="3" name="内容占位符 2"/>
          <p:cNvSpPr>
            <a:spLocks noGrp="1"/>
          </p:cNvSpPr>
          <p:nvPr>
            <p:ph idx="1"/>
          </p:nvPr>
        </p:nvSpPr>
        <p:spPr/>
        <p:txBody>
          <a:bodyPr>
            <a:normAutofit/>
          </a:bodyPr>
          <a:lstStyle/>
          <a:p>
            <a:r>
              <a:rPr lang="en-US" dirty="0">
                <a:solidFill>
                  <a:schemeClr val="bg1"/>
                </a:solidFill>
                <a:latin typeface="Arial" panose="020B0604020202020204" pitchFamily="34" charset="0"/>
                <a:cs typeface="Arial" panose="020B0604020202020204" pitchFamily="34" charset="0"/>
              </a:rPr>
              <a:t>Users can review others answers and add comments to answers and vote  on them .</a:t>
            </a:r>
          </a:p>
          <a:p>
            <a:r>
              <a:rPr lang="en-US" dirty="0">
                <a:solidFill>
                  <a:schemeClr val="bg1"/>
                </a:solidFill>
                <a:latin typeface="Arial" panose="020B0604020202020204" pitchFamily="34" charset="0"/>
                <a:cs typeface="Arial" panose="020B0604020202020204" pitchFamily="34" charset="0"/>
              </a:rPr>
              <a:t>Review can be sorted by recent reviews or most reviews or most popular review(by vote).</a:t>
            </a:r>
          </a:p>
          <a:p>
            <a:r>
              <a:rPr lang="en-US" dirty="0">
                <a:solidFill>
                  <a:schemeClr val="bg1"/>
                </a:solidFill>
                <a:latin typeface="Arial" panose="020B0604020202020204" pitchFamily="34" charset="0"/>
                <a:cs typeface="Arial" panose="020B0604020202020204" pitchFamily="34" charset="0"/>
              </a:rPr>
              <a:t>Follow the questions that users is interested in.</a:t>
            </a:r>
          </a:p>
          <a:p>
            <a:r>
              <a:rPr lang="en-US" dirty="0">
                <a:solidFill>
                  <a:schemeClr val="bg1"/>
                </a:solidFill>
                <a:latin typeface="Arial" panose="020B0604020202020204" pitchFamily="34" charset="0"/>
                <a:cs typeface="Arial" panose="020B0604020202020204" pitchFamily="34" charset="0"/>
              </a:rPr>
              <a:t>Social media sharing.</a:t>
            </a:r>
          </a:p>
        </p:txBody>
      </p:sp>
    </p:spTree>
    <p:extLst>
      <p:ext uri="{BB962C8B-B14F-4D97-AF65-F5344CB8AC3E}">
        <p14:creationId xmlns:p14="http://schemas.microsoft.com/office/powerpoint/2010/main" val="323361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cap="none" dirty="0" err="1">
                <a:solidFill>
                  <a:schemeClr val="bg1"/>
                </a:solidFill>
                <a:sym typeface="+mn-ea"/>
              </a:rPr>
              <a:t>Targer</a:t>
            </a:r>
            <a:r>
              <a:rPr lang="en-US" sz="4000" cap="none" dirty="0">
                <a:solidFill>
                  <a:schemeClr val="bg1"/>
                </a:solidFill>
                <a:sym typeface="+mn-ea"/>
              </a:rPr>
              <a:t> user</a:t>
            </a:r>
            <a:endParaRPr lang="en-US" sz="4000" cap="none" dirty="0">
              <a:solidFill>
                <a:schemeClr val="bg1"/>
              </a:solidFill>
            </a:endParaRPr>
          </a:p>
        </p:txBody>
      </p:sp>
      <p:sp>
        <p:nvSpPr>
          <p:cNvPr id="3" name="内容占位符 2"/>
          <p:cNvSpPr>
            <a:spLocks noGrp="1"/>
          </p:cNvSpPr>
          <p:nvPr>
            <p:ph idx="1"/>
          </p:nvPr>
        </p:nvSpPr>
        <p:spPr/>
        <p:txBody>
          <a:bodyPr>
            <a:normAutofit/>
          </a:bodyPr>
          <a:lstStyle/>
          <a:p>
            <a:r>
              <a:rPr lang="en-US" dirty="0">
                <a:solidFill>
                  <a:schemeClr val="bg1"/>
                </a:solidFill>
                <a:latin typeface="Arial" panose="020B0604020202020204" pitchFamily="34" charset="0"/>
                <a:cs typeface="Arial" panose="020B0604020202020204" pitchFamily="34" charset="0"/>
              </a:rPr>
              <a:t>Our website is suitable for every walk of life.</a:t>
            </a:r>
          </a:p>
          <a:p>
            <a:r>
              <a:rPr lang="en-US" b="0" i="0" dirty="0">
                <a:solidFill>
                  <a:schemeClr val="bg1"/>
                </a:solidFill>
                <a:effectLst/>
                <a:latin typeface="Arial" panose="020B0604020202020204" pitchFamily="34" charset="0"/>
              </a:rPr>
              <a:t>There are no academic qualifications or major restrictions</a:t>
            </a:r>
          </a:p>
        </p:txBody>
      </p:sp>
    </p:spTree>
    <p:extLst>
      <p:ext uri="{BB962C8B-B14F-4D97-AF65-F5344CB8AC3E}">
        <p14:creationId xmlns:p14="http://schemas.microsoft.com/office/powerpoint/2010/main" val="78360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cap="none" dirty="0">
                <a:solidFill>
                  <a:schemeClr val="bg1"/>
                </a:solidFill>
                <a:sym typeface="+mn-ea"/>
              </a:rPr>
              <a:t>Our application</a:t>
            </a:r>
            <a:endParaRPr lang="en-US" sz="4000" cap="none" dirty="0">
              <a:solidFill>
                <a:schemeClr val="bg1"/>
              </a:solidFill>
            </a:endParaRPr>
          </a:p>
        </p:txBody>
      </p:sp>
      <p:sp>
        <p:nvSpPr>
          <p:cNvPr id="3" name="内容占位符 2"/>
          <p:cNvSpPr>
            <a:spLocks noGrp="1"/>
          </p:cNvSpPr>
          <p:nvPr>
            <p:ph idx="1"/>
          </p:nvPr>
        </p:nvSpPr>
        <p:spPr/>
        <p:txBody>
          <a:bodyPr>
            <a:normAutofit/>
          </a:bodyPr>
          <a:lstStyle/>
          <a:p>
            <a:pPr marL="0" indent="0">
              <a:buNone/>
            </a:pP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Users can use our website to solve problem in their professional field.</a:t>
            </a:r>
          </a:p>
          <a:p>
            <a:r>
              <a:rPr lang="en-US" dirty="0">
                <a:solidFill>
                  <a:schemeClr val="bg1"/>
                </a:solidFill>
                <a:latin typeface="Arial" panose="020B0604020202020204" pitchFamily="34" charset="0"/>
                <a:cs typeface="Arial" panose="020B0604020202020204" pitchFamily="34" charset="0"/>
              </a:rPr>
              <a:t>Users can browse popular questions to expand vision and knowledge.</a:t>
            </a:r>
          </a:p>
          <a:p>
            <a:r>
              <a:rPr lang="en-US" dirty="0">
                <a:solidFill>
                  <a:schemeClr val="bg1"/>
                </a:solidFill>
                <a:latin typeface="Arial" panose="020B0604020202020204" pitchFamily="34" charset="0"/>
                <a:cs typeface="Arial" panose="020B0604020202020204" pitchFamily="34" charset="0"/>
              </a:rPr>
              <a:t>Users can  make comments to others and make friends.</a:t>
            </a:r>
          </a:p>
          <a:p>
            <a:pPr marL="0" indent="0">
              <a:buNone/>
            </a:pPr>
            <a:r>
              <a:rPr lang="en-US" dirty="0">
                <a:solidFill>
                  <a:schemeClr val="bg1"/>
                </a:solidFill>
                <a:latin typeface="Arial" panose="020B0604020202020204" pitchFamily="34" charset="0"/>
                <a:cs typeface="Arial" panose="020B0604020202020204" pitchFamily="34" charset="0"/>
              </a:rPr>
              <a:t>These three main </a:t>
            </a:r>
            <a:r>
              <a:rPr lang="en-US" dirty="0" err="1">
                <a:solidFill>
                  <a:schemeClr val="bg1"/>
                </a:solidFill>
                <a:latin typeface="Arial" panose="020B0604020202020204" pitchFamily="34" charset="0"/>
                <a:cs typeface="Arial" panose="020B0604020202020204" pitchFamily="34" charset="0"/>
              </a:rPr>
              <a:t>funcions</a:t>
            </a:r>
            <a:r>
              <a:rPr lang="en-US" dirty="0">
                <a:solidFill>
                  <a:schemeClr val="bg1"/>
                </a:solidFill>
                <a:latin typeface="Arial" panose="020B0604020202020204" pitchFamily="34" charset="0"/>
                <a:cs typeface="Arial" panose="020B0604020202020204" pitchFamily="34" charset="0"/>
              </a:rPr>
              <a:t> will bring huge clicks to the company.</a:t>
            </a:r>
          </a:p>
        </p:txBody>
      </p:sp>
    </p:spTree>
    <p:extLst>
      <p:ext uri="{BB962C8B-B14F-4D97-AF65-F5344CB8AC3E}">
        <p14:creationId xmlns:p14="http://schemas.microsoft.com/office/powerpoint/2010/main" val="134024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574975"/>
            <a:ext cx="9905998" cy="1478570"/>
          </a:xfrm>
        </p:spPr>
        <p:txBody>
          <a:bodyPr>
            <a:normAutofit/>
          </a:bodyPr>
          <a:lstStyle/>
          <a:p>
            <a:r>
              <a:rPr lang="en-US" sz="4000" cap="none" dirty="0">
                <a:solidFill>
                  <a:schemeClr val="bg1"/>
                </a:solidFill>
                <a:sym typeface="+mn-ea"/>
              </a:rPr>
              <a:t>Why  is it worthwhile and our </a:t>
            </a:r>
            <a:r>
              <a:rPr lang="en-US" sz="4000" cap="none" dirty="0" err="1">
                <a:solidFill>
                  <a:schemeClr val="bg1"/>
                </a:solidFill>
                <a:sym typeface="+mn-ea"/>
              </a:rPr>
              <a:t>commpetitors</a:t>
            </a:r>
            <a:r>
              <a:rPr lang="en-US" sz="4000" cap="none" dirty="0">
                <a:solidFill>
                  <a:schemeClr val="bg1"/>
                </a:solidFill>
                <a:sym typeface="+mn-ea"/>
              </a:rPr>
              <a:t> </a:t>
            </a:r>
            <a:endParaRPr lang="en-US" sz="4000" cap="none" dirty="0">
              <a:solidFill>
                <a:schemeClr val="bg1"/>
              </a:solidFill>
            </a:endParaRPr>
          </a:p>
        </p:txBody>
      </p:sp>
      <p:sp>
        <p:nvSpPr>
          <p:cNvPr id="3" name="内容占位符 2"/>
          <p:cNvSpPr>
            <a:spLocks noGrp="1"/>
          </p:cNvSpPr>
          <p:nvPr>
            <p:ph idx="1"/>
          </p:nvPr>
        </p:nvSpPr>
        <p:spPr/>
        <p:txBody>
          <a:bodyPr>
            <a:normAutofit/>
          </a:bodyPr>
          <a:lstStyle/>
          <a:p>
            <a:r>
              <a:rPr lang="en-US" dirty="0">
                <a:solidFill>
                  <a:schemeClr val="bg1"/>
                </a:solidFill>
                <a:latin typeface="Arial" panose="020B0604020202020204" pitchFamily="34" charset="0"/>
                <a:cs typeface="Arial" panose="020B0604020202020204" pitchFamily="34" charset="0"/>
              </a:rPr>
              <a:t>Our competitors is Quora and Reddit.</a:t>
            </a:r>
          </a:p>
          <a:p>
            <a:pPr algn="l">
              <a:buFont typeface="Arial" panose="020B0604020202020204" pitchFamily="34" charset="0"/>
              <a:buChar char="•"/>
            </a:pPr>
            <a:r>
              <a:rPr lang="en-US" b="0" i="0" dirty="0">
                <a:solidFill>
                  <a:schemeClr val="bg1"/>
                </a:solidFill>
                <a:effectLst/>
                <a:latin typeface="Arial" panose="020B0604020202020204" pitchFamily="34" charset="0"/>
              </a:rPr>
              <a:t>This type of website investment prospects are very good.</a:t>
            </a:r>
            <a:r>
              <a:rPr lang="en-US" b="0" i="0" dirty="0">
                <a:solidFill>
                  <a:srgbClr val="202122"/>
                </a:solidFill>
                <a:effectLst/>
                <a:latin typeface="Arial" panose="020B0604020202020204" pitchFamily="34" charset="0"/>
              </a:rPr>
              <a:t> I</a:t>
            </a:r>
            <a:r>
              <a:rPr lang="en-US" b="0" i="0" dirty="0">
                <a:solidFill>
                  <a:schemeClr val="bg1"/>
                </a:solidFill>
                <a:effectLst/>
                <a:latin typeface="Arial" panose="020B0604020202020204" pitchFamily="34" charset="0"/>
              </a:rPr>
              <a:t>n April 2017, Quora claimed to have 190 million monthly unique visitors, up from 100 million a year earlier. That same month, Quora was reported to have received  funding with a valuation of $1.8 billion.</a:t>
            </a:r>
          </a:p>
          <a:p>
            <a:pPr algn="l">
              <a:buFont typeface="Arial" panose="020B0604020202020204" pitchFamily="34" charset="0"/>
              <a:buChar char="•"/>
            </a:pPr>
            <a:r>
              <a:rPr lang="en-US" dirty="0">
                <a:solidFill>
                  <a:schemeClr val="bg1"/>
                </a:solidFill>
                <a:latin typeface="Arial" panose="020B0604020202020204" pitchFamily="34" charset="0"/>
              </a:rPr>
              <a:t>SWOT</a:t>
            </a:r>
            <a:endParaRPr lang="en-US" b="0" i="0" dirty="0">
              <a:solidFill>
                <a:schemeClr val="bg1"/>
              </a:solidFill>
              <a:effectLst/>
              <a:latin typeface="Arial" panose="020B0604020202020204" pitchFamily="34" charset="0"/>
            </a:endParaRPr>
          </a:p>
          <a:p>
            <a:pPr marL="0" indent="0">
              <a:buNone/>
            </a:pP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81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8404A-75F4-4426-8FF2-3018703FD67D}"/>
              </a:ext>
            </a:extLst>
          </p:cNvPr>
          <p:cNvSpPr>
            <a:spLocks noGrp="1"/>
          </p:cNvSpPr>
          <p:nvPr>
            <p:ph type="title"/>
          </p:nvPr>
        </p:nvSpPr>
        <p:spPr/>
        <p:txBody>
          <a:bodyPr/>
          <a:lstStyle/>
          <a:p>
            <a:endParaRPr lang="en-US" dirty="0"/>
          </a:p>
        </p:txBody>
      </p:sp>
      <p:sp>
        <p:nvSpPr>
          <p:cNvPr id="3" name="内容占位符 2">
            <a:extLst>
              <a:ext uri="{FF2B5EF4-FFF2-40B4-BE49-F238E27FC236}">
                <a16:creationId xmlns:a16="http://schemas.microsoft.com/office/drawing/2014/main" id="{5537CD2B-E9E4-486F-8EA6-53A1F99BED83}"/>
              </a:ext>
            </a:extLst>
          </p:cNvPr>
          <p:cNvSpPr>
            <a:spLocks noGrp="1"/>
          </p:cNvSpPr>
          <p:nvPr>
            <p:ph idx="1"/>
          </p:nvPr>
        </p:nvSpPr>
        <p:spPr/>
        <p:txBody>
          <a:bodyPr/>
          <a:lstStyle/>
          <a:p>
            <a:endParaRPr lang="en-US" dirty="0"/>
          </a:p>
        </p:txBody>
      </p:sp>
      <p:sp>
        <p:nvSpPr>
          <p:cNvPr id="4" name="矩形 3">
            <a:extLst>
              <a:ext uri="{FF2B5EF4-FFF2-40B4-BE49-F238E27FC236}">
                <a16:creationId xmlns:a16="http://schemas.microsoft.com/office/drawing/2014/main" id="{90A2A95B-A2B4-47B5-B64D-C286006C605A}"/>
              </a:ext>
            </a:extLst>
          </p:cNvPr>
          <p:cNvSpPr/>
          <p:nvPr/>
        </p:nvSpPr>
        <p:spPr>
          <a:xfrm>
            <a:off x="2944629" y="2967335"/>
            <a:ext cx="6302751" cy="923330"/>
          </a:xfrm>
          <a:prstGeom prst="rect">
            <a:avLst/>
          </a:prstGeom>
          <a:noFill/>
        </p:spPr>
        <p:txBody>
          <a:bodyPr wrap="none" lIns="91440" tIns="45720" rIns="91440" bIns="45720">
            <a:spAutoFit/>
          </a:bodyPr>
          <a:lstStyle/>
          <a:p>
            <a:pPr algn="ctr"/>
            <a:r>
              <a:rPr lang="en-US" altLang="zh-CN" sz="5400" b="1" cap="none" spc="50" dirty="0">
                <a:ln w="0">
                  <a:solidFill>
                    <a:sysClr val="windowText" lastClr="000000"/>
                  </a:solidFill>
                </a:ln>
                <a:solidFill>
                  <a:schemeClr val="bg2"/>
                </a:solidFill>
                <a:effectLst>
                  <a:innerShdw blurRad="63500" dist="50800" dir="13500000">
                    <a:srgbClr val="000000">
                      <a:alpha val="50000"/>
                    </a:srgbClr>
                  </a:innerShdw>
                </a:effectLst>
              </a:rPr>
              <a:t>That’s </a:t>
            </a:r>
            <a:r>
              <a:rPr lang="en-US" altLang="zh-CN" sz="5400" b="1" cap="none" spc="50" dirty="0" err="1">
                <a:ln w="0">
                  <a:solidFill>
                    <a:sysClr val="windowText" lastClr="000000"/>
                  </a:solidFill>
                </a:ln>
                <a:solidFill>
                  <a:schemeClr val="bg2"/>
                </a:solidFill>
                <a:effectLst>
                  <a:innerShdw blurRad="63500" dist="50800" dir="13500000">
                    <a:srgbClr val="000000">
                      <a:alpha val="50000"/>
                    </a:srgbClr>
                  </a:innerShdw>
                </a:effectLst>
              </a:rPr>
              <a:t>all,thank</a:t>
            </a:r>
            <a:r>
              <a:rPr lang="en-US" altLang="zh-CN" sz="5400" b="1" cap="none" spc="50" dirty="0">
                <a:ln w="0">
                  <a:solidFill>
                    <a:sysClr val="windowText" lastClr="000000"/>
                  </a:solidFill>
                </a:ln>
                <a:solidFill>
                  <a:schemeClr val="bg2"/>
                </a:solidFill>
                <a:effectLst>
                  <a:innerShdw blurRad="63500" dist="50800" dir="13500000">
                    <a:srgbClr val="000000">
                      <a:alpha val="50000"/>
                    </a:srgbClr>
                  </a:innerShdw>
                </a:effectLst>
              </a:rPr>
              <a:t> you !</a:t>
            </a:r>
            <a:endParaRPr lang="zh-CN" altLang="en-US" sz="5400" b="1" cap="none" spc="50" dirty="0">
              <a:ln w="0">
                <a:solidFill>
                  <a:sysClr val="windowText" lastClr="000000"/>
                </a:solidFill>
              </a:ln>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70180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49</TotalTime>
  <Words>453</Words>
  <Application>Microsoft Office PowerPoint</Application>
  <PresentationFormat>宽屏</PresentationFormat>
  <Paragraphs>30</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Inter</vt:lpstr>
      <vt:lpstr>Arial</vt:lpstr>
      <vt:lpstr>Tw Cen MT</vt:lpstr>
      <vt:lpstr>电路</vt:lpstr>
      <vt:lpstr>Question &amp; Answer Community_</vt:lpstr>
      <vt:lpstr>What's Question &amp; Answer Community?</vt:lpstr>
      <vt:lpstr>Core featrue</vt:lpstr>
      <vt:lpstr>Core featrue</vt:lpstr>
      <vt:lpstr>Extra featrue</vt:lpstr>
      <vt:lpstr>Targer user</vt:lpstr>
      <vt:lpstr>Our application</vt:lpstr>
      <vt:lpstr>Why  is it worthwhile and our commpetitors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PREDICTS HOUSE PRICES</dc:title>
  <dc:creator>wu yinghao</dc:creator>
  <cp:lastModifiedBy>wu yinghao</cp:lastModifiedBy>
  <cp:revision>26</cp:revision>
  <dcterms:created xsi:type="dcterms:W3CDTF">2020-05-12T15:16:45Z</dcterms:created>
  <dcterms:modified xsi:type="dcterms:W3CDTF">2020-11-05T22:56:38Z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1033-1.9.1.2994</vt:lpwstr>
  </property>
</Properties>
</file>