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32918400" cy="43891200"/>
  <p:notesSz cx="6858000" cy="9144000"/>
  <p:defaultTextStyle>
    <a:defPPr>
      <a:defRPr lang="en-US"/>
    </a:defPPr>
    <a:lvl1pPr algn="l" defTabSz="5642610" rtl="0" fontAlgn="base">
      <a:spcBef>
        <a:spcPct val="0"/>
      </a:spcBef>
      <a:spcAft>
        <a:spcPct val="0"/>
      </a:spcAft>
      <a:defRPr sz="1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2821306" indent="-2272666" algn="l" defTabSz="5642610" rtl="0" fontAlgn="base">
      <a:spcBef>
        <a:spcPct val="0"/>
      </a:spcBef>
      <a:spcAft>
        <a:spcPct val="0"/>
      </a:spcAft>
      <a:defRPr sz="1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5642610" indent="-4545330" algn="l" defTabSz="5642610" rtl="0" fontAlgn="base">
      <a:spcBef>
        <a:spcPct val="0"/>
      </a:spcBef>
      <a:spcAft>
        <a:spcPct val="0"/>
      </a:spcAft>
      <a:defRPr sz="1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8463916" indent="-6817996" algn="l" defTabSz="5642610" rtl="0" fontAlgn="base">
      <a:spcBef>
        <a:spcPct val="0"/>
      </a:spcBef>
      <a:spcAft>
        <a:spcPct val="0"/>
      </a:spcAft>
      <a:defRPr sz="1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1285220" indent="-9090660" algn="l" defTabSz="5642610" rtl="0" fontAlgn="base">
      <a:spcBef>
        <a:spcPct val="0"/>
      </a:spcBef>
      <a:spcAft>
        <a:spcPct val="0"/>
      </a:spcAft>
      <a:defRPr sz="1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743200" algn="l" defTabSz="1097280" rtl="0" eaLnBrk="1" latinLnBrk="0" hangingPunct="1">
      <a:defRPr sz="112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3291840" algn="l" defTabSz="1097280" rtl="0" eaLnBrk="1" latinLnBrk="0" hangingPunct="1">
      <a:defRPr sz="112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840480" algn="l" defTabSz="1097280" rtl="0" eaLnBrk="1" latinLnBrk="0" hangingPunct="1">
      <a:defRPr sz="112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4389120" algn="l" defTabSz="1097280" rtl="0" eaLnBrk="1" latinLnBrk="0" hangingPunct="1">
      <a:defRPr sz="112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824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 autoAdjust="0"/>
    <p:restoredTop sz="94701" autoAdjust="0"/>
  </p:normalViewPr>
  <p:slideViewPr>
    <p:cSldViewPr>
      <p:cViewPr>
        <p:scale>
          <a:sx n="41" d="100"/>
          <a:sy n="41" d="100"/>
        </p:scale>
        <p:origin x="-1408" y="6224"/>
      </p:cViewPr>
      <p:guideLst>
        <p:guide orient="horz" pos="13824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8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30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30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090156675201"/>
          <c:y val="0.0"/>
          <c:w val="0.815490336435218"/>
          <c:h val="0.93549476023526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A(cnt)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Disk12</c:v>
                </c:pt>
                <c:pt idx="1">
                  <c:v>Disk45</c:v>
                </c:pt>
                <c:pt idx="2">
                  <c:v>AQUAINT</c:v>
                </c:pt>
                <c:pt idx="3">
                  <c:v>WT2g</c:v>
                </c:pt>
              </c:strCache>
            </c:strRef>
          </c:cat>
          <c:val>
            <c:numRef>
              <c:f>Sheet1!$B$2:$B$5</c:f>
              <c:numCache>
                <c:formatCode>[h]:mm:ss</c:formatCode>
                <c:ptCount val="4"/>
                <c:pt idx="0">
                  <c:v>0.000972222222222222</c:v>
                </c:pt>
                <c:pt idx="1">
                  <c:v>0.000844907407407407</c:v>
                </c:pt>
                <c:pt idx="2">
                  <c:v>0.00130787037037037</c:v>
                </c:pt>
                <c:pt idx="3">
                  <c:v>0.00163194444444444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A(pos)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Disk12</c:v>
                </c:pt>
                <c:pt idx="1">
                  <c:v>Disk45</c:v>
                </c:pt>
                <c:pt idx="2">
                  <c:v>AQUAINT</c:v>
                </c:pt>
                <c:pt idx="3">
                  <c:v>WT2g</c:v>
                </c:pt>
              </c:strCache>
            </c:strRef>
          </c:cat>
          <c:val>
            <c:numRef>
              <c:f>Sheet1!$C$2:$C$5</c:f>
              <c:numCache>
                <c:formatCode>[h]:mm:ss</c:formatCode>
                <c:ptCount val="4"/>
                <c:pt idx="0">
                  <c:v>0.0012037037037037</c:v>
                </c:pt>
                <c:pt idx="1">
                  <c:v>0.00107638888888889</c:v>
                </c:pt>
                <c:pt idx="2">
                  <c:v>0.00150462962962963</c:v>
                </c:pt>
                <c:pt idx="3">
                  <c:v>0.00202546296296296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A(doc)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Disk12</c:v>
                </c:pt>
                <c:pt idx="1">
                  <c:v>Disk45</c:v>
                </c:pt>
                <c:pt idx="2">
                  <c:v>AQUAINT</c:v>
                </c:pt>
                <c:pt idx="3">
                  <c:v>WT2g</c:v>
                </c:pt>
              </c:strCache>
            </c:strRef>
          </c:cat>
          <c:val>
            <c:numRef>
              <c:f>Sheet1!$D$2:$D$5</c:f>
              <c:numCache>
                <c:formatCode>[h]:mm:ss</c:formatCode>
                <c:ptCount val="4"/>
                <c:pt idx="0">
                  <c:v>0.0021875</c:v>
                </c:pt>
                <c:pt idx="1">
                  <c:v>0.00197916666666667</c:v>
                </c:pt>
                <c:pt idx="2">
                  <c:v>0.00314814814814815</c:v>
                </c:pt>
                <c:pt idx="3">
                  <c:v>0.00305555555555555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Indri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Disk12</c:v>
                </c:pt>
                <c:pt idx="1">
                  <c:v>Disk45</c:v>
                </c:pt>
                <c:pt idx="2">
                  <c:v>AQUAINT</c:v>
                </c:pt>
                <c:pt idx="3">
                  <c:v>WT2g</c:v>
                </c:pt>
              </c:strCache>
            </c:strRef>
          </c:cat>
          <c:val>
            <c:numRef>
              <c:f>Sheet1!$E$2:$E$5</c:f>
              <c:numCache>
                <c:formatCode>[h]:mm:ss</c:formatCode>
                <c:ptCount val="4"/>
                <c:pt idx="0">
                  <c:v>0.0086574074074074</c:v>
                </c:pt>
                <c:pt idx="1">
                  <c:v>0.00480324074074074</c:v>
                </c:pt>
                <c:pt idx="2">
                  <c:v>0.0122222222222222</c:v>
                </c:pt>
                <c:pt idx="3">
                  <c:v>0.00515046296296296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9597816"/>
        <c:axId val="2090705704"/>
      </c:barChart>
      <c:catAx>
        <c:axId val="208959781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2800"/>
            </a:pPr>
            <a:endParaRPr lang="en-US"/>
          </a:p>
        </c:txPr>
        <c:crossAx val="2090705704"/>
        <c:crosses val="autoZero"/>
        <c:auto val="1"/>
        <c:lblAlgn val="ctr"/>
        <c:lblOffset val="100"/>
        <c:noMultiLvlLbl val="0"/>
      </c:catAx>
      <c:valAx>
        <c:axId val="2090705704"/>
        <c:scaling>
          <c:orientation val="minMax"/>
        </c:scaling>
        <c:delete val="0"/>
        <c:axPos val="b"/>
        <c:majorGridlines/>
        <c:numFmt formatCode="[h]:mm:ss" sourceLinked="1"/>
        <c:majorTickMark val="out"/>
        <c:minorTickMark val="none"/>
        <c:tickLblPos val="nextTo"/>
        <c:txPr>
          <a:bodyPr rot="-1200000"/>
          <a:lstStyle/>
          <a:p>
            <a:pPr>
              <a:defRPr sz="2800"/>
            </a:pPr>
            <a:endParaRPr lang="en-US"/>
          </a:p>
        </c:txPr>
        <c:crossAx val="20895978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20545375009942"/>
          <c:y val="0.40207942985229"/>
          <c:w val="0.167350780792689"/>
          <c:h val="0.335285564304462"/>
        </c:manualLayout>
      </c:layout>
      <c:overlay val="0"/>
      <c:txPr>
        <a:bodyPr/>
        <a:lstStyle/>
        <a:p>
          <a:pPr>
            <a:defRPr sz="35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3981431668867"/>
          <c:y val="0.024904214559387"/>
          <c:w val="0.83525773952169"/>
          <c:h val="0.89842278335897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A(cnt)</c:v>
                </c:pt>
              </c:strCache>
            </c:strRef>
          </c:tx>
          <c:invertIfNegative val="0"/>
          <c:cat>
            <c:strRef>
              <c:f>Sheet2!$A$2:$A$6</c:f>
              <c:strCache>
                <c:ptCount val="5"/>
                <c:pt idx="0">
                  <c:v>GOV2</c:v>
                </c:pt>
                <c:pt idx="1">
                  <c:v>CW09b</c:v>
                </c:pt>
                <c:pt idx="2">
                  <c:v>CW09</c:v>
                </c:pt>
                <c:pt idx="3">
                  <c:v>CW12b13</c:v>
                </c:pt>
                <c:pt idx="4">
                  <c:v>CW12</c:v>
                </c:pt>
              </c:strCache>
            </c:strRef>
          </c:cat>
          <c:val>
            <c:numRef>
              <c:f>Sheet2!$B$2:$B$6</c:f>
              <c:numCache>
                <c:formatCode>[h]:mm:ss</c:formatCode>
                <c:ptCount val="5"/>
                <c:pt idx="0">
                  <c:v>0.0531481481481481</c:v>
                </c:pt>
                <c:pt idx="1">
                  <c:v>0.0291666666666667</c:v>
                </c:pt>
                <c:pt idx="2">
                  <c:v>0.313888888888889</c:v>
                </c:pt>
                <c:pt idx="3">
                  <c:v>0.0395833333333333</c:v>
                </c:pt>
                <c:pt idx="4">
                  <c:v>0.709027777777778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A(pos)</c:v>
                </c:pt>
              </c:strCache>
            </c:strRef>
          </c:tx>
          <c:invertIfNegative val="0"/>
          <c:cat>
            <c:strRef>
              <c:f>Sheet2!$A$2:$A$6</c:f>
              <c:strCache>
                <c:ptCount val="5"/>
                <c:pt idx="0">
                  <c:v>GOV2</c:v>
                </c:pt>
                <c:pt idx="1">
                  <c:v>CW09b</c:v>
                </c:pt>
                <c:pt idx="2">
                  <c:v>CW09</c:v>
                </c:pt>
                <c:pt idx="3">
                  <c:v>CW12b13</c:v>
                </c:pt>
                <c:pt idx="4">
                  <c:v>CW12</c:v>
                </c:pt>
              </c:strCache>
            </c:strRef>
          </c:cat>
          <c:val>
            <c:numRef>
              <c:f>Sheet2!$C$2:$C$6</c:f>
              <c:numCache>
                <c:formatCode>[h]:mm:ss</c:formatCode>
                <c:ptCount val="5"/>
                <c:pt idx="0">
                  <c:v>0.106053240740741</c:v>
                </c:pt>
                <c:pt idx="1">
                  <c:v>0.0506944444444444</c:v>
                </c:pt>
                <c:pt idx="2">
                  <c:v>0.5125</c:v>
                </c:pt>
                <c:pt idx="3">
                  <c:v>0.0590277777777778</c:v>
                </c:pt>
                <c:pt idx="4">
                  <c:v>0.93125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0179320"/>
        <c:axId val="2110040088"/>
      </c:barChart>
      <c:catAx>
        <c:axId val="2110179320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2800"/>
            </a:pPr>
            <a:endParaRPr lang="en-US"/>
          </a:p>
        </c:txPr>
        <c:crossAx val="2110040088"/>
        <c:crosses val="autoZero"/>
        <c:auto val="1"/>
        <c:lblAlgn val="ctr"/>
        <c:lblOffset val="100"/>
        <c:noMultiLvlLbl val="0"/>
      </c:catAx>
      <c:valAx>
        <c:axId val="2110040088"/>
        <c:scaling>
          <c:orientation val="minMax"/>
        </c:scaling>
        <c:delete val="0"/>
        <c:axPos val="b"/>
        <c:majorGridlines/>
        <c:numFmt formatCode="[h]:mm:ss" sourceLinked="1"/>
        <c:majorTickMark val="out"/>
        <c:minorTickMark val="none"/>
        <c:tickLblPos val="nextTo"/>
        <c:txPr>
          <a:bodyPr rot="-1200000"/>
          <a:lstStyle/>
          <a:p>
            <a:pPr>
              <a:defRPr sz="2800"/>
            </a:pPr>
            <a:endParaRPr lang="en-US"/>
          </a:p>
        </c:txPr>
        <c:crossAx val="21101793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0651514305393"/>
          <c:y val="0.458342233082934"/>
          <c:w val="0.164326796107008"/>
          <c:h val="0.19730023330417"/>
        </c:manualLayout>
      </c:layout>
      <c:overlay val="0"/>
      <c:txPr>
        <a:bodyPr/>
        <a:lstStyle/>
        <a:p>
          <a:pPr>
            <a:defRPr sz="35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22ACE-8868-3B4C-B190-4DFCCEE02DEA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1A898-02F1-8C41-9BDA-DE579B8C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06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Title wrong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Metric and conclusion of retrieval</a:t>
            </a:r>
            <a:r>
              <a:rPr lang="en-US" baseline="0" dirty="0" smtClean="0"/>
              <a:t> effectiveness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Keep Motivation consistent with </a:t>
            </a:r>
            <a:r>
              <a:rPr lang="en-US" baseline="0" smtClean="0"/>
              <a:t>the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1A898-02F1-8C41-9BDA-DE579B8CB5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4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26"/>
            <a:ext cx="27980640" cy="9408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21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6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464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286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107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929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750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572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EC40AE-6574-44DE-BBE4-129D26C7B752}" type="datetime1">
              <a:rPr lang="en-US"/>
              <a:pPr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DDD30-106D-4E95-A87E-5333788637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9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F535EC-A68D-48F4-A94C-EBAE2211C9E0}" type="datetime1">
              <a:rPr lang="en-US"/>
              <a:pPr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35553-7E69-409E-9B77-2FD3D61E42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147290" y="13126723"/>
            <a:ext cx="25180290" cy="2796235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94986" y="13126723"/>
            <a:ext cx="75003660" cy="2796235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43A4B0-CF60-4B8E-90A1-E118E647F700}" type="datetime1">
              <a:rPr lang="en-US"/>
              <a:pPr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A438A-3959-433B-9E61-AD84B1898D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4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7DDC46-EEA6-4B2B-8FA5-68070244FB25}" type="datetime1">
              <a:rPr lang="en-US"/>
              <a:pPr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AE0B0-09E1-4AFF-9CA0-06715687C5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6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28204163"/>
            <a:ext cx="27980640" cy="8717280"/>
          </a:xfrm>
        </p:spPr>
        <p:txBody>
          <a:bodyPr anchor="t"/>
          <a:lstStyle>
            <a:lvl1pPr algn="l">
              <a:defRPr sz="24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18602968"/>
            <a:ext cx="27980640" cy="9601199"/>
          </a:xfrm>
        </p:spPr>
        <p:txBody>
          <a:bodyPr anchor="b"/>
          <a:lstStyle>
            <a:lvl1pPr marL="0" indent="0">
              <a:buNone/>
              <a:defRPr sz="12400">
                <a:solidFill>
                  <a:schemeClr val="tx1">
                    <a:tint val="75000"/>
                  </a:schemeClr>
                </a:solidFill>
              </a:defRPr>
            </a:lvl1pPr>
            <a:lvl2pPr marL="2821546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2pPr>
            <a:lvl3pPr marL="5643091" indent="0">
              <a:buNone/>
              <a:defRPr sz="9800">
                <a:solidFill>
                  <a:schemeClr val="tx1">
                    <a:tint val="75000"/>
                  </a:schemeClr>
                </a:solidFill>
              </a:defRPr>
            </a:lvl3pPr>
            <a:lvl4pPr marL="8464637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4pPr>
            <a:lvl5pPr marL="11286184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5pPr>
            <a:lvl6pPr marL="14107729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6pPr>
            <a:lvl7pPr marL="16929275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7pPr>
            <a:lvl8pPr marL="1975082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8pPr>
            <a:lvl9pPr marL="22572366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54CA86-DF2E-4B56-8A33-94FEC39FD56A}" type="datetime1">
              <a:rPr lang="en-US"/>
              <a:pPr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7CC609-4A5A-4F46-A0B7-D55EC4ED5E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6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94991" y="76464160"/>
            <a:ext cx="50091974" cy="216286080"/>
          </a:xfrm>
        </p:spPr>
        <p:txBody>
          <a:bodyPr/>
          <a:lstStyle>
            <a:lvl1pPr>
              <a:defRPr sz="17300"/>
            </a:lvl1pPr>
            <a:lvl2pPr>
              <a:defRPr sz="14800"/>
            </a:lvl2pPr>
            <a:lvl3pPr>
              <a:defRPr sz="1240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35603" y="76464160"/>
            <a:ext cx="50091976" cy="216286080"/>
          </a:xfrm>
        </p:spPr>
        <p:txBody>
          <a:bodyPr/>
          <a:lstStyle>
            <a:lvl1pPr>
              <a:defRPr sz="17300"/>
            </a:lvl1pPr>
            <a:lvl2pPr>
              <a:defRPr sz="14800"/>
            </a:lvl2pPr>
            <a:lvl3pPr>
              <a:defRPr sz="1240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DAF953-AD1A-4041-9C1C-D1723DFD86EE}" type="datetime1">
              <a:rPr lang="en-US"/>
              <a:pPr/>
              <a:t>5/23/17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88E9EE-3743-4989-8E40-6CCA9588EA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9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3" y="9824725"/>
            <a:ext cx="14544676" cy="4094477"/>
          </a:xfrm>
        </p:spPr>
        <p:txBody>
          <a:bodyPr anchor="b"/>
          <a:lstStyle>
            <a:lvl1pPr marL="0" indent="0">
              <a:buNone/>
              <a:defRPr sz="14800" b="1"/>
            </a:lvl1pPr>
            <a:lvl2pPr marL="2821546" indent="0">
              <a:buNone/>
              <a:defRPr sz="12400" b="1"/>
            </a:lvl2pPr>
            <a:lvl3pPr marL="5643091" indent="0">
              <a:buNone/>
              <a:defRPr sz="11200" b="1"/>
            </a:lvl3pPr>
            <a:lvl4pPr marL="8464637" indent="0">
              <a:buNone/>
              <a:defRPr sz="9800" b="1"/>
            </a:lvl4pPr>
            <a:lvl5pPr marL="11286184" indent="0">
              <a:buNone/>
              <a:defRPr sz="9800" b="1"/>
            </a:lvl5pPr>
            <a:lvl6pPr marL="14107729" indent="0">
              <a:buNone/>
              <a:defRPr sz="9800" b="1"/>
            </a:lvl6pPr>
            <a:lvl7pPr marL="16929275" indent="0">
              <a:buNone/>
              <a:defRPr sz="9800" b="1"/>
            </a:lvl7pPr>
            <a:lvl8pPr marL="19750820" indent="0">
              <a:buNone/>
              <a:defRPr sz="9800" b="1"/>
            </a:lvl8pPr>
            <a:lvl9pPr marL="22572366" indent="0">
              <a:buNone/>
              <a:defRPr sz="9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3" y="13919202"/>
            <a:ext cx="14544676" cy="25288243"/>
          </a:xfrm>
        </p:spPr>
        <p:txBody>
          <a:bodyPr/>
          <a:lstStyle>
            <a:lvl1pPr>
              <a:defRPr sz="14800"/>
            </a:lvl1pPr>
            <a:lvl2pPr>
              <a:defRPr sz="12400"/>
            </a:lvl2pPr>
            <a:lvl3pPr>
              <a:defRPr sz="11200"/>
            </a:lvl3pPr>
            <a:lvl4pPr>
              <a:defRPr sz="9800"/>
            </a:lvl4pPr>
            <a:lvl5pPr>
              <a:defRPr sz="9800"/>
            </a:lvl5pPr>
            <a:lvl6pPr>
              <a:defRPr sz="9800"/>
            </a:lvl6pPr>
            <a:lvl7pPr>
              <a:defRPr sz="9800"/>
            </a:lvl7pPr>
            <a:lvl8pPr>
              <a:defRPr sz="9800"/>
            </a:lvl8pPr>
            <a:lvl9pPr>
              <a:defRPr sz="9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3" y="9824725"/>
            <a:ext cx="14550390" cy="4094477"/>
          </a:xfrm>
        </p:spPr>
        <p:txBody>
          <a:bodyPr anchor="b"/>
          <a:lstStyle>
            <a:lvl1pPr marL="0" indent="0">
              <a:buNone/>
              <a:defRPr sz="14800" b="1"/>
            </a:lvl1pPr>
            <a:lvl2pPr marL="2821546" indent="0">
              <a:buNone/>
              <a:defRPr sz="12400" b="1"/>
            </a:lvl2pPr>
            <a:lvl3pPr marL="5643091" indent="0">
              <a:buNone/>
              <a:defRPr sz="11200" b="1"/>
            </a:lvl3pPr>
            <a:lvl4pPr marL="8464637" indent="0">
              <a:buNone/>
              <a:defRPr sz="9800" b="1"/>
            </a:lvl4pPr>
            <a:lvl5pPr marL="11286184" indent="0">
              <a:buNone/>
              <a:defRPr sz="9800" b="1"/>
            </a:lvl5pPr>
            <a:lvl6pPr marL="14107729" indent="0">
              <a:buNone/>
              <a:defRPr sz="9800" b="1"/>
            </a:lvl6pPr>
            <a:lvl7pPr marL="16929275" indent="0">
              <a:buNone/>
              <a:defRPr sz="9800" b="1"/>
            </a:lvl7pPr>
            <a:lvl8pPr marL="19750820" indent="0">
              <a:buNone/>
              <a:defRPr sz="9800" b="1"/>
            </a:lvl8pPr>
            <a:lvl9pPr marL="22572366" indent="0">
              <a:buNone/>
              <a:defRPr sz="9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3" y="13919202"/>
            <a:ext cx="14550390" cy="25288243"/>
          </a:xfrm>
        </p:spPr>
        <p:txBody>
          <a:bodyPr/>
          <a:lstStyle>
            <a:lvl1pPr>
              <a:defRPr sz="14800"/>
            </a:lvl1pPr>
            <a:lvl2pPr>
              <a:defRPr sz="12400"/>
            </a:lvl2pPr>
            <a:lvl3pPr>
              <a:defRPr sz="11200"/>
            </a:lvl3pPr>
            <a:lvl4pPr>
              <a:defRPr sz="9800"/>
            </a:lvl4pPr>
            <a:lvl5pPr>
              <a:defRPr sz="9800"/>
            </a:lvl5pPr>
            <a:lvl6pPr>
              <a:defRPr sz="9800"/>
            </a:lvl6pPr>
            <a:lvl7pPr>
              <a:defRPr sz="9800"/>
            </a:lvl7pPr>
            <a:lvl8pPr>
              <a:defRPr sz="9800"/>
            </a:lvl8pPr>
            <a:lvl9pPr>
              <a:defRPr sz="9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BEBE7-F796-4EA1-B1A6-CA7E50468DAF}" type="datetime1">
              <a:rPr lang="en-US"/>
              <a:pPr/>
              <a:t>5/23/17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BBA0D-8307-4EE3-9542-9FBFB12364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2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E0A881-0234-4D0E-A16A-3D22CE9F49B9}" type="datetime1">
              <a:rPr lang="en-US"/>
              <a:pPr/>
              <a:t>5/23/17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254213-9A79-4BC7-AFAA-D6862551D5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9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891471-2792-43E5-8606-3E0B251CDC73}" type="datetime1">
              <a:rPr lang="en-US"/>
              <a:pPr/>
              <a:t>5/23/17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9BBAE-B3C7-41DB-9BBC-4AF37EEF88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2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5" y="1747518"/>
            <a:ext cx="10829926" cy="7437120"/>
          </a:xfrm>
        </p:spPr>
        <p:txBody>
          <a:bodyPr anchor="b"/>
          <a:lstStyle>
            <a:lvl1pPr algn="l">
              <a:defRPr sz="1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23"/>
            <a:ext cx="18402300" cy="37459924"/>
          </a:xfrm>
        </p:spPr>
        <p:txBody>
          <a:bodyPr/>
          <a:lstStyle>
            <a:lvl1pPr>
              <a:defRPr sz="19800"/>
            </a:lvl1pPr>
            <a:lvl2pPr>
              <a:defRPr sz="17300"/>
            </a:lvl2pPr>
            <a:lvl3pPr>
              <a:defRPr sz="14800"/>
            </a:lvl3pPr>
            <a:lvl4pPr>
              <a:defRPr sz="12400"/>
            </a:lvl4pPr>
            <a:lvl5pPr>
              <a:defRPr sz="12400"/>
            </a:lvl5pPr>
            <a:lvl6pPr>
              <a:defRPr sz="12400"/>
            </a:lvl6pPr>
            <a:lvl7pPr>
              <a:defRPr sz="12400"/>
            </a:lvl7pPr>
            <a:lvl8pPr>
              <a:defRPr sz="12400"/>
            </a:lvl8pPr>
            <a:lvl9pPr>
              <a:defRPr sz="1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5" y="9184643"/>
            <a:ext cx="10829926" cy="30022804"/>
          </a:xfrm>
        </p:spPr>
        <p:txBody>
          <a:bodyPr/>
          <a:lstStyle>
            <a:lvl1pPr marL="0" indent="0">
              <a:buNone/>
              <a:defRPr sz="8600"/>
            </a:lvl1pPr>
            <a:lvl2pPr marL="2821546" indent="0">
              <a:buNone/>
              <a:defRPr sz="7400"/>
            </a:lvl2pPr>
            <a:lvl3pPr marL="5643091" indent="0">
              <a:buNone/>
              <a:defRPr sz="6100"/>
            </a:lvl3pPr>
            <a:lvl4pPr marL="8464637" indent="0">
              <a:buNone/>
              <a:defRPr sz="5500"/>
            </a:lvl4pPr>
            <a:lvl5pPr marL="11286184" indent="0">
              <a:buNone/>
              <a:defRPr sz="5500"/>
            </a:lvl5pPr>
            <a:lvl6pPr marL="14107729" indent="0">
              <a:buNone/>
              <a:defRPr sz="5500"/>
            </a:lvl6pPr>
            <a:lvl7pPr marL="16929275" indent="0">
              <a:buNone/>
              <a:defRPr sz="5500"/>
            </a:lvl7pPr>
            <a:lvl8pPr marL="19750820" indent="0">
              <a:buNone/>
              <a:defRPr sz="5500"/>
            </a:lvl8pPr>
            <a:lvl9pPr marL="22572366" indent="0">
              <a:buNone/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566780-8306-429F-846D-32B97926BC21}" type="datetime1">
              <a:rPr lang="en-US"/>
              <a:pPr/>
              <a:t>5/23/17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247F75-E379-41A2-A1BA-8408F01292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6" y="30723842"/>
            <a:ext cx="19751040" cy="3627124"/>
          </a:xfrm>
        </p:spPr>
        <p:txBody>
          <a:bodyPr anchor="b"/>
          <a:lstStyle>
            <a:lvl1pPr algn="l">
              <a:defRPr sz="1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6" y="3921762"/>
            <a:ext cx="19751040" cy="26334720"/>
          </a:xfrm>
        </p:spPr>
        <p:txBody>
          <a:bodyPr rtlCol="0">
            <a:normAutofit/>
          </a:bodyPr>
          <a:lstStyle>
            <a:lvl1pPr marL="0" indent="0">
              <a:buNone/>
              <a:defRPr sz="19800"/>
            </a:lvl1pPr>
            <a:lvl2pPr marL="2821546" indent="0">
              <a:buNone/>
              <a:defRPr sz="17300"/>
            </a:lvl2pPr>
            <a:lvl3pPr marL="5643091" indent="0">
              <a:buNone/>
              <a:defRPr sz="14800"/>
            </a:lvl3pPr>
            <a:lvl4pPr marL="8464637" indent="0">
              <a:buNone/>
              <a:defRPr sz="12400"/>
            </a:lvl4pPr>
            <a:lvl5pPr marL="11286184" indent="0">
              <a:buNone/>
              <a:defRPr sz="12400"/>
            </a:lvl5pPr>
            <a:lvl6pPr marL="14107729" indent="0">
              <a:buNone/>
              <a:defRPr sz="12400"/>
            </a:lvl6pPr>
            <a:lvl7pPr marL="16929275" indent="0">
              <a:buNone/>
              <a:defRPr sz="12400"/>
            </a:lvl7pPr>
            <a:lvl8pPr marL="19750820" indent="0">
              <a:buNone/>
              <a:defRPr sz="12400"/>
            </a:lvl8pPr>
            <a:lvl9pPr marL="22572366" indent="0">
              <a:buNone/>
              <a:defRPr sz="124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6" y="34350964"/>
            <a:ext cx="19751040" cy="5151119"/>
          </a:xfrm>
        </p:spPr>
        <p:txBody>
          <a:bodyPr/>
          <a:lstStyle>
            <a:lvl1pPr marL="0" indent="0">
              <a:buNone/>
              <a:defRPr sz="8600"/>
            </a:lvl1pPr>
            <a:lvl2pPr marL="2821546" indent="0">
              <a:buNone/>
              <a:defRPr sz="7400"/>
            </a:lvl2pPr>
            <a:lvl3pPr marL="5643091" indent="0">
              <a:buNone/>
              <a:defRPr sz="6100"/>
            </a:lvl3pPr>
            <a:lvl4pPr marL="8464637" indent="0">
              <a:buNone/>
              <a:defRPr sz="5500"/>
            </a:lvl4pPr>
            <a:lvl5pPr marL="11286184" indent="0">
              <a:buNone/>
              <a:defRPr sz="5500"/>
            </a:lvl5pPr>
            <a:lvl6pPr marL="14107729" indent="0">
              <a:buNone/>
              <a:defRPr sz="5500"/>
            </a:lvl6pPr>
            <a:lvl7pPr marL="16929275" indent="0">
              <a:buNone/>
              <a:defRPr sz="5500"/>
            </a:lvl7pPr>
            <a:lvl8pPr marL="19750820" indent="0">
              <a:buNone/>
              <a:defRPr sz="5500"/>
            </a:lvl8pPr>
            <a:lvl9pPr marL="22572366" indent="0">
              <a:buNone/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AF725D-7B60-4815-9725-A005F1866946}" type="datetime1">
              <a:rPr lang="en-US"/>
              <a:pPr/>
              <a:t>5/23/17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9F0C5C-28E2-4B00-8E37-BCCBB48288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5920" y="1758618"/>
            <a:ext cx="2962656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64310" tIns="282155" rIns="564310" bIns="28215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5920" y="10240882"/>
            <a:ext cx="29626560" cy="28966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64310" tIns="282155" rIns="564310" bIns="2821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777"/>
            <a:ext cx="7680960" cy="2336131"/>
          </a:xfrm>
          <a:prstGeom prst="rect">
            <a:avLst/>
          </a:prstGeom>
        </p:spPr>
        <p:txBody>
          <a:bodyPr vert="horz" wrap="square" lIns="564310" tIns="282155" rIns="564310" bIns="282155" numCol="1" anchor="ctr" anchorCtr="0" compatLnSpc="1">
            <a:prstTxWarp prst="textNoShape">
              <a:avLst/>
            </a:prstTxWarp>
          </a:bodyPr>
          <a:lstStyle>
            <a:lvl1pPr>
              <a:defRPr sz="74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1EA1827-F7C4-48B2-BD66-E3022146E6FD}" type="datetime1">
              <a:rPr lang="en-US"/>
              <a:pPr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777"/>
            <a:ext cx="10424160" cy="2336131"/>
          </a:xfrm>
          <a:prstGeom prst="rect">
            <a:avLst/>
          </a:prstGeom>
        </p:spPr>
        <p:txBody>
          <a:bodyPr vert="horz" lIns="564310" tIns="282155" rIns="564310" bIns="282155" rtlCol="0" anchor="ctr"/>
          <a:lstStyle>
            <a:lvl1pPr algn="ctr" defTabSz="5643091" fontAlgn="auto">
              <a:spcBef>
                <a:spcPts val="0"/>
              </a:spcBef>
              <a:spcAft>
                <a:spcPts val="0"/>
              </a:spcAft>
              <a:defRPr sz="7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777"/>
            <a:ext cx="7680960" cy="2336131"/>
          </a:xfrm>
          <a:prstGeom prst="rect">
            <a:avLst/>
          </a:prstGeom>
        </p:spPr>
        <p:txBody>
          <a:bodyPr vert="horz" wrap="square" lIns="564310" tIns="282155" rIns="564310" bIns="282155" numCol="1" anchor="ctr" anchorCtr="0" compatLnSpc="1">
            <a:prstTxWarp prst="textNoShape">
              <a:avLst/>
            </a:prstTxWarp>
          </a:bodyPr>
          <a:lstStyle>
            <a:lvl1pPr algn="r">
              <a:defRPr sz="74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F85A55B1-3D87-4C0C-8759-B544C2A1D51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642610" rtl="0" eaLnBrk="0" fontAlgn="base" hangingPunct="0">
        <a:spcBef>
          <a:spcPct val="0"/>
        </a:spcBef>
        <a:spcAft>
          <a:spcPct val="0"/>
        </a:spcAft>
        <a:defRPr sz="271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5642610" rtl="0" eaLnBrk="0" fontAlgn="base" hangingPunct="0">
        <a:spcBef>
          <a:spcPct val="0"/>
        </a:spcBef>
        <a:spcAft>
          <a:spcPct val="0"/>
        </a:spcAft>
        <a:defRPr sz="271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defTabSz="5642610" rtl="0" eaLnBrk="0" fontAlgn="base" hangingPunct="0">
        <a:spcBef>
          <a:spcPct val="0"/>
        </a:spcBef>
        <a:spcAft>
          <a:spcPct val="0"/>
        </a:spcAft>
        <a:defRPr sz="271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defTabSz="5642610" rtl="0" eaLnBrk="0" fontAlgn="base" hangingPunct="0">
        <a:spcBef>
          <a:spcPct val="0"/>
        </a:spcBef>
        <a:spcAft>
          <a:spcPct val="0"/>
        </a:spcAft>
        <a:defRPr sz="271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defTabSz="5642610" rtl="0" eaLnBrk="0" fontAlgn="base" hangingPunct="0">
        <a:spcBef>
          <a:spcPct val="0"/>
        </a:spcBef>
        <a:spcAft>
          <a:spcPct val="0"/>
        </a:spcAft>
        <a:defRPr sz="271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548640" algn="ctr" defTabSz="5642610" rtl="0" fontAlgn="base">
        <a:spcBef>
          <a:spcPct val="0"/>
        </a:spcBef>
        <a:spcAft>
          <a:spcPct val="0"/>
        </a:spcAft>
        <a:defRPr sz="27100">
          <a:solidFill>
            <a:schemeClr val="tx1"/>
          </a:solidFill>
          <a:latin typeface="Calibri" pitchFamily="34" charset="0"/>
        </a:defRPr>
      </a:lvl6pPr>
      <a:lvl7pPr marL="1097280" algn="ctr" defTabSz="5642610" rtl="0" fontAlgn="base">
        <a:spcBef>
          <a:spcPct val="0"/>
        </a:spcBef>
        <a:spcAft>
          <a:spcPct val="0"/>
        </a:spcAft>
        <a:defRPr sz="27100">
          <a:solidFill>
            <a:schemeClr val="tx1"/>
          </a:solidFill>
          <a:latin typeface="Calibri" pitchFamily="34" charset="0"/>
        </a:defRPr>
      </a:lvl7pPr>
      <a:lvl8pPr marL="1645920" algn="ctr" defTabSz="5642610" rtl="0" fontAlgn="base">
        <a:spcBef>
          <a:spcPct val="0"/>
        </a:spcBef>
        <a:spcAft>
          <a:spcPct val="0"/>
        </a:spcAft>
        <a:defRPr sz="27100">
          <a:solidFill>
            <a:schemeClr val="tx1"/>
          </a:solidFill>
          <a:latin typeface="Calibri" pitchFamily="34" charset="0"/>
        </a:defRPr>
      </a:lvl8pPr>
      <a:lvl9pPr marL="2194560" algn="ctr" defTabSz="5642610" rtl="0" fontAlgn="base">
        <a:spcBef>
          <a:spcPct val="0"/>
        </a:spcBef>
        <a:spcAft>
          <a:spcPct val="0"/>
        </a:spcAft>
        <a:defRPr sz="27100">
          <a:solidFill>
            <a:schemeClr val="tx1"/>
          </a:solidFill>
          <a:latin typeface="Calibri" pitchFamily="34" charset="0"/>
        </a:defRPr>
      </a:lvl9pPr>
    </p:titleStyle>
    <p:bodyStyle>
      <a:lvl1pPr marL="2114550" indent="-2114550" algn="l" defTabSz="564261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98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4583430" indent="-1762126" algn="l" defTabSz="564261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73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7052310" indent="-1409700" algn="l" defTabSz="564261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8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9873616" indent="-1409700" algn="l" defTabSz="564261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2696826" indent="-1409700" algn="l" defTabSz="564261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5518502" indent="-1410773" algn="l" defTabSz="5643091" rtl="0" eaLnBrk="1" latinLnBrk="0" hangingPunct="1">
        <a:spcBef>
          <a:spcPct val="20000"/>
        </a:spcBef>
        <a:buFont typeface="Arial" pitchFamily="34" charset="0"/>
        <a:buChar char="•"/>
        <a:defRPr sz="12400" kern="1200">
          <a:solidFill>
            <a:schemeClr val="tx1"/>
          </a:solidFill>
          <a:latin typeface="+mn-lt"/>
          <a:ea typeface="+mn-ea"/>
          <a:cs typeface="+mn-cs"/>
        </a:defRPr>
      </a:lvl6pPr>
      <a:lvl7pPr marL="18340048" indent="-1410773" algn="l" defTabSz="5643091" rtl="0" eaLnBrk="1" latinLnBrk="0" hangingPunct="1">
        <a:spcBef>
          <a:spcPct val="20000"/>
        </a:spcBef>
        <a:buFont typeface="Arial" pitchFamily="34" charset="0"/>
        <a:buChar char="•"/>
        <a:defRPr sz="12400" kern="1200">
          <a:solidFill>
            <a:schemeClr val="tx1"/>
          </a:solidFill>
          <a:latin typeface="+mn-lt"/>
          <a:ea typeface="+mn-ea"/>
          <a:cs typeface="+mn-cs"/>
        </a:defRPr>
      </a:lvl7pPr>
      <a:lvl8pPr marL="21161593" indent="-1410773" algn="l" defTabSz="5643091" rtl="0" eaLnBrk="1" latinLnBrk="0" hangingPunct="1">
        <a:spcBef>
          <a:spcPct val="20000"/>
        </a:spcBef>
        <a:buFont typeface="Arial" pitchFamily="34" charset="0"/>
        <a:buChar char="•"/>
        <a:defRPr sz="12400" kern="1200">
          <a:solidFill>
            <a:schemeClr val="tx1"/>
          </a:solidFill>
          <a:latin typeface="+mn-lt"/>
          <a:ea typeface="+mn-ea"/>
          <a:cs typeface="+mn-cs"/>
        </a:defRPr>
      </a:lvl8pPr>
      <a:lvl9pPr marL="23983139" indent="-1410773" algn="l" defTabSz="5643091" rtl="0" eaLnBrk="1" latinLnBrk="0" hangingPunct="1">
        <a:spcBef>
          <a:spcPct val="20000"/>
        </a:spcBef>
        <a:buFont typeface="Arial" pitchFamily="34" charset="0"/>
        <a:buChar char="•"/>
        <a:defRPr sz="1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43091" rtl="0" eaLnBrk="1" latinLnBrk="0" hangingPunct="1"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821546" algn="l" defTabSz="5643091" rtl="0" eaLnBrk="1" latinLnBrk="0" hangingPunct="1"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5643091" algn="l" defTabSz="5643091" rtl="0" eaLnBrk="1" latinLnBrk="0" hangingPunct="1"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464637" algn="l" defTabSz="5643091" rtl="0" eaLnBrk="1" latinLnBrk="0" hangingPunct="1">
        <a:defRPr sz="1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286184" algn="l" defTabSz="5643091" rtl="0" eaLnBrk="1" latinLnBrk="0" hangingPunct="1">
        <a:defRPr sz="1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107729" algn="l" defTabSz="5643091" rtl="0" eaLnBrk="1" latinLnBrk="0" hangingPunct="1">
        <a:defRPr sz="11200" kern="1200">
          <a:solidFill>
            <a:schemeClr val="tx1"/>
          </a:solidFill>
          <a:latin typeface="+mn-lt"/>
          <a:ea typeface="+mn-ea"/>
          <a:cs typeface="+mn-cs"/>
        </a:defRPr>
      </a:lvl6pPr>
      <a:lvl7pPr marL="16929275" algn="l" defTabSz="5643091" rtl="0" eaLnBrk="1" latinLnBrk="0" hangingPunct="1">
        <a:defRPr sz="1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50820" algn="l" defTabSz="5643091" rtl="0" eaLnBrk="1" latinLnBrk="0" hangingPunct="1">
        <a:defRPr sz="1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572366" algn="l" defTabSz="5643091" rtl="0" eaLnBrk="1" latinLnBrk="0" hangingPunct="1">
        <a:defRPr sz="1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chart" Target="../charts/chart1.xml"/><Relationship Id="rId8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32918400" cy="5486400"/>
          </a:xfrm>
          <a:prstGeom prst="rect">
            <a:avLst/>
          </a:prstGeom>
          <a:gradFill rotWithShape="1">
            <a:gsLst>
              <a:gs pos="0">
                <a:srgbClr val="558ED5"/>
              </a:gs>
              <a:gs pos="35001">
                <a:srgbClr val="558ED5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lIns="109728" tIns="54864" rIns="109728" bIns="54864" anchor="ctr"/>
          <a:lstStyle/>
          <a:p>
            <a:pPr algn="ctr" defTabSz="564309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9521040" y="228600"/>
            <a:ext cx="18457360" cy="257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9728" tIns="54864" rIns="109728" bIns="54864">
            <a:spAutoFit/>
          </a:bodyPr>
          <a:lstStyle>
            <a:lvl1pPr eaLnBrk="0" hangingPunct="0"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sz="8000" dirty="0" err="1" smtClean="0"/>
              <a:t>Anserini</a:t>
            </a:r>
            <a:r>
              <a:rPr lang="en-US" sz="8000" dirty="0" smtClean="0"/>
              <a:t>: </a:t>
            </a:r>
            <a:r>
              <a:rPr lang="en-US" sz="8000" dirty="0"/>
              <a:t>e</a:t>
            </a:r>
            <a:r>
              <a:rPr lang="en-US" sz="8000" dirty="0" smtClean="0"/>
              <a:t>nabling the </a:t>
            </a:r>
            <a:r>
              <a:rPr lang="en-US" sz="8000" dirty="0"/>
              <a:t>use of </a:t>
            </a:r>
            <a:r>
              <a:rPr lang="en-US" sz="8000" dirty="0" err="1"/>
              <a:t>Lucene</a:t>
            </a:r>
            <a:r>
              <a:rPr lang="en-US" sz="8000" dirty="0"/>
              <a:t> for </a:t>
            </a:r>
            <a:endParaRPr lang="en-US" sz="8000" dirty="0" smtClean="0"/>
          </a:p>
          <a:p>
            <a:pPr algn="ctr" eaLnBrk="1" hangingPunct="1"/>
            <a:r>
              <a:rPr lang="en-US" sz="8000" dirty="0"/>
              <a:t>i</a:t>
            </a:r>
            <a:r>
              <a:rPr lang="en-US" sz="8000" dirty="0" smtClean="0"/>
              <a:t>nformation </a:t>
            </a:r>
            <a:r>
              <a:rPr lang="en-US" sz="8000" dirty="0"/>
              <a:t>r</a:t>
            </a:r>
            <a:r>
              <a:rPr lang="en-US" sz="8000" dirty="0" smtClean="0"/>
              <a:t>etrieval </a:t>
            </a:r>
            <a:r>
              <a:rPr lang="en-US" sz="8000" dirty="0"/>
              <a:t>r</a:t>
            </a:r>
            <a:r>
              <a:rPr lang="en-US" sz="8000" dirty="0" smtClean="0"/>
              <a:t>esearch </a:t>
            </a:r>
            <a:endParaRPr lang="en-US" sz="8000" dirty="0"/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617220" y="6894095"/>
            <a:ext cx="31615380" cy="192505"/>
          </a:xfrm>
          <a:prstGeom prst="roundRect">
            <a:avLst>
              <a:gd name="adj" fmla="val 16667"/>
            </a:avLst>
          </a:prstGeom>
          <a:solidFill>
            <a:srgbClr val="B9CDE5"/>
          </a:solidFill>
          <a:ln w="9525">
            <a:noFill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lIns="109728" tIns="54864" rIns="109728" bIns="54864" anchor="ctr"/>
          <a:lstStyle/>
          <a:p>
            <a:pPr algn="ctr" defTabSz="564309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3320" name="TextBox 5"/>
          <p:cNvSpPr txBox="1">
            <a:spLocks noChangeArrowheads="1"/>
          </p:cNvSpPr>
          <p:nvPr/>
        </p:nvSpPr>
        <p:spPr bwMode="auto">
          <a:xfrm>
            <a:off x="5334000" y="2895600"/>
            <a:ext cx="14325600" cy="21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28" tIns="54864" rIns="109728" bIns="54864">
            <a:spAutoFit/>
          </a:bodyPr>
          <a:lstStyle>
            <a:lvl1pPr eaLnBrk="0" hangingPunct="0"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sz="4400" dirty="0" err="1" smtClean="0">
                <a:cs typeface="Arial" charset="0"/>
              </a:rPr>
              <a:t>Peilin</a:t>
            </a:r>
            <a:r>
              <a:rPr lang="en-US" sz="4400" dirty="0" smtClean="0">
                <a:cs typeface="Arial" charset="0"/>
              </a:rPr>
              <a:t> Yang and </a:t>
            </a:r>
            <a:r>
              <a:rPr lang="en-US" sz="4400" dirty="0" err="1" smtClean="0">
                <a:cs typeface="Arial" charset="0"/>
              </a:rPr>
              <a:t>Hui</a:t>
            </a:r>
            <a:r>
              <a:rPr lang="en-US" sz="4400" dirty="0" smtClean="0">
                <a:cs typeface="Arial" charset="0"/>
              </a:rPr>
              <a:t> Fang</a:t>
            </a:r>
            <a:endParaRPr lang="en-US" sz="4400" dirty="0">
              <a:cs typeface="Arial" charset="0"/>
            </a:endParaRPr>
          </a:p>
          <a:p>
            <a:pPr algn="ctr" eaLnBrk="1" hangingPunct="1"/>
            <a:r>
              <a:rPr lang="en-US" sz="4400" dirty="0">
                <a:cs typeface="Arial" charset="0"/>
              </a:rPr>
              <a:t>Electrical and Computer </a:t>
            </a:r>
            <a:r>
              <a:rPr lang="en-US" sz="4400" dirty="0" smtClean="0">
                <a:cs typeface="Arial" charset="0"/>
              </a:rPr>
              <a:t>Engineering Department, </a:t>
            </a:r>
            <a:r>
              <a:rPr lang="en-US" sz="4400" dirty="0">
                <a:cs typeface="Arial" charset="0"/>
              </a:rPr>
              <a:t>University </a:t>
            </a:r>
            <a:r>
              <a:rPr lang="en-US" sz="4400" dirty="0" smtClean="0">
                <a:cs typeface="Arial" charset="0"/>
              </a:rPr>
              <a:t>of Delaware</a:t>
            </a:r>
            <a:endParaRPr lang="en-US" sz="4400" dirty="0">
              <a:cs typeface="Arial" charset="0"/>
            </a:endParaRPr>
          </a:p>
        </p:txBody>
      </p:sp>
      <p:sp>
        <p:nvSpPr>
          <p:cNvPr id="60" name="Rounded Rectangle 59"/>
          <p:cNvSpPr>
            <a:spLocks noChangeArrowheads="1"/>
          </p:cNvSpPr>
          <p:nvPr/>
        </p:nvSpPr>
        <p:spPr bwMode="auto">
          <a:xfrm>
            <a:off x="617220" y="41605200"/>
            <a:ext cx="31615380" cy="192505"/>
          </a:xfrm>
          <a:prstGeom prst="roundRect">
            <a:avLst>
              <a:gd name="adj" fmla="val 16667"/>
            </a:avLst>
          </a:prstGeom>
          <a:solidFill>
            <a:srgbClr val="B9CDE5"/>
          </a:solidFill>
          <a:ln w="9525">
            <a:noFill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lIns="109728" tIns="54864" rIns="109728" bIns="54864" anchor="ctr"/>
          <a:lstStyle/>
          <a:p>
            <a:pPr algn="ctr" defTabSz="564309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9600" y="41986200"/>
            <a:ext cx="31623000" cy="1588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09728" tIns="54864" rIns="109728" bIns="54864">
            <a:spAutoFit/>
          </a:bodyPr>
          <a:lstStyle>
            <a:lvl1pPr eaLnBrk="0" hangingPunct="0"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4800" dirty="0" smtClean="0"/>
              <a:t>This </a:t>
            </a:r>
            <a:r>
              <a:rPr lang="en-US" sz="4800" dirty="0"/>
              <a:t>research was supported by the Natural Sciences and Engineering Research Council (NSERC) of Canada and the U.S. National Science Foundation under IIS-1423002 and CNS-1405688. </a:t>
            </a:r>
            <a:endParaRPr lang="en-US" sz="4800" dirty="0"/>
          </a:p>
        </p:txBody>
      </p:sp>
      <p:sp>
        <p:nvSpPr>
          <p:cNvPr id="13325" name="TextBox 61"/>
          <p:cNvSpPr txBox="1">
            <a:spLocks noChangeArrowheads="1"/>
          </p:cNvSpPr>
          <p:nvPr/>
        </p:nvSpPr>
        <p:spPr bwMode="auto">
          <a:xfrm>
            <a:off x="30452379" y="43153265"/>
            <a:ext cx="221599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9728" tIns="54864" rIns="109728" bIns="54864">
            <a:spAutoFit/>
          </a:bodyPr>
          <a:lstStyle>
            <a:lvl1pPr eaLnBrk="0" hangingPunct="0"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sz="3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97809"/>
            <a:ext cx="5293983" cy="216439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752600" y="8915400"/>
            <a:ext cx="13487400" cy="4648200"/>
          </a:xfrm>
          <a:prstGeom prst="rect">
            <a:avLst/>
          </a:prstGeom>
          <a:noFill/>
          <a:ln w="12700" cmpd="sng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143000" indent="-1143000">
              <a:buFont typeface="Wingdings" charset="2"/>
              <a:buChar char="v"/>
            </a:pPr>
            <a:r>
              <a:rPr lang="en-US" sz="3600" dirty="0" smtClean="0">
                <a:solidFill>
                  <a:schemeClr val="tx1"/>
                </a:solidFill>
                <a:latin typeface="Rockwell"/>
                <a:cs typeface="Rockwell"/>
              </a:rPr>
              <a:t>Information Retrieval Research relies on the </a:t>
            </a:r>
            <a:r>
              <a:rPr lang="en-US" sz="3600" dirty="0" smtClean="0">
                <a:solidFill>
                  <a:schemeClr val="tx1"/>
                </a:solidFill>
                <a:latin typeface="Rockwell"/>
                <a:cs typeface="Rockwell"/>
              </a:rPr>
              <a:t>open-source toolkits to evaluate retrieval models</a:t>
            </a:r>
            <a:endParaRPr lang="en-US" sz="3600" dirty="0">
              <a:solidFill>
                <a:schemeClr val="tx1"/>
              </a:solidFill>
              <a:latin typeface="Rockwell"/>
              <a:cs typeface="Rockwell"/>
            </a:endParaRPr>
          </a:p>
          <a:p>
            <a:pPr marL="1143000" indent="-1143000">
              <a:buFont typeface="Wingdings" charset="2"/>
              <a:buChar char="v"/>
            </a:pPr>
            <a:r>
              <a:rPr lang="en-US" sz="3600" dirty="0" smtClean="0">
                <a:solidFill>
                  <a:schemeClr val="tx1"/>
                </a:solidFill>
                <a:latin typeface="Rockwell"/>
                <a:cs typeface="Rockwell"/>
              </a:rPr>
              <a:t>Efforts </a:t>
            </a:r>
            <a:r>
              <a:rPr lang="en-US" sz="3600" dirty="0">
                <a:solidFill>
                  <a:schemeClr val="tx1"/>
                </a:solidFill>
                <a:latin typeface="Rockwell"/>
                <a:cs typeface="Rockwell"/>
              </a:rPr>
              <a:t>are generally directed toward </a:t>
            </a:r>
            <a:r>
              <a:rPr lang="en-US" sz="3600" dirty="0" smtClean="0">
                <a:solidFill>
                  <a:schemeClr val="tx1"/>
                </a:solidFill>
                <a:latin typeface="Rockwell"/>
                <a:cs typeface="Rockwell"/>
              </a:rPr>
              <a:t>better </a:t>
            </a:r>
            <a:r>
              <a:rPr lang="en-US" sz="3600" dirty="0">
                <a:solidFill>
                  <a:schemeClr val="tx1"/>
                </a:solidFill>
                <a:latin typeface="Rockwell"/>
                <a:cs typeface="Rockwell"/>
              </a:rPr>
              <a:t>ranking and less </a:t>
            </a:r>
            <a:r>
              <a:rPr lang="en-US" sz="3600" dirty="0" smtClean="0">
                <a:solidFill>
                  <a:schemeClr val="tx1"/>
                </a:solidFill>
                <a:latin typeface="Rockwell"/>
                <a:cs typeface="Rockwell"/>
              </a:rPr>
              <a:t>attention </a:t>
            </a:r>
            <a:r>
              <a:rPr lang="en-US" sz="3600" dirty="0">
                <a:solidFill>
                  <a:schemeClr val="tx1"/>
                </a:solidFill>
                <a:latin typeface="Rockwell"/>
                <a:cs typeface="Rockwell"/>
              </a:rPr>
              <a:t>is usually given to scalability and other </a:t>
            </a:r>
            <a:r>
              <a:rPr lang="en-US" sz="3600" dirty="0" smtClean="0">
                <a:solidFill>
                  <a:schemeClr val="tx1"/>
                </a:solidFill>
                <a:latin typeface="Rockwell"/>
                <a:cs typeface="Rockwell"/>
              </a:rPr>
              <a:t>operational considerations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600" dirty="0" err="1" smtClean="0">
                <a:solidFill>
                  <a:schemeClr val="tx1"/>
                </a:solidFill>
                <a:latin typeface="Rockwell"/>
                <a:cs typeface="Rockwell"/>
              </a:rPr>
              <a:t>Lucene</a:t>
            </a:r>
            <a:r>
              <a:rPr lang="en-US" sz="3600" dirty="0" smtClean="0">
                <a:solidFill>
                  <a:schemeClr val="tx1"/>
                </a:solidFill>
                <a:latin typeface="Rockwell"/>
                <a:cs typeface="Rockwell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Rockwell"/>
                <a:cs typeface="Rockwell"/>
              </a:rPr>
              <a:t>has become the de facto platform in industry for building search applications </a:t>
            </a:r>
            <a:r>
              <a:rPr lang="en-US" sz="3600" dirty="0" smtClean="0">
                <a:solidFill>
                  <a:schemeClr val="tx1"/>
                </a:solidFill>
                <a:latin typeface="Rockwell"/>
                <a:cs typeface="Rockwell"/>
              </a:rPr>
              <a:t>BUT lacks </a:t>
            </a:r>
            <a:r>
              <a:rPr lang="en-US" sz="3600" dirty="0">
                <a:solidFill>
                  <a:schemeClr val="tx1"/>
                </a:solidFill>
                <a:latin typeface="Rockwell"/>
                <a:cs typeface="Rockwell"/>
              </a:rPr>
              <a:t>systematic support for evaluation over standard test collections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752600" y="7543800"/>
            <a:ext cx="12268200" cy="1143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6000" dirty="0" smtClean="0">
                <a:latin typeface="Rockwell"/>
                <a:cs typeface="Rockwell"/>
              </a:rPr>
              <a:t>Motivation</a:t>
            </a:r>
            <a:endParaRPr lang="en-US" sz="6000" dirty="0"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87200" y="5638800"/>
            <a:ext cx="58528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2185FF"/>
                </a:solidFill>
              </a:rPr>
              <a:t>http://</a:t>
            </a:r>
            <a:r>
              <a:rPr lang="en-US" sz="6000" dirty="0" err="1">
                <a:solidFill>
                  <a:srgbClr val="2185FF"/>
                </a:solidFill>
              </a:rPr>
              <a:t>anserini.io</a:t>
            </a:r>
            <a:r>
              <a:rPr lang="en-US" sz="6000" dirty="0">
                <a:solidFill>
                  <a:srgbClr val="2185FF"/>
                </a:solidFill>
              </a:rPr>
              <a:t>/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600200" y="15240000"/>
            <a:ext cx="13639800" cy="4572000"/>
          </a:xfrm>
          <a:prstGeom prst="rect">
            <a:avLst/>
          </a:prstGeom>
          <a:noFill/>
          <a:ln w="127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143000" indent="-1143000">
              <a:buFont typeface="Wingdings" charset="2"/>
              <a:buChar char="v"/>
            </a:pPr>
            <a:r>
              <a:rPr lang="en-US" sz="3600" dirty="0" err="1" smtClean="0">
                <a:solidFill>
                  <a:schemeClr val="tx1"/>
                </a:solidFill>
                <a:latin typeface="Rockwell"/>
                <a:cs typeface="Rockwell"/>
              </a:rPr>
              <a:t>Lucene</a:t>
            </a:r>
            <a:r>
              <a:rPr lang="en-US" sz="3600" dirty="0" smtClean="0">
                <a:solidFill>
                  <a:schemeClr val="tx1"/>
                </a:solidFill>
                <a:latin typeface="Rockwell"/>
                <a:cs typeface="Rockwell"/>
              </a:rPr>
              <a:t> is </a:t>
            </a:r>
            <a:r>
              <a:rPr lang="en-US" sz="3600" dirty="0" smtClean="0">
                <a:solidFill>
                  <a:schemeClr val="tx1"/>
                </a:solidFill>
                <a:latin typeface="Rockwell"/>
                <a:cs typeface="Rockwell"/>
              </a:rPr>
              <a:t>Slow (because of Java) </a:t>
            </a:r>
            <a:r>
              <a:rPr lang="en-US" sz="3600" b="1" dirty="0" smtClean="0">
                <a:solidFill>
                  <a:schemeClr val="tx1"/>
                </a:solidFill>
                <a:latin typeface="Rockwell"/>
                <a:cs typeface="Rockwell"/>
              </a:rPr>
              <a:t>[FALSE]</a:t>
            </a:r>
          </a:p>
          <a:p>
            <a:pPr marL="3964306" lvl="1" indent="-1143000">
              <a:buFont typeface="Wingdings" charset="2"/>
              <a:buChar char="v"/>
            </a:pPr>
            <a:r>
              <a:rPr lang="en-US" sz="3600" b="1" dirty="0" smtClean="0">
                <a:solidFill>
                  <a:schemeClr val="tx1"/>
                </a:solidFill>
                <a:latin typeface="Rockwell"/>
                <a:cs typeface="Rockwell"/>
              </a:rPr>
              <a:t>See </a:t>
            </a:r>
            <a:r>
              <a:rPr lang="en-US" sz="3600" b="1" dirty="0" smtClean="0">
                <a:solidFill>
                  <a:schemeClr val="tx1"/>
                </a:solidFill>
                <a:latin typeface="Rockwell"/>
                <a:cs typeface="Rockwell"/>
              </a:rPr>
              <a:t>evaluation results below</a:t>
            </a:r>
            <a:endParaRPr lang="en-US" sz="3600" b="1" dirty="0" smtClean="0">
              <a:solidFill>
                <a:schemeClr val="tx1"/>
              </a:solidFill>
              <a:latin typeface="Rockwell"/>
              <a:cs typeface="Rockwell"/>
            </a:endParaRPr>
          </a:p>
          <a:p>
            <a:pPr marL="1143000" indent="-1143000">
              <a:buFont typeface="Wingdings" charset="2"/>
              <a:buChar char="v"/>
            </a:pPr>
            <a:r>
              <a:rPr lang="en-US" sz="3600" dirty="0" err="1" smtClean="0">
                <a:solidFill>
                  <a:schemeClr val="tx1"/>
                </a:solidFill>
                <a:latin typeface="Rockwell"/>
                <a:cs typeface="Rockwell"/>
              </a:rPr>
              <a:t>Lucene</a:t>
            </a:r>
            <a:r>
              <a:rPr lang="en-US" sz="3600" dirty="0" smtClean="0">
                <a:solidFill>
                  <a:schemeClr val="tx1"/>
                </a:solidFill>
                <a:latin typeface="Rockwell"/>
                <a:cs typeface="Rockwell"/>
              </a:rPr>
              <a:t> doesn’t offer modern ranking functions. </a:t>
            </a:r>
            <a:r>
              <a:rPr lang="en-US" sz="3600" b="1" dirty="0">
                <a:solidFill>
                  <a:schemeClr val="tx1"/>
                </a:solidFill>
                <a:latin typeface="Rockwell"/>
                <a:cs typeface="Rockwell"/>
              </a:rPr>
              <a:t>[FALSE</a:t>
            </a:r>
            <a:r>
              <a:rPr lang="en-US" sz="3600" b="1" dirty="0" smtClean="0">
                <a:solidFill>
                  <a:schemeClr val="tx1"/>
                </a:solidFill>
                <a:latin typeface="Rockwell"/>
                <a:cs typeface="Rockwell"/>
              </a:rPr>
              <a:t>]</a:t>
            </a:r>
          </a:p>
          <a:p>
            <a:pPr marL="3392806" lvl="1" indent="-571500">
              <a:buFont typeface="Wingdings" charset="2"/>
              <a:buChar char="v"/>
            </a:pPr>
            <a:r>
              <a:rPr lang="en-US" sz="3600" dirty="0" smtClean="0">
                <a:solidFill>
                  <a:schemeClr val="tx1"/>
                </a:solidFill>
                <a:latin typeface="Rockwell"/>
                <a:cs typeface="Rockwell"/>
              </a:rPr>
              <a:t>BM25, </a:t>
            </a:r>
            <a:r>
              <a:rPr lang="en-US" sz="3600" dirty="0" err="1" smtClean="0">
                <a:solidFill>
                  <a:schemeClr val="tx1"/>
                </a:solidFill>
                <a:latin typeface="Rockwell"/>
                <a:cs typeface="Rockwell"/>
              </a:rPr>
              <a:t>Dirichlet</a:t>
            </a:r>
            <a:r>
              <a:rPr lang="en-US" sz="3600" dirty="0" smtClean="0">
                <a:solidFill>
                  <a:schemeClr val="tx1"/>
                </a:solidFill>
                <a:latin typeface="Rockwell"/>
                <a:cs typeface="Rockwell"/>
              </a:rPr>
              <a:t> LM, Axiomatic Models, Divergence from Randomness Models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600" dirty="0" err="1" smtClean="0">
                <a:solidFill>
                  <a:schemeClr val="tx1"/>
                </a:solidFill>
                <a:latin typeface="Rockwell"/>
                <a:cs typeface="Rockwell"/>
              </a:rPr>
              <a:t>Lucene</a:t>
            </a:r>
            <a:r>
              <a:rPr lang="en-US" sz="3600" dirty="0" smtClean="0">
                <a:solidFill>
                  <a:schemeClr val="tx1"/>
                </a:solidFill>
                <a:latin typeface="Rockwell"/>
                <a:cs typeface="Rockwell"/>
              </a:rPr>
              <a:t> is difficult to use. </a:t>
            </a:r>
            <a:r>
              <a:rPr lang="en-US" sz="3600" b="1" dirty="0">
                <a:solidFill>
                  <a:schemeClr val="tx1"/>
                </a:solidFill>
                <a:latin typeface="Rockwell"/>
                <a:cs typeface="Rockwell"/>
              </a:rPr>
              <a:t>[PARTIALLY TRUE] </a:t>
            </a:r>
            <a:endParaRPr lang="en-US" sz="3600" b="1" dirty="0" smtClean="0">
              <a:solidFill>
                <a:schemeClr val="tx1"/>
              </a:solidFill>
              <a:latin typeface="Rockwell"/>
              <a:cs typeface="Rockwell"/>
            </a:endParaRPr>
          </a:p>
          <a:p>
            <a:pPr marL="3964306" lvl="1" indent="-1143000">
              <a:buFont typeface="Wingdings" charset="2"/>
              <a:buChar char="v"/>
            </a:pPr>
            <a:r>
              <a:rPr lang="en-US" sz="3600" dirty="0" smtClean="0">
                <a:solidFill>
                  <a:schemeClr val="tx1"/>
                </a:solidFill>
                <a:latin typeface="Rockwell"/>
                <a:cs typeface="Rockwell"/>
              </a:rPr>
              <a:t>Poor</a:t>
            </a:r>
            <a:r>
              <a:rPr lang="en-US" sz="3600" dirty="0" smtClean="0">
                <a:solidFill>
                  <a:schemeClr val="tx1"/>
                </a:solidFill>
                <a:latin typeface="Rockwell"/>
                <a:cs typeface="Rockwell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Rockwell"/>
                <a:cs typeface="Rockwell"/>
              </a:rPr>
              <a:t>Documentation</a:t>
            </a:r>
          </a:p>
          <a:p>
            <a:pPr marL="3964306" lvl="1" indent="-1143000">
              <a:buFont typeface="Wingdings" charset="2"/>
              <a:buChar char="v"/>
            </a:pPr>
            <a:r>
              <a:rPr lang="en-US" sz="3600" dirty="0" smtClean="0">
                <a:solidFill>
                  <a:schemeClr val="tx1"/>
                </a:solidFill>
                <a:latin typeface="Rockwell"/>
                <a:cs typeface="Rockwell"/>
              </a:rPr>
              <a:t>Not Intuitive APIs</a:t>
            </a:r>
            <a:endParaRPr lang="en-US" sz="3600" dirty="0">
              <a:solidFill>
                <a:schemeClr val="tx1"/>
              </a:solidFill>
              <a:latin typeface="Rockwell"/>
              <a:cs typeface="Rockwell"/>
            </a:endParaRPr>
          </a:p>
          <a:p>
            <a:pPr marL="1143000" indent="-1143000">
              <a:buFont typeface="Arial"/>
              <a:buChar char="•"/>
            </a:pPr>
            <a:endParaRPr lang="en-US" sz="3600" dirty="0">
              <a:solidFill>
                <a:schemeClr val="tx1"/>
              </a:solidFill>
              <a:latin typeface="Rockwell"/>
              <a:cs typeface="Rockwell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600200" y="13868400"/>
            <a:ext cx="12268200" cy="1143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6000" dirty="0" smtClean="0">
                <a:latin typeface="Rockwell"/>
                <a:cs typeface="Rockwell"/>
              </a:rPr>
              <a:t>Dispelling the Myth of </a:t>
            </a:r>
            <a:r>
              <a:rPr lang="en-US" sz="6000" dirty="0" err="1" smtClean="0">
                <a:latin typeface="Rockwell"/>
                <a:cs typeface="Rockwell"/>
              </a:rPr>
              <a:t>Lucene</a:t>
            </a:r>
            <a:endParaRPr lang="en-US" sz="6000" dirty="0">
              <a:latin typeface="Rockwell"/>
              <a:cs typeface="Rockwel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600200" y="21640800"/>
            <a:ext cx="13639800" cy="2438400"/>
          </a:xfrm>
          <a:prstGeom prst="rect">
            <a:avLst/>
          </a:prstGeom>
          <a:noFill/>
          <a:ln w="127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71500" indent="-571500">
              <a:buFont typeface="Wingdings" charset="2"/>
              <a:buChar char="v"/>
            </a:pPr>
            <a:r>
              <a:rPr lang="en-US" sz="3600" dirty="0">
                <a:solidFill>
                  <a:schemeClr val="tx1"/>
                </a:solidFill>
                <a:latin typeface="Rockwell"/>
                <a:cs typeface="Rockwell"/>
              </a:rPr>
              <a:t>Multi-threaded indexing</a:t>
            </a:r>
          </a:p>
          <a:p>
            <a:pPr marL="571500" indent="-571500">
              <a:buFont typeface="Wingdings" charset="2"/>
              <a:buChar char="v"/>
            </a:pPr>
            <a:r>
              <a:rPr lang="en-US" sz="3600" dirty="0">
                <a:solidFill>
                  <a:schemeClr val="tx1"/>
                </a:solidFill>
                <a:latin typeface="Rockwell"/>
                <a:cs typeface="Rockwell"/>
              </a:rPr>
              <a:t>Streamlined TREC </a:t>
            </a:r>
            <a:r>
              <a:rPr lang="en-US" sz="3600" dirty="0" err="1">
                <a:solidFill>
                  <a:schemeClr val="tx1"/>
                </a:solidFill>
                <a:latin typeface="Rockwell"/>
                <a:cs typeface="Rockwell"/>
              </a:rPr>
              <a:t>Adhoc</a:t>
            </a:r>
            <a:r>
              <a:rPr lang="en-US" sz="3600" dirty="0">
                <a:solidFill>
                  <a:schemeClr val="tx1"/>
                </a:solidFill>
                <a:latin typeface="Rockwell"/>
                <a:cs typeface="Rockwell"/>
              </a:rPr>
              <a:t>/Web tracks Evaluation </a:t>
            </a:r>
          </a:p>
          <a:p>
            <a:pPr marL="571500" indent="-571500">
              <a:buFont typeface="Wingdings" charset="2"/>
              <a:buChar char="v"/>
            </a:pPr>
            <a:r>
              <a:rPr lang="en-US" sz="3600" dirty="0">
                <a:solidFill>
                  <a:schemeClr val="tx1"/>
                </a:solidFill>
                <a:latin typeface="Rockwell"/>
                <a:cs typeface="Rockwell"/>
              </a:rPr>
              <a:t>Relevance Feedback</a:t>
            </a:r>
          </a:p>
          <a:p>
            <a:pPr marL="571500" indent="-571500">
              <a:buFont typeface="Wingdings" charset="2"/>
              <a:buChar char="v"/>
            </a:pPr>
            <a:r>
              <a:rPr lang="en-US" sz="3600" dirty="0" smtClean="0">
                <a:solidFill>
                  <a:schemeClr val="tx1"/>
                </a:solidFill>
                <a:latin typeface="Rockwell"/>
                <a:cs typeface="Rockwell"/>
              </a:rPr>
              <a:t>Many more to come</a:t>
            </a:r>
            <a:r>
              <a:rPr lang="is-IS" sz="3600" dirty="0" smtClean="0">
                <a:solidFill>
                  <a:schemeClr val="tx1"/>
                </a:solidFill>
                <a:latin typeface="Rockwell"/>
                <a:cs typeface="Rockwell"/>
              </a:rPr>
              <a:t>…</a:t>
            </a:r>
            <a:endParaRPr lang="en-US" sz="3600" dirty="0">
              <a:solidFill>
                <a:schemeClr val="tx1"/>
              </a:solidFill>
              <a:latin typeface="Rockwell"/>
              <a:cs typeface="Rockwell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600200" y="20116800"/>
            <a:ext cx="12268200" cy="1295400"/>
          </a:xfrm>
          <a:prstGeom prst="roundRect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6000" dirty="0" smtClean="0">
                <a:latin typeface="Rockwell"/>
                <a:cs typeface="Rockwell"/>
              </a:rPr>
              <a:t>Main Components</a:t>
            </a:r>
            <a:endParaRPr lang="en-US" sz="6000" dirty="0">
              <a:latin typeface="Rockwell"/>
              <a:cs typeface="Rockwell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3884" y="5562600"/>
            <a:ext cx="924916" cy="12954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5"/>
          <a:srcRect l="26126" t="5247" r="32356" b="16857"/>
          <a:stretch/>
        </p:blipFill>
        <p:spPr>
          <a:xfrm>
            <a:off x="19507200" y="5562600"/>
            <a:ext cx="500806" cy="1233221"/>
          </a:xfrm>
          <a:prstGeom prst="rect">
            <a:avLst/>
          </a:prstGeom>
        </p:spPr>
      </p:pic>
      <p:sp>
        <p:nvSpPr>
          <p:cNvPr id="43" name="Rounded Rectangle 42"/>
          <p:cNvSpPr/>
          <p:nvPr/>
        </p:nvSpPr>
        <p:spPr>
          <a:xfrm>
            <a:off x="17983200" y="7543800"/>
            <a:ext cx="12344400" cy="1143000"/>
          </a:xfrm>
          <a:prstGeom prst="roundRect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6000" dirty="0" smtClean="0">
                <a:latin typeface="Rockwell"/>
                <a:cs typeface="Rockwell"/>
              </a:rPr>
              <a:t>Modules</a:t>
            </a:r>
            <a:endParaRPr lang="en-US" sz="6000" dirty="0">
              <a:latin typeface="Rockwell"/>
              <a:cs typeface="Rockwell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24000" y="24612600"/>
            <a:ext cx="30251400" cy="12192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6000" dirty="0" smtClean="0">
                <a:latin typeface="Rockwell"/>
                <a:cs typeface="Rockwell"/>
              </a:rPr>
              <a:t>Evaluation</a:t>
            </a:r>
            <a:endParaRPr lang="en-US" sz="6000" dirty="0">
              <a:latin typeface="Rockwell"/>
              <a:cs typeface="Rockwel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097000" y="26441400"/>
            <a:ext cx="40521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Rockwell"/>
                <a:cs typeface="Rockwell"/>
              </a:rPr>
              <a:t>(The </a:t>
            </a:r>
            <a:r>
              <a:rPr lang="en-US" sz="3000" dirty="0" smtClean="0">
                <a:latin typeface="Rockwell"/>
                <a:cs typeface="Rockwell"/>
              </a:rPr>
              <a:t>lower the </a:t>
            </a:r>
            <a:r>
              <a:rPr lang="en-US" sz="3000" dirty="0" smtClean="0">
                <a:latin typeface="Rockwell"/>
                <a:cs typeface="Rockwell"/>
              </a:rPr>
              <a:t>better)</a:t>
            </a:r>
            <a:endParaRPr lang="en-US" sz="3000" dirty="0" smtClean="0">
              <a:latin typeface="Rockwell"/>
              <a:cs typeface="Rockwell"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857817"/>
              </p:ext>
            </p:extLst>
          </p:nvPr>
        </p:nvGraphicFramePr>
        <p:xfrm>
          <a:off x="2057400" y="38404800"/>
          <a:ext cx="9878291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1047"/>
                <a:gridCol w="3350029"/>
                <a:gridCol w="4037215"/>
              </a:tblGrid>
              <a:tr h="370840">
                <a:tc>
                  <a:txBody>
                    <a:bodyPr/>
                    <a:lstStyle/>
                    <a:p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Rockwell"/>
                          <a:cs typeface="Rockwell"/>
                        </a:rPr>
                        <a:t>Latency</a:t>
                      </a:r>
                    </a:p>
                    <a:p>
                      <a:pPr algn="ctr"/>
                      <a:r>
                        <a:rPr lang="en-US" sz="4000" dirty="0" err="1" smtClean="0">
                          <a:latin typeface="Rockwell"/>
                          <a:cs typeface="Rockwell"/>
                        </a:rPr>
                        <a:t>ms</a:t>
                      </a:r>
                      <a:r>
                        <a:rPr lang="en-US" sz="4000" dirty="0" smtClean="0">
                          <a:latin typeface="Rockwell"/>
                          <a:cs typeface="Rockwell"/>
                        </a:rPr>
                        <a:t>/query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Rockwell"/>
                          <a:cs typeface="Rockwell"/>
                        </a:rPr>
                        <a:t>Throughput</a:t>
                      </a:r>
                    </a:p>
                    <a:p>
                      <a:pPr algn="ctr"/>
                      <a:r>
                        <a:rPr lang="en-US" sz="4000" dirty="0" smtClean="0">
                          <a:latin typeface="Rockwell"/>
                          <a:cs typeface="Rockwell"/>
                        </a:rPr>
                        <a:t>query/sec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Rockwell"/>
                          <a:cs typeface="Rockwell"/>
                        </a:rPr>
                        <a:t>Indri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Rockwell"/>
                          <a:cs typeface="Rockwell"/>
                        </a:rPr>
                        <a:t>2403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Rockwell"/>
                          <a:cs typeface="Rockwell"/>
                        </a:rPr>
                        <a:t>0.42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err="1" smtClean="0">
                          <a:latin typeface="Rockwell"/>
                          <a:cs typeface="Rockwell"/>
                        </a:rPr>
                        <a:t>Anserini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Rockwell"/>
                          <a:cs typeface="Rockwell"/>
                        </a:rPr>
                        <a:t>382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Rockwell"/>
                          <a:cs typeface="Rockwell"/>
                        </a:rPr>
                        <a:t>2.61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495525"/>
              </p:ext>
            </p:extLst>
          </p:nvPr>
        </p:nvGraphicFramePr>
        <p:xfrm>
          <a:off x="14097000" y="37719000"/>
          <a:ext cx="143256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2286000"/>
                <a:gridCol w="2895600"/>
                <a:gridCol w="2209800"/>
                <a:gridCol w="2438400"/>
                <a:gridCol w="213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Rockwell"/>
                          <a:cs typeface="Rockwell"/>
                        </a:rPr>
                        <a:t>Models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Rockwell"/>
                          <a:cs typeface="Rockwell"/>
                        </a:rPr>
                        <a:t>Disk12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Rockwell"/>
                          <a:cs typeface="Rockwell"/>
                        </a:rPr>
                        <a:t>ROBUST04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Rockwell"/>
                          <a:cs typeface="Rockwell"/>
                        </a:rPr>
                        <a:t>WT2G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Rockwell"/>
                          <a:cs typeface="Rockwell"/>
                        </a:rPr>
                        <a:t>WT10G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Rockwell"/>
                          <a:cs typeface="Rockwell"/>
                        </a:rPr>
                        <a:t>GOV2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Rockwell"/>
                          <a:cs typeface="Rockwell"/>
                        </a:rPr>
                        <a:t>BM25(I)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Rockwell"/>
                          <a:cs typeface="Rockwell"/>
                        </a:rPr>
                        <a:t>0.2040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Rockwell"/>
                          <a:cs typeface="Rockwell"/>
                        </a:rPr>
                        <a:t>0.2478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Rockwell"/>
                          <a:cs typeface="Rockwell"/>
                        </a:rPr>
                        <a:t>0.3152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Rockwell"/>
                          <a:cs typeface="Rockwell"/>
                        </a:rPr>
                        <a:t>0.1955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Rockwell"/>
                          <a:cs typeface="Rockwell"/>
                        </a:rPr>
                        <a:t>0.2970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Rockwell"/>
                          <a:cs typeface="Rockwell"/>
                        </a:rPr>
                        <a:t>BM25(A)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Rockwell"/>
                          <a:cs typeface="Rockwell"/>
                        </a:rPr>
                        <a:t>0.2267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Rockwell"/>
                          <a:cs typeface="Rockwell"/>
                        </a:rPr>
                        <a:t>0.2500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Rockwell"/>
                          <a:cs typeface="Rockwell"/>
                        </a:rPr>
                        <a:t>0.3015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Rockwell"/>
                          <a:cs typeface="Rockwell"/>
                        </a:rPr>
                        <a:t>0.1981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Rockwell"/>
                          <a:cs typeface="Rockwell"/>
                        </a:rPr>
                        <a:t>0.3030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Rockwell"/>
                          <a:cs typeface="Rockwell"/>
                        </a:rPr>
                        <a:t>LM(I)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Rockwell"/>
                          <a:cs typeface="Rockwell"/>
                        </a:rPr>
                        <a:t>0.2269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Rockwell"/>
                          <a:cs typeface="Rockwell"/>
                        </a:rPr>
                        <a:t>0.2516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Rockwell"/>
                          <a:cs typeface="Rockwell"/>
                        </a:rPr>
                        <a:t>0.3116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Rockwell"/>
                          <a:cs typeface="Rockwell"/>
                        </a:rPr>
                        <a:t>0.1915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Rockwell"/>
                          <a:cs typeface="Rockwell"/>
                        </a:rPr>
                        <a:t>0.2995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Rockwell"/>
                          <a:cs typeface="Rockwell"/>
                        </a:rPr>
                        <a:t>LM(A)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Rockwell"/>
                          <a:cs typeface="Rockwell"/>
                        </a:rPr>
                        <a:t>0.2232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Rockwell"/>
                          <a:cs typeface="Rockwell"/>
                        </a:rPr>
                        <a:t>0.2465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Rockwell"/>
                          <a:cs typeface="Rockwell"/>
                        </a:rPr>
                        <a:t>0.2922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Rockwell"/>
                          <a:cs typeface="Rockwell"/>
                        </a:rPr>
                        <a:t>0.2015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Rockwell"/>
                          <a:cs typeface="Rockwell"/>
                        </a:rPr>
                        <a:t>0.2951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1447800" y="36347400"/>
            <a:ext cx="1066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Rockwell"/>
                <a:cs typeface="Rockwell"/>
              </a:rPr>
              <a:t>Retrieval </a:t>
            </a:r>
            <a:r>
              <a:rPr lang="en-US" sz="4800" b="1" dirty="0" smtClean="0">
                <a:latin typeface="Rockwell"/>
                <a:cs typeface="Rockwell"/>
              </a:rPr>
              <a:t>Efficiency</a:t>
            </a:r>
          </a:p>
          <a:p>
            <a:pPr algn="ctr"/>
            <a:r>
              <a:rPr lang="en-US" sz="4800" b="1" dirty="0" smtClean="0">
                <a:latin typeface="Rockwell"/>
                <a:cs typeface="Rockwell"/>
              </a:rPr>
              <a:t>Terabyte 06 efficiency queries</a:t>
            </a:r>
            <a:endParaRPr lang="en-US" sz="4800" b="1" dirty="0" smtClean="0">
              <a:latin typeface="Rockwell"/>
              <a:cs typeface="Rockwell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7526000" y="36105405"/>
            <a:ext cx="71655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latin typeface="Rockwell"/>
                <a:cs typeface="Rockwell"/>
              </a:rPr>
              <a:t>Retrieval Effectiveness </a:t>
            </a:r>
          </a:p>
          <a:p>
            <a:pPr algn="ctr"/>
            <a:r>
              <a:rPr lang="en-US" sz="3600" b="1" dirty="0" smtClean="0">
                <a:latin typeface="Rockwell"/>
                <a:cs typeface="Rockwell"/>
              </a:rPr>
              <a:t>(Mean Average Precision)</a:t>
            </a:r>
            <a:endParaRPr lang="en-US" sz="3600" b="1" dirty="0" smtClean="0">
              <a:latin typeface="Rockwell"/>
              <a:cs typeface="Rockwell"/>
            </a:endParaRPr>
          </a:p>
        </p:txBody>
      </p:sp>
      <p:sp>
        <p:nvSpPr>
          <p:cNvPr id="91" name="Donut 90"/>
          <p:cNvSpPr/>
          <p:nvPr/>
        </p:nvSpPr>
        <p:spPr>
          <a:xfrm>
            <a:off x="22402800" y="14097000"/>
            <a:ext cx="3352800" cy="2362200"/>
          </a:xfrm>
          <a:prstGeom prst="donut">
            <a:avLst>
              <a:gd name="adj" fmla="val 1052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5000" b="1" dirty="0" err="1" smtClean="0">
                <a:solidFill>
                  <a:schemeClr val="accent1">
                    <a:lumMod val="75000"/>
                  </a:schemeClr>
                </a:solidFill>
              </a:rPr>
              <a:t>Lucene</a:t>
            </a:r>
            <a:endParaRPr lang="en-US" sz="5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5000" b="1" dirty="0" smtClean="0">
                <a:solidFill>
                  <a:schemeClr val="accent1">
                    <a:lumMod val="75000"/>
                  </a:schemeClr>
                </a:solidFill>
              </a:rPr>
              <a:t>Core</a:t>
            </a:r>
            <a:endParaRPr lang="en-US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3" name="Straight Connector 92"/>
          <p:cNvCxnSpPr>
            <a:endCxn id="95" idx="2"/>
          </p:cNvCxnSpPr>
          <p:nvPr/>
        </p:nvCxnSpPr>
        <p:spPr>
          <a:xfrm flipV="1">
            <a:off x="24917400" y="10744200"/>
            <a:ext cx="38100" cy="3542160"/>
          </a:xfrm>
          <a:prstGeom prst="line">
            <a:avLst/>
          </a:prstGeom>
          <a:ln w="76200" cmpd="sng">
            <a:prstDash val="sysDash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23469600" y="9296400"/>
            <a:ext cx="2971800" cy="1447800"/>
          </a:xfrm>
          <a:prstGeom prst="round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dirty="0" smtClean="0">
                <a:solidFill>
                  <a:srgbClr val="376092"/>
                </a:solidFill>
              </a:rPr>
              <a:t>Word</a:t>
            </a:r>
          </a:p>
          <a:p>
            <a:pPr algn="ctr"/>
            <a:r>
              <a:rPr lang="en-US" sz="4000" dirty="0" smtClean="0">
                <a:solidFill>
                  <a:srgbClr val="376092"/>
                </a:solidFill>
              </a:rPr>
              <a:t>Embedding</a:t>
            </a:r>
            <a:endParaRPr lang="en-US" sz="4000" dirty="0">
              <a:solidFill>
                <a:srgbClr val="376092"/>
              </a:solidFill>
            </a:endParaRPr>
          </a:p>
        </p:txBody>
      </p:sp>
      <p:cxnSp>
        <p:nvCxnSpPr>
          <p:cNvPr id="96" name="Straight Connector 95"/>
          <p:cNvCxnSpPr>
            <a:endCxn id="97" idx="2"/>
          </p:cNvCxnSpPr>
          <p:nvPr/>
        </p:nvCxnSpPr>
        <p:spPr>
          <a:xfrm flipH="1" flipV="1">
            <a:off x="23050500" y="12496800"/>
            <a:ext cx="38100" cy="1905000"/>
          </a:xfrm>
          <a:prstGeom prst="line">
            <a:avLst/>
          </a:prstGeom>
          <a:ln w="76200" cmpd="sng">
            <a:prstDash val="sysDash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21564600" y="11049000"/>
            <a:ext cx="2971800" cy="1447800"/>
          </a:xfrm>
          <a:prstGeom prst="round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dirty="0" smtClean="0">
                <a:solidFill>
                  <a:srgbClr val="376092"/>
                </a:solidFill>
              </a:rPr>
              <a:t>Relevance</a:t>
            </a:r>
          </a:p>
          <a:p>
            <a:pPr algn="ctr"/>
            <a:r>
              <a:rPr lang="en-US" sz="4000" dirty="0" smtClean="0">
                <a:solidFill>
                  <a:srgbClr val="376092"/>
                </a:solidFill>
              </a:rPr>
              <a:t>Feedback</a:t>
            </a:r>
            <a:endParaRPr lang="en-US" sz="4000" dirty="0">
              <a:solidFill>
                <a:srgbClr val="376092"/>
              </a:solidFill>
            </a:endParaRPr>
          </a:p>
        </p:txBody>
      </p:sp>
      <p:cxnSp>
        <p:nvCxnSpPr>
          <p:cNvPr id="102" name="Straight Connector 101"/>
          <p:cNvCxnSpPr>
            <a:stCxn id="91" idx="4"/>
            <a:endCxn id="103" idx="0"/>
          </p:cNvCxnSpPr>
          <p:nvPr/>
        </p:nvCxnSpPr>
        <p:spPr>
          <a:xfrm>
            <a:off x="24079200" y="16459200"/>
            <a:ext cx="38100" cy="1447800"/>
          </a:xfrm>
          <a:prstGeom prst="line">
            <a:avLst/>
          </a:prstGeom>
          <a:ln w="76200" cmpd="sng">
            <a:prstDash val="sysDash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2631400" y="17907000"/>
            <a:ext cx="2971800" cy="1447800"/>
          </a:xfrm>
          <a:prstGeom prst="round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dirty="0" smtClean="0">
                <a:solidFill>
                  <a:srgbClr val="376092"/>
                </a:solidFill>
              </a:rPr>
              <a:t>Learning</a:t>
            </a:r>
            <a:r>
              <a:rPr lang="en-US" sz="4000" dirty="0">
                <a:solidFill>
                  <a:srgbClr val="376092"/>
                </a:solidFill>
              </a:rPr>
              <a:t> </a:t>
            </a:r>
            <a:r>
              <a:rPr lang="en-US" sz="4000" dirty="0" smtClean="0">
                <a:solidFill>
                  <a:srgbClr val="376092"/>
                </a:solidFill>
              </a:rPr>
              <a:t>2</a:t>
            </a:r>
          </a:p>
          <a:p>
            <a:pPr algn="ctr"/>
            <a:r>
              <a:rPr lang="en-US" sz="4000" dirty="0" smtClean="0">
                <a:solidFill>
                  <a:srgbClr val="376092"/>
                </a:solidFill>
              </a:rPr>
              <a:t>Rank</a:t>
            </a:r>
          </a:p>
        </p:txBody>
      </p:sp>
      <p:cxnSp>
        <p:nvCxnSpPr>
          <p:cNvPr id="115" name="Straight Connector 114"/>
          <p:cNvCxnSpPr>
            <a:stCxn id="91" idx="2"/>
            <a:endCxn id="119" idx="3"/>
          </p:cNvCxnSpPr>
          <p:nvPr/>
        </p:nvCxnSpPr>
        <p:spPr>
          <a:xfrm flipH="1">
            <a:off x="21107400" y="15278100"/>
            <a:ext cx="1295400" cy="0"/>
          </a:xfrm>
          <a:prstGeom prst="line">
            <a:avLst/>
          </a:prstGeom>
          <a:ln w="76200" cmpd="sng">
            <a:prstDash val="sysDash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18897600" y="14859000"/>
            <a:ext cx="2209800" cy="8382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dirty="0" smtClean="0"/>
              <a:t>Indexing</a:t>
            </a:r>
            <a:endParaRPr lang="en-US" sz="4000" dirty="0"/>
          </a:p>
        </p:txBody>
      </p:sp>
      <p:sp>
        <p:nvSpPr>
          <p:cNvPr id="121" name="Oval 120"/>
          <p:cNvSpPr/>
          <p:nvPr/>
        </p:nvSpPr>
        <p:spPr>
          <a:xfrm>
            <a:off x="18745200" y="12115800"/>
            <a:ext cx="2438400" cy="16764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dirty="0" smtClean="0"/>
              <a:t>Doc Parser</a:t>
            </a:r>
            <a:endParaRPr lang="en-US" sz="4000" dirty="0"/>
          </a:p>
        </p:txBody>
      </p:sp>
      <p:cxnSp>
        <p:nvCxnSpPr>
          <p:cNvPr id="122" name="Straight Connector 121"/>
          <p:cNvCxnSpPr>
            <a:stCxn id="119" idx="0"/>
            <a:endCxn id="121" idx="4"/>
          </p:cNvCxnSpPr>
          <p:nvPr/>
        </p:nvCxnSpPr>
        <p:spPr>
          <a:xfrm flipH="1" flipV="1">
            <a:off x="19964400" y="13792200"/>
            <a:ext cx="38100" cy="1066800"/>
          </a:xfrm>
          <a:prstGeom prst="line">
            <a:avLst/>
          </a:prstGeom>
          <a:ln w="76200" cmpd="sng">
            <a:prstDash val="sysDash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18440400" y="16916400"/>
            <a:ext cx="3200400" cy="16764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dirty="0" err="1" smtClean="0"/>
              <a:t>Tokenizer</a:t>
            </a:r>
            <a:endParaRPr lang="en-US" sz="4000" dirty="0" smtClean="0"/>
          </a:p>
          <a:p>
            <a:pPr algn="ctr"/>
            <a:r>
              <a:rPr lang="en-US" sz="4000" dirty="0" smtClean="0"/>
              <a:t>Stemmer</a:t>
            </a:r>
            <a:endParaRPr lang="en-US" sz="4000" dirty="0"/>
          </a:p>
        </p:txBody>
      </p:sp>
      <p:cxnSp>
        <p:nvCxnSpPr>
          <p:cNvPr id="126" name="Straight Connector 125"/>
          <p:cNvCxnSpPr>
            <a:stCxn id="119" idx="2"/>
            <a:endCxn id="125" idx="0"/>
          </p:cNvCxnSpPr>
          <p:nvPr/>
        </p:nvCxnSpPr>
        <p:spPr>
          <a:xfrm>
            <a:off x="20002500" y="15697200"/>
            <a:ext cx="38100" cy="1219200"/>
          </a:xfrm>
          <a:prstGeom prst="line">
            <a:avLst/>
          </a:prstGeom>
          <a:ln w="76200" cmpd="sng">
            <a:prstDash val="sysDash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15925800" y="10210800"/>
            <a:ext cx="2971800" cy="990600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dirty="0" err="1" smtClean="0">
                <a:solidFill>
                  <a:srgbClr val="376092"/>
                </a:solidFill>
              </a:rPr>
              <a:t>ClueWeb</a:t>
            </a:r>
            <a:endParaRPr lang="en-US" sz="4000" dirty="0">
              <a:solidFill>
                <a:srgbClr val="376092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8821400" y="9525000"/>
            <a:ext cx="2971800" cy="990600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dirty="0" smtClean="0">
                <a:solidFill>
                  <a:srgbClr val="376092"/>
                </a:solidFill>
              </a:rPr>
              <a:t>TREC</a:t>
            </a:r>
            <a:endParaRPr lang="en-US" sz="4000" dirty="0">
              <a:solidFill>
                <a:srgbClr val="376092"/>
              </a:solidFill>
            </a:endParaRPr>
          </a:p>
        </p:txBody>
      </p:sp>
      <p:cxnSp>
        <p:nvCxnSpPr>
          <p:cNvPr id="137" name="Straight Connector 136"/>
          <p:cNvCxnSpPr>
            <a:stCxn id="121" idx="0"/>
          </p:cNvCxnSpPr>
          <p:nvPr/>
        </p:nvCxnSpPr>
        <p:spPr>
          <a:xfrm flipH="1" flipV="1">
            <a:off x="18669000" y="11049000"/>
            <a:ext cx="1295400" cy="1066800"/>
          </a:xfrm>
          <a:prstGeom prst="line">
            <a:avLst/>
          </a:prstGeom>
          <a:ln w="76200" cmpd="sng">
            <a:prstDash val="sysDash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21" idx="0"/>
            <a:endCxn id="136" idx="4"/>
          </p:cNvCxnSpPr>
          <p:nvPr/>
        </p:nvCxnSpPr>
        <p:spPr>
          <a:xfrm flipV="1">
            <a:off x="19964400" y="10515600"/>
            <a:ext cx="342900" cy="1600200"/>
          </a:xfrm>
          <a:prstGeom prst="line">
            <a:avLst/>
          </a:prstGeom>
          <a:ln w="76200" cmpd="sng">
            <a:prstDash val="sysDash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16002000" y="19583400"/>
            <a:ext cx="3962400" cy="990600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dirty="0" smtClean="0">
                <a:solidFill>
                  <a:srgbClr val="376092"/>
                </a:solidFill>
              </a:rPr>
              <a:t>Space lower</a:t>
            </a:r>
            <a:endParaRPr lang="en-US" sz="4000" dirty="0">
              <a:solidFill>
                <a:srgbClr val="376092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20345400" y="19583400"/>
            <a:ext cx="2514600" cy="990600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dirty="0" smtClean="0">
                <a:solidFill>
                  <a:srgbClr val="376092"/>
                </a:solidFill>
              </a:rPr>
              <a:t>Porter</a:t>
            </a:r>
            <a:endParaRPr lang="en-US" sz="4000" dirty="0">
              <a:solidFill>
                <a:srgbClr val="376092"/>
              </a:solidFill>
            </a:endParaRPr>
          </a:p>
        </p:txBody>
      </p:sp>
      <p:cxnSp>
        <p:nvCxnSpPr>
          <p:cNvPr id="145" name="Straight Connector 144"/>
          <p:cNvCxnSpPr>
            <a:stCxn id="125" idx="4"/>
          </p:cNvCxnSpPr>
          <p:nvPr/>
        </p:nvCxnSpPr>
        <p:spPr>
          <a:xfrm flipH="1">
            <a:off x="18973800" y="18592800"/>
            <a:ext cx="1066800" cy="990600"/>
          </a:xfrm>
          <a:prstGeom prst="line">
            <a:avLst/>
          </a:prstGeom>
          <a:ln w="76200" cmpd="sng">
            <a:prstDash val="sysDash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25" idx="4"/>
          </p:cNvCxnSpPr>
          <p:nvPr/>
        </p:nvCxnSpPr>
        <p:spPr>
          <a:xfrm>
            <a:off x="20040600" y="18592800"/>
            <a:ext cx="1066800" cy="990600"/>
          </a:xfrm>
          <a:prstGeom prst="line">
            <a:avLst/>
          </a:prstGeom>
          <a:ln w="76200" cmpd="sng">
            <a:prstDash val="sysDash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15849600" y="14401800"/>
            <a:ext cx="2590800" cy="16764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dirty="0" smtClean="0"/>
              <a:t>Index</a:t>
            </a:r>
          </a:p>
          <a:p>
            <a:pPr algn="ctr"/>
            <a:r>
              <a:rPr lang="en-US" sz="4000" dirty="0" smtClean="0"/>
              <a:t>Options</a:t>
            </a:r>
            <a:endParaRPr lang="en-US" sz="4000" dirty="0"/>
          </a:p>
        </p:txBody>
      </p:sp>
      <p:cxnSp>
        <p:nvCxnSpPr>
          <p:cNvPr id="152" name="Straight Connector 151"/>
          <p:cNvCxnSpPr>
            <a:stCxn id="119" idx="1"/>
            <a:endCxn id="151" idx="6"/>
          </p:cNvCxnSpPr>
          <p:nvPr/>
        </p:nvCxnSpPr>
        <p:spPr>
          <a:xfrm flipH="1" flipV="1">
            <a:off x="18440400" y="15240000"/>
            <a:ext cx="457200" cy="38100"/>
          </a:xfrm>
          <a:prstGeom prst="line">
            <a:avLst/>
          </a:prstGeom>
          <a:ln w="76200" cmpd="sng">
            <a:prstDash val="sysDash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15849600" y="12649200"/>
            <a:ext cx="2362200" cy="990600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dirty="0" smtClean="0">
                <a:solidFill>
                  <a:srgbClr val="376092"/>
                </a:solidFill>
              </a:rPr>
              <a:t>Counts</a:t>
            </a:r>
            <a:endParaRPr lang="en-US" sz="4000" dirty="0">
              <a:solidFill>
                <a:srgbClr val="376092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15544800" y="16687800"/>
            <a:ext cx="2971800" cy="990600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dirty="0" smtClean="0">
                <a:solidFill>
                  <a:srgbClr val="376092"/>
                </a:solidFill>
              </a:rPr>
              <a:t>Positions</a:t>
            </a:r>
            <a:endParaRPr lang="en-US" sz="4000" dirty="0">
              <a:solidFill>
                <a:srgbClr val="376092"/>
              </a:solidFill>
            </a:endParaRPr>
          </a:p>
        </p:txBody>
      </p:sp>
      <p:cxnSp>
        <p:nvCxnSpPr>
          <p:cNvPr id="157" name="Straight Connector 156"/>
          <p:cNvCxnSpPr>
            <a:stCxn id="151" idx="0"/>
            <a:endCxn id="155" idx="4"/>
          </p:cNvCxnSpPr>
          <p:nvPr/>
        </p:nvCxnSpPr>
        <p:spPr>
          <a:xfrm flipH="1" flipV="1">
            <a:off x="17030700" y="13639800"/>
            <a:ext cx="114300" cy="762000"/>
          </a:xfrm>
          <a:prstGeom prst="line">
            <a:avLst/>
          </a:prstGeom>
          <a:ln w="76200" cmpd="sng">
            <a:prstDash val="sysDash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1" idx="4"/>
            <a:endCxn id="156" idx="0"/>
          </p:cNvCxnSpPr>
          <p:nvPr/>
        </p:nvCxnSpPr>
        <p:spPr>
          <a:xfrm flipH="1">
            <a:off x="17030700" y="16078200"/>
            <a:ext cx="114300" cy="609600"/>
          </a:xfrm>
          <a:prstGeom prst="line">
            <a:avLst/>
          </a:prstGeom>
          <a:ln w="76200" cmpd="sng">
            <a:prstDash val="sysDash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27051000" y="14859000"/>
            <a:ext cx="2209800" cy="8382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dirty="0" smtClean="0"/>
              <a:t>Searching</a:t>
            </a:r>
            <a:endParaRPr lang="en-US" sz="4000" dirty="0"/>
          </a:p>
        </p:txBody>
      </p:sp>
      <p:cxnSp>
        <p:nvCxnSpPr>
          <p:cNvPr id="164" name="Straight Connector 163"/>
          <p:cNvCxnSpPr>
            <a:stCxn id="91" idx="6"/>
            <a:endCxn id="163" idx="1"/>
          </p:cNvCxnSpPr>
          <p:nvPr/>
        </p:nvCxnSpPr>
        <p:spPr>
          <a:xfrm>
            <a:off x="25755600" y="15278100"/>
            <a:ext cx="1295400" cy="0"/>
          </a:xfrm>
          <a:prstGeom prst="line">
            <a:avLst/>
          </a:prstGeom>
          <a:ln w="76200" cmpd="sng">
            <a:prstDash val="sysDash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26822400" y="12115800"/>
            <a:ext cx="2438400" cy="16764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dirty="0" smtClean="0"/>
              <a:t>Query </a:t>
            </a:r>
          </a:p>
          <a:p>
            <a:pPr algn="ctr"/>
            <a:r>
              <a:rPr lang="en-US" sz="4000" dirty="0" smtClean="0"/>
              <a:t>Reader</a:t>
            </a:r>
            <a:endParaRPr lang="en-US" sz="4000" dirty="0"/>
          </a:p>
        </p:txBody>
      </p:sp>
      <p:cxnSp>
        <p:nvCxnSpPr>
          <p:cNvPr id="178" name="Straight Connector 177"/>
          <p:cNvCxnSpPr/>
          <p:nvPr/>
        </p:nvCxnSpPr>
        <p:spPr>
          <a:xfrm flipH="1" flipV="1">
            <a:off x="28117800" y="13792200"/>
            <a:ext cx="38100" cy="1066800"/>
          </a:xfrm>
          <a:prstGeom prst="line">
            <a:avLst/>
          </a:prstGeom>
          <a:ln w="76200" cmpd="sng">
            <a:prstDash val="sysDash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9565600" y="10134600"/>
            <a:ext cx="2743200" cy="990600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dirty="0" err="1" smtClean="0">
                <a:solidFill>
                  <a:srgbClr val="376092"/>
                </a:solidFill>
              </a:rPr>
              <a:t>Webxml</a:t>
            </a:r>
            <a:endParaRPr lang="en-US" sz="4000" dirty="0">
              <a:solidFill>
                <a:srgbClr val="376092"/>
              </a:solidFill>
            </a:endParaRPr>
          </a:p>
        </p:txBody>
      </p:sp>
      <p:cxnSp>
        <p:nvCxnSpPr>
          <p:cNvPr id="180" name="Straight Connector 179"/>
          <p:cNvCxnSpPr>
            <a:stCxn id="169" idx="0"/>
            <a:endCxn id="179" idx="3"/>
          </p:cNvCxnSpPr>
          <p:nvPr/>
        </p:nvCxnSpPr>
        <p:spPr>
          <a:xfrm flipV="1">
            <a:off x="28041600" y="10980130"/>
            <a:ext cx="1925732" cy="1135670"/>
          </a:xfrm>
          <a:prstGeom prst="line">
            <a:avLst/>
          </a:prstGeom>
          <a:ln w="76200" cmpd="sng">
            <a:prstDash val="sysDash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Oval 182"/>
          <p:cNvSpPr/>
          <p:nvPr/>
        </p:nvSpPr>
        <p:spPr>
          <a:xfrm>
            <a:off x="26974800" y="9601200"/>
            <a:ext cx="2286000" cy="990600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dirty="0" smtClean="0">
                <a:solidFill>
                  <a:srgbClr val="376092"/>
                </a:solidFill>
              </a:rPr>
              <a:t>TREC</a:t>
            </a:r>
            <a:endParaRPr lang="en-US" sz="4000" dirty="0">
              <a:solidFill>
                <a:srgbClr val="376092"/>
              </a:solidFill>
            </a:endParaRPr>
          </a:p>
        </p:txBody>
      </p:sp>
      <p:cxnSp>
        <p:nvCxnSpPr>
          <p:cNvPr id="186" name="Straight Connector 185"/>
          <p:cNvCxnSpPr>
            <a:stCxn id="169" idx="0"/>
            <a:endCxn id="183" idx="4"/>
          </p:cNvCxnSpPr>
          <p:nvPr/>
        </p:nvCxnSpPr>
        <p:spPr>
          <a:xfrm flipV="1">
            <a:off x="28041600" y="10591800"/>
            <a:ext cx="76200" cy="1524000"/>
          </a:xfrm>
          <a:prstGeom prst="line">
            <a:avLst/>
          </a:prstGeom>
          <a:ln w="76200" cmpd="sng">
            <a:prstDash val="sysDash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30099000" y="14401800"/>
            <a:ext cx="2590800" cy="16764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dirty="0" smtClean="0"/>
              <a:t>Ranking</a:t>
            </a:r>
          </a:p>
          <a:p>
            <a:pPr algn="ctr"/>
            <a:r>
              <a:rPr lang="en-US" sz="4000" dirty="0" smtClean="0"/>
              <a:t>Model</a:t>
            </a:r>
            <a:endParaRPr lang="en-US" sz="4000" dirty="0"/>
          </a:p>
        </p:txBody>
      </p:sp>
      <p:sp>
        <p:nvSpPr>
          <p:cNvPr id="195" name="Oval 194"/>
          <p:cNvSpPr/>
          <p:nvPr/>
        </p:nvSpPr>
        <p:spPr>
          <a:xfrm>
            <a:off x="26517600" y="17297400"/>
            <a:ext cx="3352800" cy="12954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dirty="0" smtClean="0"/>
              <a:t>Evaluation</a:t>
            </a:r>
            <a:endParaRPr lang="en-US" sz="4000" dirty="0"/>
          </a:p>
        </p:txBody>
      </p:sp>
      <p:cxnSp>
        <p:nvCxnSpPr>
          <p:cNvPr id="196" name="Straight Connector 195"/>
          <p:cNvCxnSpPr>
            <a:stCxn id="163" idx="2"/>
            <a:endCxn id="195" idx="0"/>
          </p:cNvCxnSpPr>
          <p:nvPr/>
        </p:nvCxnSpPr>
        <p:spPr>
          <a:xfrm>
            <a:off x="28155900" y="15697200"/>
            <a:ext cx="38100" cy="1600200"/>
          </a:xfrm>
          <a:prstGeom prst="line">
            <a:avLst/>
          </a:prstGeom>
          <a:ln w="76200" cmpd="sng">
            <a:prstDash val="sysDash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163" idx="3"/>
            <a:endCxn id="194" idx="2"/>
          </p:cNvCxnSpPr>
          <p:nvPr/>
        </p:nvCxnSpPr>
        <p:spPr>
          <a:xfrm flipV="1">
            <a:off x="29260800" y="15240000"/>
            <a:ext cx="838200" cy="38100"/>
          </a:xfrm>
          <a:prstGeom prst="line">
            <a:avLst/>
          </a:prstGeom>
          <a:ln w="76200" cmpd="sng">
            <a:prstDash val="sysDash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Oval 210"/>
          <p:cNvSpPr/>
          <p:nvPr/>
        </p:nvSpPr>
        <p:spPr>
          <a:xfrm>
            <a:off x="30251400" y="12649200"/>
            <a:ext cx="2057400" cy="990600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dirty="0" smtClean="0">
                <a:solidFill>
                  <a:srgbClr val="376092"/>
                </a:solidFill>
              </a:rPr>
              <a:t>BM25</a:t>
            </a:r>
            <a:endParaRPr lang="en-US" sz="4000" dirty="0">
              <a:solidFill>
                <a:srgbClr val="376092"/>
              </a:solidFill>
            </a:endParaRPr>
          </a:p>
        </p:txBody>
      </p:sp>
      <p:cxnSp>
        <p:nvCxnSpPr>
          <p:cNvPr id="212" name="Straight Connector 211"/>
          <p:cNvCxnSpPr>
            <a:stCxn id="194" idx="0"/>
            <a:endCxn id="211" idx="4"/>
          </p:cNvCxnSpPr>
          <p:nvPr/>
        </p:nvCxnSpPr>
        <p:spPr>
          <a:xfrm flipH="1" flipV="1">
            <a:off x="31280100" y="13639800"/>
            <a:ext cx="114300" cy="762000"/>
          </a:xfrm>
          <a:prstGeom prst="line">
            <a:avLst/>
          </a:prstGeom>
          <a:ln w="76200" cmpd="sng">
            <a:prstDash val="sysDash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30327600" y="16840200"/>
            <a:ext cx="2057400" cy="990600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dirty="0" smtClean="0">
                <a:solidFill>
                  <a:srgbClr val="376092"/>
                </a:solidFill>
              </a:rPr>
              <a:t>LM</a:t>
            </a:r>
            <a:endParaRPr lang="en-US" sz="4000" dirty="0">
              <a:solidFill>
                <a:srgbClr val="376092"/>
              </a:solidFill>
            </a:endParaRPr>
          </a:p>
        </p:txBody>
      </p:sp>
      <p:cxnSp>
        <p:nvCxnSpPr>
          <p:cNvPr id="216" name="Straight Connector 215"/>
          <p:cNvCxnSpPr>
            <a:stCxn id="194" idx="4"/>
            <a:endCxn id="215" idx="0"/>
          </p:cNvCxnSpPr>
          <p:nvPr/>
        </p:nvCxnSpPr>
        <p:spPr>
          <a:xfrm flipH="1">
            <a:off x="31356300" y="16078200"/>
            <a:ext cx="38100" cy="762000"/>
          </a:xfrm>
          <a:prstGeom prst="line">
            <a:avLst/>
          </a:prstGeom>
          <a:ln w="76200" cmpd="sng">
            <a:prstDash val="sysDash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24993600" y="19583400"/>
            <a:ext cx="3962400" cy="990600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dirty="0" err="1" smtClean="0">
                <a:solidFill>
                  <a:srgbClr val="376092"/>
                </a:solidFill>
              </a:rPr>
              <a:t>trec_eval</a:t>
            </a:r>
            <a:endParaRPr lang="en-US" sz="4000" dirty="0">
              <a:solidFill>
                <a:srgbClr val="376092"/>
              </a:solidFill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29337000" y="19583400"/>
            <a:ext cx="2514600" cy="990600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dirty="0" smtClean="0">
                <a:solidFill>
                  <a:srgbClr val="376092"/>
                </a:solidFill>
              </a:rPr>
              <a:t>AIR</a:t>
            </a:r>
            <a:endParaRPr lang="en-US" sz="4000" dirty="0">
              <a:solidFill>
                <a:srgbClr val="376092"/>
              </a:solidFill>
            </a:endParaRPr>
          </a:p>
        </p:txBody>
      </p:sp>
      <p:cxnSp>
        <p:nvCxnSpPr>
          <p:cNvPr id="221" name="Straight Connector 220"/>
          <p:cNvCxnSpPr>
            <a:stCxn id="195" idx="4"/>
          </p:cNvCxnSpPr>
          <p:nvPr/>
        </p:nvCxnSpPr>
        <p:spPr>
          <a:xfrm flipH="1">
            <a:off x="27965400" y="18592800"/>
            <a:ext cx="228600" cy="990600"/>
          </a:xfrm>
          <a:prstGeom prst="line">
            <a:avLst/>
          </a:prstGeom>
          <a:ln w="76200" cmpd="sng">
            <a:prstDash val="sysDash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95" idx="4"/>
          </p:cNvCxnSpPr>
          <p:nvPr/>
        </p:nvCxnSpPr>
        <p:spPr>
          <a:xfrm>
            <a:off x="28194000" y="18592800"/>
            <a:ext cx="1905000" cy="990600"/>
          </a:xfrm>
          <a:prstGeom prst="line">
            <a:avLst/>
          </a:prstGeom>
          <a:ln w="76200" cmpd="sng">
            <a:prstDash val="sysDash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16992600" y="21412200"/>
            <a:ext cx="5181600" cy="8382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dirty="0" err="1" smtClean="0"/>
              <a:t>Lucene</a:t>
            </a:r>
            <a:r>
              <a:rPr lang="en-US" sz="4000" dirty="0" smtClean="0"/>
              <a:t>  Module</a:t>
            </a:r>
            <a:endParaRPr lang="en-US" sz="4000" dirty="0"/>
          </a:p>
        </p:txBody>
      </p:sp>
      <p:sp>
        <p:nvSpPr>
          <p:cNvPr id="227" name="Oval 226"/>
          <p:cNvSpPr/>
          <p:nvPr/>
        </p:nvSpPr>
        <p:spPr>
          <a:xfrm>
            <a:off x="23774400" y="21183600"/>
            <a:ext cx="6248400" cy="10668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dirty="0" smtClean="0"/>
              <a:t>Static Components</a:t>
            </a:r>
            <a:endParaRPr lang="en-US" sz="4000" dirty="0"/>
          </a:p>
        </p:txBody>
      </p:sp>
      <p:sp>
        <p:nvSpPr>
          <p:cNvPr id="228" name="Oval 227"/>
          <p:cNvSpPr/>
          <p:nvPr/>
        </p:nvSpPr>
        <p:spPr>
          <a:xfrm>
            <a:off x="16687800" y="22555200"/>
            <a:ext cx="5867400" cy="990600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dirty="0" smtClean="0">
                <a:solidFill>
                  <a:srgbClr val="376092"/>
                </a:solidFill>
              </a:rPr>
              <a:t>Pluggable Module</a:t>
            </a:r>
            <a:endParaRPr lang="en-US" sz="4000" dirty="0">
              <a:solidFill>
                <a:srgbClr val="376092"/>
              </a:solidFill>
            </a:endParaRPr>
          </a:p>
        </p:txBody>
      </p:sp>
      <p:sp>
        <p:nvSpPr>
          <p:cNvPr id="229" name="Rounded Rectangle 228"/>
          <p:cNvSpPr/>
          <p:nvPr/>
        </p:nvSpPr>
        <p:spPr>
          <a:xfrm>
            <a:off x="23850600" y="22707600"/>
            <a:ext cx="6172200" cy="838200"/>
          </a:xfrm>
          <a:prstGeom prst="round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dirty="0" err="1" smtClean="0">
                <a:solidFill>
                  <a:srgbClr val="376092"/>
                </a:solidFill>
              </a:rPr>
              <a:t>Anserini</a:t>
            </a:r>
            <a:r>
              <a:rPr lang="en-US" sz="4000" dirty="0" smtClean="0">
                <a:solidFill>
                  <a:srgbClr val="376092"/>
                </a:solidFill>
              </a:rPr>
              <a:t> Extensions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2514600"/>
            <a:ext cx="4343400" cy="2837688"/>
          </a:xfrm>
          <a:prstGeom prst="rect">
            <a:avLst/>
          </a:prstGeom>
        </p:spPr>
      </p:pic>
      <p:sp>
        <p:nvSpPr>
          <p:cNvPr id="116" name="TextBox 5"/>
          <p:cNvSpPr txBox="1">
            <a:spLocks noChangeArrowheads="1"/>
          </p:cNvSpPr>
          <p:nvPr/>
        </p:nvSpPr>
        <p:spPr bwMode="auto">
          <a:xfrm>
            <a:off x="18973800" y="2895600"/>
            <a:ext cx="13106400" cy="21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28" tIns="54864" rIns="109728" bIns="54864">
            <a:spAutoFit/>
          </a:bodyPr>
          <a:lstStyle>
            <a:lvl1pPr eaLnBrk="0" hangingPunct="0"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sz="4400" dirty="0" smtClean="0">
                <a:cs typeface="Arial" charset="0"/>
              </a:rPr>
              <a:t>Jimmy Lin</a:t>
            </a:r>
          </a:p>
          <a:p>
            <a:pPr algn="ctr" eaLnBrk="1" hangingPunct="1"/>
            <a:r>
              <a:rPr lang="en-US" sz="4400" dirty="0" smtClean="0">
                <a:cs typeface="Arial" charset="0"/>
              </a:rPr>
              <a:t>David R. </a:t>
            </a:r>
            <a:r>
              <a:rPr lang="en-US" sz="4400" dirty="0" err="1" smtClean="0">
                <a:cs typeface="Arial" charset="0"/>
              </a:rPr>
              <a:t>Cheriton</a:t>
            </a:r>
            <a:r>
              <a:rPr lang="en-US" sz="4400" dirty="0" smtClean="0">
                <a:cs typeface="Arial" charset="0"/>
              </a:rPr>
              <a:t> School of Computer Science, University of Waterloo</a:t>
            </a:r>
          </a:p>
        </p:txBody>
      </p:sp>
      <p:graphicFrame>
        <p:nvGraphicFramePr>
          <p:cNvPr id="120" name="Chart 1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023926"/>
              </p:ext>
            </p:extLst>
          </p:nvPr>
        </p:nvGraphicFramePr>
        <p:xfrm>
          <a:off x="1752600" y="27203400"/>
          <a:ext cx="10591800" cy="76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3" name="Chart 1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3470371"/>
              </p:ext>
            </p:extLst>
          </p:nvPr>
        </p:nvGraphicFramePr>
        <p:xfrm>
          <a:off x="12496800" y="27127200"/>
          <a:ext cx="11049000" cy="784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601200" y="26265426"/>
            <a:ext cx="4724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/>
              <a:t>Indexing Time</a:t>
            </a:r>
            <a:endParaRPr lang="en-US" sz="5000" b="1" dirty="0"/>
          </a:p>
        </p:txBody>
      </p:sp>
      <p:sp>
        <p:nvSpPr>
          <p:cNvPr id="13" name="Rectangle 12"/>
          <p:cNvSpPr/>
          <p:nvPr/>
        </p:nvSpPr>
        <p:spPr>
          <a:xfrm>
            <a:off x="2286000" y="34975800"/>
            <a:ext cx="9829800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aseline="30000" dirty="0"/>
              <a:t>D</a:t>
            </a:r>
            <a:r>
              <a:rPr lang="en-US" sz="4000" baseline="30000" dirty="0" smtClean="0"/>
              <a:t>ual </a:t>
            </a:r>
            <a:r>
              <a:rPr lang="en-US" sz="4000" baseline="30000" dirty="0"/>
              <a:t>AMD Opteron 6128 processors (2.0GHz, 8 cores) with 40GB RAM running </a:t>
            </a:r>
            <a:r>
              <a:rPr lang="en-US" sz="4000" baseline="30000" dirty="0" err="1"/>
              <a:t>CentOS</a:t>
            </a:r>
            <a:r>
              <a:rPr lang="en-US" sz="4000" baseline="30000" dirty="0"/>
              <a:t> 6.8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13030200" y="34975800"/>
            <a:ext cx="10058400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aseline="30000" dirty="0"/>
              <a:t>D</a:t>
            </a:r>
            <a:r>
              <a:rPr lang="en-US" sz="4000" baseline="30000" dirty="0" smtClean="0"/>
              <a:t>ual </a:t>
            </a:r>
            <a:r>
              <a:rPr lang="en-US" sz="4000" baseline="30000" dirty="0"/>
              <a:t>Intel Xeon E5-2699 v4 processors (2.2GHz, 22 cores) and 1 TB RAM running Ubuntu 16.04</a:t>
            </a:r>
            <a:endParaRPr lang="en-US" sz="4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6441400" y="26289000"/>
            <a:ext cx="3505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/>
              <a:t>Index Size</a:t>
            </a:r>
            <a:endParaRPr lang="en-US" sz="5000" b="1" dirty="0"/>
          </a:p>
        </p:txBody>
      </p:sp>
      <p:graphicFrame>
        <p:nvGraphicFramePr>
          <p:cNvPr id="127" name="Table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487324"/>
              </p:ext>
            </p:extLst>
          </p:nvPr>
        </p:nvGraphicFramePr>
        <p:xfrm>
          <a:off x="24079200" y="27791460"/>
          <a:ext cx="7772400" cy="65747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895600"/>
                <a:gridCol w="2043869"/>
                <a:gridCol w="2832931"/>
              </a:tblGrid>
              <a:tr h="990599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Collection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A(</a:t>
                      </a:r>
                      <a:r>
                        <a:rPr lang="en-US" sz="4000" dirty="0" err="1" smtClean="0"/>
                        <a:t>cnt</a:t>
                      </a:r>
                      <a:r>
                        <a:rPr lang="en-US" sz="4000" dirty="0" smtClean="0"/>
                        <a:t>)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A(</a:t>
                      </a:r>
                      <a:r>
                        <a:rPr lang="en-US" sz="4000" dirty="0" err="1" smtClean="0"/>
                        <a:t>pos</a:t>
                      </a:r>
                      <a:r>
                        <a:rPr lang="en-US" sz="4000" dirty="0" smtClean="0"/>
                        <a:t>)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/>
                </a:tc>
              </a:tr>
              <a:tr h="142625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CW09b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28GB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75GB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 anchor="ctr"/>
                </a:tc>
              </a:tr>
              <a:tr h="141468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CW09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254GB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649GB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 anchor="ctr"/>
                </a:tc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CW12b13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29GB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76GB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 anchor="ctr"/>
                </a:tc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CW12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376GB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1.1TB</a:t>
                      </a:r>
                      <a:endParaRPr lang="en-US" sz="4000" dirty="0">
                        <a:latin typeface="Rockwell"/>
                        <a:cs typeface="Rockwell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8" name="Rectangle 127"/>
          <p:cNvSpPr/>
          <p:nvPr/>
        </p:nvSpPr>
        <p:spPr>
          <a:xfrm>
            <a:off x="12115800" y="39361408"/>
            <a:ext cx="1828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6 Times Faster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8651200" y="38862000"/>
            <a:ext cx="42672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 smtClean="0">
                <a:solidFill>
                  <a:srgbClr val="FF0000"/>
                </a:solidFill>
              </a:rPr>
              <a:t>Similar and Reliable performance</a:t>
            </a:r>
            <a:endParaRPr lang="en-US" sz="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4108</TotalTime>
  <Words>417</Words>
  <Application>Microsoft Macintosh PowerPoint</Application>
  <PresentationFormat>Custom</PresentationFormat>
  <Paragraphs>133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cabe</dc:creator>
  <cp:lastModifiedBy>yi zhang</cp:lastModifiedBy>
  <cp:revision>208</cp:revision>
  <dcterms:created xsi:type="dcterms:W3CDTF">2009-11-12T00:50:31Z</dcterms:created>
  <dcterms:modified xsi:type="dcterms:W3CDTF">2017-05-24T20:00:54Z</dcterms:modified>
</cp:coreProperties>
</file>