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zh-CN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504" y="519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>
            <a:off x="376905" y="6282582"/>
            <a:ext cx="29524722" cy="3578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6531" y="371005"/>
            <a:ext cx="29525096" cy="5191497"/>
          </a:xfrm>
          <a:prstGeom prst="rect">
            <a:avLst/>
          </a:prstGeom>
          <a:gradFill rotWithShape="1">
            <a:gsLst>
              <a:gs pos="0">
                <a:srgbClr val="558ED5"/>
              </a:gs>
              <a:gs pos="35001">
                <a:srgbClr val="558ED5"/>
              </a:gs>
              <a:gs pos="100000">
                <a:srgbClr val="E5E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Retrieval </a:t>
            </a:r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altLang="zh-CN" sz="7200" b="1" dirty="0">
                <a:latin typeface="Arial" panose="020B0604020202020204" pitchFamily="34" charset="0"/>
                <a:cs typeface="Arial" panose="020B0604020202020204" pitchFamily="34" charset="0"/>
              </a:rPr>
              <a:t>Bound Analysis </a:t>
            </a:r>
            <a:endParaRPr lang="en-US" altLang="zh-CN" sz="7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7200" b="1" dirty="0">
                <a:latin typeface="Arial" panose="020B0604020202020204" pitchFamily="34" charset="0"/>
                <a:cs typeface="Arial" panose="020B0604020202020204" pitchFamily="34" charset="0"/>
              </a:rPr>
              <a:t>Single Term </a:t>
            </a:r>
            <a:r>
              <a:rPr lang="en-US" altLang="zh-CN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US" sz="7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61219" y="4410374"/>
            <a:ext cx="57710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Peilin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Yang, Hui </a:t>
            </a:r>
            <a:r>
              <a:rPr lang="en-US" altLang="zh-C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Fang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8"/>
          <p:cNvSpPr>
            <a:spLocks noChangeArrowheads="1"/>
          </p:cNvSpPr>
          <p:nvPr/>
        </p:nvSpPr>
        <p:spPr bwMode="auto">
          <a:xfrm>
            <a:off x="376532" y="5818176"/>
            <a:ext cx="29525096" cy="15941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51925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369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140" y="7650734"/>
            <a:ext cx="2876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Quite a lot of ranking models contain components Term Frequency, Inverted Document Frequency, Document Length and Collection Statistics.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Most ranking models are based on Bag-of-Terms assumption.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48910" y="6681094"/>
            <a:ext cx="28729154" cy="825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Motivation</a:t>
            </a:r>
            <a:endParaRPr lang="zh-CN" altLang="en-US" sz="6000" b="1" dirty="0"/>
          </a:p>
        </p:txBody>
      </p:sp>
      <p:sp>
        <p:nvSpPr>
          <p:cNvPr id="24" name="圆角矩形 23"/>
          <p:cNvSpPr/>
          <p:nvPr/>
        </p:nvSpPr>
        <p:spPr>
          <a:xfrm>
            <a:off x="1244122" y="28101006"/>
            <a:ext cx="12386429" cy="9551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Using Cost Analysis </a:t>
            </a:r>
            <a:r>
              <a:rPr lang="en-US" altLang="zh-CN" sz="4800" b="1" dirty="0" smtClean="0"/>
              <a:t>to Find the Maximum</a:t>
            </a:r>
            <a:endParaRPr lang="zh-CN" altLang="en-US" sz="6000" b="1" dirty="0"/>
          </a:p>
        </p:txBody>
      </p:sp>
      <p:sp>
        <p:nvSpPr>
          <p:cNvPr id="28" name="圆角矩形 27"/>
          <p:cNvSpPr/>
          <p:nvPr/>
        </p:nvSpPr>
        <p:spPr>
          <a:xfrm>
            <a:off x="15545578" y="29739203"/>
            <a:ext cx="13347937" cy="102650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Experiments &amp; Results</a:t>
            </a:r>
            <a:endParaRPr lang="zh-CN" altLang="en-US" sz="4800" b="1" dirty="0"/>
          </a:p>
        </p:txBody>
      </p:sp>
      <p:pic>
        <p:nvPicPr>
          <p:cNvPr id="3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6" y="3418160"/>
            <a:ext cx="4304835" cy="1759988"/>
          </a:xfrm>
          <a:prstGeom prst="rect">
            <a:avLst/>
          </a:prstGeom>
        </p:spPr>
      </p:pic>
      <p:pic>
        <p:nvPicPr>
          <p:cNvPr id="37" name="Picture 2" descr="infolab-logo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63" y="3818996"/>
            <a:ext cx="4754344" cy="1952195"/>
          </a:xfrm>
          <a:prstGeom prst="rect">
            <a:avLst/>
          </a:prstGeom>
        </p:spPr>
      </p:pic>
      <p:sp>
        <p:nvSpPr>
          <p:cNvPr id="42" name="下箭头 41"/>
          <p:cNvSpPr/>
          <p:nvPr/>
        </p:nvSpPr>
        <p:spPr>
          <a:xfrm rot="16200000">
            <a:off x="16069977" y="15869161"/>
            <a:ext cx="1448519" cy="32743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72414" y="8766452"/>
            <a:ext cx="3409731" cy="14911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Lucida Console" pitchFamily="49" charset="0"/>
                <a:ea typeface="宋体" pitchFamily="2" charset="-122"/>
              </a:rPr>
              <a:t>Term Frequency </a:t>
            </a:r>
            <a:endParaRPr lang="zh-CN" altLang="en-US" sz="2800" b="1" dirty="0">
              <a:solidFill>
                <a:schemeClr val="bg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172414" y="12073901"/>
            <a:ext cx="3409731" cy="1697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Lucida Console" pitchFamily="49" charset="0"/>
                <a:ea typeface="宋体" pitchFamily="2" charset="-122"/>
              </a:rPr>
              <a:t>Document Length</a:t>
            </a:r>
            <a:endParaRPr lang="zh-CN" altLang="en-US" sz="2800" b="1" dirty="0">
              <a:solidFill>
                <a:schemeClr val="bg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950298" y="8766452"/>
            <a:ext cx="4721854" cy="149110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Lucida Console" pitchFamily="49" charset="0"/>
                <a:ea typeface="宋体" pitchFamily="2" charset="-122"/>
              </a:rPr>
              <a:t>Inverted Document Frequency</a:t>
            </a:r>
            <a:endParaRPr lang="zh-CN" altLang="en-US" sz="2800" b="1" dirty="0">
              <a:solidFill>
                <a:schemeClr val="bg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50298" y="12209979"/>
            <a:ext cx="4721853" cy="15614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Lucida Console" pitchFamily="49" charset="0"/>
                <a:ea typeface="宋体" pitchFamily="2" charset="-122"/>
              </a:rPr>
              <a:t>Collection Statistics</a:t>
            </a:r>
            <a:endParaRPr lang="zh-CN" altLang="en-US" sz="2800" b="1" dirty="0">
              <a:solidFill>
                <a:schemeClr val="bg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377599" y="10387038"/>
            <a:ext cx="4209714" cy="15617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Lucida Console" pitchFamily="49" charset="0"/>
                <a:ea typeface="宋体" pitchFamily="2" charset="-122"/>
              </a:rPr>
              <a:t>Bag-of-Terms</a:t>
            </a:r>
            <a:endParaRPr lang="zh-CN" altLang="en-US" sz="2800" b="1" dirty="0">
              <a:solidFill>
                <a:schemeClr val="bg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7720" y="14229699"/>
            <a:ext cx="28378687" cy="8378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/>
              <a:t>Is there any performance upper bound for these ranking models?</a:t>
            </a:r>
            <a:endParaRPr lang="zh-CN" altLang="en-US" sz="4800" b="1" dirty="0"/>
          </a:p>
        </p:txBody>
      </p:sp>
      <p:sp>
        <p:nvSpPr>
          <p:cNvPr id="119" name="椭圆 118"/>
          <p:cNvSpPr/>
          <p:nvPr/>
        </p:nvSpPr>
        <p:spPr>
          <a:xfrm>
            <a:off x="21260667" y="8874870"/>
            <a:ext cx="552820" cy="579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8668379" y="9450934"/>
            <a:ext cx="552820" cy="579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22018792" y="9450934"/>
            <a:ext cx="538019" cy="33178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2767172" y="8724370"/>
            <a:ext cx="3318031" cy="14020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21993323" y="9782716"/>
            <a:ext cx="582023" cy="3162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23420907" y="8897375"/>
            <a:ext cx="512668" cy="48155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14563923" y="8504842"/>
            <a:ext cx="268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itchFamily="18" charset="0"/>
                <a:ea typeface="+mj-ea"/>
                <a:cs typeface="宋体" charset="-122"/>
              </a:rPr>
              <a:t>BM25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629463" y="11683063"/>
            <a:ext cx="4480076" cy="1944335"/>
            <a:chOff x="899591" y="4939689"/>
            <a:chExt cx="4084891" cy="1468934"/>
          </a:xfrm>
        </p:grpSpPr>
        <p:sp>
          <p:nvSpPr>
            <p:cNvPr id="127" name="TextBox 126"/>
            <p:cNvSpPr txBox="1"/>
            <p:nvPr/>
          </p:nvSpPr>
          <p:spPr>
            <a:xfrm>
              <a:off x="1259632" y="5018340"/>
              <a:ext cx="3724850" cy="137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Lucida Console" pitchFamily="49" charset="0"/>
                  <a:ea typeface="宋体" pitchFamily="2" charset="-122"/>
                </a:rPr>
                <a:t>TF</a:t>
              </a:r>
            </a:p>
            <a:p>
              <a:r>
                <a:rPr lang="en-US" altLang="zh-CN" sz="2800" b="1" dirty="0" smtClean="0">
                  <a:latin typeface="Lucida Console" pitchFamily="49" charset="0"/>
                  <a:ea typeface="宋体" pitchFamily="2" charset="-122"/>
                </a:rPr>
                <a:t>DL</a:t>
              </a:r>
            </a:p>
            <a:p>
              <a:r>
                <a:rPr lang="en-US" altLang="zh-CN" sz="2800" b="1" dirty="0" smtClean="0">
                  <a:latin typeface="Lucida Console" pitchFamily="49" charset="0"/>
                  <a:ea typeface="宋体" pitchFamily="2" charset="-122"/>
                </a:rPr>
                <a:t>IDF</a:t>
              </a:r>
            </a:p>
            <a:p>
              <a:r>
                <a:rPr lang="en-US" altLang="zh-CN" sz="2800" b="1" dirty="0" smtClean="0">
                  <a:latin typeface="Lucida Console" pitchFamily="49" charset="0"/>
                  <a:ea typeface="宋体" pitchFamily="2" charset="-122"/>
                </a:rPr>
                <a:t>Collection </a:t>
              </a:r>
              <a:r>
                <a:rPr lang="en-US" altLang="zh-CN" sz="2800" b="1" dirty="0">
                  <a:latin typeface="Lucida Console" pitchFamily="49" charset="0"/>
                  <a:ea typeface="宋体" pitchFamily="2" charset="-122"/>
                </a:rPr>
                <a:t>Stats</a:t>
              </a:r>
              <a:endParaRPr lang="zh-CN" altLang="en-US" sz="2800" b="1" dirty="0">
                <a:latin typeface="Lucida Console" pitchFamily="49" charset="0"/>
                <a:ea typeface="宋体" pitchFamily="2" charset="-122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99591" y="4939689"/>
              <a:ext cx="3690952" cy="1468934"/>
              <a:chOff x="899591" y="4939689"/>
              <a:chExt cx="3690952" cy="1468934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007604" y="5102894"/>
                <a:ext cx="252028" cy="21873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007604" y="5435634"/>
                <a:ext cx="252028" cy="24154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007604" y="5761498"/>
                <a:ext cx="252028" cy="2502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07604" y="6058185"/>
                <a:ext cx="252028" cy="241545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899591" y="4939689"/>
                <a:ext cx="3690952" cy="14689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5" name="TextBox 134"/>
          <p:cNvSpPr txBox="1"/>
          <p:nvPr/>
        </p:nvSpPr>
        <p:spPr>
          <a:xfrm>
            <a:off x="14561477" y="10099006"/>
            <a:ext cx="837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Pivoted Document Length Normalization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20396571" y="10603062"/>
            <a:ext cx="720080" cy="648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21403662" y="10459046"/>
            <a:ext cx="2529913" cy="1584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20324563" y="11251133"/>
            <a:ext cx="648072" cy="43192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0180547" y="11650947"/>
            <a:ext cx="1008112" cy="42295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2196770" y="10675069"/>
            <a:ext cx="570401" cy="5093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14527711" y="11899206"/>
            <a:ext cx="837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Language with </a:t>
            </a:r>
            <a:r>
              <a:rPr lang="en-US" altLang="zh-CN" sz="2800" b="1" dirty="0" err="1" smtClean="0">
                <a:latin typeface="Rockwell" pitchFamily="18" charset="0"/>
                <a:ea typeface="+mj-ea"/>
                <a:cs typeface="宋体" charset="-122"/>
              </a:rPr>
              <a:t>Dirichlet</a:t>
            </a:r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 Prior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18308339" y="12422427"/>
            <a:ext cx="1537320" cy="571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19604483" y="12984418"/>
            <a:ext cx="576064" cy="64298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20756611" y="12452917"/>
            <a:ext cx="1440159" cy="5984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标题 1"/>
          <p:cNvSpPr txBox="1">
            <a:spLocks/>
          </p:cNvSpPr>
          <p:nvPr/>
        </p:nvSpPr>
        <p:spPr>
          <a:xfrm>
            <a:off x="979419" y="15220128"/>
            <a:ext cx="8229600" cy="1143001"/>
          </a:xfrm>
          <a:prstGeom prst="rect">
            <a:avLst/>
          </a:prstGeom>
        </p:spPr>
        <p:txBody>
          <a:bodyPr vert="horz" lIns="417643" tIns="208822" rIns="417643" bIns="208822" rtlCol="0" anchor="ctr">
            <a:noAutofit/>
          </a:bodyPr>
          <a:lstStyle>
            <a:lvl1pPr algn="ctr" defTabSz="4176431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smtClean="0">
                <a:latin typeface="Rockwell" pitchFamily="18" charset="0"/>
                <a:cs typeface="宋体" charset="-122"/>
              </a:rPr>
              <a:t>When the query has only one term…</a:t>
            </a:r>
            <a:endParaRPr lang="zh-CN" altLang="en-US" sz="3200" b="1" dirty="0">
              <a:latin typeface="Rockwell" pitchFamily="18" charset="0"/>
              <a:cs typeface="宋体" charset="-122"/>
            </a:endParaRPr>
          </a:p>
        </p:txBody>
      </p:sp>
      <p:pic>
        <p:nvPicPr>
          <p:cNvPr id="1026" name="Picture 2" descr="C:\Users\ypeilin\Downloads\CodeCogs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11" y="12410919"/>
            <a:ext cx="7632848" cy="13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ypeilin\Downloads\CodeCogsEqn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79" y="19025404"/>
            <a:ext cx="9001000" cy="1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" descr="C:\Users\ypeilin\Downloads\CodeCogsEqn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11" y="10603062"/>
            <a:ext cx="8957070" cy="13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C:\Users\ypeilin\Downloads\CodeCogs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76" y="21249408"/>
            <a:ext cx="7857743" cy="13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ypeilin\Downloads\CodeCogsEqn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79" y="16795750"/>
            <a:ext cx="13402904" cy="14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ypeilin\Downloads\CodeCogsEqn (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8711" y="8873384"/>
            <a:ext cx="11049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/>
          <p:cNvSpPr txBox="1"/>
          <p:nvPr/>
        </p:nvSpPr>
        <p:spPr>
          <a:xfrm>
            <a:off x="1285079" y="18451934"/>
            <a:ext cx="837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Pivoted Document Length Normalization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351277" y="16363129"/>
            <a:ext cx="268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Rockwell" pitchFamily="18" charset="0"/>
                <a:ea typeface="+mj-ea"/>
                <a:cs typeface="宋体" charset="-122"/>
              </a:rPr>
              <a:t>BM25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85079" y="20665018"/>
            <a:ext cx="837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Language with </a:t>
            </a:r>
            <a:r>
              <a:rPr lang="en-US" altLang="zh-CN" sz="2800" b="1" dirty="0" err="1" smtClean="0">
                <a:latin typeface="Rockwell" pitchFamily="18" charset="0"/>
                <a:ea typeface="+mj-ea"/>
                <a:cs typeface="宋体" charset="-122"/>
              </a:rPr>
              <a:t>Dirichlet</a:t>
            </a:r>
            <a:r>
              <a:rPr lang="en-US" altLang="zh-CN" sz="2800" b="1" dirty="0" smtClean="0">
                <a:latin typeface="Rockwell" pitchFamily="18" charset="0"/>
                <a:ea typeface="+mj-ea"/>
                <a:cs typeface="宋体" charset="-122"/>
              </a:rPr>
              <a:t> Prior</a:t>
            </a:r>
            <a:endParaRPr lang="zh-CN" altLang="en-US" sz="2800" b="1" dirty="0">
              <a:latin typeface="Rockwell" pitchFamily="18" charset="0"/>
              <a:ea typeface="+mj-ea"/>
              <a:cs typeface="宋体" charset="-122"/>
            </a:endParaRPr>
          </a:p>
        </p:txBody>
      </p:sp>
      <p:sp>
        <p:nvSpPr>
          <p:cNvPr id="161" name="下箭头 160"/>
          <p:cNvSpPr/>
          <p:nvPr/>
        </p:nvSpPr>
        <p:spPr>
          <a:xfrm rot="16200000">
            <a:off x="11681266" y="18043077"/>
            <a:ext cx="1448519" cy="32743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下箭头 161"/>
          <p:cNvSpPr/>
          <p:nvPr/>
        </p:nvSpPr>
        <p:spPr>
          <a:xfrm rot="16200000">
            <a:off x="10373718" y="20194957"/>
            <a:ext cx="1448519" cy="327434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6" descr="C:\Users\ypeilin\Downloads\CodeCogsEqn (3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348" y="16782074"/>
            <a:ext cx="7753434" cy="143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peilin\Downloads\CodeCogsEqn (4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646" y="18838304"/>
            <a:ext cx="7130044" cy="16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ypeilin\Downloads\CodeCogsEqn (5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003" y="20926628"/>
            <a:ext cx="6438573" cy="16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22329706" y="19933091"/>
            <a:ext cx="574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Summarization is omitted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2329706" y="2061217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IDF is omitted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329705" y="21263148"/>
            <a:ext cx="634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rgbClr val="FF0000"/>
                </a:solidFill>
              </a:rPr>
              <a:t>Ranking invariants are omitted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pic>
        <p:nvPicPr>
          <p:cNvPr id="1034" name="Picture 10" descr="C:\Users\ypeilin\Downloads\CodeCogsEqn (6)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7" y="24375561"/>
            <a:ext cx="11804900" cy="236590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圆角矩形 174"/>
          <p:cNvSpPr/>
          <p:nvPr/>
        </p:nvSpPr>
        <p:spPr>
          <a:xfrm>
            <a:off x="1262352" y="23113439"/>
            <a:ext cx="12386429" cy="9551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Generalization of Ranking Models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/>
              <p:cNvSpPr txBox="1"/>
              <p:nvPr/>
            </p:nvSpPr>
            <p:spPr>
              <a:xfrm>
                <a:off x="1603304" y="26804862"/>
                <a:ext cx="117625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b="1" dirty="0" smtClean="0"/>
                  <a:t>g(·) and h(·) are arbitrary non-linear functions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sz="2800" b="1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lang="en-US" altLang="zh-CN" sz="2800" b="1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𝜸</m:t>
                    </m:r>
                  </m:oMath>
                </a14:m>
                <a:r>
                  <a:rPr lang="en-US" altLang="zh-CN" sz="2800" b="1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 smtClean="0"/>
                  <a:t> </a:t>
                </a:r>
                <a:r>
                  <a:rPr lang="en-US" altLang="zh-CN" sz="2800" b="1" dirty="0"/>
                  <a:t>are </a:t>
                </a:r>
                <a:r>
                  <a:rPr lang="en-US" altLang="zh-CN" sz="2800" b="1" dirty="0" smtClean="0"/>
                  <a:t>constants which may related to collection statistics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304" y="26804862"/>
                <a:ext cx="11762543" cy="954107"/>
              </a:xfrm>
              <a:prstGeom prst="rect">
                <a:avLst/>
              </a:prstGeom>
              <a:blipFill rotWithShape="1">
                <a:blip r:embed="rId11"/>
                <a:stretch>
                  <a:fillRect l="-881" t="-5732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矩形 176"/>
          <p:cNvSpPr/>
          <p:nvPr/>
        </p:nvSpPr>
        <p:spPr>
          <a:xfrm>
            <a:off x="1534360" y="29397150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Lucida Console" pitchFamily="49" charset="0"/>
                <a:ea typeface="宋体" pitchFamily="2" charset="-122"/>
              </a:rPr>
              <a:t>Minimize the cost</a:t>
            </a:r>
            <a:endParaRPr lang="zh-CN" altLang="en-US" sz="2800" dirty="0">
              <a:latin typeface="Lucida Console" pitchFamily="49" charset="0"/>
              <a:ea typeface="宋体" pitchFamily="2" charset="-122"/>
            </a:endParaRPr>
          </a:p>
        </p:txBody>
      </p:sp>
      <p:pic>
        <p:nvPicPr>
          <p:cNvPr id="178" name="Picture 2" descr="C:\Users\ypeilin\Desktop\无标题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16" y="31104046"/>
            <a:ext cx="9591883" cy="11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矩形 178"/>
          <p:cNvSpPr/>
          <p:nvPr/>
        </p:nvSpPr>
        <p:spPr>
          <a:xfrm>
            <a:off x="1962523" y="32317201"/>
            <a:ext cx="45199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Use gradient boost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pic>
        <p:nvPicPr>
          <p:cNvPr id="180" name="Picture 3" descr="C:\Users\ypeilin\Desktop\无标题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24" y="32927232"/>
            <a:ext cx="8372952" cy="10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矩形 180"/>
          <p:cNvSpPr/>
          <p:nvPr/>
        </p:nvSpPr>
        <p:spPr>
          <a:xfrm>
            <a:off x="1978596" y="30046963"/>
            <a:ext cx="11285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Cost: pairwise</a:t>
            </a:r>
            <a:r>
              <a:rPr lang="en-US" altLang="zh-CN" sz="3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 </a:t>
            </a:r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cross-entropy </a:t>
            </a:r>
            <a:r>
              <a:rPr lang="en-US" altLang="zh-CN" sz="3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cost applied to the logistic of </a:t>
            </a:r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the difference of the </a:t>
            </a:r>
            <a:r>
              <a:rPr lang="en-US" altLang="zh-CN" sz="3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model </a:t>
            </a:r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scores.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pic>
        <p:nvPicPr>
          <p:cNvPr id="182" name="Picture 4" descr="C:\Users\ypeilin\Desktop\无标题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15" y="34846773"/>
            <a:ext cx="3834077" cy="9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矩形 182"/>
          <p:cNvSpPr/>
          <p:nvPr/>
        </p:nvSpPr>
        <p:spPr>
          <a:xfrm>
            <a:off x="1962523" y="34171744"/>
            <a:ext cx="36364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Simplified as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978595" y="35964296"/>
            <a:ext cx="110494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Reduce the cost via stochastic gradient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pic>
        <p:nvPicPr>
          <p:cNvPr id="185" name="Picture 5" descr="C:\Users\ypeilin\Desktop\无标题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15" y="36518294"/>
            <a:ext cx="8896535" cy="11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Users\ypeilin\Desktop\无标题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440" y="24284582"/>
            <a:ext cx="4762049" cy="50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矩形 186"/>
          <p:cNvSpPr/>
          <p:nvPr/>
        </p:nvSpPr>
        <p:spPr>
          <a:xfrm>
            <a:off x="2103517" y="37856926"/>
            <a:ext cx="109244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Unfortunately this is the </a:t>
            </a:r>
            <a:r>
              <a:rPr lang="en-US" altLang="zh-CN" sz="3000" dirty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“optimization” cost </a:t>
            </a:r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NOT the actual cost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530574" y="23113440"/>
            <a:ext cx="249373" cy="157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9" name="Picture 2" descr="C:\Users\ypeilin\Desktop\无标题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245" y="27579785"/>
            <a:ext cx="8007970" cy="122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Picture 3" descr="C:\Users\ypeilin\Desktop\无标题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244" y="25080386"/>
            <a:ext cx="8007971" cy="13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矩形 190"/>
          <p:cNvSpPr/>
          <p:nvPr/>
        </p:nvSpPr>
        <p:spPr>
          <a:xfrm>
            <a:off x="15579245" y="24439139"/>
            <a:ext cx="72728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0070C0"/>
                </a:solidFill>
                <a:latin typeface="Lucida Console" pitchFamily="49" charset="0"/>
                <a:ea typeface="宋体" pitchFamily="2" charset="-122"/>
              </a:rPr>
              <a:t>Inspired by Lambda Rank</a:t>
            </a:r>
            <a:endParaRPr lang="zh-CN" altLang="en-US" sz="3000" dirty="0">
              <a:solidFill>
                <a:srgbClr val="0070C0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2356342" y="25596807"/>
            <a:ext cx="9205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MAP</a:t>
            </a:r>
            <a:endParaRPr lang="zh-CN" altLang="en-US" sz="2800" i="1" dirty="0"/>
          </a:p>
        </p:txBody>
      </p:sp>
      <p:sp>
        <p:nvSpPr>
          <p:cNvPr id="193" name="下箭头 192"/>
          <p:cNvSpPr/>
          <p:nvPr/>
        </p:nvSpPr>
        <p:spPr>
          <a:xfrm>
            <a:off x="19221199" y="26479587"/>
            <a:ext cx="684076" cy="1054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0318451" y="25220329"/>
            <a:ext cx="438160" cy="29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5545578" y="23113438"/>
            <a:ext cx="13347937" cy="95511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 smtClean="0"/>
              <a:t>Using Cost Analysis </a:t>
            </a:r>
            <a:r>
              <a:rPr lang="en-US" altLang="zh-CN" sz="4800" b="1" dirty="0" smtClean="0"/>
              <a:t>to Find the Maximum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矩形 195"/>
              <p:cNvSpPr/>
              <p:nvPr/>
            </p:nvSpPr>
            <p:spPr>
              <a:xfrm>
                <a:off x="15528511" y="31125342"/>
                <a:ext cx="706155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3000" dirty="0" smtClean="0">
                    <a:latin typeface="Lucida Console" pitchFamily="49" charset="0"/>
                    <a:ea typeface="宋体" pitchFamily="2" charset="-122"/>
                  </a:rPr>
                  <a:t>Tested Models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/>
                            <a:ea typeface="宋体" pitchFamily="2" charset="-122"/>
                          </a:rPr>
                          <m:t>𝐷𝐼𝑅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/>
                            <a:ea typeface="宋体" pitchFamily="2" charset="-122"/>
                          </a:rPr>
                          <m:t>𝑈</m:t>
                        </m:r>
                      </m:sup>
                    </m:sSup>
                  </m:oMath>
                </a14:m>
                <a:endParaRPr lang="en-US" altLang="zh-CN" sz="3000" dirty="0" smtClean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3000" dirty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3000" dirty="0" smtClean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/>
                            <a:ea typeface="宋体" pitchFamily="2" charset="-122"/>
                          </a:rPr>
                          <m:t>𝑇𝐹𝐷𝐿</m:t>
                        </m:r>
                        <m:r>
                          <a:rPr lang="en-US" altLang="zh-CN" sz="3000" b="0" i="1" smtClean="0">
                            <a:latin typeface="Cambria Math"/>
                            <a:ea typeface="宋体" pitchFamily="2" charset="-122"/>
                          </a:rPr>
                          <m:t>1</m:t>
                        </m:r>
                      </m:e>
                      <m:sup>
                        <m:r>
                          <a:rPr lang="en-US" altLang="zh-CN" sz="3000" i="1">
                            <a:latin typeface="Cambria Math"/>
                            <a:ea typeface="宋体" pitchFamily="2" charset="-122"/>
                          </a:rPr>
                          <m:t>𝑈</m:t>
                        </m:r>
                      </m:sup>
                    </m:sSup>
                  </m:oMath>
                </a14:m>
                <a:endParaRPr lang="en-US" altLang="zh-CN" sz="3000" dirty="0" smtClean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3000" dirty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CN" sz="3000" dirty="0" smtClean="0">
                  <a:latin typeface="Lucida Console" pitchFamily="49" charset="0"/>
                  <a:ea typeface="宋体" pitchFamily="2" charset="-12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>
                            <a:latin typeface="Cambria Math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000" i="1">
                            <a:latin typeface="Cambria Math"/>
                            <a:ea typeface="宋体" pitchFamily="2" charset="-122"/>
                          </a:rPr>
                          <m:t>𝑇𝐹𝐷𝐿</m:t>
                        </m:r>
                        <m:r>
                          <a:rPr lang="en-US" altLang="zh-CN" sz="3000" b="0" i="1" smtClean="0">
                            <a:latin typeface="Cambria Math"/>
                            <a:ea typeface="宋体" pitchFamily="2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000" i="1">
                            <a:latin typeface="Cambria Math"/>
                            <a:ea typeface="宋体" pitchFamily="2" charset="-122"/>
                          </a:rPr>
                          <m:t>𝑈</m:t>
                        </m:r>
                      </m:sup>
                    </m:sSup>
                  </m:oMath>
                </a14:m>
                <a:endParaRPr lang="zh-CN" altLang="en-US" sz="3000" dirty="0">
                  <a:latin typeface="Lucida Console" pitchFamily="49" charset="0"/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96" name="矩形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8511" y="31125342"/>
                <a:ext cx="7061554" cy="3785652"/>
              </a:xfrm>
              <a:prstGeom prst="rect">
                <a:avLst/>
              </a:prstGeom>
              <a:blipFill rotWithShape="1">
                <a:blip r:embed="rId19"/>
                <a:stretch>
                  <a:fillRect l="-1726" t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7" name="Picture 2" descr="C:\Users\ypeilin\Desktop\无标题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489" y="31669103"/>
            <a:ext cx="4007559" cy="111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3" descr="C:\Users\ypeilin\Desktop\无标题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15" y="32997550"/>
            <a:ext cx="2650280" cy="10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4" descr="C:\Users\ypeilin\Desktop\无标题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435" y="34365702"/>
            <a:ext cx="3383227" cy="12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矩形 199"/>
          <p:cNvSpPr/>
          <p:nvPr/>
        </p:nvSpPr>
        <p:spPr>
          <a:xfrm>
            <a:off x="23386885" y="31210919"/>
            <a:ext cx="489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Lucida Console" pitchFamily="49" charset="0"/>
                <a:ea typeface="宋体" pitchFamily="2" charset="-122"/>
              </a:rPr>
              <a:t>Tested Collections</a:t>
            </a:r>
          </a:p>
        </p:txBody>
      </p:sp>
      <p:pic>
        <p:nvPicPr>
          <p:cNvPr id="201" name="Picture 5" descr="C:\Users\ypeilin\Desktop\无标题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473" y="32219031"/>
            <a:ext cx="7527108" cy="20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C:\Users\ypeilin\Desktop\无标题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244" y="36237910"/>
            <a:ext cx="13361949" cy="518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矩形 203"/>
          <p:cNvSpPr/>
          <p:nvPr/>
        </p:nvSpPr>
        <p:spPr>
          <a:xfrm flipV="1">
            <a:off x="748910" y="39022494"/>
            <a:ext cx="13695962" cy="23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" name="Picture 2" descr="C:\Users\ypeilin\Desktop\无标题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31" y="39626880"/>
            <a:ext cx="7868692" cy="19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下箭头 205"/>
          <p:cNvSpPr/>
          <p:nvPr/>
        </p:nvSpPr>
        <p:spPr>
          <a:xfrm rot="5400000">
            <a:off x="12596436" y="38733989"/>
            <a:ext cx="1158404" cy="3498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337392" y="39626880"/>
            <a:ext cx="237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Model Paras.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08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92" grpId="0" animBg="1"/>
      <p:bldP spid="193" grpId="0" animBg="1"/>
      <p:bldP spid="20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232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ypeilin</dc:creator>
  <cp:lastModifiedBy>ypeilin</cp:lastModifiedBy>
  <cp:revision>101</cp:revision>
  <dcterms:created xsi:type="dcterms:W3CDTF">2014-06-12T19:49:30Z</dcterms:created>
  <dcterms:modified xsi:type="dcterms:W3CDTF">2016-08-27T23:59:57Z</dcterms:modified>
</cp:coreProperties>
</file>