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zh-CN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14" y="305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6531" y="371005"/>
            <a:ext cx="29525096" cy="5191497"/>
          </a:xfrm>
          <a:prstGeom prst="rect">
            <a:avLst/>
          </a:prstGeom>
          <a:gradFill rotWithShape="1">
            <a:gsLst>
              <a:gs pos="0">
                <a:srgbClr val="558ED5"/>
              </a:gs>
              <a:gs pos="35001">
                <a:srgbClr val="558ED5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VIRLab</a:t>
            </a:r>
            <a:r>
              <a:rPr lang="en-US" altLang="zh-CN" sz="7200" b="1" dirty="0">
                <a:latin typeface="Arial" panose="020B0604020202020204" pitchFamily="34" charset="0"/>
                <a:cs typeface="Arial" panose="020B0604020202020204" pitchFamily="34" charset="0"/>
              </a:rPr>
              <a:t>: A Web-based Virtual Lab for Learning </a:t>
            </a:r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Studying </a:t>
            </a:r>
            <a:r>
              <a:rPr lang="en-US" altLang="zh-CN" sz="7200" b="1" dirty="0">
                <a:latin typeface="Arial" panose="020B0604020202020204" pitchFamily="34" charset="0"/>
                <a:cs typeface="Arial" panose="020B0604020202020204" pitchFamily="34" charset="0"/>
              </a:rPr>
              <a:t>Information Retrieval </a:t>
            </a:r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algn="ctr"/>
            <a:endParaRPr lang="en-US" sz="7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0955" y="3551502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Hui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Fang,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Hao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Wu,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Peilin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</a:p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Delaware</a:t>
            </a:r>
          </a:p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Newark, DE,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44490" y="3551502"/>
            <a:ext cx="10288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ChengXiang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Zhai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at Urbana-Champaign</a:t>
            </a:r>
          </a:p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Urbana, IL, </a:t>
            </a:r>
            <a:r>
              <a:rPr lang="en-US" altLang="zh-C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8"/>
          <p:cNvSpPr>
            <a:spLocks noChangeArrowheads="1"/>
          </p:cNvSpPr>
          <p:nvPr/>
        </p:nvSpPr>
        <p:spPr bwMode="auto">
          <a:xfrm>
            <a:off x="376532" y="5818176"/>
            <a:ext cx="29525096" cy="15941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51925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369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3707" y="8178160"/>
            <a:ext cx="29524722" cy="31338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660" y="9290075"/>
            <a:ext cx="28765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optimal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IR models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one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of the most important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problems in information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retrieval.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Unfortunately, experimenting with any new retrieval model is inevitably time consuming and requires significant amount of resources available. 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Lots of things need to be done: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implementation, evaluation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retrieval models.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40425" y="8178160"/>
            <a:ext cx="28729154" cy="82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Motivation</a:t>
            </a:r>
            <a:endParaRPr lang="zh-CN" altLang="en-US" sz="6000" b="1" dirty="0"/>
          </a:p>
        </p:txBody>
      </p:sp>
      <p:sp>
        <p:nvSpPr>
          <p:cNvPr id="14" name="矩形 13"/>
          <p:cNvSpPr/>
          <p:nvPr/>
        </p:nvSpPr>
        <p:spPr>
          <a:xfrm>
            <a:off x="6787059" y="10831280"/>
            <a:ext cx="17565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proposed web-based interactive toolkit facilitates the procedures. </a:t>
            </a:r>
            <a:endParaRPr lang="en-US" altLang="zh-CN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531" y="6378532"/>
            <a:ext cx="29525096" cy="127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and try our toolkit at </a:t>
            </a:r>
            <a:r>
              <a:rPr lang="en-US" altLang="zh-CN" sz="66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zh-CN" sz="66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://infolab.ece.udel.edu:8008/</a:t>
            </a:r>
            <a:endParaRPr lang="zh-CN" altLang="en-US" sz="6600" u="sng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1659" y="11721654"/>
            <a:ext cx="28765879" cy="82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System Components Explanation and Workflow</a:t>
            </a:r>
            <a:endParaRPr lang="zh-CN" altLang="en-US" sz="6000" b="1" dirty="0"/>
          </a:p>
        </p:txBody>
      </p:sp>
      <p:sp>
        <p:nvSpPr>
          <p:cNvPr id="21" name="圆角矩形 20"/>
          <p:cNvSpPr/>
          <p:nvPr/>
        </p:nvSpPr>
        <p:spPr>
          <a:xfrm>
            <a:off x="9091315" y="16795750"/>
            <a:ext cx="11521282" cy="8640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Implementation of retrieval functions</a:t>
            </a:r>
            <a:endParaRPr lang="zh-CN" altLang="en-US" sz="6000" b="1" dirty="0"/>
          </a:p>
        </p:txBody>
      </p:sp>
      <p:sp>
        <p:nvSpPr>
          <p:cNvPr id="22" name="矩形 21"/>
          <p:cNvSpPr/>
          <p:nvPr/>
        </p:nvSpPr>
        <p:spPr>
          <a:xfrm>
            <a:off x="718851" y="19158947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implementing a retrieval function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735048" y="20953199"/>
            <a:ext cx="12386429" cy="95511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Configuration of search engines</a:t>
            </a:r>
            <a:endParaRPr lang="zh-CN" altLang="en-US" sz="6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46499" y="22173698"/>
            <a:ext cx="123749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Users can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 search engine by selecting a retrieval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and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 test collection. Multiple search engines can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 easily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created at the same time. The users can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submit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their own queries or select queries from a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topics associated with the corresponding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collection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 Moreover, the users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also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search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 of two search engines side by side to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out their ranking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E:\Dropbox\Poster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84" y="25774797"/>
            <a:ext cx="6624737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Dropbox\Poster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14" y="30689184"/>
            <a:ext cx="12247493" cy="76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16364123" y="20918300"/>
            <a:ext cx="13103418" cy="10265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/>
              <a:t>Performance comparison through leader-boards</a:t>
            </a:r>
            <a:endParaRPr lang="zh-CN" altLang="en-US" sz="4800" b="1" dirty="0"/>
          </a:p>
        </p:txBody>
      </p:sp>
      <p:pic>
        <p:nvPicPr>
          <p:cNvPr id="1027" name="Picture 3" descr="E:\Dropbox\Poster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173" y="24606563"/>
            <a:ext cx="13103414" cy="45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6407288" y="22187092"/>
            <a:ext cx="13103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leader board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is created for each collection so that the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 effective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10 retrieval functions are displayed.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Users can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see how their retrieval functions are compared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 others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they can also leverage the comparison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functionality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described earlier to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 how to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revise their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retrieval functions to improve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performance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E:\Dropbox\Poster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500" y="30358931"/>
            <a:ext cx="12897071" cy="70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圆角矩形 33"/>
          <p:cNvSpPr/>
          <p:nvPr/>
        </p:nvSpPr>
        <p:spPr>
          <a:xfrm>
            <a:off x="9121948" y="40630398"/>
            <a:ext cx="13477781" cy="89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Summary, Future work, Acknowledgement</a:t>
            </a:r>
            <a:endParaRPr lang="zh-CN" altLang="en-US" sz="6000" b="1" dirty="0"/>
          </a:p>
        </p:txBody>
      </p:sp>
      <p:pic>
        <p:nvPicPr>
          <p:cNvPr id="3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71" y="2538166"/>
            <a:ext cx="4304835" cy="1759988"/>
          </a:xfrm>
          <a:prstGeom prst="rect">
            <a:avLst/>
          </a:prstGeom>
        </p:spPr>
      </p:pic>
      <p:pic>
        <p:nvPicPr>
          <p:cNvPr id="37" name="Picture 2" descr="infolab-logo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1" y="4042355"/>
            <a:ext cx="4754344" cy="1952195"/>
          </a:xfrm>
          <a:prstGeom prst="rect">
            <a:avLst/>
          </a:prstGeom>
        </p:spPr>
      </p:pic>
      <p:pic>
        <p:nvPicPr>
          <p:cNvPr id="8" name="Picture 2" descr="http://www.life.illinois.edu/index/assets/UIUC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339" y="2328273"/>
            <a:ext cx="1385180" cy="17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IMa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259" y="4298154"/>
            <a:ext cx="2964613" cy="107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下箭头 9"/>
          <p:cNvSpPr/>
          <p:nvPr/>
        </p:nvSpPr>
        <p:spPr>
          <a:xfrm>
            <a:off x="14121477" y="15067558"/>
            <a:ext cx="1448519" cy="1296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01659" y="12907319"/>
            <a:ext cx="13646240" cy="8640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For Teaching</a:t>
            </a:r>
            <a:endParaRPr lang="zh-CN" altLang="en-US" sz="6000" b="1" dirty="0"/>
          </a:p>
        </p:txBody>
      </p:sp>
      <p:sp>
        <p:nvSpPr>
          <p:cNvPr id="40" name="圆角矩形 39"/>
          <p:cNvSpPr/>
          <p:nvPr/>
        </p:nvSpPr>
        <p:spPr>
          <a:xfrm>
            <a:off x="15569996" y="12886533"/>
            <a:ext cx="13897541" cy="8640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For Research</a:t>
            </a:r>
            <a:endParaRPr lang="zh-CN" altLang="en-US" sz="6000" b="1" dirty="0"/>
          </a:p>
        </p:txBody>
      </p:sp>
      <p:sp>
        <p:nvSpPr>
          <p:cNvPr id="11" name="圆角矩形 10"/>
          <p:cNvSpPr/>
          <p:nvPr/>
        </p:nvSpPr>
        <p:spPr>
          <a:xfrm>
            <a:off x="9091314" y="13987438"/>
            <a:ext cx="11521281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30205" y="16639664"/>
            <a:ext cx="11826406" cy="1134292"/>
          </a:xfrm>
          <a:prstGeom prst="roundRect">
            <a:avLst>
              <a:gd name="adj" fmla="val 667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8731275" y="16435710"/>
            <a:ext cx="12241360" cy="1512168"/>
          </a:xfrm>
          <a:prstGeom prst="roundRect">
            <a:avLst>
              <a:gd name="adj" fmla="val 7768"/>
            </a:avLst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332675" y="15219407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only need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 write a few lines of code through a Web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form to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combine statistics retrieved from the indexes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worrying about how to access the indexes.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will be automatically checked for syntax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errors and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translated to an executable, which will be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used for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ranking documents, by a dynamic code generator.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E:\Dropbox\Poster\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6" y="15063202"/>
            <a:ext cx="765238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下箭头 41"/>
          <p:cNvSpPr/>
          <p:nvPr/>
        </p:nvSpPr>
        <p:spPr>
          <a:xfrm rot="2086306">
            <a:off x="10294816" y="17937205"/>
            <a:ext cx="1448519" cy="32743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3" descr="E:\Dropbox\Poster\7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74" y="25883933"/>
            <a:ext cx="5971008" cy="315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下箭头 43"/>
          <p:cNvSpPr/>
          <p:nvPr/>
        </p:nvSpPr>
        <p:spPr>
          <a:xfrm rot="19766861">
            <a:off x="17525889" y="17949728"/>
            <a:ext cx="1448519" cy="320228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6200000">
            <a:off x="15072109" y="24235319"/>
            <a:ext cx="1448519" cy="142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2443647">
            <a:off x="25907294" y="28216151"/>
            <a:ext cx="698285" cy="1579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989880" y="27740966"/>
            <a:ext cx="2496076" cy="4684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3883772" y="28209403"/>
            <a:ext cx="708291" cy="1039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20507" y="29325142"/>
            <a:ext cx="5905677" cy="70788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70C0"/>
                </a:solidFill>
              </a:rPr>
              <a:t>  Not as good as expected?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229220" y="27718269"/>
            <a:ext cx="1842346" cy="4684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7093315" y="28288897"/>
            <a:ext cx="698285" cy="211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8418830" y="36165902"/>
            <a:ext cx="4099936" cy="30622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 rot="5400000">
            <a:off x="16052005" y="34511654"/>
            <a:ext cx="698287" cy="361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491915" y="36786679"/>
            <a:ext cx="4104455" cy="193899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70C0"/>
                </a:solidFill>
              </a:rPr>
              <a:t>  Inspect the details of the not-so-good queries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16200000" flipV="1">
            <a:off x="-7145639" y="28001676"/>
            <a:ext cx="17042958" cy="869669"/>
          </a:xfrm>
          <a:prstGeom prst="bentConnector3">
            <a:avLst>
              <a:gd name="adj1" fmla="val 707"/>
            </a:avLst>
          </a:prstGeom>
          <a:ln w="381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353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ypeilin</dc:creator>
  <cp:lastModifiedBy>ypeilin</cp:lastModifiedBy>
  <cp:revision>68</cp:revision>
  <dcterms:created xsi:type="dcterms:W3CDTF">2014-06-12T19:49:30Z</dcterms:created>
  <dcterms:modified xsi:type="dcterms:W3CDTF">2014-06-16T02:02:34Z</dcterms:modified>
</cp:coreProperties>
</file>