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0"/>
  </p:notesMasterIdLst>
  <p:sldIdLst>
    <p:sldId id="331" r:id="rId4"/>
    <p:sldId id="337" r:id="rId5"/>
    <p:sldId id="288" r:id="rId6"/>
    <p:sldId id="316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83" d="100"/>
          <a:sy n="83" d="100"/>
        </p:scale>
        <p:origin x="533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2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68" r:id="rId9"/>
    <p:sldLayoutId id="214748367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47F0C09-935A-4A9F-9D9B-75F670BC2EFB}"/>
              </a:ext>
            </a:extLst>
          </p:cNvPr>
          <p:cNvSpPr txBox="1"/>
          <p:nvPr/>
        </p:nvSpPr>
        <p:spPr>
          <a:xfrm>
            <a:off x="5355960" y="4271977"/>
            <a:ext cx="253188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>
                <a:solidFill>
                  <a:schemeClr val="accent4"/>
                </a:solidFill>
                <a:latin typeface="+mj-lt"/>
              </a:rPr>
              <a:t>Peiman Ataei</a:t>
            </a:r>
          </a:p>
          <a:p>
            <a:pPr algn="r"/>
            <a:r>
              <a:rPr lang="en-US" altLang="ko-KR" sz="2800" dirty="0">
                <a:solidFill>
                  <a:schemeClr val="accent4"/>
                </a:solidFill>
                <a:latin typeface="+mj-lt"/>
                <a:cs typeface="Arial" pitchFamily="34" charset="0"/>
              </a:rPr>
              <a:t>Sahel </a:t>
            </a:r>
            <a:r>
              <a:rPr lang="en-US" altLang="ko-KR" sz="2800" dirty="0" err="1">
                <a:solidFill>
                  <a:schemeClr val="accent4"/>
                </a:solidFill>
                <a:latin typeface="+mj-lt"/>
                <a:cs typeface="Arial" pitchFamily="34" charset="0"/>
              </a:rPr>
              <a:t>Riazi</a:t>
            </a:r>
            <a:endParaRPr lang="ko-KR" altLang="en-US" sz="2800" dirty="0">
              <a:solidFill>
                <a:schemeClr val="accent4"/>
              </a:solidFill>
              <a:latin typeface="+mj-lt"/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D16A2F-7F4B-4ADD-8B7D-2A0DCC1DC2D1}"/>
              </a:ext>
            </a:extLst>
          </p:cNvPr>
          <p:cNvSpPr txBox="1"/>
          <p:nvPr/>
        </p:nvSpPr>
        <p:spPr>
          <a:xfrm>
            <a:off x="351597" y="2422100"/>
            <a:ext cx="244544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endParaRPr lang="ko-KR" altLang="en-US" sz="6000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CAAE67-360D-429E-9EC6-2D3FDE4EB9D6}"/>
              </a:ext>
            </a:extLst>
          </p:cNvPr>
          <p:cNvSpPr txBox="1"/>
          <p:nvPr/>
        </p:nvSpPr>
        <p:spPr>
          <a:xfrm>
            <a:off x="585460" y="3101228"/>
            <a:ext cx="76208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Smart Parking</a:t>
            </a:r>
            <a:endParaRPr lang="ko-KR" altLang="en-US" sz="8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BD4D68-4B7A-4014-975A-78C5B2B5C580}"/>
              </a:ext>
            </a:extLst>
          </p:cNvPr>
          <p:cNvSpPr txBox="1"/>
          <p:nvPr/>
        </p:nvSpPr>
        <p:spPr>
          <a:xfrm>
            <a:off x="8429610" y="125970"/>
            <a:ext cx="436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Genova University</a:t>
            </a:r>
            <a:endParaRPr lang="ko-KR" alt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0561" y="5743384"/>
            <a:ext cx="123518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Ultrasonic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58970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Raspberry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66851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Camera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40462" y="744254"/>
            <a:ext cx="1036924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software components for simulating the chosen set of sensors</a:t>
            </a:r>
            <a:endParaRPr lang="en-US" altLang="ko-KR" sz="900" b="1" dirty="0">
              <a:latin typeface="+mj-lt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1731B1-4C80-4E08-A3F8-A723089A6191}"/>
              </a:ext>
            </a:extLst>
          </p:cNvPr>
          <p:cNvSpPr txBox="1"/>
          <p:nvPr/>
        </p:nvSpPr>
        <p:spPr>
          <a:xfrm>
            <a:off x="640462" y="4221225"/>
            <a:ext cx="88822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Raspberry Pi</a:t>
            </a:r>
            <a:endParaRPr lang="en-AE" dirty="0"/>
          </a:p>
          <a:p>
            <a:pPr lvl="0"/>
            <a:r>
              <a:rPr lang="en-US" dirty="0"/>
              <a:t>Ultrasonic Sensor HRC-04</a:t>
            </a:r>
            <a:endParaRPr lang="en-AE" dirty="0"/>
          </a:p>
          <a:p>
            <a:pPr lvl="0"/>
            <a:r>
              <a:rPr lang="en-US" dirty="0"/>
              <a:t>IP Webcam/Webcam/RPi Camera (Not implemented in Node-red simulation)</a:t>
            </a:r>
            <a:endParaRPr lang="en-AE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020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779043" y="4590557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Fire 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40462" y="990474"/>
            <a:ext cx="103692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middleware for data acquisition</a:t>
            </a:r>
            <a:endParaRPr lang="en-US" altLang="ko-KR" sz="600" b="1" dirty="0">
              <a:latin typeface="+mj-lt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1731B1-4C80-4E08-A3F8-A723089A6191}"/>
              </a:ext>
            </a:extLst>
          </p:cNvPr>
          <p:cNvSpPr txBox="1"/>
          <p:nvPr/>
        </p:nvSpPr>
        <p:spPr>
          <a:xfrm>
            <a:off x="640462" y="4221225"/>
            <a:ext cx="888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Firebase Realtime Database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8712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2706407"/>
            <a:ext cx="12192000" cy="3886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4707412" y="1507002"/>
            <a:ext cx="626225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Working Mechanism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(Vehicle Detection)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221673" y="3136768"/>
            <a:ext cx="11969054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Ultrasonic Sensor is present at each parking slots which continuously detects the distance of the parking slot from the top.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a car enters the parking slot the distance will be less than 15 cm and the message “1” will be sent to the database of that slot. (1 means car parked)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As soon as the signal is sent, an image of plate will be captured(in simulation we get image from internet) which works over the Internet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chemeClr val="bg1"/>
                </a:solidFill>
              </a:rPr>
              <a:t>It uses OCR to detect the License Plate Number of the car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chemeClr val="bg1"/>
                </a:solidFill>
              </a:rPr>
              <a:t>It then sends the data to the database of that slot.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chemeClr val="bg1"/>
                </a:solidFill>
              </a:rPr>
              <a:t>After detecting the license plate of the car the license number will be sent to the Realtime database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chemeClr val="bg1"/>
                </a:solidFill>
              </a:rPr>
              <a:t>UI continuously fetches data from the database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chemeClr val="bg1"/>
                </a:solidFill>
              </a:rPr>
              <a:t>When Ui receive the status 1, it set the gauge value to 1 and change the color to red which means the slut is full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939665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22891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-130920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55598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2273585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926094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697551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754276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858150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926277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2202845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1951400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2530439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667380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923141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664331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40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52740" y="529841"/>
            <a:ext cx="108865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Working Mechanism (Vehicle Detection)</a:t>
            </a:r>
            <a:endParaRPr lang="en-US" altLang="ko-KR" sz="200" b="1" dirty="0"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654C8-8540-4FE9-9B41-8C59ADBE0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8" y="2099765"/>
            <a:ext cx="11149054" cy="305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52740" y="529840"/>
            <a:ext cx="108865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Node-Red Flow</a:t>
            </a:r>
            <a:endParaRPr lang="en-US" altLang="ko-KR" sz="100" b="1" dirty="0"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AD257-1E8E-496F-BE10-7CFAB13DE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579" y="529840"/>
            <a:ext cx="7511681" cy="56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9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52740" y="560616"/>
            <a:ext cx="108865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Firebase – Google</a:t>
            </a:r>
            <a:endParaRPr lang="en-US" altLang="ko-KR" sz="100" b="1" dirty="0"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B9927-2CA4-420A-B704-D6CFA2183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19" y="718775"/>
            <a:ext cx="7280204" cy="54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09504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712719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530" y="3377289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7DDD5-7A69-4408-A169-D3BEB20173D5}"/>
              </a:ext>
            </a:extLst>
          </p:cNvPr>
          <p:cNvSpPr txBox="1"/>
          <p:nvPr/>
        </p:nvSpPr>
        <p:spPr>
          <a:xfrm>
            <a:off x="3934482" y="4245619"/>
            <a:ext cx="43313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Peiman Ataei</a:t>
            </a:r>
            <a:endParaRPr lang="fa-IR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Sahel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Riazi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00148-FB4B-48B7-95B9-B30CBBD6D213}"/>
              </a:ext>
            </a:extLst>
          </p:cNvPr>
          <p:cNvSpPr txBox="1"/>
          <p:nvPr/>
        </p:nvSpPr>
        <p:spPr>
          <a:xfrm>
            <a:off x="2586187" y="2604518"/>
            <a:ext cx="703995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SMART PARKING</a:t>
            </a:r>
            <a:endParaRPr lang="ko-KR" alt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034472" y="2619601"/>
            <a:ext cx="116285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Project Goal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221673" y="3967474"/>
            <a:ext cx="119690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cs typeface="Aharoni" panose="02010803020104030203" pitchFamily="2" charset="-79"/>
              </a:rPr>
              <a:t>To define requirements, architecture and  prototype of an IoT system for Smart Parking to be used to monitor the different parking lots of VP-</a:t>
            </a:r>
            <a:r>
              <a:rPr lang="en-US" sz="2400" b="0" dirty="0" err="1">
                <a:solidFill>
                  <a:schemeClr val="bg1"/>
                </a:solidFill>
                <a:cs typeface="Aharoni" panose="02010803020104030203" pitchFamily="2" charset="-79"/>
              </a:rPr>
              <a:t>Dibris</a:t>
            </a:r>
            <a:r>
              <a:rPr lang="en-US" sz="2400" b="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endParaRPr lang="ko-KR" altLang="en-US" sz="1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4120" y="1216404"/>
            <a:ext cx="4197955" cy="72424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/>
              <a:t>Project Aim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1858190" y="1333144"/>
            <a:ext cx="2313062" cy="5524856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759741-55F5-4022-B718-ECB71BC01FA3}"/>
              </a:ext>
            </a:extLst>
          </p:cNvPr>
          <p:cNvGrpSpPr/>
          <p:nvPr/>
        </p:nvGrpSpPr>
        <p:grpSpPr>
          <a:xfrm>
            <a:off x="2047421" y="1975643"/>
            <a:ext cx="1934598" cy="3710020"/>
            <a:chOff x="5128701" y="2268749"/>
            <a:chExt cx="1934598" cy="37100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09D769-F8F9-4138-9636-83CE4A8ACD3B}"/>
                </a:ext>
              </a:extLst>
            </p:cNvPr>
            <p:cNvSpPr/>
            <p:nvPr/>
          </p:nvSpPr>
          <p:spPr>
            <a:xfrm>
              <a:off x="5128701" y="2268749"/>
              <a:ext cx="1934598" cy="3710020"/>
            </a:xfrm>
            <a:custGeom>
              <a:avLst/>
              <a:gdLst>
                <a:gd name="connsiteX0" fmla="*/ 3525853 w 3576119"/>
                <a:gd name="connsiteY0" fmla="*/ 2071735 h 6858000"/>
                <a:gd name="connsiteX1" fmla="*/ 3269338 w 3576119"/>
                <a:gd name="connsiteY1" fmla="*/ 1923861 h 6858000"/>
                <a:gd name="connsiteX2" fmla="*/ 3269338 w 3576119"/>
                <a:gd name="connsiteY2" fmla="*/ 948351 h 6858000"/>
                <a:gd name="connsiteX3" fmla="*/ 2320988 w 3576119"/>
                <a:gd name="connsiteY3" fmla="*/ 0 h 6858000"/>
                <a:gd name="connsiteX4" fmla="*/ 1364338 w 3576119"/>
                <a:gd name="connsiteY4" fmla="*/ 0 h 6858000"/>
                <a:gd name="connsiteX5" fmla="*/ 415988 w 3576119"/>
                <a:gd name="connsiteY5" fmla="*/ 948351 h 6858000"/>
                <a:gd name="connsiteX6" fmla="*/ 415988 w 3576119"/>
                <a:gd name="connsiteY6" fmla="*/ 1861996 h 6858000"/>
                <a:gd name="connsiteX7" fmla="*/ 51586 w 3576119"/>
                <a:gd name="connsiteY7" fmla="*/ 2071735 h 6858000"/>
                <a:gd name="connsiteX8" fmla="*/ 13863 w 3576119"/>
                <a:gd name="connsiteY8" fmla="*/ 2212818 h 6858000"/>
                <a:gd name="connsiteX9" fmla="*/ 15372 w 3576119"/>
                <a:gd name="connsiteY9" fmla="*/ 2215081 h 6858000"/>
                <a:gd name="connsiteX10" fmla="*/ 156455 w 3576119"/>
                <a:gd name="connsiteY10" fmla="*/ 2252804 h 6858000"/>
                <a:gd name="connsiteX11" fmla="*/ 415988 w 3576119"/>
                <a:gd name="connsiteY11" fmla="*/ 2102668 h 6858000"/>
                <a:gd name="connsiteX12" fmla="*/ 415988 w 3576119"/>
                <a:gd name="connsiteY12" fmla="*/ 6145794 h 6858000"/>
                <a:gd name="connsiteX13" fmla="*/ 1128194 w 3576119"/>
                <a:gd name="connsiteY13" fmla="*/ 6858000 h 6858000"/>
                <a:gd name="connsiteX14" fmla="*/ 2556378 w 3576119"/>
                <a:gd name="connsiteY14" fmla="*/ 6858000 h 6858000"/>
                <a:gd name="connsiteX15" fmla="*/ 3268584 w 3576119"/>
                <a:gd name="connsiteY15" fmla="*/ 6145794 h 6858000"/>
                <a:gd name="connsiteX16" fmla="*/ 3268584 w 3576119"/>
                <a:gd name="connsiteY16" fmla="*/ 2165287 h 6858000"/>
                <a:gd name="connsiteX17" fmla="*/ 3420984 w 3576119"/>
                <a:gd name="connsiteY17" fmla="*/ 2252804 h 6858000"/>
                <a:gd name="connsiteX18" fmla="*/ 3562067 w 3576119"/>
                <a:gd name="connsiteY18" fmla="*/ 2215081 h 6858000"/>
                <a:gd name="connsiteX19" fmla="*/ 3563576 w 3576119"/>
                <a:gd name="connsiteY19" fmla="*/ 2212818 h 6858000"/>
                <a:gd name="connsiteX20" fmla="*/ 3525853 w 3576119"/>
                <a:gd name="connsiteY20" fmla="*/ 20717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6119" h="6858000">
                  <a:moveTo>
                    <a:pt x="3525853" y="2071735"/>
                  </a:moveTo>
                  <a:lnTo>
                    <a:pt x="3269338" y="1923861"/>
                  </a:lnTo>
                  <a:lnTo>
                    <a:pt x="3269338" y="948351"/>
                  </a:lnTo>
                  <a:cubicBezTo>
                    <a:pt x="3268584" y="427022"/>
                    <a:pt x="2842317" y="0"/>
                    <a:pt x="2320988" y="0"/>
                  </a:cubicBezTo>
                  <a:lnTo>
                    <a:pt x="1364338" y="0"/>
                  </a:lnTo>
                  <a:cubicBezTo>
                    <a:pt x="843009" y="0"/>
                    <a:pt x="415988" y="427022"/>
                    <a:pt x="415988" y="948351"/>
                  </a:cubicBezTo>
                  <a:lnTo>
                    <a:pt x="415988" y="1861996"/>
                  </a:lnTo>
                  <a:lnTo>
                    <a:pt x="51586" y="2071735"/>
                  </a:lnTo>
                  <a:cubicBezTo>
                    <a:pt x="2546" y="2100404"/>
                    <a:pt x="-14806" y="2163778"/>
                    <a:pt x="13863" y="2212818"/>
                  </a:cubicBezTo>
                  <a:lnTo>
                    <a:pt x="15372" y="2215081"/>
                  </a:lnTo>
                  <a:cubicBezTo>
                    <a:pt x="44041" y="2264121"/>
                    <a:pt x="107415" y="2281473"/>
                    <a:pt x="156455" y="2252804"/>
                  </a:cubicBezTo>
                  <a:lnTo>
                    <a:pt x="415988" y="2102668"/>
                  </a:lnTo>
                  <a:lnTo>
                    <a:pt x="415988" y="6145794"/>
                  </a:lnTo>
                  <a:cubicBezTo>
                    <a:pt x="415988" y="6537357"/>
                    <a:pt x="736631" y="6858000"/>
                    <a:pt x="1128194" y="6858000"/>
                  </a:cubicBezTo>
                  <a:lnTo>
                    <a:pt x="2556378" y="6858000"/>
                  </a:lnTo>
                  <a:cubicBezTo>
                    <a:pt x="2947940" y="6858000"/>
                    <a:pt x="3268584" y="6537357"/>
                    <a:pt x="3268584" y="6145794"/>
                  </a:cubicBezTo>
                  <a:lnTo>
                    <a:pt x="3268584" y="2165287"/>
                  </a:lnTo>
                  <a:lnTo>
                    <a:pt x="3420984" y="2252804"/>
                  </a:lnTo>
                  <a:cubicBezTo>
                    <a:pt x="3470023" y="2281473"/>
                    <a:pt x="3533398" y="2264121"/>
                    <a:pt x="3562067" y="2215081"/>
                  </a:cubicBezTo>
                  <a:lnTo>
                    <a:pt x="3563576" y="2212818"/>
                  </a:lnTo>
                  <a:cubicBezTo>
                    <a:pt x="3591491" y="2163778"/>
                    <a:pt x="3574893" y="2100404"/>
                    <a:pt x="3525853" y="2071735"/>
                  </a:cubicBez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C23741-2FEB-44BE-8864-670EF9D3CA6A}"/>
                </a:ext>
              </a:extLst>
            </p:cNvPr>
            <p:cNvSpPr/>
            <p:nvPr/>
          </p:nvSpPr>
          <p:spPr>
            <a:xfrm>
              <a:off x="5393519" y="3130339"/>
              <a:ext cx="1434249" cy="2777167"/>
            </a:xfrm>
            <a:custGeom>
              <a:avLst/>
              <a:gdLst>
                <a:gd name="connsiteX0" fmla="*/ 1286500 w 1434249"/>
                <a:gd name="connsiteY0" fmla="*/ 2633339 h 2777167"/>
                <a:gd name="connsiteX1" fmla="*/ 1295070 w 1434249"/>
                <a:gd name="connsiteY1" fmla="*/ 2664358 h 2777167"/>
                <a:gd name="connsiteX2" fmla="*/ 1263236 w 1434249"/>
                <a:gd name="connsiteY2" fmla="*/ 2715376 h 2777167"/>
                <a:gd name="connsiteX3" fmla="*/ 940803 w 1434249"/>
                <a:gd name="connsiteY3" fmla="*/ 2776598 h 2777167"/>
                <a:gd name="connsiteX4" fmla="*/ 932231 w 1434249"/>
                <a:gd name="connsiteY4" fmla="*/ 2754966 h 2777167"/>
                <a:gd name="connsiteX5" fmla="*/ 972230 w 1434249"/>
                <a:gd name="connsiteY5" fmla="*/ 2734150 h 2777167"/>
                <a:gd name="connsiteX6" fmla="*/ 1239563 w 1434249"/>
                <a:gd name="connsiteY6" fmla="*/ 2652930 h 2777167"/>
                <a:gd name="connsiteX7" fmla="*/ 1286500 w 1434249"/>
                <a:gd name="connsiteY7" fmla="*/ 2633339 h 2777167"/>
                <a:gd name="connsiteX8" fmla="*/ 154719 w 1434249"/>
                <a:gd name="connsiteY8" fmla="*/ 2633339 h 2777167"/>
                <a:gd name="connsiteX9" fmla="*/ 201655 w 1434249"/>
                <a:gd name="connsiteY9" fmla="*/ 2652930 h 2777167"/>
                <a:gd name="connsiteX10" fmla="*/ 468989 w 1434249"/>
                <a:gd name="connsiteY10" fmla="*/ 2734151 h 2777167"/>
                <a:gd name="connsiteX11" fmla="*/ 508987 w 1434249"/>
                <a:gd name="connsiteY11" fmla="*/ 2755374 h 2777167"/>
                <a:gd name="connsiteX12" fmla="*/ 500416 w 1434249"/>
                <a:gd name="connsiteY12" fmla="*/ 2777006 h 2777167"/>
                <a:gd name="connsiteX13" fmla="*/ 177983 w 1434249"/>
                <a:gd name="connsiteY13" fmla="*/ 2715784 h 2777167"/>
                <a:gd name="connsiteX14" fmla="*/ 146148 w 1434249"/>
                <a:gd name="connsiteY14" fmla="*/ 2664766 h 2777167"/>
                <a:gd name="connsiteX15" fmla="*/ 154719 w 1434249"/>
                <a:gd name="connsiteY15" fmla="*/ 2633339 h 2777167"/>
                <a:gd name="connsiteX16" fmla="*/ 1202934 w 1434249"/>
                <a:gd name="connsiteY16" fmla="*/ 1778176 h 2777167"/>
                <a:gd name="connsiteX17" fmla="*/ 1212627 w 1434249"/>
                <a:gd name="connsiteY17" fmla="*/ 1792971 h 2777167"/>
                <a:gd name="connsiteX18" fmla="*/ 1260380 w 1434249"/>
                <a:gd name="connsiteY18" fmla="*/ 2049285 h 2777167"/>
                <a:gd name="connsiteX19" fmla="*/ 1265686 w 1434249"/>
                <a:gd name="connsiteY19" fmla="*/ 2131730 h 2777167"/>
                <a:gd name="connsiteX20" fmla="*/ 1217525 w 1434249"/>
                <a:gd name="connsiteY20" fmla="*/ 2215808 h 2777167"/>
                <a:gd name="connsiteX21" fmla="*/ 919988 w 1434249"/>
                <a:gd name="connsiteY21" fmla="*/ 2313762 h 2777167"/>
                <a:gd name="connsiteX22" fmla="*/ 742853 w 1434249"/>
                <a:gd name="connsiteY22" fmla="*/ 2331721 h 2777167"/>
                <a:gd name="connsiteX23" fmla="*/ 230225 w 1434249"/>
                <a:gd name="connsiteY23" fmla="*/ 2219889 h 2777167"/>
                <a:gd name="connsiteX24" fmla="*/ 171044 w 1434249"/>
                <a:gd name="connsiteY24" fmla="*/ 2106426 h 2777167"/>
                <a:gd name="connsiteX25" fmla="*/ 204104 w 1434249"/>
                <a:gd name="connsiteY25" fmla="*/ 1875009 h 2777167"/>
                <a:gd name="connsiteX26" fmla="*/ 225736 w 1434249"/>
                <a:gd name="connsiteY26" fmla="*/ 1792563 h 2777167"/>
                <a:gd name="connsiteX27" fmla="*/ 249408 w 1434249"/>
                <a:gd name="connsiteY27" fmla="*/ 1780728 h 2777167"/>
                <a:gd name="connsiteX28" fmla="*/ 607758 w 1434249"/>
                <a:gd name="connsiteY28" fmla="*/ 1855825 h 2777167"/>
                <a:gd name="connsiteX29" fmla="*/ 1186506 w 1434249"/>
                <a:gd name="connsiteY29" fmla="*/ 1782360 h 2777167"/>
                <a:gd name="connsiteX30" fmla="*/ 1202934 w 1434249"/>
                <a:gd name="connsiteY30" fmla="*/ 1778176 h 2777167"/>
                <a:gd name="connsiteX31" fmla="*/ 1431187 w 1434249"/>
                <a:gd name="connsiteY31" fmla="*/ 1040510 h 2777167"/>
                <a:gd name="connsiteX32" fmla="*/ 1434248 w 1434249"/>
                <a:gd name="connsiteY32" fmla="*/ 1054234 h 2777167"/>
                <a:gd name="connsiteX33" fmla="*/ 1424045 w 1434249"/>
                <a:gd name="connsiteY33" fmla="*/ 1352178 h 2777167"/>
                <a:gd name="connsiteX34" fmla="*/ 1410984 w 1434249"/>
                <a:gd name="connsiteY34" fmla="*/ 1539107 h 2777167"/>
                <a:gd name="connsiteX35" fmla="*/ 1379149 w 1434249"/>
                <a:gd name="connsiteY35" fmla="*/ 1774606 h 2777167"/>
                <a:gd name="connsiteX36" fmla="*/ 1353027 w 1434249"/>
                <a:gd name="connsiteY36" fmla="*/ 1962760 h 2777167"/>
                <a:gd name="connsiteX37" fmla="*/ 1344865 w 1434249"/>
                <a:gd name="connsiteY37" fmla="*/ 1960719 h 2777167"/>
                <a:gd name="connsiteX38" fmla="*/ 1313845 w 1434249"/>
                <a:gd name="connsiteY38" fmla="*/ 1692978 h 2777167"/>
                <a:gd name="connsiteX39" fmla="*/ 1302417 w 1434249"/>
                <a:gd name="connsiteY39" fmla="*/ 1492171 h 2777167"/>
                <a:gd name="connsiteX40" fmla="*/ 1294663 w 1434249"/>
                <a:gd name="connsiteY40" fmla="*/ 1282794 h 2777167"/>
                <a:gd name="connsiteX41" fmla="*/ 1292622 w 1434249"/>
                <a:gd name="connsiteY41" fmla="*/ 1128924 h 2777167"/>
                <a:gd name="connsiteX42" fmla="*/ 1304866 w 1434249"/>
                <a:gd name="connsiteY42" fmla="*/ 1106067 h 2777167"/>
                <a:gd name="connsiteX43" fmla="*/ 1417106 w 1434249"/>
                <a:gd name="connsiteY43" fmla="*/ 1043622 h 2777167"/>
                <a:gd name="connsiteX44" fmla="*/ 1431187 w 1434249"/>
                <a:gd name="connsiteY44" fmla="*/ 1040510 h 2777167"/>
                <a:gd name="connsiteX45" fmla="*/ 4930 w 1434249"/>
                <a:gd name="connsiteY45" fmla="*/ 1039132 h 2777167"/>
                <a:gd name="connsiteX46" fmla="*/ 26154 w 1434249"/>
                <a:gd name="connsiteY46" fmla="*/ 1048111 h 2777167"/>
                <a:gd name="connsiteX47" fmla="*/ 124109 w 1434249"/>
                <a:gd name="connsiteY47" fmla="*/ 1101986 h 2777167"/>
                <a:gd name="connsiteX48" fmla="*/ 142476 w 1434249"/>
                <a:gd name="connsiteY48" fmla="*/ 1132596 h 2777167"/>
                <a:gd name="connsiteX49" fmla="*/ 140435 w 1434249"/>
                <a:gd name="connsiteY49" fmla="*/ 1375850 h 2777167"/>
                <a:gd name="connsiteX50" fmla="*/ 130231 w 1434249"/>
                <a:gd name="connsiteY50" fmla="*/ 1615022 h 2777167"/>
                <a:gd name="connsiteX51" fmla="*/ 95947 w 1434249"/>
                <a:gd name="connsiteY51" fmla="*/ 1978677 h 2777167"/>
                <a:gd name="connsiteX52" fmla="*/ 89417 w 1434249"/>
                <a:gd name="connsiteY52" fmla="*/ 1947250 h 2777167"/>
                <a:gd name="connsiteX53" fmla="*/ 59214 w 1434249"/>
                <a:gd name="connsiteY53" fmla="*/ 1778279 h 2777167"/>
                <a:gd name="connsiteX54" fmla="*/ 24521 w 1434249"/>
                <a:gd name="connsiteY54" fmla="*/ 1529720 h 2777167"/>
                <a:gd name="connsiteX55" fmla="*/ 12685 w 1434249"/>
                <a:gd name="connsiteY55" fmla="*/ 1365238 h 2777167"/>
                <a:gd name="connsiteX56" fmla="*/ 1257 w 1434249"/>
                <a:gd name="connsiteY56" fmla="*/ 1062396 h 2777167"/>
                <a:gd name="connsiteX57" fmla="*/ 4930 w 1434249"/>
                <a:gd name="connsiteY57" fmla="*/ 1039132 h 2777167"/>
                <a:gd name="connsiteX58" fmla="*/ 41255 w 1434249"/>
                <a:gd name="connsiteY58" fmla="*/ 224886 h 2777167"/>
                <a:gd name="connsiteX59" fmla="*/ 143291 w 1434249"/>
                <a:gd name="connsiteY59" fmla="*/ 999133 h 2777167"/>
                <a:gd name="connsiteX60" fmla="*/ 9011 w 1434249"/>
                <a:gd name="connsiteY60" fmla="*/ 908526 h 2777167"/>
                <a:gd name="connsiteX61" fmla="*/ 849 w 1434249"/>
                <a:gd name="connsiteY61" fmla="*/ 883221 h 2777167"/>
                <a:gd name="connsiteX62" fmla="*/ 8195 w 1434249"/>
                <a:gd name="connsiteY62" fmla="*/ 500791 h 2777167"/>
                <a:gd name="connsiteX63" fmla="*/ 41255 w 1434249"/>
                <a:gd name="connsiteY63" fmla="*/ 224886 h 2777167"/>
                <a:gd name="connsiteX64" fmla="*/ 1395067 w 1434249"/>
                <a:gd name="connsiteY64" fmla="*/ 224070 h 2777167"/>
                <a:gd name="connsiteX65" fmla="*/ 1407719 w 1434249"/>
                <a:gd name="connsiteY65" fmla="*/ 281210 h 2777167"/>
                <a:gd name="connsiteX66" fmla="*/ 1427718 w 1434249"/>
                <a:gd name="connsiteY66" fmla="*/ 440386 h 2777167"/>
                <a:gd name="connsiteX67" fmla="*/ 1434249 w 1434249"/>
                <a:gd name="connsiteY67" fmla="*/ 875466 h 2777167"/>
                <a:gd name="connsiteX68" fmla="*/ 1415882 w 1434249"/>
                <a:gd name="connsiteY68" fmla="*/ 918729 h 2777167"/>
                <a:gd name="connsiteX69" fmla="*/ 1311805 w 1434249"/>
                <a:gd name="connsiteY69" fmla="*/ 988522 h 2777167"/>
                <a:gd name="connsiteX70" fmla="*/ 1293030 w 1434249"/>
                <a:gd name="connsiteY70" fmla="*/ 979543 h 2777167"/>
                <a:gd name="connsiteX71" fmla="*/ 1301602 w 1434249"/>
                <a:gd name="connsiteY71" fmla="*/ 797919 h 2777167"/>
                <a:gd name="connsiteX72" fmla="*/ 1314662 w 1434249"/>
                <a:gd name="connsiteY72" fmla="*/ 640376 h 2777167"/>
                <a:gd name="connsiteX73" fmla="*/ 1349762 w 1434249"/>
                <a:gd name="connsiteY73" fmla="*/ 387327 h 2777167"/>
                <a:gd name="connsiteX74" fmla="*/ 1395067 w 1434249"/>
                <a:gd name="connsiteY74" fmla="*/ 224070 h 2777167"/>
                <a:gd name="connsiteX75" fmla="*/ 715915 w 1434249"/>
                <a:gd name="connsiteY75" fmla="*/ 0 h 2777167"/>
                <a:gd name="connsiteX76" fmla="*/ 1198340 w 1434249"/>
                <a:gd name="connsiteY76" fmla="*/ 55507 h 2777167"/>
                <a:gd name="connsiteX77" fmla="*/ 1306907 w 1434249"/>
                <a:gd name="connsiteY77" fmla="*/ 95914 h 2777167"/>
                <a:gd name="connsiteX78" fmla="*/ 1344456 w 1434249"/>
                <a:gd name="connsiteY78" fmla="*/ 175502 h 2777167"/>
                <a:gd name="connsiteX79" fmla="*/ 1219564 w 1434249"/>
                <a:gd name="connsiteY79" fmla="*/ 500384 h 2777167"/>
                <a:gd name="connsiteX80" fmla="*/ 1145690 w 1434249"/>
                <a:gd name="connsiteY80" fmla="*/ 537117 h 2777167"/>
                <a:gd name="connsiteX81" fmla="*/ 1013860 w 1434249"/>
                <a:gd name="connsiteY81" fmla="*/ 526913 h 2777167"/>
                <a:gd name="connsiteX82" fmla="*/ 639184 w 1434249"/>
                <a:gd name="connsiteY82" fmla="*/ 516710 h 2777167"/>
                <a:gd name="connsiteX83" fmla="*/ 290222 w 1434249"/>
                <a:gd name="connsiteY83" fmla="*/ 537525 h 2777167"/>
                <a:gd name="connsiteX84" fmla="*/ 220429 w 1434249"/>
                <a:gd name="connsiteY84" fmla="*/ 502833 h 2777167"/>
                <a:gd name="connsiteX85" fmla="*/ 93088 w 1434249"/>
                <a:gd name="connsiteY85" fmla="*/ 176318 h 2777167"/>
                <a:gd name="connsiteX86" fmla="*/ 135127 w 1434249"/>
                <a:gd name="connsiteY86" fmla="*/ 95097 h 2777167"/>
                <a:gd name="connsiteX87" fmla="*/ 391441 w 1434249"/>
                <a:gd name="connsiteY87" fmla="*/ 23264 h 2777167"/>
                <a:gd name="connsiteX88" fmla="*/ 715915 w 1434249"/>
                <a:gd name="connsiteY88" fmla="*/ 0 h 27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34249" h="2777167">
                  <a:moveTo>
                    <a:pt x="1286500" y="2633339"/>
                  </a:moveTo>
                  <a:cubicBezTo>
                    <a:pt x="1300376" y="2640277"/>
                    <a:pt x="1293846" y="2654562"/>
                    <a:pt x="1295070" y="2664358"/>
                  </a:cubicBezTo>
                  <a:cubicBezTo>
                    <a:pt x="1295070" y="2694561"/>
                    <a:pt x="1297927" y="2706397"/>
                    <a:pt x="1263236" y="2715376"/>
                  </a:cubicBezTo>
                  <a:cubicBezTo>
                    <a:pt x="1149363" y="2745579"/>
                    <a:pt x="1057939" y="2765170"/>
                    <a:pt x="940803" y="2776598"/>
                  </a:cubicBezTo>
                  <a:cubicBezTo>
                    <a:pt x="924476" y="2778230"/>
                    <a:pt x="927333" y="2767210"/>
                    <a:pt x="932231" y="2754966"/>
                  </a:cubicBezTo>
                  <a:cubicBezTo>
                    <a:pt x="940394" y="2734558"/>
                    <a:pt x="954679" y="2734967"/>
                    <a:pt x="972230" y="2734150"/>
                  </a:cubicBezTo>
                  <a:cubicBezTo>
                    <a:pt x="1083652" y="2719049"/>
                    <a:pt x="1130181" y="2705172"/>
                    <a:pt x="1239563" y="2652930"/>
                  </a:cubicBezTo>
                  <a:cubicBezTo>
                    <a:pt x="1249767" y="2647216"/>
                    <a:pt x="1273847" y="2626400"/>
                    <a:pt x="1286500" y="2633339"/>
                  </a:cubicBezTo>
                  <a:close/>
                  <a:moveTo>
                    <a:pt x="154719" y="2633339"/>
                  </a:moveTo>
                  <a:cubicBezTo>
                    <a:pt x="167779" y="2626400"/>
                    <a:pt x="191860" y="2646808"/>
                    <a:pt x="201655" y="2652930"/>
                  </a:cubicBezTo>
                  <a:cubicBezTo>
                    <a:pt x="311037" y="2705173"/>
                    <a:pt x="357158" y="2719049"/>
                    <a:pt x="468989" y="2734151"/>
                  </a:cubicBezTo>
                  <a:cubicBezTo>
                    <a:pt x="486539" y="2734967"/>
                    <a:pt x="500824" y="2734558"/>
                    <a:pt x="508987" y="2755374"/>
                  </a:cubicBezTo>
                  <a:cubicBezTo>
                    <a:pt x="513885" y="2767618"/>
                    <a:pt x="516742" y="2778638"/>
                    <a:pt x="500416" y="2777006"/>
                  </a:cubicBezTo>
                  <a:cubicBezTo>
                    <a:pt x="383279" y="2765578"/>
                    <a:pt x="291855" y="2745987"/>
                    <a:pt x="177983" y="2715784"/>
                  </a:cubicBezTo>
                  <a:cubicBezTo>
                    <a:pt x="143291" y="2706397"/>
                    <a:pt x="146148" y="2694561"/>
                    <a:pt x="146148" y="2664766"/>
                  </a:cubicBezTo>
                  <a:cubicBezTo>
                    <a:pt x="147372" y="2654562"/>
                    <a:pt x="141250" y="2640685"/>
                    <a:pt x="154719" y="2633339"/>
                  </a:cubicBezTo>
                  <a:close/>
                  <a:moveTo>
                    <a:pt x="1202934" y="1778176"/>
                  </a:moveTo>
                  <a:cubicBezTo>
                    <a:pt x="1206913" y="1779299"/>
                    <a:pt x="1209770" y="1783584"/>
                    <a:pt x="1212627" y="1792971"/>
                  </a:cubicBezTo>
                  <a:cubicBezTo>
                    <a:pt x="1237932" y="1876641"/>
                    <a:pt x="1252625" y="1962351"/>
                    <a:pt x="1260380" y="2049285"/>
                  </a:cubicBezTo>
                  <a:cubicBezTo>
                    <a:pt x="1262829" y="2076631"/>
                    <a:pt x="1264869" y="2103977"/>
                    <a:pt x="1265686" y="2131730"/>
                  </a:cubicBezTo>
                  <a:cubicBezTo>
                    <a:pt x="1266910" y="2169280"/>
                    <a:pt x="1247727" y="2199890"/>
                    <a:pt x="1217525" y="2215808"/>
                  </a:cubicBezTo>
                  <a:cubicBezTo>
                    <a:pt x="1123652" y="2264377"/>
                    <a:pt x="1023657" y="2294580"/>
                    <a:pt x="919988" y="2313762"/>
                  </a:cubicBezTo>
                  <a:cubicBezTo>
                    <a:pt x="854277" y="2326007"/>
                    <a:pt x="787749" y="2334986"/>
                    <a:pt x="742853" y="2331721"/>
                  </a:cubicBezTo>
                  <a:cubicBezTo>
                    <a:pt x="548169" y="2331721"/>
                    <a:pt x="384912" y="2294988"/>
                    <a:pt x="230225" y="2219889"/>
                  </a:cubicBezTo>
                  <a:cubicBezTo>
                    <a:pt x="182880" y="2197033"/>
                    <a:pt x="164922" y="2159484"/>
                    <a:pt x="171044" y="2106426"/>
                  </a:cubicBezTo>
                  <a:cubicBezTo>
                    <a:pt x="180024" y="2028878"/>
                    <a:pt x="187778" y="1951331"/>
                    <a:pt x="204104" y="1875009"/>
                  </a:cubicBezTo>
                  <a:cubicBezTo>
                    <a:pt x="209818" y="1847255"/>
                    <a:pt x="218797" y="1820317"/>
                    <a:pt x="225736" y="1792563"/>
                  </a:cubicBezTo>
                  <a:cubicBezTo>
                    <a:pt x="229001" y="1778279"/>
                    <a:pt x="236347" y="1774605"/>
                    <a:pt x="249408" y="1780728"/>
                  </a:cubicBezTo>
                  <a:cubicBezTo>
                    <a:pt x="363280" y="1833378"/>
                    <a:pt x="484091" y="1844397"/>
                    <a:pt x="607758" y="1855825"/>
                  </a:cubicBezTo>
                  <a:cubicBezTo>
                    <a:pt x="807340" y="1874600"/>
                    <a:pt x="1001209" y="1861131"/>
                    <a:pt x="1186506" y="1782360"/>
                  </a:cubicBezTo>
                  <a:cubicBezTo>
                    <a:pt x="1193852" y="1779095"/>
                    <a:pt x="1198954" y="1777054"/>
                    <a:pt x="1202934" y="1778176"/>
                  </a:cubicBezTo>
                  <a:close/>
                  <a:moveTo>
                    <a:pt x="1431187" y="1040510"/>
                  </a:moveTo>
                  <a:cubicBezTo>
                    <a:pt x="1433534" y="1042703"/>
                    <a:pt x="1434044" y="1047703"/>
                    <a:pt x="1434248" y="1054234"/>
                  </a:cubicBezTo>
                  <a:cubicBezTo>
                    <a:pt x="1434248" y="1156269"/>
                    <a:pt x="1430983" y="1250142"/>
                    <a:pt x="1424045" y="1352178"/>
                  </a:cubicBezTo>
                  <a:cubicBezTo>
                    <a:pt x="1419963" y="1414624"/>
                    <a:pt x="1416290" y="1477069"/>
                    <a:pt x="1410984" y="1539107"/>
                  </a:cubicBezTo>
                  <a:cubicBezTo>
                    <a:pt x="1404454" y="1617879"/>
                    <a:pt x="1388128" y="1696242"/>
                    <a:pt x="1379149" y="1774606"/>
                  </a:cubicBezTo>
                  <a:cubicBezTo>
                    <a:pt x="1371802" y="1837460"/>
                    <a:pt x="1362007" y="1900314"/>
                    <a:pt x="1353027" y="1962760"/>
                  </a:cubicBezTo>
                  <a:cubicBezTo>
                    <a:pt x="1351395" y="1973371"/>
                    <a:pt x="1348538" y="1942761"/>
                    <a:pt x="1344865" y="1960719"/>
                  </a:cubicBezTo>
                  <a:cubicBezTo>
                    <a:pt x="1330171" y="1852969"/>
                    <a:pt x="1319968" y="1793789"/>
                    <a:pt x="1313845" y="1692978"/>
                  </a:cubicBezTo>
                  <a:cubicBezTo>
                    <a:pt x="1310172" y="1626042"/>
                    <a:pt x="1308132" y="1558698"/>
                    <a:pt x="1302417" y="1492171"/>
                  </a:cubicBezTo>
                  <a:cubicBezTo>
                    <a:pt x="1295887" y="1419930"/>
                    <a:pt x="1302009" y="1355443"/>
                    <a:pt x="1294663" y="1282794"/>
                  </a:cubicBezTo>
                  <a:cubicBezTo>
                    <a:pt x="1289765" y="1231776"/>
                    <a:pt x="1293030" y="1180349"/>
                    <a:pt x="1292622" y="1128924"/>
                  </a:cubicBezTo>
                  <a:cubicBezTo>
                    <a:pt x="1292622" y="1118720"/>
                    <a:pt x="1295479" y="1111373"/>
                    <a:pt x="1304866" y="1106067"/>
                  </a:cubicBezTo>
                  <a:cubicBezTo>
                    <a:pt x="1339967" y="1085661"/>
                    <a:pt x="1382822" y="1064845"/>
                    <a:pt x="1417106" y="1043622"/>
                  </a:cubicBezTo>
                  <a:cubicBezTo>
                    <a:pt x="1424657" y="1038928"/>
                    <a:pt x="1428840" y="1038316"/>
                    <a:pt x="1431187" y="1040510"/>
                  </a:cubicBezTo>
                  <a:close/>
                  <a:moveTo>
                    <a:pt x="4930" y="1039132"/>
                  </a:moveTo>
                  <a:cubicBezTo>
                    <a:pt x="13094" y="1034234"/>
                    <a:pt x="19624" y="1044438"/>
                    <a:pt x="26154" y="1048111"/>
                  </a:cubicBezTo>
                  <a:cubicBezTo>
                    <a:pt x="56357" y="1065661"/>
                    <a:pt x="93906" y="1084435"/>
                    <a:pt x="124109" y="1101986"/>
                  </a:cubicBezTo>
                  <a:cubicBezTo>
                    <a:pt x="136762" y="1108924"/>
                    <a:pt x="142476" y="1117495"/>
                    <a:pt x="142476" y="1132596"/>
                  </a:cubicBezTo>
                  <a:cubicBezTo>
                    <a:pt x="141659" y="1216266"/>
                    <a:pt x="144925" y="1292180"/>
                    <a:pt x="140435" y="1375850"/>
                  </a:cubicBezTo>
                  <a:cubicBezTo>
                    <a:pt x="136762" y="1455438"/>
                    <a:pt x="135945" y="1535434"/>
                    <a:pt x="130231" y="1615022"/>
                  </a:cubicBezTo>
                  <a:cubicBezTo>
                    <a:pt x="121660" y="1736240"/>
                    <a:pt x="113089" y="1857867"/>
                    <a:pt x="95947" y="1978677"/>
                  </a:cubicBezTo>
                  <a:cubicBezTo>
                    <a:pt x="95947" y="1980310"/>
                    <a:pt x="93906" y="1940720"/>
                    <a:pt x="89417" y="1947250"/>
                  </a:cubicBezTo>
                  <a:cubicBezTo>
                    <a:pt x="75540" y="1875009"/>
                    <a:pt x="66969" y="1847255"/>
                    <a:pt x="59214" y="1778279"/>
                  </a:cubicBezTo>
                  <a:cubicBezTo>
                    <a:pt x="49827" y="1695426"/>
                    <a:pt x="32276" y="1612573"/>
                    <a:pt x="24521" y="1529720"/>
                  </a:cubicBezTo>
                  <a:cubicBezTo>
                    <a:pt x="19624" y="1475028"/>
                    <a:pt x="15134" y="1420337"/>
                    <a:pt x="12685" y="1365238"/>
                  </a:cubicBezTo>
                  <a:cubicBezTo>
                    <a:pt x="7788" y="1261570"/>
                    <a:pt x="4930" y="1166064"/>
                    <a:pt x="1257" y="1062396"/>
                  </a:cubicBezTo>
                  <a:cubicBezTo>
                    <a:pt x="849" y="1054641"/>
                    <a:pt x="-2824" y="1044029"/>
                    <a:pt x="4930" y="1039132"/>
                  </a:cubicBezTo>
                  <a:close/>
                  <a:moveTo>
                    <a:pt x="41255" y="224886"/>
                  </a:moveTo>
                  <a:cubicBezTo>
                    <a:pt x="120027" y="484057"/>
                    <a:pt x="137168" y="722412"/>
                    <a:pt x="143291" y="999133"/>
                  </a:cubicBezTo>
                  <a:cubicBezTo>
                    <a:pt x="97171" y="966074"/>
                    <a:pt x="49010" y="937504"/>
                    <a:pt x="9011" y="908526"/>
                  </a:cubicBezTo>
                  <a:cubicBezTo>
                    <a:pt x="441" y="901995"/>
                    <a:pt x="1257" y="892608"/>
                    <a:pt x="849" y="883221"/>
                  </a:cubicBezTo>
                  <a:cubicBezTo>
                    <a:pt x="-2416" y="751391"/>
                    <a:pt x="4522" y="632212"/>
                    <a:pt x="8195" y="500791"/>
                  </a:cubicBezTo>
                  <a:cubicBezTo>
                    <a:pt x="11053" y="403244"/>
                    <a:pt x="23296" y="321616"/>
                    <a:pt x="41255" y="224886"/>
                  </a:cubicBezTo>
                  <a:close/>
                  <a:moveTo>
                    <a:pt x="1395067" y="224070"/>
                  </a:moveTo>
                  <a:cubicBezTo>
                    <a:pt x="1408128" y="251416"/>
                    <a:pt x="1404862" y="259170"/>
                    <a:pt x="1407719" y="281210"/>
                  </a:cubicBezTo>
                  <a:cubicBezTo>
                    <a:pt x="1414249" y="333860"/>
                    <a:pt x="1425270" y="387327"/>
                    <a:pt x="1427718" y="440386"/>
                  </a:cubicBezTo>
                  <a:cubicBezTo>
                    <a:pt x="1434657" y="589358"/>
                    <a:pt x="1433841" y="726086"/>
                    <a:pt x="1434249" y="875466"/>
                  </a:cubicBezTo>
                  <a:cubicBezTo>
                    <a:pt x="1434249" y="893425"/>
                    <a:pt x="1430984" y="907710"/>
                    <a:pt x="1415882" y="918729"/>
                  </a:cubicBezTo>
                  <a:cubicBezTo>
                    <a:pt x="1383639" y="941586"/>
                    <a:pt x="1343640" y="964850"/>
                    <a:pt x="1311805" y="988522"/>
                  </a:cubicBezTo>
                  <a:cubicBezTo>
                    <a:pt x="1299153" y="997910"/>
                    <a:pt x="1290581" y="997501"/>
                    <a:pt x="1293030" y="979543"/>
                  </a:cubicBezTo>
                  <a:cubicBezTo>
                    <a:pt x="1301602" y="919138"/>
                    <a:pt x="1296296" y="858324"/>
                    <a:pt x="1301602" y="797919"/>
                  </a:cubicBezTo>
                  <a:cubicBezTo>
                    <a:pt x="1306499" y="741187"/>
                    <a:pt x="1309356" y="696699"/>
                    <a:pt x="1314662" y="640376"/>
                  </a:cubicBezTo>
                  <a:cubicBezTo>
                    <a:pt x="1322825" y="555482"/>
                    <a:pt x="1333437" y="470997"/>
                    <a:pt x="1349762" y="387327"/>
                  </a:cubicBezTo>
                  <a:cubicBezTo>
                    <a:pt x="1361191" y="328555"/>
                    <a:pt x="1375476" y="287332"/>
                    <a:pt x="1395067" y="224070"/>
                  </a:cubicBezTo>
                  <a:close/>
                  <a:moveTo>
                    <a:pt x="715915" y="0"/>
                  </a:moveTo>
                  <a:cubicBezTo>
                    <a:pt x="881621" y="6530"/>
                    <a:pt x="1042022" y="11428"/>
                    <a:pt x="1198340" y="55507"/>
                  </a:cubicBezTo>
                  <a:cubicBezTo>
                    <a:pt x="1235889" y="66119"/>
                    <a:pt x="1272214" y="78363"/>
                    <a:pt x="1306907" y="95914"/>
                  </a:cubicBezTo>
                  <a:cubicBezTo>
                    <a:pt x="1340374" y="113056"/>
                    <a:pt x="1350170" y="137544"/>
                    <a:pt x="1344456" y="175502"/>
                  </a:cubicBezTo>
                  <a:cubicBezTo>
                    <a:pt x="1327313" y="286108"/>
                    <a:pt x="1282418" y="408960"/>
                    <a:pt x="1219564" y="500384"/>
                  </a:cubicBezTo>
                  <a:cubicBezTo>
                    <a:pt x="1200789" y="527730"/>
                    <a:pt x="1175892" y="539158"/>
                    <a:pt x="1145690" y="537117"/>
                  </a:cubicBezTo>
                  <a:cubicBezTo>
                    <a:pt x="1101611" y="533852"/>
                    <a:pt x="1057939" y="529362"/>
                    <a:pt x="1013860" y="526913"/>
                  </a:cubicBezTo>
                  <a:cubicBezTo>
                    <a:pt x="888967" y="519975"/>
                    <a:pt x="764076" y="511404"/>
                    <a:pt x="639184" y="516710"/>
                  </a:cubicBezTo>
                  <a:cubicBezTo>
                    <a:pt x="522863" y="522016"/>
                    <a:pt x="406134" y="522832"/>
                    <a:pt x="290222" y="537525"/>
                  </a:cubicBezTo>
                  <a:cubicBezTo>
                    <a:pt x="261244" y="541199"/>
                    <a:pt x="237571" y="526506"/>
                    <a:pt x="220429" y="502833"/>
                  </a:cubicBezTo>
                  <a:cubicBezTo>
                    <a:pt x="154718" y="412225"/>
                    <a:pt x="111455" y="287333"/>
                    <a:pt x="93088" y="176318"/>
                  </a:cubicBezTo>
                  <a:cubicBezTo>
                    <a:pt x="86966" y="139177"/>
                    <a:pt x="100435" y="112648"/>
                    <a:pt x="135127" y="95097"/>
                  </a:cubicBezTo>
                  <a:cubicBezTo>
                    <a:pt x="215939" y="54691"/>
                    <a:pt x="303282" y="36733"/>
                    <a:pt x="391441" y="23264"/>
                  </a:cubicBezTo>
                  <a:cubicBezTo>
                    <a:pt x="500415" y="6530"/>
                    <a:pt x="611022" y="5306"/>
                    <a:pt x="715915" y="0"/>
                  </a:cubicBezTo>
                  <a:close/>
                </a:path>
              </a:pathLst>
            </a:custGeom>
            <a:solidFill>
              <a:schemeClr val="bg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21">
            <a:extLst>
              <a:ext uri="{FF2B5EF4-FFF2-40B4-BE49-F238E27FC236}">
                <a16:creationId xmlns:a16="http://schemas.microsoft.com/office/drawing/2014/main" id="{14674B9F-A6F7-41D9-9CD2-ADB722D0899D}"/>
              </a:ext>
            </a:extLst>
          </p:cNvPr>
          <p:cNvSpPr>
            <a:spLocks noChangeAspect="1"/>
          </p:cNvSpPr>
          <p:nvPr/>
        </p:nvSpPr>
        <p:spPr>
          <a:xfrm>
            <a:off x="4784124" y="1973198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CB261-7182-47A0-93F7-E727EBD0C7B3}"/>
              </a:ext>
            </a:extLst>
          </p:cNvPr>
          <p:cNvGrpSpPr/>
          <p:nvPr/>
        </p:nvGrpSpPr>
        <p:grpSpPr>
          <a:xfrm>
            <a:off x="5318342" y="1975643"/>
            <a:ext cx="3901858" cy="1128571"/>
            <a:chOff x="2113657" y="4283314"/>
            <a:chExt cx="3647460" cy="11285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B45D3-E966-4847-9C42-4246EBCA537F}"/>
                </a:ext>
              </a:extLst>
            </p:cNvPr>
            <p:cNvSpPr txBox="1"/>
            <p:nvPr/>
          </p:nvSpPr>
          <p:spPr>
            <a:xfrm>
              <a:off x="2113657" y="4580888"/>
              <a:ext cx="364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Status of each place in parking and the license number of the parked cars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DBFEDD-40A3-4B1F-AB64-A1C7DFAF971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Empty Places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83B061F-DC80-4165-A6CF-5DB3470E1BA1}"/>
              </a:ext>
            </a:extLst>
          </p:cNvPr>
          <p:cNvSpPr txBox="1"/>
          <p:nvPr/>
        </p:nvSpPr>
        <p:spPr>
          <a:xfrm>
            <a:off x="1858190" y="6364602"/>
            <a:ext cx="23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Smart Parking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C8C1752E-2E51-495A-B4ED-3DDEA8C8EC0F}"/>
              </a:ext>
            </a:extLst>
          </p:cNvPr>
          <p:cNvSpPr>
            <a:spLocks noChangeAspect="1"/>
          </p:cNvSpPr>
          <p:nvPr/>
        </p:nvSpPr>
        <p:spPr>
          <a:xfrm>
            <a:off x="4784120" y="2958168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7F5588-51CF-4B46-A9D1-1BCADDB748A5}"/>
              </a:ext>
            </a:extLst>
          </p:cNvPr>
          <p:cNvGrpSpPr/>
          <p:nvPr/>
        </p:nvGrpSpPr>
        <p:grpSpPr>
          <a:xfrm>
            <a:off x="5318338" y="2960613"/>
            <a:ext cx="3901858" cy="882349"/>
            <a:chOff x="2113657" y="4283314"/>
            <a:chExt cx="3647460" cy="88234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EAC1C6-66F6-4B6A-AA81-33A6147156CD}"/>
                </a:ext>
              </a:extLst>
            </p:cNvPr>
            <p:cNvSpPr txBox="1"/>
            <p:nvPr/>
          </p:nvSpPr>
          <p:spPr>
            <a:xfrm>
              <a:off x="2113657" y="4580888"/>
              <a:ext cx="3647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Publish these information for staff members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3DC5149-E857-4412-B021-2C3A757BACF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Publish Information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D18FCAA4-DFC2-40EA-AFCC-7736AB1618BC}"/>
              </a:ext>
            </a:extLst>
          </p:cNvPr>
          <p:cNvSpPr txBox="1">
            <a:spLocks/>
          </p:cNvSpPr>
          <p:nvPr/>
        </p:nvSpPr>
        <p:spPr>
          <a:xfrm>
            <a:off x="4784120" y="3943138"/>
            <a:ext cx="41979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Project Result</a:t>
            </a:r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27384B49-807C-4A1E-B661-C39DB5869D41}"/>
              </a:ext>
            </a:extLst>
          </p:cNvPr>
          <p:cNvSpPr>
            <a:spLocks noChangeAspect="1"/>
          </p:cNvSpPr>
          <p:nvPr/>
        </p:nvSpPr>
        <p:spPr>
          <a:xfrm>
            <a:off x="4784124" y="4699932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17F80E-1DF3-4119-959E-D81AC1CEEC75}"/>
              </a:ext>
            </a:extLst>
          </p:cNvPr>
          <p:cNvGrpSpPr/>
          <p:nvPr/>
        </p:nvGrpSpPr>
        <p:grpSpPr>
          <a:xfrm>
            <a:off x="5318342" y="4702377"/>
            <a:ext cx="3901858" cy="882349"/>
            <a:chOff x="2113657" y="4283314"/>
            <a:chExt cx="3647460" cy="8823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B6FD73-4568-477B-A108-0156E2BF4CBB}"/>
                </a:ext>
              </a:extLst>
            </p:cNvPr>
            <p:cNvSpPr txBox="1"/>
            <p:nvPr/>
          </p:nvSpPr>
          <p:spPr>
            <a:xfrm>
              <a:off x="2113657" y="4580888"/>
              <a:ext cx="3647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Storing information of each car in data base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5A21D9-A385-4C92-86D6-07361BBF15A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Save data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Oval 21">
            <a:extLst>
              <a:ext uri="{FF2B5EF4-FFF2-40B4-BE49-F238E27FC236}">
                <a16:creationId xmlns:a16="http://schemas.microsoft.com/office/drawing/2014/main" id="{88FEE30A-E83D-40A5-994A-7B1F1B858A69}"/>
              </a:ext>
            </a:extLst>
          </p:cNvPr>
          <p:cNvSpPr>
            <a:spLocks noChangeAspect="1"/>
          </p:cNvSpPr>
          <p:nvPr/>
        </p:nvSpPr>
        <p:spPr>
          <a:xfrm>
            <a:off x="4784120" y="5684902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80AC09-8511-44ED-98A0-D045E8CE7A89}"/>
              </a:ext>
            </a:extLst>
          </p:cNvPr>
          <p:cNvGrpSpPr/>
          <p:nvPr/>
        </p:nvGrpSpPr>
        <p:grpSpPr>
          <a:xfrm>
            <a:off x="5318338" y="5687347"/>
            <a:ext cx="3901858" cy="636128"/>
            <a:chOff x="2113657" y="4283314"/>
            <a:chExt cx="3647460" cy="6361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B54494-96F5-47C4-8CA0-6A9532B4C4A5}"/>
                </a:ext>
              </a:extLst>
            </p:cNvPr>
            <p:cNvSpPr txBox="1"/>
            <p:nvPr/>
          </p:nvSpPr>
          <p:spPr>
            <a:xfrm>
              <a:off x="2113657" y="4580888"/>
              <a:ext cx="3647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Providing statistics on the result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FEF8FA-8096-4CA5-A94D-F99855B75FD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Statistic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640462" y="3703214"/>
            <a:ext cx="858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types of sensors and edge devices to be used to acquire data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0561" y="5743384"/>
            <a:ext cx="123518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Ultrasonic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58970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Raspberry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66851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Camera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40462" y="744256"/>
            <a:ext cx="1036924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0" dirty="0"/>
              <a:t>Proposal of the architecture of the IoT system with a particular attention on the following points:</a:t>
            </a:r>
            <a:endParaRPr lang="en-US" altLang="ko-KR" b="1" dirty="0">
              <a:latin typeface="+mj-lt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1731B1-4C80-4E08-A3F8-A723089A6191}"/>
              </a:ext>
            </a:extLst>
          </p:cNvPr>
          <p:cNvSpPr txBox="1"/>
          <p:nvPr/>
        </p:nvSpPr>
        <p:spPr>
          <a:xfrm>
            <a:off x="640462" y="4221225"/>
            <a:ext cx="88822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Raspberry Pi</a:t>
            </a:r>
            <a:endParaRPr lang="en-AE" dirty="0"/>
          </a:p>
          <a:p>
            <a:pPr lvl="0"/>
            <a:r>
              <a:rPr lang="en-US" dirty="0"/>
              <a:t>Ultrasonic Sensor HRC-04</a:t>
            </a:r>
            <a:endParaRPr lang="en-AE" dirty="0"/>
          </a:p>
          <a:p>
            <a:pPr lvl="0"/>
            <a:r>
              <a:rPr lang="en-US" dirty="0"/>
              <a:t>IP Webcam/Webcam/RPi Camera (In Node red simulation  project we get image from internet instead of camera)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0561" y="5743384"/>
            <a:ext cx="123518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JS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58970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Node-red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66851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40462" y="498035"/>
            <a:ext cx="108865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software components for data acquisition, storage and processing, dashboard and visualisation and main functionalities of the different components</a:t>
            </a:r>
            <a:endParaRPr lang="en-US" altLang="ko-KR" sz="1200" b="1" dirty="0">
              <a:latin typeface="+mj-lt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1731B1-4C80-4E08-A3F8-A723089A6191}"/>
              </a:ext>
            </a:extLst>
          </p:cNvPr>
          <p:cNvSpPr txBox="1"/>
          <p:nvPr/>
        </p:nvSpPr>
        <p:spPr>
          <a:xfrm>
            <a:off x="640462" y="3933036"/>
            <a:ext cx="88822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Node-Red</a:t>
            </a:r>
            <a:endParaRPr lang="en-AE" dirty="0"/>
          </a:p>
          <a:p>
            <a:pPr lvl="0"/>
            <a:r>
              <a:rPr lang="en-US" dirty="0"/>
              <a:t>HTML</a:t>
            </a:r>
            <a:endParaRPr lang="en-AE" dirty="0"/>
          </a:p>
          <a:p>
            <a:pPr lvl="0"/>
            <a:r>
              <a:rPr lang="en-US" dirty="0"/>
              <a:t>CSS </a:t>
            </a:r>
            <a:endParaRPr lang="en-AE" dirty="0"/>
          </a:p>
          <a:p>
            <a:pPr lvl="0"/>
            <a:r>
              <a:rPr lang="en-US" dirty="0"/>
              <a:t>JS</a:t>
            </a:r>
            <a:endParaRPr lang="en-AE" dirty="0"/>
          </a:p>
          <a:p>
            <a:pPr lvl="0"/>
            <a:r>
              <a:rPr lang="en-US" dirty="0"/>
              <a:t>Firebase Realtime Database</a:t>
            </a:r>
            <a:endParaRPr lang="en-A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9046D-C10F-41FC-BC67-AB2ABBF116E2}"/>
              </a:ext>
            </a:extLst>
          </p:cNvPr>
          <p:cNvSpPr txBox="1"/>
          <p:nvPr/>
        </p:nvSpPr>
        <p:spPr>
          <a:xfrm>
            <a:off x="5134659" y="5735189"/>
            <a:ext cx="123518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Firebase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0561" y="5743384"/>
            <a:ext cx="123518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Image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58970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Database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66851" y="5743384"/>
            <a:ext cx="123518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Recognizer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40462" y="990476"/>
            <a:ext cx="108865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Node-Red Palettes used</a:t>
            </a:r>
            <a:endParaRPr lang="en-US" altLang="ko-KR" sz="1000" b="1" dirty="0">
              <a:latin typeface="+mj-lt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1731B1-4C80-4E08-A3F8-A723089A6191}"/>
              </a:ext>
            </a:extLst>
          </p:cNvPr>
          <p:cNvSpPr txBox="1"/>
          <p:nvPr/>
        </p:nvSpPr>
        <p:spPr>
          <a:xfrm>
            <a:off x="640462" y="3762546"/>
            <a:ext cx="88822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dirty="0"/>
              <a:t>node-red-</a:t>
            </a:r>
            <a:r>
              <a:rPr lang="en-IN" dirty="0" err="1"/>
              <a:t>contrib</a:t>
            </a:r>
            <a:r>
              <a:rPr lang="en-IN" dirty="0"/>
              <a:t>-firebase</a:t>
            </a:r>
            <a:endParaRPr lang="en-AE" dirty="0"/>
          </a:p>
          <a:p>
            <a:pPr lvl="0"/>
            <a:r>
              <a:rPr lang="en-US" dirty="0"/>
              <a:t>node-red-</a:t>
            </a:r>
            <a:r>
              <a:rPr lang="en-US" dirty="0" err="1"/>
              <a:t>contrib</a:t>
            </a:r>
            <a:r>
              <a:rPr lang="en-US" dirty="0"/>
              <a:t>-</a:t>
            </a:r>
            <a:r>
              <a:rPr lang="en-US" dirty="0" err="1"/>
              <a:t>realtime</a:t>
            </a:r>
            <a:r>
              <a:rPr lang="en-US" dirty="0"/>
              <a:t>-database</a:t>
            </a:r>
            <a:endParaRPr lang="en-AE" dirty="0"/>
          </a:p>
          <a:p>
            <a:pPr lvl="0"/>
            <a:r>
              <a:rPr lang="en-US" dirty="0"/>
              <a:t>node-red-</a:t>
            </a:r>
            <a:r>
              <a:rPr lang="en-US" dirty="0" err="1"/>
              <a:t>contrib</a:t>
            </a:r>
            <a:r>
              <a:rPr lang="en-US" dirty="0"/>
              <a:t>-image-output</a:t>
            </a:r>
            <a:endParaRPr lang="en-AE" dirty="0"/>
          </a:p>
          <a:p>
            <a:pPr lvl="0"/>
            <a:r>
              <a:rPr lang="en-US" dirty="0"/>
              <a:t>node-red-</a:t>
            </a:r>
            <a:r>
              <a:rPr lang="en-US" dirty="0" err="1"/>
              <a:t>contrib</a:t>
            </a:r>
            <a:r>
              <a:rPr lang="en-US" dirty="0"/>
              <a:t>-plate-recognizer</a:t>
            </a:r>
            <a:endParaRPr lang="en-A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9046D-C10F-41FC-BC67-AB2ABBF116E2}"/>
              </a:ext>
            </a:extLst>
          </p:cNvPr>
          <p:cNvSpPr txBox="1"/>
          <p:nvPr/>
        </p:nvSpPr>
        <p:spPr>
          <a:xfrm>
            <a:off x="5221441" y="5743383"/>
            <a:ext cx="123518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Firebase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4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40462" y="744254"/>
            <a:ext cx="1088652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/>
              <a:t>Interaction schemes</a:t>
            </a:r>
            <a:br>
              <a:rPr lang="en-US" sz="3200"/>
            </a:br>
            <a:r>
              <a:rPr lang="en-US" sz="3200"/>
              <a:t>(main protocols needed in the system)</a:t>
            </a:r>
            <a:endParaRPr lang="en-US" altLang="ko-KR" sz="700" b="1" dirty="0"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3B61D-15D0-447E-8BBC-85AF0F709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68" y="1475106"/>
            <a:ext cx="5048786" cy="504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40462" y="744253"/>
            <a:ext cx="1088652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Interaction schemes</a:t>
            </a:r>
            <a:br>
              <a:rPr lang="en-US" sz="3200" dirty="0"/>
            </a:br>
            <a:r>
              <a:rPr lang="en-US" sz="3200" dirty="0"/>
              <a:t>(main protocols needed in the system)</a:t>
            </a:r>
            <a:endParaRPr lang="en-US" altLang="ko-KR" sz="400" b="1" dirty="0"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C5179-D36F-455D-9AD4-5C72944EE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06" y="529841"/>
            <a:ext cx="441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7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0561" y="5743384"/>
            <a:ext cx="123518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Ultrasonic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58970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Raspberry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66851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Camera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40462" y="744255"/>
            <a:ext cx="1036924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0" dirty="0"/>
              <a:t>Implement a prototype of the architecture in Node-Red consisting of the following components:</a:t>
            </a:r>
            <a:endParaRPr lang="en-US" altLang="ko-KR" sz="1100" b="1" dirty="0">
              <a:latin typeface="+mj-lt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1731B1-4C80-4E08-A3F8-A723089A6191}"/>
              </a:ext>
            </a:extLst>
          </p:cNvPr>
          <p:cNvSpPr txBox="1"/>
          <p:nvPr/>
        </p:nvSpPr>
        <p:spPr>
          <a:xfrm>
            <a:off x="640462" y="4221225"/>
            <a:ext cx="88822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software components for simulating the chosen set of sensors </a:t>
            </a:r>
          </a:p>
          <a:p>
            <a:r>
              <a:rPr lang="en-US" dirty="0"/>
              <a:t>middleware for data acquisition </a:t>
            </a:r>
          </a:p>
          <a:p>
            <a:r>
              <a:rPr lang="en-US" dirty="0"/>
              <a:t>processing component and dashboard</a:t>
            </a:r>
          </a:p>
        </p:txBody>
      </p:sp>
    </p:spTree>
    <p:extLst>
      <p:ext uri="{BB962C8B-B14F-4D97-AF65-F5344CB8AC3E}">
        <p14:creationId xmlns:p14="http://schemas.microsoft.com/office/powerpoint/2010/main" val="7859851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941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Peiman Ataei</cp:lastModifiedBy>
  <cp:revision>137</cp:revision>
  <dcterms:created xsi:type="dcterms:W3CDTF">2019-01-14T06:35:35Z</dcterms:created>
  <dcterms:modified xsi:type="dcterms:W3CDTF">2022-06-19T23:35:26Z</dcterms:modified>
</cp:coreProperties>
</file>