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Poppi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oppins-bold.fntdata"/><Relationship Id="rId30" Type="http://schemas.openxmlformats.org/officeDocument/2006/relationships/font" Target="fonts/Poppins-regular.fntdata"/><Relationship Id="rId11" Type="http://schemas.openxmlformats.org/officeDocument/2006/relationships/slide" Target="slides/slide7.xml"/><Relationship Id="rId33" Type="http://schemas.openxmlformats.org/officeDocument/2006/relationships/font" Target="fonts/Poppins-boldItalic.fntdata"/><Relationship Id="rId10" Type="http://schemas.openxmlformats.org/officeDocument/2006/relationships/slide" Target="slides/slide6.xml"/><Relationship Id="rId32" Type="http://schemas.openxmlformats.org/officeDocument/2006/relationships/font" Target="fonts/Poppins-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f05f530eba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solidFill>
                  <a:schemeClr val="dk1"/>
                </a:solidFill>
              </a:rPr>
              <a:t>Hacktoberfest is a virtual, month-long celebration of open source, organized by DigitalOcean, with support from partners and open source contributors, maintainers, event organizers, and open source enthusiasts around the world.</a:t>
            </a:r>
            <a:endParaRPr>
              <a:solidFill>
                <a:schemeClr val="dk1"/>
              </a:solidFill>
            </a:endParaRPr>
          </a:p>
          <a:p>
            <a:pPr indent="0" lvl="0" marL="0" rtl="0" algn="l">
              <a:spcBef>
                <a:spcPts val="0"/>
              </a:spcBef>
              <a:spcAft>
                <a:spcPts val="0"/>
              </a:spcAft>
              <a:buClr>
                <a:schemeClr val="lt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65" name="Google Shape;65;gf05f530eb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05f530eba_0_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f05f530eba_0_1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100"/>
              <a:buFont typeface="Arial"/>
              <a:buNone/>
            </a:pPr>
            <a:r>
              <a:rPr lang="en">
                <a:solidFill>
                  <a:schemeClr val="dk1"/>
                </a:solidFill>
              </a:rPr>
              <a:t>What are the ways to get people involved?</a:t>
            </a:r>
            <a:endParaRPr>
              <a:solidFill>
                <a:schemeClr val="dk1"/>
              </a:solidFill>
            </a:endParaRPr>
          </a:p>
          <a:p>
            <a:pPr indent="0" lvl="0" marL="0" rtl="0" algn="l">
              <a:spcBef>
                <a:spcPts val="0"/>
              </a:spcBef>
              <a:spcAft>
                <a:spcPts val="0"/>
              </a:spcAft>
              <a:buClr>
                <a:schemeClr val="lt1"/>
              </a:buClr>
              <a:buSzPts val="1100"/>
              <a:buFont typeface="Arial"/>
              <a:buNone/>
            </a:pPr>
            <a:r>
              <a:t/>
            </a:r>
            <a:endParaRPr>
              <a:solidFill>
                <a:schemeClr val="dk1"/>
              </a:solidFill>
            </a:endParaRPr>
          </a:p>
          <a:p>
            <a:pPr indent="0" lvl="0" marL="0" rtl="0" algn="l">
              <a:spcBef>
                <a:spcPts val="0"/>
              </a:spcBef>
              <a:spcAft>
                <a:spcPts val="0"/>
              </a:spcAft>
              <a:buClr>
                <a:schemeClr val="lt1"/>
              </a:buClr>
              <a:buSzPts val="1100"/>
              <a:buFont typeface="Arial"/>
              <a:buNone/>
            </a:pPr>
            <a:r>
              <a:rPr lang="en">
                <a:solidFill>
                  <a:schemeClr val="dk1"/>
                </a:solidFill>
              </a:rPr>
              <a:t>Well you can create an event that is invite only and share within specific groups (this works well for smaller events and events that want to focus on providing a space for a specific type of person) </a:t>
            </a:r>
            <a:endParaRPr>
              <a:solidFill>
                <a:schemeClr val="dk1"/>
              </a:solidFill>
            </a:endParaRPr>
          </a:p>
          <a:p>
            <a:pPr indent="0" lvl="0" marL="0" rtl="0" algn="l">
              <a:spcBef>
                <a:spcPts val="0"/>
              </a:spcBef>
              <a:spcAft>
                <a:spcPts val="0"/>
              </a:spcAft>
              <a:buClr>
                <a:schemeClr val="lt1"/>
              </a:buClr>
              <a:buSzPts val="1100"/>
              <a:buFont typeface="Arial"/>
              <a:buNone/>
            </a:pPr>
            <a:r>
              <a:t/>
            </a:r>
            <a:endParaRPr>
              <a:solidFill>
                <a:schemeClr val="dk1"/>
              </a:solidFill>
            </a:endParaRPr>
          </a:p>
          <a:p>
            <a:pPr indent="0" lvl="0" marL="0" rtl="0" algn="l">
              <a:spcBef>
                <a:spcPts val="0"/>
              </a:spcBef>
              <a:spcAft>
                <a:spcPts val="0"/>
              </a:spcAft>
              <a:buClr>
                <a:schemeClr val="lt1"/>
              </a:buClr>
              <a:buSzPts val="1100"/>
              <a:buFont typeface="Arial"/>
              <a:buNone/>
            </a:pPr>
            <a:r>
              <a:rPr lang="en">
                <a:solidFill>
                  <a:schemeClr val="dk1"/>
                </a:solidFill>
              </a:rPr>
              <a:t>E.g. Invitations can be sent via email or Slack</a:t>
            </a:r>
            <a:endParaRPr>
              <a:solidFill>
                <a:schemeClr val="dk1"/>
              </a:solidFill>
            </a:endParaRPr>
          </a:p>
          <a:p>
            <a:pPr indent="0" lvl="0" marL="0" rtl="0" algn="l">
              <a:spcBef>
                <a:spcPts val="0"/>
              </a:spcBef>
              <a:spcAft>
                <a:spcPts val="0"/>
              </a:spcAft>
              <a:buClr>
                <a:schemeClr val="lt1"/>
              </a:buClr>
              <a:buSzPts val="1100"/>
              <a:buFont typeface="Arial"/>
              <a:buNone/>
            </a:pPr>
            <a:r>
              <a:t/>
            </a:r>
            <a:endParaRPr>
              <a:solidFill>
                <a:schemeClr val="dk1"/>
              </a:solidFill>
            </a:endParaRPr>
          </a:p>
          <a:p>
            <a:pPr indent="0" lvl="0" marL="0" rtl="0" algn="l">
              <a:spcBef>
                <a:spcPts val="0"/>
              </a:spcBef>
              <a:spcAft>
                <a:spcPts val="0"/>
              </a:spcAft>
              <a:buClr>
                <a:schemeClr val="lt1"/>
              </a:buClr>
              <a:buSzPts val="1100"/>
              <a:buFont typeface="Arial"/>
              <a:buNone/>
            </a:pPr>
            <a:r>
              <a:rPr lang="en">
                <a:solidFill>
                  <a:schemeClr val="dk1"/>
                </a:solidFill>
              </a:rPr>
              <a:t>Or you can post an open call for participation, this works great if you have a series of events or one large event where you want as many people as you can get</a:t>
            </a:r>
            <a:endParaRPr>
              <a:solidFill>
                <a:schemeClr val="dk1"/>
              </a:solidFill>
            </a:endParaRPr>
          </a:p>
          <a:p>
            <a:pPr indent="0" lvl="0" marL="0" rtl="0" algn="l">
              <a:spcBef>
                <a:spcPts val="0"/>
              </a:spcBef>
              <a:spcAft>
                <a:spcPts val="0"/>
              </a:spcAft>
              <a:buClr>
                <a:schemeClr val="lt1"/>
              </a:buClr>
              <a:buSzPts val="1100"/>
              <a:buFont typeface="Arial"/>
              <a:buNone/>
            </a:pPr>
            <a:r>
              <a:rPr lang="en">
                <a:solidFill>
                  <a:schemeClr val="dk1"/>
                </a:solidFill>
              </a:rPr>
              <a:t>E.g (Twitter or great places where developers go like Dev (D-E-V, dot, T-O) would be ways to get the word out there.</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165" name="Google Shape;165;gf05f530eba_0_1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f05f530eba_0_17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solidFill>
                  <a:schemeClr val="dk1"/>
                </a:solidFill>
              </a:rPr>
              <a:t>If you are going to open tickets or a sign up for your online meetup, remember that there is a rule of thumb around tech events and ATTRITION</a:t>
            </a:r>
            <a:endParaRPr>
              <a:solidFill>
                <a:schemeClr val="dk1"/>
              </a:solidFill>
            </a:endParaRPr>
          </a:p>
          <a:p>
            <a:pPr indent="0" lvl="0" marL="0" rtl="0" algn="l">
              <a:spcBef>
                <a:spcPts val="0"/>
              </a:spcBef>
              <a:spcAft>
                <a:spcPts val="0"/>
              </a:spcAft>
              <a:buClr>
                <a:schemeClr val="lt1"/>
              </a:buClr>
              <a:buSzPts val="1100"/>
              <a:buFont typeface="Arial"/>
              <a:buNone/>
            </a:pPr>
            <a:r>
              <a:t/>
            </a:r>
            <a:endParaRPr>
              <a:solidFill>
                <a:schemeClr val="dk1"/>
              </a:solidFill>
            </a:endParaRPr>
          </a:p>
          <a:p>
            <a:pPr indent="0" lvl="0" marL="0" rtl="0" algn="l">
              <a:spcBef>
                <a:spcPts val="0"/>
              </a:spcBef>
              <a:spcAft>
                <a:spcPts val="0"/>
              </a:spcAft>
              <a:buClr>
                <a:schemeClr val="lt1"/>
              </a:buClr>
              <a:buSzPts val="1100"/>
              <a:buFont typeface="Arial"/>
              <a:buNone/>
            </a:pPr>
            <a:r>
              <a:rPr lang="en">
                <a:solidFill>
                  <a:schemeClr val="dk1"/>
                </a:solidFill>
              </a:rPr>
              <a:t>Not everyone who signs up for an online meetup will show up. Typically, an average of about a third of registrants will attend a virtual event. Find out if there is a limit to the number of people you can host on your virtual event platform, then plan to limit the number of signups accordingly.</a:t>
            </a:r>
            <a:endParaRPr>
              <a:solidFill>
                <a:schemeClr val="dk1"/>
              </a:solidFill>
            </a:endParaRPr>
          </a:p>
          <a:p>
            <a:pPr indent="0" lvl="0" marL="0" rtl="0" algn="l">
              <a:spcBef>
                <a:spcPts val="0"/>
              </a:spcBef>
              <a:spcAft>
                <a:spcPts val="0"/>
              </a:spcAft>
              <a:buClr>
                <a:schemeClr val="lt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177" name="Google Shape;177;gf05f530eba_0_1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05f530eba_0_19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solidFill>
                  <a:schemeClr val="dk1"/>
                </a:solidFill>
              </a:rPr>
              <a:t>Whilst we are talking about people. Let’s talk about how to design your events for inclusivity</a:t>
            </a:r>
            <a:endParaRPr>
              <a:solidFill>
                <a:schemeClr val="dk1"/>
              </a:solidFill>
            </a:endParaRPr>
          </a:p>
          <a:p>
            <a:pPr indent="0" lvl="0" marL="0" rtl="0" algn="l">
              <a:spcBef>
                <a:spcPts val="0"/>
              </a:spcBef>
              <a:spcAft>
                <a:spcPts val="0"/>
              </a:spcAft>
              <a:buClr>
                <a:schemeClr val="lt1"/>
              </a:buClr>
              <a:buSzPts val="1100"/>
              <a:buFont typeface="Arial"/>
              <a:buNone/>
            </a:pPr>
            <a:r>
              <a:t/>
            </a:r>
            <a:endParaRPr>
              <a:solidFill>
                <a:schemeClr val="dk1"/>
              </a:solidFill>
            </a:endParaRPr>
          </a:p>
          <a:p>
            <a:pPr indent="0" lvl="0" marL="0" rtl="0" algn="l">
              <a:spcBef>
                <a:spcPts val="0"/>
              </a:spcBef>
              <a:spcAft>
                <a:spcPts val="0"/>
              </a:spcAft>
              <a:buClr>
                <a:schemeClr val="lt1"/>
              </a:buClr>
              <a:buSzPts val="1100"/>
              <a:buFont typeface="Arial"/>
              <a:buNone/>
            </a:pPr>
            <a:r>
              <a:rPr lang="en">
                <a:solidFill>
                  <a:schemeClr val="dk1"/>
                </a:solidFill>
              </a:rPr>
              <a:t>This means designing so that all types of people feel comfortable at your event. </a:t>
            </a:r>
            <a:endParaRPr>
              <a:solidFill>
                <a:schemeClr val="dk1"/>
              </a:solidFill>
            </a:endParaRPr>
          </a:p>
          <a:p>
            <a:pPr indent="0" lvl="0" marL="0" rtl="0" algn="l">
              <a:spcBef>
                <a:spcPts val="0"/>
              </a:spcBef>
              <a:spcAft>
                <a:spcPts val="0"/>
              </a:spcAft>
              <a:buClr>
                <a:schemeClr val="lt1"/>
              </a:buClr>
              <a:buSzPts val="1100"/>
              <a:buFont typeface="Arial"/>
              <a:buNone/>
            </a:pPr>
            <a:r>
              <a:t/>
            </a:r>
            <a:endParaRPr>
              <a:solidFill>
                <a:schemeClr val="dk1"/>
              </a:solidFill>
            </a:endParaRPr>
          </a:p>
          <a:p>
            <a:pPr indent="0" lvl="0" marL="0" rtl="0" algn="l">
              <a:spcBef>
                <a:spcPts val="0"/>
              </a:spcBef>
              <a:spcAft>
                <a:spcPts val="0"/>
              </a:spcAft>
              <a:buClr>
                <a:schemeClr val="lt1"/>
              </a:buClr>
              <a:buSzPts val="1100"/>
              <a:buFont typeface="Arial"/>
              <a:buNone/>
            </a:pPr>
            <a:r>
              <a:rPr lang="en">
                <a:solidFill>
                  <a:schemeClr val="dk1"/>
                </a:solidFill>
              </a:rPr>
              <a:t>Make it as simple and as easy as it can be for everyone in your community to join.</a:t>
            </a:r>
            <a:endParaRPr>
              <a:solidFill>
                <a:schemeClr val="dk1"/>
              </a:solidFill>
            </a:endParaRPr>
          </a:p>
          <a:p>
            <a:pPr indent="0" lvl="0" marL="0" rtl="0" algn="l">
              <a:spcBef>
                <a:spcPts val="0"/>
              </a:spcBef>
              <a:spcAft>
                <a:spcPts val="0"/>
              </a:spcAft>
              <a:buClr>
                <a:schemeClr val="lt1"/>
              </a:buClr>
              <a:buSzPts val="1100"/>
              <a:buFont typeface="Arial"/>
              <a:buNone/>
            </a:pPr>
            <a:r>
              <a:t/>
            </a:r>
            <a:endParaRPr>
              <a:solidFill>
                <a:schemeClr val="dk1"/>
              </a:solidFill>
            </a:endParaRPr>
          </a:p>
          <a:p>
            <a:pPr indent="0" lvl="0" marL="0" rtl="0" algn="l">
              <a:spcBef>
                <a:spcPts val="0"/>
              </a:spcBef>
              <a:spcAft>
                <a:spcPts val="0"/>
              </a:spcAft>
              <a:buClr>
                <a:schemeClr val="lt1"/>
              </a:buClr>
              <a:buSzPts val="1100"/>
              <a:buFont typeface="Arial"/>
              <a:buNone/>
            </a:pPr>
            <a:r>
              <a:rPr lang="en">
                <a:solidFill>
                  <a:schemeClr val="dk1"/>
                </a:solidFill>
              </a:rPr>
              <a:t>Things that you can do here are </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Have a clear code of conduct AND a clear reporting process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Ensure that you have communicated HOW to join your online meetup so that your attendees know what to expect. Do they need to special link or password to join. Do they need to download software ahead of time. Are there internet bandwidth requirements or other technical requirements?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Plan for some optional ice breakers so that people can get to know each other (this is especially important for attendees that have not attended one of your past events and don’t know anyone in the virtual room) </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Virtual name tags with pronouns help people share their preferences. Since everyone will be joining virtually, they can add their preferred pronoun to the first-name field or in their profile on the virtual event platform of your choice.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182" name="Google Shape;182;gf05f530eba_0_1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05f530eba_0_20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f05f530eba_0_2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f05f530eba_0_2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gf05f530eba_0_2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100"/>
              <a:buFont typeface="Arial"/>
              <a:buNone/>
            </a:pPr>
            <a:r>
              <a:rPr lang="en">
                <a:solidFill>
                  <a:schemeClr val="dk1"/>
                </a:solidFill>
              </a:rPr>
              <a:t>See the online meetup kit on hacktoberfest.digitalocean.com for open source virtual event platform recommendations. You can also use Zoom, Google Hangouts, or whatever platform you’re most comfortable with.</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194" name="Google Shape;194;gf05f530eba_0_2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05f530eba_0_2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f05f530eba_0_2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f05f530eba_0_25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solidFill>
                  <a:schemeClr val="dk1"/>
                </a:solidFill>
              </a:rPr>
              <a:t>How do I make sure that people attend, and how can I create an environment where everyone has a good time? </a:t>
            </a:r>
            <a:endParaRPr>
              <a:solidFill>
                <a:schemeClr val="dk1"/>
              </a:solidFill>
            </a:endParaRPr>
          </a:p>
          <a:p>
            <a:pPr indent="0" lvl="0" marL="0" rtl="0" algn="l">
              <a:spcBef>
                <a:spcPts val="0"/>
              </a:spcBef>
              <a:spcAft>
                <a:spcPts val="0"/>
              </a:spcAft>
              <a:buClr>
                <a:schemeClr val="lt1"/>
              </a:buClr>
              <a:buSzPts val="1100"/>
              <a:buFont typeface="Arial"/>
              <a:buNone/>
            </a:pPr>
            <a:r>
              <a:t/>
            </a:r>
            <a:endParaRPr>
              <a:solidFill>
                <a:schemeClr val="dk1"/>
              </a:solidFill>
            </a:endParaRPr>
          </a:p>
          <a:p>
            <a:pPr indent="0" lvl="0" marL="0" rtl="0" algn="l">
              <a:spcBef>
                <a:spcPts val="0"/>
              </a:spcBef>
              <a:spcAft>
                <a:spcPts val="0"/>
              </a:spcAft>
              <a:buClr>
                <a:schemeClr val="lt1"/>
              </a:buClr>
              <a:buSzPts val="1100"/>
              <a:buFont typeface="Arial"/>
              <a:buNone/>
            </a:pPr>
            <a:r>
              <a:rPr lang="en">
                <a:solidFill>
                  <a:schemeClr val="dk1"/>
                </a:solidFill>
              </a:rPr>
              <a:t>The key is to manage expectations. The more you set the stage for what your attendees can expect BEFORE your online meetup, the more likely your attendees will find your meetup helpful.</a:t>
            </a:r>
            <a:endParaRPr>
              <a:solidFill>
                <a:schemeClr val="dk1"/>
              </a:solidFill>
            </a:endParaRPr>
          </a:p>
          <a:p>
            <a:pPr indent="0" lvl="0" marL="0" rtl="0" algn="l">
              <a:spcBef>
                <a:spcPts val="0"/>
              </a:spcBef>
              <a:spcAft>
                <a:spcPts val="0"/>
              </a:spcAft>
              <a:buClr>
                <a:schemeClr val="lt1"/>
              </a:buClr>
              <a:buSzPts val="1100"/>
              <a:buFont typeface="Arial"/>
              <a:buNone/>
            </a:pPr>
            <a:r>
              <a:t/>
            </a:r>
            <a:endParaRPr>
              <a:solidFill>
                <a:schemeClr val="dk1"/>
              </a:solidFill>
            </a:endParaRPr>
          </a:p>
          <a:p>
            <a:pPr indent="0" lvl="0" marL="0" rtl="0" algn="l">
              <a:spcBef>
                <a:spcPts val="0"/>
              </a:spcBef>
              <a:spcAft>
                <a:spcPts val="0"/>
              </a:spcAft>
              <a:buClr>
                <a:schemeClr val="lt1"/>
              </a:buClr>
              <a:buSzPts val="1100"/>
              <a:buFont typeface="Arial"/>
              <a:buNone/>
            </a:pPr>
            <a:r>
              <a:rPr lang="en">
                <a:solidFill>
                  <a:schemeClr val="dk1"/>
                </a:solidFill>
              </a:rPr>
              <a:t>These points presented here may seem very simple, but you’ll be surprised by how many meetup organizers forget to write this out in the online invitation.</a:t>
            </a:r>
            <a:endParaRPr>
              <a:solidFill>
                <a:schemeClr val="dk1"/>
              </a:solidFill>
            </a:endParaRPr>
          </a:p>
          <a:p>
            <a:pPr indent="0" lvl="0" marL="0" rtl="0" algn="l">
              <a:spcBef>
                <a:spcPts val="0"/>
              </a:spcBef>
              <a:spcAft>
                <a:spcPts val="0"/>
              </a:spcAft>
              <a:buClr>
                <a:schemeClr val="lt1"/>
              </a:buClr>
              <a:buSzPts val="1100"/>
              <a:buFont typeface="Arial"/>
              <a:buNone/>
            </a:pPr>
            <a:r>
              <a:t/>
            </a:r>
            <a:endParaRPr>
              <a:solidFill>
                <a:schemeClr val="dk1"/>
              </a:solidFill>
            </a:endParaRPr>
          </a:p>
          <a:p>
            <a:pPr indent="0" lvl="0" marL="0" rtl="0" algn="l">
              <a:spcBef>
                <a:spcPts val="0"/>
              </a:spcBef>
              <a:spcAft>
                <a:spcPts val="0"/>
              </a:spcAft>
              <a:buClr>
                <a:schemeClr val="lt1"/>
              </a:buClr>
              <a:buSzPts val="1100"/>
              <a:buFont typeface="Arial"/>
              <a:buNone/>
            </a:pPr>
            <a:r>
              <a:rPr lang="en">
                <a:solidFill>
                  <a:schemeClr val="dk1"/>
                </a:solidFill>
              </a:rPr>
              <a:t>Put yourself into the shoes of someone who has never heard of Hacktoberfest, or have never been to an online meetup before. What information can you provide on your online meetup registration page so that they have everything they need know to plan their day in advance, and successfully join your online meetup?</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209" name="Google Shape;209;gf05f530eba_0_2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05f530eba_0_2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gf05f530eba_0_2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f05f530eba_0_2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f05f530eba_0_28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1" name="Google Shape;221;gf05f530eba_0_2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f05f530eba_0_2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gf05f530eba_0_2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a:solidFill>
                  <a:schemeClr val="dk1"/>
                </a:solidFill>
              </a:rPr>
              <a:t>There are resources already available via the Hacktoberfest event kit - you can find assets for your online meetup website + a list of step by step instructions to help design your online meetups from scratch + things like resources for workshops &amp; frequently asked questions!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233" name="Google Shape;233;gf05f530eba_0_2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f05f530eba_0_1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gf05f530eba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f05f530eba_0_30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solidFill>
                  <a:schemeClr val="dk1"/>
                </a:solidFill>
              </a:rPr>
              <a:t>This really depends on your event and audience type </a:t>
            </a:r>
            <a:endParaRPr>
              <a:solidFill>
                <a:schemeClr val="dk1"/>
              </a:solidFill>
            </a:endParaRPr>
          </a:p>
          <a:p>
            <a:pPr indent="0" lvl="0" marL="0" rtl="0" algn="l">
              <a:spcBef>
                <a:spcPts val="0"/>
              </a:spcBef>
              <a:spcAft>
                <a:spcPts val="0"/>
              </a:spcAft>
              <a:buClr>
                <a:schemeClr val="lt1"/>
              </a:buClr>
              <a:buSzPts val="1100"/>
              <a:buFont typeface="Arial"/>
              <a:buNone/>
            </a:pPr>
            <a:r>
              <a:t/>
            </a:r>
            <a:endParaRPr>
              <a:solidFill>
                <a:schemeClr val="dk1"/>
              </a:solidFill>
            </a:endParaRPr>
          </a:p>
          <a:p>
            <a:pPr indent="0" lvl="0" marL="0" rtl="0" algn="l">
              <a:spcBef>
                <a:spcPts val="0"/>
              </a:spcBef>
              <a:spcAft>
                <a:spcPts val="0"/>
              </a:spcAft>
              <a:buClr>
                <a:schemeClr val="lt1"/>
              </a:buClr>
              <a:buSzPts val="1100"/>
              <a:buFont typeface="Arial"/>
              <a:buNone/>
            </a:pPr>
            <a:r>
              <a:rPr lang="en">
                <a:solidFill>
                  <a:schemeClr val="dk1"/>
                </a:solidFill>
              </a:rPr>
              <a:t>But here are some types of content you might consider adding to your event</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Invited guest speakers - usually these are great if you plan to have a short opening talk and potentially want to have a well known speaker to draw attendees to the event - this could be a hacktoberfest related talk or something just for fun (you should decide based on your audience) </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Workshops - having workshops is particularly important for beginners, things like an intro to git and github or good first time PRs are great resources for first time attendees. You can also include workshops on other OS topics like documentation, triaging issues, creating PR templates for your repo and more. </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Panels - these might not be suitable for all events but sometimes it can be good to have a Q&amp;A session with experienced open source maintainers about their experiences working with open source software</a:t>
            </a:r>
            <a:endParaRPr>
              <a:solidFill>
                <a:schemeClr val="dk1"/>
              </a:solidFill>
            </a:endParaRPr>
          </a:p>
          <a:p>
            <a:pPr indent="0" lvl="0" marL="0" rtl="0" algn="l">
              <a:spcBef>
                <a:spcPts val="0"/>
              </a:spcBef>
              <a:spcAft>
                <a:spcPts val="0"/>
              </a:spcAft>
              <a:buClr>
                <a:schemeClr val="lt1"/>
              </a:buClr>
              <a:buSzPts val="1100"/>
              <a:buFont typeface="Arial"/>
              <a:buNone/>
            </a:pPr>
            <a:r>
              <a:t/>
            </a:r>
            <a:endParaRPr>
              <a:solidFill>
                <a:schemeClr val="dk1"/>
              </a:solidFill>
            </a:endParaRPr>
          </a:p>
          <a:p>
            <a:pPr indent="0" lvl="0" marL="0" rtl="0" algn="l">
              <a:spcBef>
                <a:spcPts val="0"/>
              </a:spcBef>
              <a:spcAft>
                <a:spcPts val="0"/>
              </a:spcAft>
              <a:buClr>
                <a:schemeClr val="lt1"/>
              </a:buClr>
              <a:buSzPts val="1100"/>
              <a:buFont typeface="Arial"/>
              <a:buNone/>
            </a:pPr>
            <a:r>
              <a:rPr lang="en">
                <a:solidFill>
                  <a:schemeClr val="dk1"/>
                </a:solidFill>
              </a:rPr>
              <a:t>It is important to consider content in a way that aligns with your event goals so that you can set the expectations for your attendees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245" name="Google Shape;245;gf05f530eba_0_3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05f530eba_0_31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solidFill>
                  <a:schemeClr val="dk1"/>
                </a:solidFill>
              </a:rPr>
              <a:t>A good rule for a Hacktoberfest event is to treat the format more like a hackathon or a hackday - the main goal of the event should be to work on PRs collaboratively and therefore any content you include in this event should not distract from this altogether.</a:t>
            </a:r>
            <a:endParaRPr>
              <a:solidFill>
                <a:schemeClr val="dk1"/>
              </a:solidFill>
            </a:endParaRPr>
          </a:p>
          <a:p>
            <a:pPr indent="0" lvl="0" marL="0" rtl="0" algn="l">
              <a:spcBef>
                <a:spcPts val="0"/>
              </a:spcBef>
              <a:spcAft>
                <a:spcPts val="0"/>
              </a:spcAft>
              <a:buClr>
                <a:schemeClr val="lt1"/>
              </a:buClr>
              <a:buSzPts val="1100"/>
              <a:buFont typeface="Arial"/>
              <a:buNone/>
            </a:pPr>
            <a:r>
              <a:t/>
            </a:r>
            <a:endParaRPr>
              <a:solidFill>
                <a:schemeClr val="dk1"/>
              </a:solidFill>
            </a:endParaRPr>
          </a:p>
          <a:p>
            <a:pPr indent="0" lvl="0" marL="0" rtl="0" algn="l">
              <a:spcBef>
                <a:spcPts val="0"/>
              </a:spcBef>
              <a:spcAft>
                <a:spcPts val="0"/>
              </a:spcAft>
              <a:buClr>
                <a:schemeClr val="lt1"/>
              </a:buClr>
              <a:buSzPts val="1100"/>
              <a:buFont typeface="Arial"/>
              <a:buNone/>
            </a:pPr>
            <a:r>
              <a:rPr lang="en">
                <a:solidFill>
                  <a:schemeClr val="dk1"/>
                </a:solidFill>
              </a:rPr>
              <a:t>Consider making all additional content optional or limiting it to under 15 minutes if it will be a non-optional part of the event. </a:t>
            </a:r>
            <a:endParaRPr>
              <a:solidFill>
                <a:schemeClr val="dk1"/>
              </a:solidFill>
            </a:endParaRPr>
          </a:p>
          <a:p>
            <a:pPr indent="0" lvl="0" marL="0" rtl="0" algn="l">
              <a:spcBef>
                <a:spcPts val="0"/>
              </a:spcBef>
              <a:spcAft>
                <a:spcPts val="0"/>
              </a:spcAft>
              <a:buClr>
                <a:schemeClr val="lt1"/>
              </a:buClr>
              <a:buSzPts val="1100"/>
              <a:buFont typeface="Arial"/>
              <a:buNone/>
            </a:pPr>
            <a:r>
              <a:t/>
            </a:r>
            <a:endParaRPr>
              <a:solidFill>
                <a:schemeClr val="dk1"/>
              </a:solidFill>
            </a:endParaRPr>
          </a:p>
          <a:p>
            <a:pPr indent="0" lvl="0" marL="0" rtl="0" algn="l">
              <a:spcBef>
                <a:spcPts val="0"/>
              </a:spcBef>
              <a:spcAft>
                <a:spcPts val="0"/>
              </a:spcAft>
              <a:buClr>
                <a:schemeClr val="lt1"/>
              </a:buClr>
              <a:buSzPts val="1100"/>
              <a:buFont typeface="Arial"/>
              <a:buNone/>
            </a:pPr>
            <a:r>
              <a:rPr lang="en">
                <a:solidFill>
                  <a:schemeClr val="dk1"/>
                </a:solidFill>
              </a:rPr>
              <a:t>Also prepare content in a way that attendees can check in on at a later stage if they want to - so provide slide decks online, email attendees links after the event and think about potentially recording talks so that you can share them later 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251" name="Google Shape;251;gf05f530eba_0_3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f05f530eba_0_3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gf05f530eba_0_3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100"/>
              <a:buFont typeface="Arial"/>
              <a:buNone/>
            </a:pPr>
            <a:r>
              <a:rPr lang="en">
                <a:solidFill>
                  <a:schemeClr val="dk1"/>
                </a:solidFill>
              </a:rPr>
              <a:t>Also know that you can have content that is JUST FOR FUN</a:t>
            </a:r>
            <a:endParaRPr>
              <a:solidFill>
                <a:schemeClr val="dk1"/>
              </a:solidFill>
            </a:endParaRPr>
          </a:p>
          <a:p>
            <a:pPr indent="0" lvl="0" marL="0" rtl="0" algn="l">
              <a:spcBef>
                <a:spcPts val="0"/>
              </a:spcBef>
              <a:spcAft>
                <a:spcPts val="0"/>
              </a:spcAft>
              <a:buClr>
                <a:schemeClr val="lt1"/>
              </a:buClr>
              <a:buSzPts val="1100"/>
              <a:buFont typeface="Arial"/>
              <a:buNone/>
            </a:pPr>
            <a:r>
              <a:t/>
            </a:r>
            <a:endParaRPr>
              <a:solidFill>
                <a:schemeClr val="dk1"/>
              </a:solidFill>
            </a:endParaRPr>
          </a:p>
          <a:p>
            <a:pPr indent="0" lvl="0" marL="0" rtl="0" algn="l">
              <a:spcBef>
                <a:spcPts val="0"/>
              </a:spcBef>
              <a:spcAft>
                <a:spcPts val="0"/>
              </a:spcAft>
              <a:buClr>
                <a:schemeClr val="lt1"/>
              </a:buClr>
              <a:buSzPts val="1100"/>
              <a:buFont typeface="Arial"/>
              <a:buNone/>
            </a:pPr>
            <a:r>
              <a:rPr lang="en">
                <a:solidFill>
                  <a:schemeClr val="dk1"/>
                </a:solidFill>
              </a:rPr>
              <a:t>Longer events such as Hacktoberfest Hack Days can include more short breaks where you create spaces for your attendees to come together to play games or socialize. </a:t>
            </a:r>
            <a:endParaRPr>
              <a:solidFill>
                <a:schemeClr val="dk1"/>
              </a:solidFill>
            </a:endParaRPr>
          </a:p>
          <a:p>
            <a:pPr indent="0" lvl="0" marL="0" rtl="0" algn="l">
              <a:spcBef>
                <a:spcPts val="0"/>
              </a:spcBef>
              <a:spcAft>
                <a:spcPts val="0"/>
              </a:spcAft>
              <a:buClr>
                <a:schemeClr val="lt1"/>
              </a:buClr>
              <a:buSzPts val="1100"/>
              <a:buFont typeface="Arial"/>
              <a:buNone/>
            </a:pPr>
            <a:r>
              <a:t/>
            </a:r>
            <a:endParaRPr>
              <a:solidFill>
                <a:schemeClr val="dk1"/>
              </a:solidFill>
            </a:endParaRPr>
          </a:p>
          <a:p>
            <a:pPr indent="0" lvl="0" marL="0" rtl="0" algn="l">
              <a:spcBef>
                <a:spcPts val="0"/>
              </a:spcBef>
              <a:spcAft>
                <a:spcPts val="0"/>
              </a:spcAft>
              <a:buClr>
                <a:schemeClr val="lt1"/>
              </a:buClr>
              <a:buSzPts val="1100"/>
              <a:buFont typeface="Arial"/>
              <a:buNone/>
            </a:pPr>
            <a:r>
              <a:rPr lang="en">
                <a:solidFill>
                  <a:schemeClr val="dk1"/>
                </a:solidFill>
              </a:rPr>
              <a:t>Taking meaningful breaks in between work sessions can create pockets of fun throughout your event.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258" name="Google Shape;258;gf05f530eba_0_3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f05f530eba_0_34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f05f530eba_0_3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f05f530eba_0_22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f05f530eba_0_2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f05f530eba_0_3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gf05f530eba_0_3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gf05f530eba_0_36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05f530eba_0_3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9" name="Google Shape;89;gf05f530eba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05f530eba_0_4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212121"/>
              </a:buClr>
              <a:buSzPts val="1100"/>
              <a:buFont typeface="Arial"/>
              <a:buNone/>
            </a:pPr>
            <a:r>
              <a:rPr lang="en">
                <a:solidFill>
                  <a:schemeClr val="dk1"/>
                </a:solidFill>
              </a:rPr>
              <a:t>To help encourage a safe, inclusive, and fun Hacktoberfest experience for everyone this year, we recommend for all event organizers to host your Hacktoberfest meetups, online.</a:t>
            </a:r>
            <a:endParaRPr>
              <a:solidFill>
                <a:schemeClr val="dk1"/>
              </a:solidFill>
            </a:endParaRPr>
          </a:p>
          <a:p>
            <a:pPr indent="0" lvl="0" marL="0" rtl="0" algn="l">
              <a:spcBef>
                <a:spcPts val="0"/>
              </a:spcBef>
              <a:spcAft>
                <a:spcPts val="0"/>
              </a:spcAft>
              <a:buClr>
                <a:srgbClr val="212121"/>
              </a:buClr>
              <a:buSzPts val="1100"/>
              <a:buFont typeface="Arial"/>
              <a:buNone/>
            </a:pPr>
            <a:r>
              <a:t/>
            </a:r>
            <a:endParaRPr>
              <a:solidFill>
                <a:schemeClr val="dk1"/>
              </a:solidFill>
            </a:endParaRPr>
          </a:p>
          <a:p>
            <a:pPr indent="0" lvl="0" marL="0" rtl="0" algn="l">
              <a:spcBef>
                <a:spcPts val="0"/>
              </a:spcBef>
              <a:spcAft>
                <a:spcPts val="0"/>
              </a:spcAft>
              <a:buClr>
                <a:srgbClr val="212121"/>
              </a:buClr>
              <a:buSzPts val="1100"/>
              <a:buFont typeface="Arial"/>
              <a:buNone/>
            </a:pPr>
            <a:r>
              <a:rPr lang="en">
                <a:solidFill>
                  <a:schemeClr val="dk1"/>
                </a:solidFill>
              </a:rPr>
              <a:t>So what is an online meetup? You may also hear it being called a virtual meetup. We’ll be using both terms interchangeably throughout this video. Essentially, an online meetup is an interactive gathering of people that happens on the internet. We stress the interactive part. It’s not a lecture. You’re creating a space for your community to come together, connect, and interact online.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95" name="Google Shape;95;gf05f530eba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05f530eba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gf05f530eba_0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100"/>
              <a:buFont typeface="Arial"/>
              <a:buNone/>
            </a:pPr>
            <a:r>
              <a:rPr lang="en">
                <a:solidFill>
                  <a:schemeClr val="dk1"/>
                </a:solidFill>
              </a:rPr>
              <a:t>Firstly, you can help anyone who is completely new to Hacktoberfest and the world of open source software. Your online meetup can provide a space with mentors and content designed specifically for beginners. </a:t>
            </a:r>
            <a:br>
              <a:rPr lang="en">
                <a:solidFill>
                  <a:schemeClr val="dk1"/>
                </a:solidFill>
              </a:rPr>
            </a:br>
            <a:endParaRPr>
              <a:solidFill>
                <a:schemeClr val="dk1"/>
              </a:solidFill>
            </a:endParaRPr>
          </a:p>
        </p:txBody>
      </p:sp>
      <p:sp>
        <p:nvSpPr>
          <p:cNvPr id="101" name="Google Shape;101;gf05f530eba_0_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05f530eba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gf05f530eba_0_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100"/>
              <a:buFont typeface="Arial"/>
              <a:buNone/>
            </a:pPr>
            <a:r>
              <a:rPr lang="en">
                <a:solidFill>
                  <a:schemeClr val="dk1"/>
                </a:solidFill>
              </a:rPr>
              <a:t>Part of the reason Hacktoberfest works so well is because it’s a remote participation event. </a:t>
            </a:r>
            <a:endParaRPr>
              <a:solidFill>
                <a:schemeClr val="dk1"/>
              </a:solidFill>
            </a:endParaRPr>
          </a:p>
          <a:p>
            <a:pPr indent="0" lvl="0" marL="0" rtl="0" algn="l">
              <a:spcBef>
                <a:spcPts val="0"/>
              </a:spcBef>
              <a:spcAft>
                <a:spcPts val="0"/>
              </a:spcAft>
              <a:buClr>
                <a:schemeClr val="lt1"/>
              </a:buClr>
              <a:buSzPts val="1100"/>
              <a:buFont typeface="Arial"/>
              <a:buNone/>
            </a:pPr>
            <a:r>
              <a:rPr lang="en">
                <a:solidFill>
                  <a:schemeClr val="dk1"/>
                </a:solidFill>
              </a:rPr>
              <a:t>People can contribute to the program from wherever they are in the world, and they can work asynchronously in whatever time zone.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112" name="Google Shape;112;gf05f530eba_0_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05f530eba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gf05f530eba_0_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100"/>
              <a:buFont typeface="Arial"/>
              <a:buNone/>
            </a:pPr>
            <a:r>
              <a:rPr lang="en">
                <a:solidFill>
                  <a:schemeClr val="dk1"/>
                </a:solidFill>
              </a:rPr>
              <a:t>Hacktoberfest can be for many people. You might choose to target one of these groups for your event or put on a general event that has something for everyone.</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126" name="Google Shape;126;gf05f530eba_0_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05f530eba_0_11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f05f530eba_0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05f530eba_0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f05f530eba_0_1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f05f530eba_0_1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8" name="Google Shape;18;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9" name="Google Shape;19;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4" name="Google Shape;54;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7" name="Shape 57"/>
        <p:cNvGrpSpPr/>
        <p:nvPr/>
      </p:nvGrpSpPr>
      <p:grpSpPr>
        <a:xfrm>
          <a:off x="0" y="0"/>
          <a:ext cx="0" cy="0"/>
          <a:chOff x="0" y="0"/>
          <a:chExt cx="0" cy="0"/>
        </a:xfrm>
      </p:grpSpPr>
      <p:sp>
        <p:nvSpPr>
          <p:cNvPr id="58" name="Google Shape;58;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9" name="Google Shape;59;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0" name="Google Shape;60;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1" name="Google Shape;61;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2" name="Google Shape;62;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 name="Google Shape;22;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4" name="Google Shape;34;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5" name="Google Shape;45;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0.png"/><Relationship Id="rId2" Type="http://schemas.openxmlformats.org/officeDocument/2006/relationships/image" Target="../media/image12.png"/><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6" Type="http://schemas.openxmlformats.org/officeDocument/2006/relationships/theme" Target="../theme/theme2.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2A353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rotWithShape="1">
          <a:blip r:embed="rId1">
            <a:alphaModFix/>
          </a:blip>
          <a:srcRect b="0" l="65231" r="0" t="48638"/>
          <a:stretch/>
        </p:blipFill>
        <p:spPr>
          <a:xfrm>
            <a:off x="0" y="0"/>
            <a:ext cx="1959644" cy="2641717"/>
          </a:xfrm>
          <a:prstGeom prst="rect">
            <a:avLst/>
          </a:prstGeom>
          <a:noFill/>
          <a:ln>
            <a:noFill/>
          </a:ln>
        </p:spPr>
      </p:pic>
      <p:pic>
        <p:nvPicPr>
          <p:cNvPr id="10" name="Google Shape;10;p1"/>
          <p:cNvPicPr preferRelativeResize="0"/>
          <p:nvPr/>
        </p:nvPicPr>
        <p:blipFill rotWithShape="1">
          <a:blip r:embed="rId1">
            <a:alphaModFix/>
          </a:blip>
          <a:srcRect b="0" l="65231" r="0" t="48638"/>
          <a:stretch/>
        </p:blipFill>
        <p:spPr>
          <a:xfrm flipH="1">
            <a:off x="7184356" y="15715"/>
            <a:ext cx="1959644" cy="264171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666268" y="2783673"/>
            <a:ext cx="138482" cy="153320"/>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rot="-4147795">
            <a:off x="775590" y="4460366"/>
            <a:ext cx="205148" cy="227128"/>
          </a:xfrm>
          <a:prstGeom prst="rect">
            <a:avLst/>
          </a:prstGeom>
          <a:noFill/>
          <a:ln>
            <a:noFill/>
          </a:ln>
        </p:spPr>
      </p:pic>
      <p:pic>
        <p:nvPicPr>
          <p:cNvPr id="13" name="Google Shape;13;p1"/>
          <p:cNvPicPr preferRelativeResize="0"/>
          <p:nvPr/>
        </p:nvPicPr>
        <p:blipFill rotWithShape="1">
          <a:blip r:embed="rId2">
            <a:alphaModFix/>
          </a:blip>
          <a:srcRect b="0" l="0" r="0" t="0"/>
          <a:stretch/>
        </p:blipFill>
        <p:spPr>
          <a:xfrm rot="-2075679">
            <a:off x="6973679" y="568570"/>
            <a:ext cx="192282" cy="212884"/>
          </a:xfrm>
          <a:prstGeom prst="rect">
            <a:avLst/>
          </a:prstGeom>
          <a:noFill/>
          <a:ln>
            <a:noFill/>
          </a:ln>
        </p:spPr>
      </p:pic>
      <p:pic>
        <p:nvPicPr>
          <p:cNvPr id="14" name="Google Shape;14;p1"/>
          <p:cNvPicPr preferRelativeResize="0"/>
          <p:nvPr/>
        </p:nvPicPr>
        <p:blipFill rotWithShape="1">
          <a:blip r:embed="rId2">
            <a:alphaModFix/>
          </a:blip>
          <a:srcRect b="0" l="0" r="0" t="0"/>
          <a:stretch/>
        </p:blipFill>
        <p:spPr>
          <a:xfrm rot="-213114">
            <a:off x="7988740" y="2865124"/>
            <a:ext cx="129826" cy="143736"/>
          </a:xfrm>
          <a:prstGeom prst="rect">
            <a:avLst/>
          </a:prstGeom>
          <a:noFill/>
          <a:ln>
            <a:noFill/>
          </a:ln>
        </p:spPr>
      </p:pic>
      <p:pic>
        <p:nvPicPr>
          <p:cNvPr id="15" name="Google Shape;15;p1"/>
          <p:cNvPicPr preferRelativeResize="0"/>
          <p:nvPr/>
        </p:nvPicPr>
        <p:blipFill rotWithShape="1">
          <a:blip r:embed="rId3">
            <a:alphaModFix/>
          </a:blip>
          <a:srcRect b="0" l="0" r="0" t="0"/>
          <a:stretch/>
        </p:blipFill>
        <p:spPr>
          <a:xfrm>
            <a:off x="7589888" y="3806926"/>
            <a:ext cx="992138" cy="99213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1.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image" Target="../media/image18.png"/><Relationship Id="rId5" Type="http://schemas.openxmlformats.org/officeDocument/2006/relationships/image" Target="../media/image26.png"/><Relationship Id="rId6"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23.png"/><Relationship Id="rId5" Type="http://schemas.openxmlformats.org/officeDocument/2006/relationships/image" Target="../media/image25.png"/><Relationship Id="rId6"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3.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1" Type="http://schemas.openxmlformats.org/officeDocument/2006/relationships/image" Target="../media/image22.png"/><Relationship Id="rId10" Type="http://schemas.openxmlformats.org/officeDocument/2006/relationships/image" Target="../media/image15.png"/><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png"/><Relationship Id="rId9" Type="http://schemas.openxmlformats.org/officeDocument/2006/relationships/image" Target="../media/image11.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13.png"/><Relationship Id="rId8"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22.png"/><Relationship Id="rId9"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17.png"/><Relationship Id="rId7" Type="http://schemas.openxmlformats.org/officeDocument/2006/relationships/image" Target="../media/image9.png"/><Relationship Id="rId8"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27.png"/><Relationship Id="rId5"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descr="Logo&#10;&#10;Description automatically generated with low confidence" id="67" name="Google Shape;67;p14"/>
          <p:cNvPicPr preferRelativeResize="0"/>
          <p:nvPr/>
        </p:nvPicPr>
        <p:blipFill rotWithShape="1">
          <a:blip r:embed="rId3">
            <a:alphaModFix/>
          </a:blip>
          <a:srcRect b="0" l="0" r="0" t="0"/>
          <a:stretch/>
        </p:blipFill>
        <p:spPr>
          <a:xfrm>
            <a:off x="1969824" y="1432941"/>
            <a:ext cx="5239579" cy="2029967"/>
          </a:xfrm>
          <a:prstGeom prst="rect">
            <a:avLst/>
          </a:prstGeom>
          <a:noFill/>
          <a:ln>
            <a:noFill/>
          </a:ln>
        </p:spPr>
      </p:pic>
      <p:pic>
        <p:nvPicPr>
          <p:cNvPr id="68" name="Google Shape;68;p14"/>
          <p:cNvPicPr preferRelativeResize="0"/>
          <p:nvPr/>
        </p:nvPicPr>
        <p:blipFill rotWithShape="1">
          <a:blip r:embed="rId4">
            <a:alphaModFix/>
          </a:blip>
          <a:srcRect b="0" l="0" r="0" t="0"/>
          <a:stretch/>
        </p:blipFill>
        <p:spPr>
          <a:xfrm>
            <a:off x="3541386" y="4532742"/>
            <a:ext cx="1257270" cy="435854"/>
          </a:xfrm>
          <a:prstGeom prst="rect">
            <a:avLst/>
          </a:prstGeom>
          <a:noFill/>
          <a:ln>
            <a:noFill/>
          </a:ln>
        </p:spPr>
      </p:pic>
      <p:pic>
        <p:nvPicPr>
          <p:cNvPr id="69" name="Google Shape;69;p14"/>
          <p:cNvPicPr preferRelativeResize="0"/>
          <p:nvPr/>
        </p:nvPicPr>
        <p:blipFill rotWithShape="1">
          <a:blip r:embed="rId5">
            <a:alphaModFix/>
          </a:blip>
          <a:srcRect b="0" l="0" r="0" t="0"/>
          <a:stretch/>
        </p:blipFill>
        <p:spPr>
          <a:xfrm>
            <a:off x="5952126" y="4532742"/>
            <a:ext cx="1257270" cy="435854"/>
          </a:xfrm>
          <a:prstGeom prst="rect">
            <a:avLst/>
          </a:prstGeom>
          <a:noFill/>
          <a:ln>
            <a:noFill/>
          </a:ln>
        </p:spPr>
      </p:pic>
      <p:pic>
        <p:nvPicPr>
          <p:cNvPr id="70" name="Google Shape;70;p14"/>
          <p:cNvPicPr preferRelativeResize="0"/>
          <p:nvPr/>
        </p:nvPicPr>
        <p:blipFill rotWithShape="1">
          <a:blip r:embed="rId6">
            <a:alphaModFix/>
          </a:blip>
          <a:srcRect b="0" l="0" r="0" t="0"/>
          <a:stretch/>
        </p:blipFill>
        <p:spPr>
          <a:xfrm>
            <a:off x="2021674" y="4532742"/>
            <a:ext cx="1257270" cy="435854"/>
          </a:xfrm>
          <a:prstGeom prst="rect">
            <a:avLst/>
          </a:prstGeom>
          <a:noFill/>
          <a:ln>
            <a:noFill/>
          </a:ln>
        </p:spPr>
      </p:pic>
      <p:pic>
        <p:nvPicPr>
          <p:cNvPr id="71" name="Google Shape;71;p14"/>
          <p:cNvPicPr preferRelativeResize="0"/>
          <p:nvPr/>
        </p:nvPicPr>
        <p:blipFill rotWithShape="1">
          <a:blip r:embed="rId7">
            <a:alphaModFix/>
          </a:blip>
          <a:srcRect b="0" l="0" r="0" t="0"/>
          <a:stretch/>
        </p:blipFill>
        <p:spPr>
          <a:xfrm>
            <a:off x="5061073" y="4481617"/>
            <a:ext cx="628636" cy="435854"/>
          </a:xfrm>
          <a:prstGeom prst="rect">
            <a:avLst/>
          </a:prstGeom>
          <a:noFill/>
          <a:ln>
            <a:noFill/>
          </a:ln>
        </p:spPr>
      </p:pic>
      <p:sp>
        <p:nvSpPr>
          <p:cNvPr id="72" name="Google Shape;72;p14"/>
          <p:cNvSpPr txBox="1"/>
          <p:nvPr/>
        </p:nvSpPr>
        <p:spPr>
          <a:xfrm>
            <a:off x="3992996" y="3801632"/>
            <a:ext cx="1158000" cy="5001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i="0" lang="en" sz="1400" u="none" cap="none" strike="noStrike">
                <a:solidFill>
                  <a:srgbClr val="92A88C"/>
                </a:solidFill>
                <a:latin typeface="Arial"/>
                <a:ea typeface="Arial"/>
                <a:cs typeface="Arial"/>
                <a:sym typeface="Arial"/>
              </a:rPr>
              <a:t>Presented by</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p:nvPr/>
        </p:nvSpPr>
        <p:spPr>
          <a:xfrm>
            <a:off x="2256702" y="1285832"/>
            <a:ext cx="4800600" cy="1371600"/>
          </a:xfrm>
          <a:prstGeom prst="rect">
            <a:avLst/>
          </a:prstGeom>
          <a:solidFill>
            <a:srgbClr val="B9CEB4">
              <a:alpha val="498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500">
              <a:solidFill>
                <a:srgbClr val="2A3531"/>
              </a:solidFill>
              <a:latin typeface="Arial"/>
              <a:ea typeface="Arial"/>
              <a:cs typeface="Arial"/>
              <a:sym typeface="Arial"/>
            </a:endParaRPr>
          </a:p>
        </p:txBody>
      </p:sp>
      <p:sp>
        <p:nvSpPr>
          <p:cNvPr id="168" name="Google Shape;168;p23"/>
          <p:cNvSpPr/>
          <p:nvPr/>
        </p:nvSpPr>
        <p:spPr>
          <a:xfrm>
            <a:off x="2256702" y="2657432"/>
            <a:ext cx="4800600" cy="1371600"/>
          </a:xfrm>
          <a:prstGeom prst="rect">
            <a:avLst/>
          </a:prstGeom>
          <a:solidFill>
            <a:srgbClr val="92A88C">
              <a:alpha val="498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69" name="Google Shape;169;p23"/>
          <p:cNvSpPr txBox="1"/>
          <p:nvPr/>
        </p:nvSpPr>
        <p:spPr>
          <a:xfrm>
            <a:off x="2710224" y="1798500"/>
            <a:ext cx="1641900" cy="346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800">
                <a:solidFill>
                  <a:srgbClr val="B9CEB4"/>
                </a:solidFill>
                <a:latin typeface="Poppins"/>
                <a:ea typeface="Poppins"/>
                <a:cs typeface="Poppins"/>
                <a:sym typeface="Poppins"/>
              </a:rPr>
              <a:t>Invitation</a:t>
            </a:r>
            <a:endParaRPr sz="1100">
              <a:latin typeface="Poppins"/>
              <a:ea typeface="Poppins"/>
              <a:cs typeface="Poppins"/>
              <a:sym typeface="Poppins"/>
            </a:endParaRPr>
          </a:p>
        </p:txBody>
      </p:sp>
      <p:sp>
        <p:nvSpPr>
          <p:cNvPr id="170" name="Google Shape;170;p23"/>
          <p:cNvSpPr txBox="1"/>
          <p:nvPr/>
        </p:nvSpPr>
        <p:spPr>
          <a:xfrm>
            <a:off x="2744176" y="3144722"/>
            <a:ext cx="1714800" cy="346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800">
                <a:solidFill>
                  <a:srgbClr val="B9CEB4"/>
                </a:solidFill>
                <a:latin typeface="Poppins"/>
                <a:ea typeface="Poppins"/>
                <a:cs typeface="Poppins"/>
                <a:sym typeface="Poppins"/>
              </a:rPr>
              <a:t>Open Call</a:t>
            </a:r>
            <a:endParaRPr b="1" sz="1400">
              <a:solidFill>
                <a:srgbClr val="B9CEB4"/>
              </a:solidFill>
              <a:latin typeface="Poppins"/>
              <a:ea typeface="Poppins"/>
              <a:cs typeface="Poppins"/>
              <a:sym typeface="Poppins"/>
            </a:endParaRPr>
          </a:p>
        </p:txBody>
      </p:sp>
      <p:pic>
        <p:nvPicPr>
          <p:cNvPr id="171" name="Google Shape;171;p23"/>
          <p:cNvPicPr preferRelativeResize="0"/>
          <p:nvPr/>
        </p:nvPicPr>
        <p:blipFill rotWithShape="1">
          <a:blip r:embed="rId3">
            <a:alphaModFix/>
          </a:blip>
          <a:srcRect b="0" l="0" r="0" t="0"/>
          <a:stretch/>
        </p:blipFill>
        <p:spPr>
          <a:xfrm>
            <a:off x="4458932" y="1625172"/>
            <a:ext cx="685800" cy="685800"/>
          </a:xfrm>
          <a:prstGeom prst="rect">
            <a:avLst/>
          </a:prstGeom>
          <a:noFill/>
          <a:ln>
            <a:noFill/>
          </a:ln>
        </p:spPr>
      </p:pic>
      <p:pic>
        <p:nvPicPr>
          <p:cNvPr id="172" name="Google Shape;172;p23"/>
          <p:cNvPicPr preferRelativeResize="0"/>
          <p:nvPr/>
        </p:nvPicPr>
        <p:blipFill rotWithShape="1">
          <a:blip r:embed="rId4">
            <a:alphaModFix/>
          </a:blip>
          <a:srcRect b="0" l="0" r="0" t="0"/>
          <a:stretch/>
        </p:blipFill>
        <p:spPr>
          <a:xfrm>
            <a:off x="5531360" y="1656727"/>
            <a:ext cx="685800" cy="685800"/>
          </a:xfrm>
          <a:prstGeom prst="rect">
            <a:avLst/>
          </a:prstGeom>
          <a:noFill/>
          <a:ln>
            <a:noFill/>
          </a:ln>
        </p:spPr>
      </p:pic>
      <p:pic>
        <p:nvPicPr>
          <p:cNvPr id="173" name="Google Shape;173;p23"/>
          <p:cNvPicPr preferRelativeResize="0"/>
          <p:nvPr/>
        </p:nvPicPr>
        <p:blipFill rotWithShape="1">
          <a:blip r:embed="rId5">
            <a:alphaModFix/>
          </a:blip>
          <a:srcRect b="0" l="0" r="0" t="0"/>
          <a:stretch/>
        </p:blipFill>
        <p:spPr>
          <a:xfrm>
            <a:off x="4283401" y="2775387"/>
            <a:ext cx="1028700" cy="1028700"/>
          </a:xfrm>
          <a:prstGeom prst="rect">
            <a:avLst/>
          </a:prstGeom>
          <a:noFill/>
          <a:ln>
            <a:noFill/>
          </a:ln>
        </p:spPr>
      </p:pic>
      <p:pic>
        <p:nvPicPr>
          <p:cNvPr id="174" name="Google Shape;174;p23"/>
          <p:cNvPicPr preferRelativeResize="0"/>
          <p:nvPr/>
        </p:nvPicPr>
        <p:blipFill rotWithShape="1">
          <a:blip r:embed="rId6">
            <a:alphaModFix/>
          </a:blip>
          <a:srcRect b="0" l="0" r="0" t="0"/>
          <a:stretch/>
        </p:blipFill>
        <p:spPr>
          <a:xfrm>
            <a:off x="5527279" y="2965168"/>
            <a:ext cx="685800" cy="685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nvSpPr>
        <p:spPr>
          <a:xfrm>
            <a:off x="1788001" y="1428905"/>
            <a:ext cx="5568000" cy="2285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4500">
                <a:solidFill>
                  <a:srgbClr val="F54501"/>
                </a:solidFill>
                <a:latin typeface="Poppins"/>
                <a:ea typeface="Poppins"/>
                <a:cs typeface="Poppins"/>
                <a:sym typeface="Poppins"/>
              </a:rPr>
              <a:t>attrition</a:t>
            </a:r>
            <a:r>
              <a:rPr lang="en" sz="4500">
                <a:solidFill>
                  <a:srgbClr val="92A88C"/>
                </a:solidFill>
                <a:latin typeface="Poppins"/>
                <a:ea typeface="Poppins"/>
                <a:cs typeface="Poppins"/>
                <a:sym typeface="Poppins"/>
              </a:rPr>
              <a:t> </a:t>
            </a:r>
            <a:endParaRPr sz="1100">
              <a:latin typeface="Poppins"/>
              <a:ea typeface="Poppins"/>
              <a:cs typeface="Poppins"/>
              <a:sym typeface="Poppins"/>
            </a:endParaRPr>
          </a:p>
          <a:p>
            <a:pPr indent="0" lvl="0" marL="0" marR="0" rtl="0" algn="ctr">
              <a:spcBef>
                <a:spcPts val="0"/>
              </a:spcBef>
              <a:spcAft>
                <a:spcPts val="0"/>
              </a:spcAft>
              <a:buNone/>
            </a:pPr>
            <a:r>
              <a:rPr lang="en" sz="3300">
                <a:solidFill>
                  <a:srgbClr val="92A88C"/>
                </a:solidFill>
                <a:latin typeface="Poppins"/>
                <a:ea typeface="Poppins"/>
                <a:cs typeface="Poppins"/>
                <a:sym typeface="Poppins"/>
              </a:rPr>
              <a:t>The reduction in number of people from sign up to on the day attendees</a:t>
            </a:r>
            <a:endParaRPr sz="1100">
              <a:latin typeface="Poppins"/>
              <a:ea typeface="Poppins"/>
              <a:cs typeface="Poppins"/>
              <a:sym typeface="Poppi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nvSpPr>
        <p:spPr>
          <a:xfrm>
            <a:off x="1717491" y="574845"/>
            <a:ext cx="27870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000">
                <a:solidFill>
                  <a:srgbClr val="F54501"/>
                </a:solidFill>
                <a:latin typeface="Poppins"/>
                <a:ea typeface="Poppins"/>
                <a:cs typeface="Poppins"/>
                <a:sym typeface="Poppins"/>
              </a:rPr>
              <a:t>Be </a:t>
            </a:r>
            <a:r>
              <a:rPr b="1" lang="en" sz="3000" u="sng">
                <a:solidFill>
                  <a:srgbClr val="F54501"/>
                </a:solidFill>
                <a:latin typeface="Poppins"/>
                <a:ea typeface="Poppins"/>
                <a:cs typeface="Poppins"/>
                <a:sym typeface="Poppins"/>
              </a:rPr>
              <a:t>INCLUSIVE</a:t>
            </a:r>
            <a:endParaRPr sz="1100">
              <a:latin typeface="Poppins"/>
              <a:ea typeface="Poppins"/>
              <a:cs typeface="Poppins"/>
              <a:sym typeface="Poppins"/>
            </a:endParaRPr>
          </a:p>
        </p:txBody>
      </p:sp>
      <p:sp>
        <p:nvSpPr>
          <p:cNvPr id="185" name="Google Shape;185;p25"/>
          <p:cNvSpPr txBox="1"/>
          <p:nvPr/>
        </p:nvSpPr>
        <p:spPr>
          <a:xfrm>
            <a:off x="1694760" y="1430553"/>
            <a:ext cx="5756700" cy="2824500"/>
          </a:xfrm>
          <a:prstGeom prst="rect">
            <a:avLst/>
          </a:prstGeom>
          <a:noFill/>
          <a:ln>
            <a:noFill/>
          </a:ln>
        </p:spPr>
        <p:txBody>
          <a:bodyPr anchorCtr="0" anchor="t" bIns="34275" lIns="68575" spcFirstLastPara="1" rIns="68575" wrap="square" tIns="34275">
            <a:spAutoFit/>
          </a:bodyPr>
          <a:lstStyle/>
          <a:p>
            <a:pPr indent="-228600" lvl="0" marL="254000" marR="0" rtl="0" algn="l">
              <a:spcBef>
                <a:spcPts val="0"/>
              </a:spcBef>
              <a:spcAft>
                <a:spcPts val="0"/>
              </a:spcAft>
              <a:buClr>
                <a:srgbClr val="B9CEB4"/>
              </a:buClr>
              <a:buSzPts val="1800"/>
              <a:buFont typeface="Calibri"/>
              <a:buAutoNum type="arabicPeriod"/>
            </a:pPr>
            <a:r>
              <a:rPr lang="en" sz="1800">
                <a:solidFill>
                  <a:srgbClr val="B9CEB4"/>
                </a:solidFill>
                <a:latin typeface="Poppins"/>
                <a:ea typeface="Poppins"/>
                <a:cs typeface="Poppins"/>
                <a:sym typeface="Poppins"/>
              </a:rPr>
              <a:t>Have a clear </a:t>
            </a:r>
            <a:r>
              <a:rPr b="1" lang="en" sz="1800">
                <a:solidFill>
                  <a:srgbClr val="F54501"/>
                </a:solidFill>
                <a:latin typeface="Poppins"/>
                <a:ea typeface="Poppins"/>
                <a:cs typeface="Poppins"/>
                <a:sym typeface="Poppins"/>
              </a:rPr>
              <a:t>CODE OF CONDUCT </a:t>
            </a:r>
            <a:r>
              <a:rPr lang="en" sz="1800">
                <a:solidFill>
                  <a:srgbClr val="B9CEB4"/>
                </a:solidFill>
                <a:latin typeface="Poppins"/>
                <a:ea typeface="Poppins"/>
                <a:cs typeface="Poppins"/>
                <a:sym typeface="Poppins"/>
              </a:rPr>
              <a:t>&amp; communicate a reporting process</a:t>
            </a:r>
            <a:endParaRPr sz="1800">
              <a:latin typeface="Poppins"/>
              <a:ea typeface="Poppins"/>
              <a:cs typeface="Poppins"/>
              <a:sym typeface="Poppins"/>
            </a:endParaRPr>
          </a:p>
          <a:p>
            <a:pPr indent="-228600" lvl="0" marL="254000" marR="0" rtl="0" algn="l">
              <a:spcBef>
                <a:spcPts val="1400"/>
              </a:spcBef>
              <a:spcAft>
                <a:spcPts val="0"/>
              </a:spcAft>
              <a:buClr>
                <a:srgbClr val="92A88C"/>
              </a:buClr>
              <a:buSzPts val="1800"/>
              <a:buFont typeface="Calibri"/>
              <a:buAutoNum type="arabicPeriod"/>
            </a:pPr>
            <a:r>
              <a:rPr lang="en" sz="1800">
                <a:solidFill>
                  <a:srgbClr val="92A88C"/>
                </a:solidFill>
                <a:latin typeface="Poppins"/>
                <a:ea typeface="Poppins"/>
                <a:cs typeface="Poppins"/>
                <a:sym typeface="Poppins"/>
              </a:rPr>
              <a:t> </a:t>
            </a:r>
            <a:r>
              <a:rPr b="1" lang="en" sz="1800">
                <a:solidFill>
                  <a:srgbClr val="F54501"/>
                </a:solidFill>
                <a:latin typeface="Poppins"/>
                <a:ea typeface="Poppins"/>
                <a:cs typeface="Poppins"/>
                <a:sym typeface="Poppins"/>
              </a:rPr>
              <a:t>Communicate</a:t>
            </a:r>
            <a:r>
              <a:rPr lang="en" sz="1800">
                <a:solidFill>
                  <a:srgbClr val="92A88C"/>
                </a:solidFill>
                <a:latin typeface="Poppins"/>
                <a:ea typeface="Poppins"/>
                <a:cs typeface="Poppins"/>
                <a:sym typeface="Poppins"/>
              </a:rPr>
              <a:t> venue info clearly ahead of time to manage expectations</a:t>
            </a:r>
            <a:endParaRPr sz="1800">
              <a:latin typeface="Poppins"/>
              <a:ea typeface="Poppins"/>
              <a:cs typeface="Poppins"/>
              <a:sym typeface="Poppins"/>
            </a:endParaRPr>
          </a:p>
          <a:p>
            <a:pPr indent="-228600" lvl="0" marL="254000" marR="0" rtl="0" algn="l">
              <a:spcBef>
                <a:spcPts val="1400"/>
              </a:spcBef>
              <a:spcAft>
                <a:spcPts val="0"/>
              </a:spcAft>
              <a:buClr>
                <a:srgbClr val="B9CEB4"/>
              </a:buClr>
              <a:buSzPts val="1800"/>
              <a:buFont typeface="Calibri"/>
              <a:buAutoNum type="arabicPeriod"/>
            </a:pPr>
            <a:r>
              <a:rPr lang="en" sz="1800">
                <a:solidFill>
                  <a:srgbClr val="B9CEB4"/>
                </a:solidFill>
                <a:latin typeface="Poppins"/>
                <a:ea typeface="Poppins"/>
                <a:cs typeface="Poppins"/>
                <a:sym typeface="Poppins"/>
              </a:rPr>
              <a:t>Provide ways for people to get to know each other such as </a:t>
            </a:r>
            <a:r>
              <a:rPr b="1" lang="en" sz="1800">
                <a:solidFill>
                  <a:srgbClr val="F54501"/>
                </a:solidFill>
                <a:latin typeface="Poppins"/>
                <a:ea typeface="Poppins"/>
                <a:cs typeface="Poppins"/>
                <a:sym typeface="Poppins"/>
              </a:rPr>
              <a:t>(optional) ICE BREAKERS</a:t>
            </a:r>
            <a:endParaRPr sz="1800">
              <a:latin typeface="Poppins"/>
              <a:ea typeface="Poppins"/>
              <a:cs typeface="Poppins"/>
              <a:sym typeface="Poppins"/>
            </a:endParaRPr>
          </a:p>
          <a:p>
            <a:pPr indent="-228600" lvl="0" marL="254000" marR="0" rtl="0" algn="l">
              <a:spcBef>
                <a:spcPts val="1400"/>
              </a:spcBef>
              <a:spcAft>
                <a:spcPts val="0"/>
              </a:spcAft>
              <a:buClr>
                <a:srgbClr val="92A88C"/>
              </a:buClr>
              <a:buSzPts val="1800"/>
              <a:buFont typeface="Calibri"/>
              <a:buAutoNum type="arabicPeriod"/>
            </a:pPr>
            <a:r>
              <a:rPr lang="en" sz="1800">
                <a:solidFill>
                  <a:srgbClr val="92A88C"/>
                </a:solidFill>
                <a:latin typeface="Poppins"/>
                <a:ea typeface="Poppins"/>
                <a:cs typeface="Poppins"/>
                <a:sym typeface="Poppins"/>
              </a:rPr>
              <a:t> </a:t>
            </a:r>
            <a:r>
              <a:rPr b="1" lang="en" sz="1800">
                <a:solidFill>
                  <a:srgbClr val="F54501"/>
                </a:solidFill>
                <a:latin typeface="Poppins"/>
                <a:ea typeface="Poppins"/>
                <a:cs typeface="Poppins"/>
                <a:sym typeface="Poppins"/>
              </a:rPr>
              <a:t>Name Tags with Pronouns</a:t>
            </a:r>
            <a:r>
              <a:rPr lang="en" sz="1800">
                <a:solidFill>
                  <a:srgbClr val="92A88C"/>
                </a:solidFill>
                <a:latin typeface="Poppins"/>
                <a:ea typeface="Poppins"/>
                <a:cs typeface="Poppins"/>
                <a:sym typeface="Poppins"/>
              </a:rPr>
              <a:t> help people share their preferences  </a:t>
            </a:r>
            <a:endParaRPr sz="1800">
              <a:solidFill>
                <a:srgbClr val="92A88C"/>
              </a:solidFill>
              <a:latin typeface="Poppins"/>
              <a:ea typeface="Poppins"/>
              <a:cs typeface="Poppins"/>
              <a:sym typeface="Poppi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txBox="1"/>
          <p:nvPr/>
        </p:nvSpPr>
        <p:spPr>
          <a:xfrm>
            <a:off x="1741648" y="1498200"/>
            <a:ext cx="5660700" cy="21471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4500">
                <a:solidFill>
                  <a:srgbClr val="F54501"/>
                </a:solidFill>
                <a:latin typeface="Poppins"/>
                <a:ea typeface="Poppins"/>
                <a:cs typeface="Poppins"/>
                <a:sym typeface="Poppins"/>
              </a:rPr>
              <a:t>WHERE</a:t>
            </a:r>
            <a:r>
              <a:rPr lang="en" sz="4500">
                <a:solidFill>
                  <a:srgbClr val="92A88C"/>
                </a:solidFill>
                <a:latin typeface="Poppins"/>
                <a:ea typeface="Poppins"/>
                <a:cs typeface="Poppins"/>
                <a:sym typeface="Poppins"/>
              </a:rPr>
              <a:t> can Hacktoberfest event take place?</a:t>
            </a:r>
            <a:endParaRPr sz="1100">
              <a:latin typeface="Poppins"/>
              <a:ea typeface="Poppins"/>
              <a:cs typeface="Poppins"/>
              <a:sym typeface="Poppi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7"/>
          <p:cNvPicPr preferRelativeResize="0"/>
          <p:nvPr/>
        </p:nvPicPr>
        <p:blipFill rotWithShape="1">
          <a:blip r:embed="rId3">
            <a:alphaModFix/>
          </a:blip>
          <a:srcRect b="0" l="0" r="0" t="0"/>
          <a:stretch/>
        </p:blipFill>
        <p:spPr>
          <a:xfrm>
            <a:off x="7589888" y="3806926"/>
            <a:ext cx="992138" cy="992138"/>
          </a:xfrm>
          <a:prstGeom prst="rect">
            <a:avLst/>
          </a:prstGeom>
          <a:noFill/>
          <a:ln>
            <a:noFill/>
          </a:ln>
        </p:spPr>
      </p:pic>
      <p:pic>
        <p:nvPicPr>
          <p:cNvPr id="197" name="Google Shape;197;p27"/>
          <p:cNvPicPr preferRelativeResize="0"/>
          <p:nvPr/>
        </p:nvPicPr>
        <p:blipFill rotWithShape="1">
          <a:blip r:embed="rId4">
            <a:alphaModFix/>
          </a:blip>
          <a:srcRect b="0" l="0" r="0" t="0"/>
          <a:stretch/>
        </p:blipFill>
        <p:spPr>
          <a:xfrm>
            <a:off x="5812760" y="1971632"/>
            <a:ext cx="1371600" cy="1371600"/>
          </a:xfrm>
          <a:prstGeom prst="rect">
            <a:avLst/>
          </a:prstGeom>
          <a:noFill/>
          <a:ln>
            <a:noFill/>
          </a:ln>
        </p:spPr>
      </p:pic>
      <p:pic>
        <p:nvPicPr>
          <p:cNvPr id="198" name="Google Shape;198;p27"/>
          <p:cNvPicPr preferRelativeResize="0"/>
          <p:nvPr/>
        </p:nvPicPr>
        <p:blipFill rotWithShape="1">
          <a:blip r:embed="rId5">
            <a:alphaModFix/>
          </a:blip>
          <a:srcRect b="0" l="0" r="0" t="0"/>
          <a:stretch/>
        </p:blipFill>
        <p:spPr>
          <a:xfrm>
            <a:off x="1959640" y="1955918"/>
            <a:ext cx="1371601" cy="1371601"/>
          </a:xfrm>
          <a:prstGeom prst="rect">
            <a:avLst/>
          </a:prstGeom>
          <a:noFill/>
          <a:ln>
            <a:noFill/>
          </a:ln>
        </p:spPr>
      </p:pic>
      <p:pic>
        <p:nvPicPr>
          <p:cNvPr id="199" name="Google Shape;199;p27"/>
          <p:cNvPicPr preferRelativeResize="0"/>
          <p:nvPr/>
        </p:nvPicPr>
        <p:blipFill rotWithShape="1">
          <a:blip r:embed="rId6">
            <a:alphaModFix/>
          </a:blip>
          <a:srcRect b="0" l="0" r="0" t="0"/>
          <a:stretch/>
        </p:blipFill>
        <p:spPr>
          <a:xfrm>
            <a:off x="3886200" y="1885950"/>
            <a:ext cx="1371600" cy="1371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txBox="1"/>
          <p:nvPr/>
        </p:nvSpPr>
        <p:spPr>
          <a:xfrm>
            <a:off x="1717503" y="574850"/>
            <a:ext cx="39714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000">
                <a:solidFill>
                  <a:srgbClr val="F54501"/>
                </a:solidFill>
                <a:latin typeface="Poppins"/>
                <a:ea typeface="Poppins"/>
                <a:cs typeface="Poppins"/>
                <a:sym typeface="Poppins"/>
              </a:rPr>
              <a:t>Things to check</a:t>
            </a:r>
            <a:endParaRPr b="1" sz="3000" u="sng">
              <a:solidFill>
                <a:srgbClr val="F54501"/>
              </a:solidFill>
              <a:latin typeface="Poppins"/>
              <a:ea typeface="Poppins"/>
              <a:cs typeface="Poppins"/>
              <a:sym typeface="Poppins"/>
            </a:endParaRPr>
          </a:p>
        </p:txBody>
      </p:sp>
      <p:sp>
        <p:nvSpPr>
          <p:cNvPr id="205" name="Google Shape;205;p28"/>
          <p:cNvSpPr txBox="1"/>
          <p:nvPr/>
        </p:nvSpPr>
        <p:spPr>
          <a:xfrm>
            <a:off x="1694760" y="1430553"/>
            <a:ext cx="2877300" cy="2824500"/>
          </a:xfrm>
          <a:prstGeom prst="rect">
            <a:avLst/>
          </a:prstGeom>
          <a:noFill/>
          <a:ln>
            <a:noFill/>
          </a:ln>
        </p:spPr>
        <p:txBody>
          <a:bodyPr anchorCtr="0" anchor="t" bIns="34275" lIns="68575" spcFirstLastPara="1" rIns="68575" wrap="square" tIns="34275">
            <a:spAutoFit/>
          </a:bodyPr>
          <a:lstStyle/>
          <a:p>
            <a:pPr indent="-431800" lvl="0" marL="431800" marR="0" rtl="0" algn="l">
              <a:spcBef>
                <a:spcPts val="0"/>
              </a:spcBef>
              <a:spcAft>
                <a:spcPts val="0"/>
              </a:spcAft>
              <a:buClr>
                <a:srgbClr val="92A88C"/>
              </a:buClr>
              <a:buSzPts val="1800"/>
              <a:buFont typeface="Poppins"/>
              <a:buChar char="❑"/>
            </a:pPr>
            <a:r>
              <a:rPr lang="en" sz="1800">
                <a:solidFill>
                  <a:srgbClr val="92A88C"/>
                </a:solidFill>
                <a:latin typeface="Poppins"/>
                <a:ea typeface="Poppins"/>
                <a:cs typeface="Poppins"/>
                <a:sym typeface="Poppins"/>
              </a:rPr>
              <a:t>Inform reception/ security</a:t>
            </a:r>
            <a:endParaRPr sz="1100">
              <a:latin typeface="Poppins"/>
              <a:ea typeface="Poppins"/>
              <a:cs typeface="Poppins"/>
              <a:sym typeface="Poppins"/>
            </a:endParaRPr>
          </a:p>
          <a:p>
            <a:pPr indent="-431800" lvl="0" marL="431800" marR="0" rtl="0" algn="l">
              <a:spcBef>
                <a:spcPts val="1400"/>
              </a:spcBef>
              <a:spcAft>
                <a:spcPts val="0"/>
              </a:spcAft>
              <a:buClr>
                <a:srgbClr val="92A88C"/>
              </a:buClr>
              <a:buSzPts val="1800"/>
              <a:buFont typeface="Poppins"/>
              <a:buChar char="❑"/>
            </a:pPr>
            <a:r>
              <a:rPr lang="en" sz="1800">
                <a:solidFill>
                  <a:srgbClr val="92A88C"/>
                </a:solidFill>
                <a:latin typeface="Poppins"/>
                <a:ea typeface="Poppins"/>
                <a:cs typeface="Poppins"/>
                <a:sym typeface="Poppins"/>
              </a:rPr>
              <a:t>Share accessibility info</a:t>
            </a:r>
            <a:endParaRPr sz="1100">
              <a:latin typeface="Poppins"/>
              <a:ea typeface="Poppins"/>
              <a:cs typeface="Poppins"/>
              <a:sym typeface="Poppins"/>
            </a:endParaRPr>
          </a:p>
          <a:p>
            <a:pPr indent="-431800" lvl="0" marL="431800" marR="0" rtl="0" algn="l">
              <a:spcBef>
                <a:spcPts val="1400"/>
              </a:spcBef>
              <a:spcAft>
                <a:spcPts val="0"/>
              </a:spcAft>
              <a:buClr>
                <a:srgbClr val="92A88C"/>
              </a:buClr>
              <a:buSzPts val="1800"/>
              <a:buFont typeface="Poppins"/>
              <a:buChar char="❑"/>
            </a:pPr>
            <a:r>
              <a:rPr lang="en" sz="1800">
                <a:solidFill>
                  <a:srgbClr val="92A88C"/>
                </a:solidFill>
                <a:latin typeface="Poppins"/>
                <a:ea typeface="Poppins"/>
                <a:cs typeface="Poppins"/>
                <a:sym typeface="Poppins"/>
              </a:rPr>
              <a:t>Check for childcare options</a:t>
            </a:r>
            <a:endParaRPr sz="1100">
              <a:latin typeface="Poppins"/>
              <a:ea typeface="Poppins"/>
              <a:cs typeface="Poppins"/>
              <a:sym typeface="Poppins"/>
            </a:endParaRPr>
          </a:p>
          <a:p>
            <a:pPr indent="-431800" lvl="0" marL="431800" marR="0" rtl="0" algn="l">
              <a:spcBef>
                <a:spcPts val="1400"/>
              </a:spcBef>
              <a:spcAft>
                <a:spcPts val="0"/>
              </a:spcAft>
              <a:buClr>
                <a:srgbClr val="92A88C"/>
              </a:buClr>
              <a:buSzPts val="1800"/>
              <a:buFont typeface="Poppins"/>
              <a:buChar char="❑"/>
            </a:pPr>
            <a:r>
              <a:rPr lang="en" sz="1800">
                <a:solidFill>
                  <a:srgbClr val="92A88C"/>
                </a:solidFill>
                <a:latin typeface="Poppins"/>
                <a:ea typeface="Poppins"/>
                <a:cs typeface="Poppins"/>
                <a:sym typeface="Poppins"/>
              </a:rPr>
              <a:t>Share public transport info</a:t>
            </a:r>
            <a:endParaRPr sz="1100">
              <a:latin typeface="Poppins"/>
              <a:ea typeface="Poppins"/>
              <a:cs typeface="Poppins"/>
              <a:sym typeface="Poppins"/>
            </a:endParaRPr>
          </a:p>
        </p:txBody>
      </p:sp>
      <p:sp>
        <p:nvSpPr>
          <p:cNvPr id="206" name="Google Shape;206;p28"/>
          <p:cNvSpPr txBox="1"/>
          <p:nvPr/>
        </p:nvSpPr>
        <p:spPr>
          <a:xfrm>
            <a:off x="4639240" y="1430553"/>
            <a:ext cx="2880600" cy="2727000"/>
          </a:xfrm>
          <a:prstGeom prst="rect">
            <a:avLst/>
          </a:prstGeom>
          <a:noFill/>
          <a:ln>
            <a:noFill/>
          </a:ln>
        </p:spPr>
        <p:txBody>
          <a:bodyPr anchorCtr="0" anchor="t" bIns="34275" lIns="68575" spcFirstLastPara="1" rIns="68575" wrap="square" tIns="34275">
            <a:spAutoFit/>
          </a:bodyPr>
          <a:lstStyle/>
          <a:p>
            <a:pPr indent="-431800" lvl="0" marL="431800" marR="0" rtl="0" algn="l">
              <a:spcBef>
                <a:spcPts val="0"/>
              </a:spcBef>
              <a:spcAft>
                <a:spcPts val="0"/>
              </a:spcAft>
              <a:buClr>
                <a:srgbClr val="92A88C"/>
              </a:buClr>
              <a:buSzPts val="1800"/>
              <a:buFont typeface="Poppins"/>
              <a:buChar char="❑"/>
            </a:pPr>
            <a:r>
              <a:rPr lang="en" sz="1800">
                <a:solidFill>
                  <a:srgbClr val="92A88C"/>
                </a:solidFill>
                <a:latin typeface="Poppins"/>
                <a:ea typeface="Poppins"/>
                <a:cs typeface="Poppins"/>
                <a:sym typeface="Poppins"/>
              </a:rPr>
              <a:t>List all facilities</a:t>
            </a:r>
            <a:endParaRPr sz="1100">
              <a:latin typeface="Poppins"/>
              <a:ea typeface="Poppins"/>
              <a:cs typeface="Poppins"/>
              <a:sym typeface="Poppins"/>
            </a:endParaRPr>
          </a:p>
          <a:p>
            <a:pPr indent="-431800" lvl="0" marL="431800" marR="0" rtl="0" algn="l">
              <a:spcBef>
                <a:spcPts val="1400"/>
              </a:spcBef>
              <a:spcAft>
                <a:spcPts val="0"/>
              </a:spcAft>
              <a:buClr>
                <a:srgbClr val="92A88C"/>
              </a:buClr>
              <a:buSzPts val="1800"/>
              <a:buFont typeface="Poppins"/>
              <a:buChar char="❑"/>
            </a:pPr>
            <a:r>
              <a:rPr lang="en" sz="1800">
                <a:solidFill>
                  <a:srgbClr val="92A88C"/>
                </a:solidFill>
                <a:latin typeface="Poppins"/>
                <a:ea typeface="Poppins"/>
                <a:cs typeface="Poppins"/>
                <a:sym typeface="Poppins"/>
              </a:rPr>
              <a:t>Fire evacuation process</a:t>
            </a:r>
            <a:endParaRPr sz="1100">
              <a:latin typeface="Poppins"/>
              <a:ea typeface="Poppins"/>
              <a:cs typeface="Poppins"/>
              <a:sym typeface="Poppins"/>
            </a:endParaRPr>
          </a:p>
          <a:p>
            <a:pPr indent="-431800" lvl="0" marL="431800" marR="0" rtl="0" algn="l">
              <a:spcBef>
                <a:spcPts val="1400"/>
              </a:spcBef>
              <a:spcAft>
                <a:spcPts val="0"/>
              </a:spcAft>
              <a:buClr>
                <a:srgbClr val="92A88C"/>
              </a:buClr>
              <a:buSzPts val="1800"/>
              <a:buFont typeface="Poppins"/>
              <a:buChar char="❑"/>
            </a:pPr>
            <a:r>
              <a:rPr lang="en" sz="1800">
                <a:solidFill>
                  <a:srgbClr val="92A88C"/>
                </a:solidFill>
                <a:latin typeface="Poppins"/>
                <a:ea typeface="Poppins"/>
                <a:cs typeface="Poppins"/>
                <a:sym typeface="Poppins"/>
              </a:rPr>
              <a:t>Exit/ Return policy</a:t>
            </a:r>
            <a:endParaRPr sz="1100">
              <a:latin typeface="Poppins"/>
              <a:ea typeface="Poppins"/>
              <a:cs typeface="Poppins"/>
              <a:sym typeface="Poppins"/>
            </a:endParaRPr>
          </a:p>
          <a:p>
            <a:pPr indent="-431800" lvl="0" marL="431800" marR="0" rtl="0" algn="l">
              <a:spcBef>
                <a:spcPts val="1400"/>
              </a:spcBef>
              <a:spcAft>
                <a:spcPts val="0"/>
              </a:spcAft>
              <a:buClr>
                <a:srgbClr val="92A88C"/>
              </a:buClr>
              <a:buSzPts val="1800"/>
              <a:buFont typeface="Poppins"/>
              <a:buChar char="❑"/>
            </a:pPr>
            <a:r>
              <a:rPr lang="en" sz="1800">
                <a:solidFill>
                  <a:srgbClr val="92A88C"/>
                </a:solidFill>
                <a:latin typeface="Poppins"/>
                <a:ea typeface="Poppins"/>
                <a:cs typeface="Poppins"/>
                <a:sym typeface="Poppins"/>
              </a:rPr>
              <a:t>Smoking areas</a:t>
            </a:r>
            <a:endParaRPr sz="1100">
              <a:latin typeface="Poppins"/>
              <a:ea typeface="Poppins"/>
              <a:cs typeface="Poppins"/>
              <a:sym typeface="Poppins"/>
            </a:endParaRPr>
          </a:p>
          <a:p>
            <a:pPr indent="-431800" lvl="0" marL="431800" marR="0" rtl="0" algn="l">
              <a:spcBef>
                <a:spcPts val="1400"/>
              </a:spcBef>
              <a:spcAft>
                <a:spcPts val="0"/>
              </a:spcAft>
              <a:buClr>
                <a:srgbClr val="92A88C"/>
              </a:buClr>
              <a:buSzPts val="1800"/>
              <a:buFont typeface="Poppins"/>
              <a:buChar char="❑"/>
            </a:pPr>
            <a:r>
              <a:rPr lang="en" sz="1800">
                <a:solidFill>
                  <a:srgbClr val="92A88C"/>
                </a:solidFill>
                <a:latin typeface="Poppins"/>
                <a:ea typeface="Poppins"/>
                <a:cs typeface="Poppins"/>
                <a:sym typeface="Poppins"/>
              </a:rPr>
              <a:t>Emergency service access</a:t>
            </a:r>
            <a:endParaRPr sz="1100">
              <a:latin typeface="Poppins"/>
              <a:ea typeface="Poppins"/>
              <a:cs typeface="Poppins"/>
              <a:sym typeface="Poppi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9"/>
          <p:cNvSpPr txBox="1"/>
          <p:nvPr/>
        </p:nvSpPr>
        <p:spPr>
          <a:xfrm>
            <a:off x="1717491" y="574845"/>
            <a:ext cx="51966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000">
                <a:solidFill>
                  <a:srgbClr val="F54501"/>
                </a:solidFill>
                <a:latin typeface="Arial"/>
                <a:ea typeface="Arial"/>
                <a:cs typeface="Arial"/>
                <a:sym typeface="Arial"/>
              </a:rPr>
              <a:t>Tell people before the event</a:t>
            </a:r>
            <a:endParaRPr b="1" sz="3000" u="sng">
              <a:solidFill>
                <a:srgbClr val="F54501"/>
              </a:solidFill>
              <a:latin typeface="Arial"/>
              <a:ea typeface="Arial"/>
              <a:cs typeface="Arial"/>
              <a:sym typeface="Arial"/>
            </a:endParaRPr>
          </a:p>
        </p:txBody>
      </p:sp>
      <p:sp>
        <p:nvSpPr>
          <p:cNvPr id="212" name="Google Shape;212;p29"/>
          <p:cNvSpPr txBox="1"/>
          <p:nvPr/>
        </p:nvSpPr>
        <p:spPr>
          <a:xfrm>
            <a:off x="1694760" y="1430553"/>
            <a:ext cx="5756700" cy="236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100">
                <a:solidFill>
                  <a:srgbClr val="92A88C"/>
                </a:solidFill>
                <a:latin typeface="Arial"/>
                <a:ea typeface="Arial"/>
                <a:cs typeface="Arial"/>
                <a:sym typeface="Arial"/>
              </a:rPr>
              <a:t>The WIFI information (&amp; display this around the venue on the day)</a:t>
            </a:r>
            <a:endParaRPr sz="1100"/>
          </a:p>
          <a:p>
            <a:pPr indent="0" lvl="0" marL="0" marR="0" rtl="0" algn="l">
              <a:spcBef>
                <a:spcPts val="1400"/>
              </a:spcBef>
              <a:spcAft>
                <a:spcPts val="0"/>
              </a:spcAft>
              <a:buNone/>
            </a:pPr>
            <a:r>
              <a:rPr lang="en" sz="2100">
                <a:solidFill>
                  <a:srgbClr val="B9CEB4"/>
                </a:solidFill>
                <a:latin typeface="Arial"/>
                <a:ea typeface="Arial"/>
                <a:cs typeface="Arial"/>
                <a:sym typeface="Arial"/>
              </a:rPr>
              <a:t>What to bring (laptop, charge cables, adapters, food)</a:t>
            </a:r>
            <a:endParaRPr sz="1100"/>
          </a:p>
          <a:p>
            <a:pPr indent="0" lvl="0" marL="0" marR="0" rtl="0" algn="l">
              <a:spcBef>
                <a:spcPts val="1400"/>
              </a:spcBef>
              <a:spcAft>
                <a:spcPts val="0"/>
              </a:spcAft>
              <a:buNone/>
            </a:pPr>
            <a:r>
              <a:rPr lang="en" sz="2100">
                <a:solidFill>
                  <a:srgbClr val="92A88C"/>
                </a:solidFill>
                <a:latin typeface="Arial"/>
                <a:ea typeface="Arial"/>
                <a:cs typeface="Arial"/>
                <a:sym typeface="Arial"/>
              </a:rPr>
              <a:t>If there will be spare machines for attendees to use</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30"/>
          <p:cNvPicPr preferRelativeResize="0"/>
          <p:nvPr/>
        </p:nvPicPr>
        <p:blipFill rotWithShape="1">
          <a:blip r:embed="rId3">
            <a:alphaModFix/>
          </a:blip>
          <a:srcRect b="0" l="0" r="0" t="0"/>
          <a:stretch/>
        </p:blipFill>
        <p:spPr>
          <a:xfrm>
            <a:off x="3712925" y="1847375"/>
            <a:ext cx="1539775" cy="1539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31"/>
          <p:cNvPicPr preferRelativeResize="0"/>
          <p:nvPr/>
        </p:nvPicPr>
        <p:blipFill rotWithShape="1">
          <a:blip r:embed="rId3">
            <a:alphaModFix/>
          </a:blip>
          <a:srcRect b="0" l="65231" r="0" t="48638"/>
          <a:stretch/>
        </p:blipFill>
        <p:spPr>
          <a:xfrm>
            <a:off x="0" y="0"/>
            <a:ext cx="1959644" cy="2641717"/>
          </a:xfrm>
          <a:prstGeom prst="rect">
            <a:avLst/>
          </a:prstGeom>
          <a:noFill/>
          <a:ln>
            <a:noFill/>
          </a:ln>
        </p:spPr>
      </p:pic>
      <p:pic>
        <p:nvPicPr>
          <p:cNvPr id="224" name="Google Shape;224;p31"/>
          <p:cNvPicPr preferRelativeResize="0"/>
          <p:nvPr/>
        </p:nvPicPr>
        <p:blipFill rotWithShape="1">
          <a:blip r:embed="rId3">
            <a:alphaModFix/>
          </a:blip>
          <a:srcRect b="0" l="65231" r="0" t="48638"/>
          <a:stretch/>
        </p:blipFill>
        <p:spPr>
          <a:xfrm flipH="1">
            <a:off x="7184356" y="15715"/>
            <a:ext cx="1959644" cy="2641717"/>
          </a:xfrm>
          <a:prstGeom prst="rect">
            <a:avLst/>
          </a:prstGeom>
          <a:noFill/>
          <a:ln>
            <a:noFill/>
          </a:ln>
        </p:spPr>
      </p:pic>
      <p:pic>
        <p:nvPicPr>
          <p:cNvPr id="225" name="Google Shape;225;p31"/>
          <p:cNvPicPr preferRelativeResize="0"/>
          <p:nvPr/>
        </p:nvPicPr>
        <p:blipFill rotWithShape="1">
          <a:blip r:embed="rId4">
            <a:alphaModFix/>
          </a:blip>
          <a:srcRect b="0" l="0" r="0" t="0"/>
          <a:stretch/>
        </p:blipFill>
        <p:spPr>
          <a:xfrm>
            <a:off x="666268" y="2783673"/>
            <a:ext cx="138482" cy="153320"/>
          </a:xfrm>
          <a:prstGeom prst="rect">
            <a:avLst/>
          </a:prstGeom>
          <a:noFill/>
          <a:ln>
            <a:noFill/>
          </a:ln>
        </p:spPr>
      </p:pic>
      <p:pic>
        <p:nvPicPr>
          <p:cNvPr id="226" name="Google Shape;226;p31"/>
          <p:cNvPicPr preferRelativeResize="0"/>
          <p:nvPr/>
        </p:nvPicPr>
        <p:blipFill rotWithShape="1">
          <a:blip r:embed="rId4">
            <a:alphaModFix/>
          </a:blip>
          <a:srcRect b="0" l="0" r="0" t="0"/>
          <a:stretch/>
        </p:blipFill>
        <p:spPr>
          <a:xfrm rot="-2075679">
            <a:off x="6973679" y="568570"/>
            <a:ext cx="192282" cy="212884"/>
          </a:xfrm>
          <a:prstGeom prst="rect">
            <a:avLst/>
          </a:prstGeom>
          <a:noFill/>
          <a:ln>
            <a:noFill/>
          </a:ln>
        </p:spPr>
      </p:pic>
      <p:pic>
        <p:nvPicPr>
          <p:cNvPr id="227" name="Google Shape;227;p31"/>
          <p:cNvPicPr preferRelativeResize="0"/>
          <p:nvPr/>
        </p:nvPicPr>
        <p:blipFill rotWithShape="1">
          <a:blip r:embed="rId4">
            <a:alphaModFix/>
          </a:blip>
          <a:srcRect b="0" l="0" r="0" t="0"/>
          <a:stretch/>
        </p:blipFill>
        <p:spPr>
          <a:xfrm rot="-213114">
            <a:off x="7988740" y="2865124"/>
            <a:ext cx="129826" cy="143736"/>
          </a:xfrm>
          <a:prstGeom prst="rect">
            <a:avLst/>
          </a:prstGeom>
          <a:noFill/>
          <a:ln>
            <a:noFill/>
          </a:ln>
        </p:spPr>
      </p:pic>
      <p:pic>
        <p:nvPicPr>
          <p:cNvPr id="228" name="Google Shape;228;p31"/>
          <p:cNvPicPr preferRelativeResize="0"/>
          <p:nvPr/>
        </p:nvPicPr>
        <p:blipFill rotWithShape="1">
          <a:blip r:embed="rId4">
            <a:alphaModFix/>
          </a:blip>
          <a:srcRect b="0" l="0" r="0" t="0"/>
          <a:stretch/>
        </p:blipFill>
        <p:spPr>
          <a:xfrm rot="-4147795">
            <a:off x="775590" y="4460366"/>
            <a:ext cx="205148" cy="227128"/>
          </a:xfrm>
          <a:prstGeom prst="rect">
            <a:avLst/>
          </a:prstGeom>
          <a:noFill/>
          <a:ln>
            <a:noFill/>
          </a:ln>
        </p:spPr>
      </p:pic>
      <p:sp>
        <p:nvSpPr>
          <p:cNvPr id="229" name="Google Shape;229;p31"/>
          <p:cNvSpPr txBox="1"/>
          <p:nvPr/>
        </p:nvSpPr>
        <p:spPr>
          <a:xfrm>
            <a:off x="1911787" y="1498204"/>
            <a:ext cx="4965600" cy="21471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4500">
                <a:solidFill>
                  <a:srgbClr val="F54501"/>
                </a:solidFill>
                <a:latin typeface="Poppins"/>
                <a:ea typeface="Poppins"/>
                <a:cs typeface="Poppins"/>
                <a:sym typeface="Poppins"/>
              </a:rPr>
              <a:t>WHAT</a:t>
            </a:r>
            <a:r>
              <a:rPr lang="en" sz="4500">
                <a:solidFill>
                  <a:srgbClr val="92A88C"/>
                </a:solidFill>
                <a:latin typeface="Poppins"/>
                <a:ea typeface="Poppins"/>
                <a:cs typeface="Poppins"/>
                <a:sym typeface="Poppins"/>
              </a:rPr>
              <a:t> should a Hacktoberfest even include?</a:t>
            </a:r>
            <a:endParaRPr sz="1100">
              <a:latin typeface="Poppins"/>
              <a:ea typeface="Poppins"/>
              <a:cs typeface="Poppins"/>
              <a:sym typeface="Poppi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2"/>
          <p:cNvPicPr preferRelativeResize="0"/>
          <p:nvPr/>
        </p:nvPicPr>
        <p:blipFill rotWithShape="1">
          <a:blip r:embed="rId3">
            <a:alphaModFix/>
          </a:blip>
          <a:srcRect b="0" l="65231" r="0" t="48638"/>
          <a:stretch/>
        </p:blipFill>
        <p:spPr>
          <a:xfrm>
            <a:off x="0" y="0"/>
            <a:ext cx="1959644" cy="2641717"/>
          </a:xfrm>
          <a:prstGeom prst="rect">
            <a:avLst/>
          </a:prstGeom>
          <a:noFill/>
          <a:ln>
            <a:noFill/>
          </a:ln>
        </p:spPr>
      </p:pic>
      <p:pic>
        <p:nvPicPr>
          <p:cNvPr id="236" name="Google Shape;236;p32"/>
          <p:cNvPicPr preferRelativeResize="0"/>
          <p:nvPr/>
        </p:nvPicPr>
        <p:blipFill rotWithShape="1">
          <a:blip r:embed="rId3">
            <a:alphaModFix/>
          </a:blip>
          <a:srcRect b="0" l="65231" r="0" t="48638"/>
          <a:stretch/>
        </p:blipFill>
        <p:spPr>
          <a:xfrm flipH="1">
            <a:off x="7184356" y="15715"/>
            <a:ext cx="1959644" cy="2641717"/>
          </a:xfrm>
          <a:prstGeom prst="rect">
            <a:avLst/>
          </a:prstGeom>
          <a:noFill/>
          <a:ln>
            <a:noFill/>
          </a:ln>
        </p:spPr>
      </p:pic>
      <p:pic>
        <p:nvPicPr>
          <p:cNvPr id="237" name="Google Shape;237;p32"/>
          <p:cNvPicPr preferRelativeResize="0"/>
          <p:nvPr/>
        </p:nvPicPr>
        <p:blipFill rotWithShape="1">
          <a:blip r:embed="rId4">
            <a:alphaModFix/>
          </a:blip>
          <a:srcRect b="0" l="0" r="0" t="0"/>
          <a:stretch/>
        </p:blipFill>
        <p:spPr>
          <a:xfrm>
            <a:off x="666268" y="2783673"/>
            <a:ext cx="138482" cy="153320"/>
          </a:xfrm>
          <a:prstGeom prst="rect">
            <a:avLst/>
          </a:prstGeom>
          <a:noFill/>
          <a:ln>
            <a:noFill/>
          </a:ln>
        </p:spPr>
      </p:pic>
      <p:pic>
        <p:nvPicPr>
          <p:cNvPr id="238" name="Google Shape;238;p32"/>
          <p:cNvPicPr preferRelativeResize="0"/>
          <p:nvPr/>
        </p:nvPicPr>
        <p:blipFill rotWithShape="1">
          <a:blip r:embed="rId4">
            <a:alphaModFix/>
          </a:blip>
          <a:srcRect b="0" l="0" r="0" t="0"/>
          <a:stretch/>
        </p:blipFill>
        <p:spPr>
          <a:xfrm rot="-2075679">
            <a:off x="6973679" y="568570"/>
            <a:ext cx="192282" cy="212884"/>
          </a:xfrm>
          <a:prstGeom prst="rect">
            <a:avLst/>
          </a:prstGeom>
          <a:noFill/>
          <a:ln>
            <a:noFill/>
          </a:ln>
        </p:spPr>
      </p:pic>
      <p:pic>
        <p:nvPicPr>
          <p:cNvPr id="239" name="Google Shape;239;p32"/>
          <p:cNvPicPr preferRelativeResize="0"/>
          <p:nvPr/>
        </p:nvPicPr>
        <p:blipFill rotWithShape="1">
          <a:blip r:embed="rId4">
            <a:alphaModFix/>
          </a:blip>
          <a:srcRect b="0" l="0" r="0" t="0"/>
          <a:stretch/>
        </p:blipFill>
        <p:spPr>
          <a:xfrm rot="-213114">
            <a:off x="7988740" y="2865124"/>
            <a:ext cx="129826" cy="143736"/>
          </a:xfrm>
          <a:prstGeom prst="rect">
            <a:avLst/>
          </a:prstGeom>
          <a:noFill/>
          <a:ln>
            <a:noFill/>
          </a:ln>
        </p:spPr>
      </p:pic>
      <p:pic>
        <p:nvPicPr>
          <p:cNvPr id="240" name="Google Shape;240;p32"/>
          <p:cNvPicPr preferRelativeResize="0"/>
          <p:nvPr/>
        </p:nvPicPr>
        <p:blipFill rotWithShape="1">
          <a:blip r:embed="rId4">
            <a:alphaModFix/>
          </a:blip>
          <a:srcRect b="0" l="0" r="0" t="0"/>
          <a:stretch/>
        </p:blipFill>
        <p:spPr>
          <a:xfrm rot="-4147795">
            <a:off x="775590" y="4460366"/>
            <a:ext cx="205148" cy="227128"/>
          </a:xfrm>
          <a:prstGeom prst="rect">
            <a:avLst/>
          </a:prstGeom>
          <a:noFill/>
          <a:ln>
            <a:noFill/>
          </a:ln>
        </p:spPr>
      </p:pic>
      <p:pic>
        <p:nvPicPr>
          <p:cNvPr id="241" name="Google Shape;241;p32"/>
          <p:cNvPicPr preferRelativeResize="0"/>
          <p:nvPr/>
        </p:nvPicPr>
        <p:blipFill rotWithShape="1">
          <a:blip r:embed="rId5">
            <a:alphaModFix/>
          </a:blip>
          <a:srcRect b="0" l="0" r="0" t="0"/>
          <a:stretch/>
        </p:blipFill>
        <p:spPr>
          <a:xfrm>
            <a:off x="3789903" y="1219480"/>
            <a:ext cx="1564193" cy="1564193"/>
          </a:xfrm>
          <a:prstGeom prst="rect">
            <a:avLst/>
          </a:prstGeom>
          <a:noFill/>
          <a:ln>
            <a:noFill/>
          </a:ln>
        </p:spPr>
      </p:pic>
      <p:sp>
        <p:nvSpPr>
          <p:cNvPr id="242" name="Google Shape;242;p32"/>
          <p:cNvSpPr/>
          <p:nvPr/>
        </p:nvSpPr>
        <p:spPr>
          <a:xfrm>
            <a:off x="1724999" y="3048125"/>
            <a:ext cx="5694000" cy="392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2100">
                <a:solidFill>
                  <a:srgbClr val="B9CEB4"/>
                </a:solidFill>
                <a:latin typeface="Poppins"/>
                <a:ea typeface="Poppins"/>
                <a:cs typeface="Poppins"/>
                <a:sym typeface="Poppins"/>
              </a:rPr>
              <a:t>hacktoberfest.digtialocean.com/eventkit</a:t>
            </a:r>
            <a:endParaRPr sz="2100">
              <a:solidFill>
                <a:srgbClr val="B9CEB4"/>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nvSpPr>
        <p:spPr>
          <a:xfrm>
            <a:off x="4196895" y="2738548"/>
            <a:ext cx="1465500" cy="623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800">
                <a:solidFill>
                  <a:srgbClr val="F54501"/>
                </a:solidFill>
                <a:latin typeface="Poppins"/>
                <a:ea typeface="Poppins"/>
                <a:cs typeface="Poppins"/>
                <a:sym typeface="Poppins"/>
              </a:rPr>
              <a:t>Other Speaker</a:t>
            </a:r>
            <a:endParaRPr sz="1100">
              <a:latin typeface="Poppins"/>
              <a:ea typeface="Poppins"/>
              <a:cs typeface="Poppins"/>
              <a:sym typeface="Poppins"/>
            </a:endParaRPr>
          </a:p>
        </p:txBody>
      </p:sp>
      <p:sp>
        <p:nvSpPr>
          <p:cNvPr id="78" name="Google Shape;78;p15"/>
          <p:cNvSpPr/>
          <p:nvPr/>
        </p:nvSpPr>
        <p:spPr>
          <a:xfrm>
            <a:off x="4191411" y="728783"/>
            <a:ext cx="1244400" cy="1689000"/>
          </a:xfrm>
          <a:prstGeom prst="round2DiagRect">
            <a:avLst>
              <a:gd fmla="val 16667" name="adj1"/>
              <a:gd fmla="val 0" name="adj2"/>
            </a:avLst>
          </a:prstGeom>
          <a:solidFill>
            <a:srgbClr val="A8877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9" name="Google Shape;79;p15"/>
          <p:cNvSpPr txBox="1"/>
          <p:nvPr/>
        </p:nvSpPr>
        <p:spPr>
          <a:xfrm>
            <a:off x="4198599" y="3403150"/>
            <a:ext cx="2021400" cy="253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200">
                <a:solidFill>
                  <a:srgbClr val="B9CEB4"/>
                </a:solidFill>
                <a:latin typeface="Poppins"/>
                <a:ea typeface="Poppins"/>
                <a:cs typeface="Poppins"/>
                <a:sym typeface="Poppins"/>
              </a:rPr>
              <a:t>@otherspeakerhandle</a:t>
            </a:r>
            <a:endParaRPr sz="1200">
              <a:solidFill>
                <a:srgbClr val="B9CEB4"/>
              </a:solidFill>
              <a:latin typeface="Poppins"/>
              <a:ea typeface="Poppins"/>
              <a:cs typeface="Poppins"/>
              <a:sym typeface="Poppins"/>
            </a:endParaRPr>
          </a:p>
        </p:txBody>
      </p:sp>
      <p:sp>
        <p:nvSpPr>
          <p:cNvPr id="80" name="Google Shape;80;p15"/>
          <p:cNvSpPr/>
          <p:nvPr/>
        </p:nvSpPr>
        <p:spPr>
          <a:xfrm>
            <a:off x="2109214" y="1875798"/>
            <a:ext cx="1921500" cy="2541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1200">
                <a:solidFill>
                  <a:srgbClr val="92A88C"/>
                </a:solidFill>
                <a:latin typeface="Poppins"/>
                <a:ea typeface="Poppins"/>
                <a:cs typeface="Poppins"/>
                <a:sym typeface="Poppins"/>
              </a:rPr>
              <a:t>Title</a:t>
            </a:r>
            <a:endParaRPr sz="1100">
              <a:latin typeface="Poppins"/>
              <a:ea typeface="Poppins"/>
              <a:cs typeface="Poppins"/>
              <a:sym typeface="Poppins"/>
            </a:endParaRPr>
          </a:p>
        </p:txBody>
      </p:sp>
      <p:sp>
        <p:nvSpPr>
          <p:cNvPr id="81" name="Google Shape;81;p15"/>
          <p:cNvSpPr/>
          <p:nvPr/>
        </p:nvSpPr>
        <p:spPr>
          <a:xfrm flipH="1">
            <a:off x="3016980" y="2129725"/>
            <a:ext cx="1013700" cy="2541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1200">
                <a:solidFill>
                  <a:srgbClr val="B9CEB4"/>
                </a:solidFill>
                <a:latin typeface="Poppins"/>
                <a:ea typeface="Poppins"/>
                <a:cs typeface="Poppins"/>
                <a:sym typeface="Poppins"/>
              </a:rPr>
              <a:t>Company</a:t>
            </a:r>
            <a:endParaRPr sz="1100">
              <a:latin typeface="Poppins"/>
              <a:ea typeface="Poppins"/>
              <a:cs typeface="Poppins"/>
              <a:sym typeface="Poppins"/>
            </a:endParaRPr>
          </a:p>
        </p:txBody>
      </p:sp>
      <p:sp>
        <p:nvSpPr>
          <p:cNvPr id="82" name="Google Shape;82;p15"/>
          <p:cNvSpPr/>
          <p:nvPr/>
        </p:nvSpPr>
        <p:spPr>
          <a:xfrm>
            <a:off x="2786324" y="2689161"/>
            <a:ext cx="1244400" cy="1681800"/>
          </a:xfrm>
          <a:prstGeom prst="round2DiagRect">
            <a:avLst>
              <a:gd fmla="val 16667" name="adj1"/>
              <a:gd fmla="val 0" name="adj2"/>
            </a:avLst>
          </a:prstGeom>
          <a:solidFill>
            <a:srgbClr val="A8877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83" name="Google Shape;83;p15"/>
          <p:cNvSpPr txBox="1"/>
          <p:nvPr/>
        </p:nvSpPr>
        <p:spPr>
          <a:xfrm>
            <a:off x="2630344" y="728763"/>
            <a:ext cx="1465500" cy="623400"/>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b="1" lang="en" sz="1800">
                <a:solidFill>
                  <a:srgbClr val="F54501"/>
                </a:solidFill>
                <a:latin typeface="Poppins"/>
                <a:ea typeface="Poppins"/>
                <a:cs typeface="Poppins"/>
                <a:sym typeface="Poppins"/>
              </a:rPr>
              <a:t>Speaker Name</a:t>
            </a:r>
            <a:endParaRPr b="1" sz="1800">
              <a:solidFill>
                <a:srgbClr val="F54501"/>
              </a:solidFill>
              <a:latin typeface="Poppins"/>
              <a:ea typeface="Poppins"/>
              <a:cs typeface="Poppins"/>
              <a:sym typeface="Poppins"/>
            </a:endParaRPr>
          </a:p>
        </p:txBody>
      </p:sp>
      <p:sp>
        <p:nvSpPr>
          <p:cNvPr id="84" name="Google Shape;84;p15"/>
          <p:cNvSpPr txBox="1"/>
          <p:nvPr/>
        </p:nvSpPr>
        <p:spPr>
          <a:xfrm>
            <a:off x="2372872" y="1365465"/>
            <a:ext cx="1719600" cy="253800"/>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en" sz="1200">
                <a:solidFill>
                  <a:srgbClr val="B9CEB4"/>
                </a:solidFill>
                <a:latin typeface="Poppins"/>
                <a:ea typeface="Poppins"/>
                <a:cs typeface="Poppins"/>
                <a:sym typeface="Poppins"/>
              </a:rPr>
              <a:t>@speakerhandle</a:t>
            </a:r>
            <a:endParaRPr sz="1200">
              <a:solidFill>
                <a:srgbClr val="B9CEB4"/>
              </a:solidFill>
              <a:latin typeface="Poppins"/>
              <a:ea typeface="Poppins"/>
              <a:cs typeface="Poppins"/>
              <a:sym typeface="Poppins"/>
            </a:endParaRPr>
          </a:p>
        </p:txBody>
      </p:sp>
      <p:sp>
        <p:nvSpPr>
          <p:cNvPr id="85" name="Google Shape;85;p15"/>
          <p:cNvSpPr/>
          <p:nvPr/>
        </p:nvSpPr>
        <p:spPr>
          <a:xfrm flipH="1">
            <a:off x="4198458" y="4160638"/>
            <a:ext cx="927300" cy="254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B9CEB4"/>
                </a:solidFill>
                <a:latin typeface="Poppins"/>
                <a:ea typeface="Poppins"/>
                <a:cs typeface="Poppins"/>
                <a:sym typeface="Poppins"/>
              </a:rPr>
              <a:t>Company</a:t>
            </a:r>
            <a:endParaRPr sz="1100">
              <a:latin typeface="Poppins"/>
              <a:ea typeface="Poppins"/>
              <a:cs typeface="Poppins"/>
              <a:sym typeface="Poppins"/>
            </a:endParaRPr>
          </a:p>
        </p:txBody>
      </p:sp>
      <p:sp>
        <p:nvSpPr>
          <p:cNvPr id="86" name="Google Shape;86;p15"/>
          <p:cNvSpPr/>
          <p:nvPr/>
        </p:nvSpPr>
        <p:spPr>
          <a:xfrm>
            <a:off x="4191393" y="3900667"/>
            <a:ext cx="2843400" cy="254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92A88C"/>
                </a:solidFill>
                <a:latin typeface="Poppins"/>
                <a:ea typeface="Poppins"/>
                <a:cs typeface="Poppins"/>
                <a:sym typeface="Poppins"/>
              </a:rPr>
              <a:t>T</a:t>
            </a:r>
            <a:r>
              <a:rPr lang="en" sz="1200">
                <a:solidFill>
                  <a:srgbClr val="92A88C"/>
                </a:solidFill>
                <a:latin typeface="Poppins"/>
                <a:ea typeface="Poppins"/>
                <a:cs typeface="Poppins"/>
                <a:sym typeface="Poppins"/>
              </a:rPr>
              <a:t>itle</a:t>
            </a:r>
            <a:endParaRPr sz="1100">
              <a:latin typeface="Poppins"/>
              <a:ea typeface="Poppins"/>
              <a:cs typeface="Poppins"/>
              <a:sym typeface="Poppi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3"/>
          <p:cNvSpPr txBox="1"/>
          <p:nvPr/>
        </p:nvSpPr>
        <p:spPr>
          <a:xfrm>
            <a:off x="1717503" y="574850"/>
            <a:ext cx="43179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000">
                <a:solidFill>
                  <a:srgbClr val="F54501"/>
                </a:solidFill>
                <a:latin typeface="Poppins"/>
                <a:ea typeface="Poppins"/>
                <a:cs typeface="Poppins"/>
                <a:sym typeface="Poppins"/>
              </a:rPr>
              <a:t>Totally up to you!</a:t>
            </a:r>
            <a:endParaRPr b="1" sz="3000" u="sng">
              <a:solidFill>
                <a:srgbClr val="F54501"/>
              </a:solidFill>
              <a:latin typeface="Poppins"/>
              <a:ea typeface="Poppins"/>
              <a:cs typeface="Poppins"/>
              <a:sym typeface="Poppins"/>
            </a:endParaRPr>
          </a:p>
        </p:txBody>
      </p:sp>
      <p:sp>
        <p:nvSpPr>
          <p:cNvPr id="248" name="Google Shape;248;p33"/>
          <p:cNvSpPr txBox="1"/>
          <p:nvPr/>
        </p:nvSpPr>
        <p:spPr>
          <a:xfrm>
            <a:off x="1694760" y="1430553"/>
            <a:ext cx="5756700" cy="2090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800">
                <a:solidFill>
                  <a:srgbClr val="F54501"/>
                </a:solidFill>
                <a:latin typeface="Poppins"/>
                <a:ea typeface="Poppins"/>
                <a:cs typeface="Poppins"/>
                <a:sym typeface="Poppins"/>
              </a:rPr>
              <a:t>Invited guest speakers: </a:t>
            </a:r>
            <a:r>
              <a:rPr lang="en" sz="1800">
                <a:solidFill>
                  <a:srgbClr val="92A88C"/>
                </a:solidFill>
                <a:latin typeface="Poppins"/>
                <a:ea typeface="Poppins"/>
                <a:cs typeface="Poppins"/>
                <a:sym typeface="Poppins"/>
              </a:rPr>
              <a:t>on a related topic or something just for fun</a:t>
            </a:r>
            <a:endParaRPr sz="1800">
              <a:latin typeface="Poppins"/>
              <a:ea typeface="Poppins"/>
              <a:cs typeface="Poppins"/>
              <a:sym typeface="Poppins"/>
            </a:endParaRPr>
          </a:p>
          <a:p>
            <a:pPr indent="0" lvl="0" marL="0" marR="0" rtl="0" algn="l">
              <a:spcBef>
                <a:spcPts val="1400"/>
              </a:spcBef>
              <a:spcAft>
                <a:spcPts val="0"/>
              </a:spcAft>
              <a:buNone/>
            </a:pPr>
            <a:r>
              <a:rPr b="1" lang="en" sz="1800">
                <a:solidFill>
                  <a:srgbClr val="F54501"/>
                </a:solidFill>
                <a:latin typeface="Poppins"/>
                <a:ea typeface="Poppins"/>
                <a:cs typeface="Poppins"/>
                <a:sym typeface="Poppins"/>
              </a:rPr>
              <a:t>Workshops: </a:t>
            </a:r>
            <a:r>
              <a:rPr lang="en" sz="1800">
                <a:solidFill>
                  <a:srgbClr val="92A88C"/>
                </a:solidFill>
                <a:latin typeface="Poppins"/>
                <a:ea typeface="Poppins"/>
                <a:cs typeface="Poppins"/>
                <a:sym typeface="Poppins"/>
              </a:rPr>
              <a:t>good for beginners, could be intro topics or other open source themes like docs</a:t>
            </a:r>
            <a:endParaRPr sz="1800">
              <a:latin typeface="Poppins"/>
              <a:ea typeface="Poppins"/>
              <a:cs typeface="Poppins"/>
              <a:sym typeface="Poppins"/>
            </a:endParaRPr>
          </a:p>
          <a:p>
            <a:pPr indent="0" lvl="0" marL="0" marR="0" rtl="0" algn="l">
              <a:spcBef>
                <a:spcPts val="1400"/>
              </a:spcBef>
              <a:spcAft>
                <a:spcPts val="0"/>
              </a:spcAft>
              <a:buNone/>
            </a:pPr>
            <a:r>
              <a:rPr b="1" lang="en" sz="1800">
                <a:solidFill>
                  <a:srgbClr val="F54501"/>
                </a:solidFill>
                <a:latin typeface="Poppins"/>
                <a:ea typeface="Poppins"/>
                <a:cs typeface="Poppins"/>
                <a:sym typeface="Poppins"/>
              </a:rPr>
              <a:t>Panels: </a:t>
            </a:r>
            <a:r>
              <a:rPr lang="en" sz="1800">
                <a:solidFill>
                  <a:srgbClr val="92A88C"/>
                </a:solidFill>
                <a:latin typeface="Poppins"/>
                <a:ea typeface="Poppins"/>
                <a:cs typeface="Poppins"/>
                <a:sym typeface="Poppins"/>
              </a:rPr>
              <a:t>offer Q&amp;A sessions with experienced open source maintainers &amp; contributors</a:t>
            </a:r>
            <a:endParaRPr sz="1800">
              <a:latin typeface="Poppins"/>
              <a:ea typeface="Poppins"/>
              <a:cs typeface="Poppins"/>
              <a:sym typeface="Poppi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4"/>
          <p:cNvSpPr txBox="1"/>
          <p:nvPr/>
        </p:nvSpPr>
        <p:spPr>
          <a:xfrm>
            <a:off x="1717502" y="574850"/>
            <a:ext cx="53223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000">
                <a:solidFill>
                  <a:srgbClr val="F54501"/>
                </a:solidFill>
                <a:latin typeface="Poppins"/>
                <a:ea typeface="Poppins"/>
                <a:cs typeface="Poppins"/>
                <a:sym typeface="Poppins"/>
              </a:rPr>
              <a:t>Extra notes on content</a:t>
            </a:r>
            <a:endParaRPr b="1" sz="3000" u="sng">
              <a:solidFill>
                <a:srgbClr val="F54501"/>
              </a:solidFill>
              <a:latin typeface="Poppins"/>
              <a:ea typeface="Poppins"/>
              <a:cs typeface="Poppins"/>
              <a:sym typeface="Poppins"/>
            </a:endParaRPr>
          </a:p>
        </p:txBody>
      </p:sp>
      <p:sp>
        <p:nvSpPr>
          <p:cNvPr id="254" name="Google Shape;254;p34"/>
          <p:cNvSpPr txBox="1"/>
          <p:nvPr/>
        </p:nvSpPr>
        <p:spPr>
          <a:xfrm>
            <a:off x="1694760" y="1430553"/>
            <a:ext cx="5756700" cy="2932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rgbClr val="B9CEB4"/>
                </a:solidFill>
                <a:latin typeface="Poppins"/>
                <a:ea typeface="Poppins"/>
                <a:cs typeface="Poppins"/>
                <a:sym typeface="Poppins"/>
              </a:rPr>
              <a:t>Treat the event more like a Hack Day / Hackathon</a:t>
            </a:r>
            <a:endParaRPr sz="1100">
              <a:latin typeface="Poppins"/>
              <a:ea typeface="Poppins"/>
              <a:cs typeface="Poppins"/>
              <a:sym typeface="Poppins"/>
            </a:endParaRPr>
          </a:p>
          <a:p>
            <a:pPr indent="0" lvl="0" marL="0" marR="0" rtl="0" algn="l">
              <a:spcBef>
                <a:spcPts val="1800"/>
              </a:spcBef>
              <a:spcAft>
                <a:spcPts val="0"/>
              </a:spcAft>
              <a:buNone/>
            </a:pPr>
            <a:r>
              <a:rPr lang="en" sz="1800">
                <a:solidFill>
                  <a:srgbClr val="92A88C"/>
                </a:solidFill>
                <a:latin typeface="Poppins"/>
                <a:ea typeface="Poppins"/>
                <a:cs typeface="Poppins"/>
                <a:sym typeface="Poppins"/>
              </a:rPr>
              <a:t>Stick to your event goals</a:t>
            </a:r>
            <a:endParaRPr sz="1100">
              <a:latin typeface="Poppins"/>
              <a:ea typeface="Poppins"/>
              <a:cs typeface="Poppins"/>
              <a:sym typeface="Poppins"/>
            </a:endParaRPr>
          </a:p>
          <a:p>
            <a:pPr indent="0" lvl="0" marL="0" marR="0" rtl="0" algn="l">
              <a:spcBef>
                <a:spcPts val="1800"/>
              </a:spcBef>
              <a:spcAft>
                <a:spcPts val="0"/>
              </a:spcAft>
              <a:buNone/>
            </a:pPr>
            <a:r>
              <a:rPr lang="en" sz="1800">
                <a:solidFill>
                  <a:srgbClr val="B9CEB4"/>
                </a:solidFill>
                <a:latin typeface="Poppins"/>
                <a:ea typeface="Poppins"/>
                <a:cs typeface="Poppins"/>
                <a:sym typeface="Poppins"/>
              </a:rPr>
              <a:t>Make additional content optional</a:t>
            </a:r>
            <a:endParaRPr sz="1100">
              <a:latin typeface="Poppins"/>
              <a:ea typeface="Poppins"/>
              <a:cs typeface="Poppins"/>
              <a:sym typeface="Poppins"/>
            </a:endParaRPr>
          </a:p>
          <a:p>
            <a:pPr indent="0" lvl="0" marL="0" marR="0" rtl="0" algn="l">
              <a:spcBef>
                <a:spcPts val="1800"/>
              </a:spcBef>
              <a:spcAft>
                <a:spcPts val="0"/>
              </a:spcAft>
              <a:buNone/>
            </a:pPr>
            <a:r>
              <a:rPr lang="en" sz="1800">
                <a:solidFill>
                  <a:srgbClr val="92A88C"/>
                </a:solidFill>
                <a:latin typeface="Poppins"/>
                <a:ea typeface="Poppins"/>
                <a:cs typeface="Poppins"/>
                <a:sym typeface="Poppins"/>
              </a:rPr>
              <a:t>Provide ways to access content after the event</a:t>
            </a:r>
            <a:endParaRPr sz="1100">
              <a:latin typeface="Poppins"/>
              <a:ea typeface="Poppins"/>
              <a:cs typeface="Poppins"/>
              <a:sym typeface="Poppins"/>
            </a:endParaRPr>
          </a:p>
          <a:p>
            <a:pPr indent="0" lvl="0" marL="0" marR="0" rtl="0" algn="l">
              <a:spcBef>
                <a:spcPts val="1800"/>
              </a:spcBef>
              <a:spcAft>
                <a:spcPts val="0"/>
              </a:spcAft>
              <a:buNone/>
            </a:pPr>
            <a:r>
              <a:rPr lang="en" sz="1800">
                <a:solidFill>
                  <a:srgbClr val="B9CEB4"/>
                </a:solidFill>
                <a:latin typeface="Poppins"/>
                <a:ea typeface="Poppins"/>
                <a:cs typeface="Poppins"/>
                <a:sym typeface="Poppins"/>
              </a:rPr>
              <a:t>If you are adding something to the schedule that isn’t optional limit the time of it</a:t>
            </a:r>
            <a:endParaRPr sz="1100">
              <a:latin typeface="Poppins"/>
              <a:ea typeface="Poppins"/>
              <a:cs typeface="Poppins"/>
              <a:sym typeface="Poppi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35"/>
          <p:cNvPicPr preferRelativeResize="0"/>
          <p:nvPr/>
        </p:nvPicPr>
        <p:blipFill rotWithShape="1">
          <a:blip r:embed="rId3">
            <a:alphaModFix/>
          </a:blip>
          <a:srcRect b="0" l="0" r="0" t="0"/>
          <a:stretch/>
        </p:blipFill>
        <p:spPr>
          <a:xfrm>
            <a:off x="3849832" y="1339337"/>
            <a:ext cx="1444337" cy="1444337"/>
          </a:xfrm>
          <a:prstGeom prst="rect">
            <a:avLst/>
          </a:prstGeom>
          <a:noFill/>
          <a:ln>
            <a:noFill/>
          </a:ln>
        </p:spPr>
      </p:pic>
      <p:sp>
        <p:nvSpPr>
          <p:cNvPr id="261" name="Google Shape;261;p35"/>
          <p:cNvSpPr/>
          <p:nvPr/>
        </p:nvSpPr>
        <p:spPr>
          <a:xfrm>
            <a:off x="2286000" y="3012743"/>
            <a:ext cx="4572000" cy="531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3000">
                <a:solidFill>
                  <a:srgbClr val="92A88C"/>
                </a:solidFill>
                <a:latin typeface="Poppins"/>
                <a:ea typeface="Poppins"/>
                <a:cs typeface="Poppins"/>
                <a:sym typeface="Poppins"/>
              </a:rPr>
              <a:t>JUST FOR </a:t>
            </a:r>
            <a:r>
              <a:rPr b="1" lang="en" sz="3000" u="sng">
                <a:solidFill>
                  <a:srgbClr val="F54501"/>
                </a:solidFill>
                <a:latin typeface="Poppins"/>
                <a:ea typeface="Poppins"/>
                <a:cs typeface="Poppins"/>
                <a:sym typeface="Poppins"/>
              </a:rPr>
              <a:t>FUN</a:t>
            </a:r>
            <a:endParaRPr b="1" sz="3000">
              <a:solidFill>
                <a:srgbClr val="F54501"/>
              </a:solidFill>
              <a:latin typeface="Poppins"/>
              <a:ea typeface="Poppins"/>
              <a:cs typeface="Poppins"/>
              <a:sym typeface="Poppi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6"/>
          <p:cNvSpPr txBox="1"/>
          <p:nvPr/>
        </p:nvSpPr>
        <p:spPr>
          <a:xfrm>
            <a:off x="1717502" y="574850"/>
            <a:ext cx="5738100" cy="992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000">
                <a:solidFill>
                  <a:srgbClr val="F54501"/>
                </a:solidFill>
                <a:latin typeface="Poppins"/>
                <a:ea typeface="Poppins"/>
                <a:cs typeface="Poppins"/>
                <a:sym typeface="Poppins"/>
              </a:rPr>
              <a:t>Important</a:t>
            </a:r>
            <a:endParaRPr sz="1100">
              <a:latin typeface="Poppins"/>
              <a:ea typeface="Poppins"/>
              <a:cs typeface="Poppins"/>
              <a:sym typeface="Poppins"/>
            </a:endParaRPr>
          </a:p>
          <a:p>
            <a:pPr indent="0" lvl="0" marL="0" marR="0" rtl="0" algn="l">
              <a:spcBef>
                <a:spcPts val="0"/>
              </a:spcBef>
              <a:spcAft>
                <a:spcPts val="0"/>
              </a:spcAft>
              <a:buNone/>
            </a:pPr>
            <a:r>
              <a:rPr lang="en" sz="3000">
                <a:solidFill>
                  <a:srgbClr val="A88770"/>
                </a:solidFill>
                <a:latin typeface="Poppins"/>
                <a:ea typeface="Poppins"/>
                <a:cs typeface="Poppins"/>
                <a:sym typeface="Poppins"/>
              </a:rPr>
              <a:t>People &amp; Place &amp; Content</a:t>
            </a:r>
            <a:endParaRPr sz="1100">
              <a:latin typeface="Poppins"/>
              <a:ea typeface="Poppins"/>
              <a:cs typeface="Poppins"/>
              <a:sym typeface="Poppins"/>
            </a:endParaRPr>
          </a:p>
        </p:txBody>
      </p:sp>
      <p:sp>
        <p:nvSpPr>
          <p:cNvPr id="267" name="Google Shape;267;p36"/>
          <p:cNvSpPr/>
          <p:nvPr/>
        </p:nvSpPr>
        <p:spPr>
          <a:xfrm>
            <a:off x="1750868" y="1717055"/>
            <a:ext cx="1880700" cy="1880700"/>
          </a:xfrm>
          <a:prstGeom prst="diamond">
            <a:avLst/>
          </a:prstGeom>
          <a:solidFill>
            <a:srgbClr val="B9CEB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B9CEB4"/>
              </a:solidFill>
              <a:latin typeface="Calibri"/>
              <a:ea typeface="Calibri"/>
              <a:cs typeface="Calibri"/>
              <a:sym typeface="Calibri"/>
            </a:endParaRPr>
          </a:p>
        </p:txBody>
      </p:sp>
      <p:sp>
        <p:nvSpPr>
          <p:cNvPr id="268" name="Google Shape;268;p36"/>
          <p:cNvSpPr/>
          <p:nvPr/>
        </p:nvSpPr>
        <p:spPr>
          <a:xfrm>
            <a:off x="2771687" y="2749155"/>
            <a:ext cx="1880700" cy="1880700"/>
          </a:xfrm>
          <a:prstGeom prst="diamond">
            <a:avLst/>
          </a:prstGeom>
          <a:solidFill>
            <a:srgbClr val="92A88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9" name="Google Shape;269;p36"/>
          <p:cNvSpPr/>
          <p:nvPr/>
        </p:nvSpPr>
        <p:spPr>
          <a:xfrm>
            <a:off x="3792505" y="1717055"/>
            <a:ext cx="1880700" cy="1880700"/>
          </a:xfrm>
          <a:prstGeom prst="diamond">
            <a:avLst/>
          </a:prstGeom>
          <a:solidFill>
            <a:srgbClr val="B9CEB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B9CEB4"/>
              </a:solidFill>
              <a:latin typeface="Calibri"/>
              <a:ea typeface="Calibri"/>
              <a:cs typeface="Calibri"/>
              <a:sym typeface="Calibri"/>
            </a:endParaRPr>
          </a:p>
        </p:txBody>
      </p:sp>
      <p:sp>
        <p:nvSpPr>
          <p:cNvPr id="270" name="Google Shape;270;p36"/>
          <p:cNvSpPr/>
          <p:nvPr/>
        </p:nvSpPr>
        <p:spPr>
          <a:xfrm>
            <a:off x="4813325" y="2749154"/>
            <a:ext cx="1880700" cy="1880700"/>
          </a:xfrm>
          <a:prstGeom prst="diamond">
            <a:avLst/>
          </a:prstGeom>
          <a:solidFill>
            <a:srgbClr val="92A88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1" name="Google Shape;271;p36"/>
          <p:cNvSpPr txBox="1"/>
          <p:nvPr/>
        </p:nvSpPr>
        <p:spPr>
          <a:xfrm>
            <a:off x="1750868" y="2484307"/>
            <a:ext cx="1880700" cy="346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rgbClr val="2A3531"/>
                </a:solidFill>
                <a:latin typeface="Poppins"/>
                <a:ea typeface="Poppins"/>
                <a:cs typeface="Poppins"/>
                <a:sym typeface="Poppins"/>
              </a:rPr>
              <a:t>Food</a:t>
            </a:r>
            <a:endParaRPr b="1" sz="1400">
              <a:solidFill>
                <a:srgbClr val="2A3531"/>
              </a:solidFill>
              <a:latin typeface="Poppins"/>
              <a:ea typeface="Poppins"/>
              <a:cs typeface="Poppins"/>
              <a:sym typeface="Poppins"/>
            </a:endParaRPr>
          </a:p>
        </p:txBody>
      </p:sp>
      <p:sp>
        <p:nvSpPr>
          <p:cNvPr id="272" name="Google Shape;272;p36"/>
          <p:cNvSpPr txBox="1"/>
          <p:nvPr/>
        </p:nvSpPr>
        <p:spPr>
          <a:xfrm>
            <a:off x="2771686" y="3516407"/>
            <a:ext cx="1880700" cy="346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rgbClr val="2A3531"/>
                </a:solidFill>
                <a:latin typeface="Poppins"/>
                <a:ea typeface="Poppins"/>
                <a:cs typeface="Poppins"/>
                <a:sym typeface="Poppins"/>
              </a:rPr>
              <a:t>Drinks</a:t>
            </a:r>
            <a:endParaRPr b="1" sz="1400">
              <a:solidFill>
                <a:srgbClr val="2A3531"/>
              </a:solidFill>
              <a:latin typeface="Poppins"/>
              <a:ea typeface="Poppins"/>
              <a:cs typeface="Poppins"/>
              <a:sym typeface="Poppins"/>
            </a:endParaRPr>
          </a:p>
        </p:txBody>
      </p:sp>
      <p:sp>
        <p:nvSpPr>
          <p:cNvPr id="273" name="Google Shape;273;p36"/>
          <p:cNvSpPr txBox="1"/>
          <p:nvPr/>
        </p:nvSpPr>
        <p:spPr>
          <a:xfrm>
            <a:off x="4813325" y="3516407"/>
            <a:ext cx="1880700" cy="346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rgbClr val="2A3531"/>
                </a:solidFill>
                <a:latin typeface="Poppins"/>
                <a:ea typeface="Poppins"/>
                <a:cs typeface="Poppins"/>
                <a:sym typeface="Poppins"/>
              </a:rPr>
              <a:t>SWAG</a:t>
            </a:r>
            <a:endParaRPr b="1" sz="1400">
              <a:solidFill>
                <a:srgbClr val="2A3531"/>
              </a:solidFill>
              <a:latin typeface="Poppins"/>
              <a:ea typeface="Poppins"/>
              <a:cs typeface="Poppins"/>
              <a:sym typeface="Poppins"/>
            </a:endParaRPr>
          </a:p>
        </p:txBody>
      </p:sp>
      <p:sp>
        <p:nvSpPr>
          <p:cNvPr id="274" name="Google Shape;274;p36"/>
          <p:cNvSpPr txBox="1"/>
          <p:nvPr/>
        </p:nvSpPr>
        <p:spPr>
          <a:xfrm>
            <a:off x="3792505" y="2480984"/>
            <a:ext cx="1880700" cy="346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rgbClr val="2A3531"/>
                </a:solidFill>
                <a:latin typeface="Poppins"/>
                <a:ea typeface="Poppins"/>
                <a:cs typeface="Poppins"/>
                <a:sym typeface="Poppins"/>
              </a:rPr>
              <a:t>Stickers</a:t>
            </a:r>
            <a:endParaRPr b="1" sz="1400">
              <a:solidFill>
                <a:srgbClr val="2A3531"/>
              </a:solidFill>
              <a:latin typeface="Poppins"/>
              <a:ea typeface="Poppins"/>
              <a:cs typeface="Poppins"/>
              <a:sym typeface="Poppi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descr="Logo&#10;&#10;Description automatically generated with low confidence" id="279" name="Google Shape;279;p37"/>
          <p:cNvPicPr preferRelativeResize="0"/>
          <p:nvPr/>
        </p:nvPicPr>
        <p:blipFill rotWithShape="1">
          <a:blip r:embed="rId3">
            <a:alphaModFix/>
          </a:blip>
          <a:srcRect b="0" l="0" r="0" t="0"/>
          <a:stretch/>
        </p:blipFill>
        <p:spPr>
          <a:xfrm>
            <a:off x="1969824" y="1432941"/>
            <a:ext cx="5239579" cy="2029967"/>
          </a:xfrm>
          <a:prstGeom prst="rect">
            <a:avLst/>
          </a:prstGeom>
          <a:noFill/>
          <a:ln>
            <a:noFill/>
          </a:ln>
        </p:spPr>
      </p:pic>
      <p:pic>
        <p:nvPicPr>
          <p:cNvPr id="280" name="Google Shape;280;p37"/>
          <p:cNvPicPr preferRelativeResize="0"/>
          <p:nvPr/>
        </p:nvPicPr>
        <p:blipFill rotWithShape="1">
          <a:blip r:embed="rId4">
            <a:alphaModFix/>
          </a:blip>
          <a:srcRect b="0" l="0" r="0" t="0"/>
          <a:stretch/>
        </p:blipFill>
        <p:spPr>
          <a:xfrm>
            <a:off x="3541386" y="4174842"/>
            <a:ext cx="1257270" cy="435854"/>
          </a:xfrm>
          <a:prstGeom prst="rect">
            <a:avLst/>
          </a:prstGeom>
          <a:noFill/>
          <a:ln>
            <a:noFill/>
          </a:ln>
        </p:spPr>
      </p:pic>
      <p:pic>
        <p:nvPicPr>
          <p:cNvPr id="281" name="Google Shape;281;p37"/>
          <p:cNvPicPr preferRelativeResize="0"/>
          <p:nvPr/>
        </p:nvPicPr>
        <p:blipFill rotWithShape="1">
          <a:blip r:embed="rId5">
            <a:alphaModFix/>
          </a:blip>
          <a:srcRect b="0" l="0" r="0" t="0"/>
          <a:stretch/>
        </p:blipFill>
        <p:spPr>
          <a:xfrm>
            <a:off x="5952126" y="4174842"/>
            <a:ext cx="1257270" cy="435854"/>
          </a:xfrm>
          <a:prstGeom prst="rect">
            <a:avLst/>
          </a:prstGeom>
          <a:noFill/>
          <a:ln>
            <a:noFill/>
          </a:ln>
        </p:spPr>
      </p:pic>
      <p:pic>
        <p:nvPicPr>
          <p:cNvPr id="282" name="Google Shape;282;p37"/>
          <p:cNvPicPr preferRelativeResize="0"/>
          <p:nvPr/>
        </p:nvPicPr>
        <p:blipFill rotWithShape="1">
          <a:blip r:embed="rId6">
            <a:alphaModFix/>
          </a:blip>
          <a:srcRect b="0" l="0" r="0" t="0"/>
          <a:stretch/>
        </p:blipFill>
        <p:spPr>
          <a:xfrm>
            <a:off x="2021699" y="4174842"/>
            <a:ext cx="1257270" cy="435854"/>
          </a:xfrm>
          <a:prstGeom prst="rect">
            <a:avLst/>
          </a:prstGeom>
          <a:noFill/>
          <a:ln>
            <a:noFill/>
          </a:ln>
        </p:spPr>
      </p:pic>
      <p:pic>
        <p:nvPicPr>
          <p:cNvPr id="283" name="Google Shape;283;p37"/>
          <p:cNvPicPr preferRelativeResize="0"/>
          <p:nvPr/>
        </p:nvPicPr>
        <p:blipFill rotWithShape="1">
          <a:blip r:embed="rId7">
            <a:alphaModFix/>
          </a:blip>
          <a:srcRect b="0" l="0" r="0" t="0"/>
          <a:stretch/>
        </p:blipFill>
        <p:spPr>
          <a:xfrm>
            <a:off x="5061073" y="4174842"/>
            <a:ext cx="628636" cy="435854"/>
          </a:xfrm>
          <a:prstGeom prst="rect">
            <a:avLst/>
          </a:prstGeom>
          <a:noFill/>
          <a:ln>
            <a:noFill/>
          </a:ln>
        </p:spPr>
      </p:pic>
      <p:sp>
        <p:nvSpPr>
          <p:cNvPr id="284" name="Google Shape;284;p37"/>
          <p:cNvSpPr txBox="1"/>
          <p:nvPr/>
        </p:nvSpPr>
        <p:spPr>
          <a:xfrm>
            <a:off x="3910540" y="3801627"/>
            <a:ext cx="1357800" cy="284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400">
                <a:solidFill>
                  <a:srgbClr val="92A88C"/>
                </a:solidFill>
                <a:latin typeface="Poppins"/>
                <a:ea typeface="Poppins"/>
                <a:cs typeface="Poppins"/>
                <a:sym typeface="Poppins"/>
              </a:rPr>
              <a:t>Presented by</a:t>
            </a:r>
            <a:endParaRPr sz="1100">
              <a:latin typeface="Poppins"/>
              <a:ea typeface="Poppins"/>
              <a:cs typeface="Poppins"/>
              <a:sym typeface="Poppins"/>
            </a:endParaRPr>
          </a:p>
        </p:txBody>
      </p:sp>
      <p:sp>
        <p:nvSpPr>
          <p:cNvPr id="285" name="Google Shape;285;p37"/>
          <p:cNvSpPr txBox="1"/>
          <p:nvPr/>
        </p:nvSpPr>
        <p:spPr>
          <a:xfrm>
            <a:off x="2290711" y="574850"/>
            <a:ext cx="4597800" cy="531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3000">
                <a:solidFill>
                  <a:srgbClr val="B9CEB4"/>
                </a:solidFill>
                <a:latin typeface="Poppins"/>
                <a:ea typeface="Poppins"/>
                <a:cs typeface="Poppins"/>
                <a:sym typeface="Poppins"/>
              </a:rPr>
              <a:t>Thanks for listening!</a:t>
            </a:r>
            <a:endParaRPr sz="1100">
              <a:latin typeface="Poppins"/>
              <a:ea typeface="Poppins"/>
              <a:cs typeface="Poppins"/>
              <a:sym typeface="Poppi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8"/>
          <p:cNvSpPr/>
          <p:nvPr/>
        </p:nvSpPr>
        <p:spPr>
          <a:xfrm>
            <a:off x="1806450" y="2874475"/>
            <a:ext cx="5531100" cy="392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2100">
                <a:solidFill>
                  <a:srgbClr val="F54501"/>
                </a:solidFill>
                <a:latin typeface="Poppins"/>
                <a:ea typeface="Poppins"/>
                <a:cs typeface="Poppins"/>
                <a:sym typeface="Poppins"/>
              </a:rPr>
              <a:t>hacktoberfestevents</a:t>
            </a:r>
            <a:r>
              <a:rPr lang="en" sz="2100">
                <a:solidFill>
                  <a:srgbClr val="92A88C"/>
                </a:solidFill>
                <a:latin typeface="Poppins"/>
                <a:ea typeface="Poppins"/>
                <a:cs typeface="Poppins"/>
                <a:sym typeface="Poppins"/>
              </a:rPr>
              <a:t>@digitalocean.com</a:t>
            </a:r>
            <a:endParaRPr sz="2100">
              <a:solidFill>
                <a:srgbClr val="92A88C"/>
              </a:solidFill>
              <a:latin typeface="Poppins"/>
              <a:ea typeface="Poppins"/>
              <a:cs typeface="Poppins"/>
              <a:sym typeface="Poppins"/>
            </a:endParaRPr>
          </a:p>
        </p:txBody>
      </p:sp>
      <p:pic>
        <p:nvPicPr>
          <p:cNvPr descr="Logo&#10;&#10;Description automatically generated with low confidence" id="292" name="Google Shape;292;p38"/>
          <p:cNvPicPr preferRelativeResize="0"/>
          <p:nvPr/>
        </p:nvPicPr>
        <p:blipFill rotWithShape="1">
          <a:blip r:embed="rId3">
            <a:alphaModFix/>
          </a:blip>
          <a:srcRect b="0" l="0" r="0" t="0"/>
          <a:stretch/>
        </p:blipFill>
        <p:spPr>
          <a:xfrm>
            <a:off x="2972653" y="1430932"/>
            <a:ext cx="2944578" cy="1140820"/>
          </a:xfrm>
          <a:prstGeom prst="rect">
            <a:avLst/>
          </a:prstGeom>
          <a:noFill/>
          <a:ln>
            <a:noFill/>
          </a:ln>
        </p:spPr>
      </p:pic>
      <p:sp>
        <p:nvSpPr>
          <p:cNvPr id="293" name="Google Shape;293;p38"/>
          <p:cNvSpPr txBox="1"/>
          <p:nvPr/>
        </p:nvSpPr>
        <p:spPr>
          <a:xfrm>
            <a:off x="2179650" y="3601775"/>
            <a:ext cx="215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54501"/>
                </a:solidFill>
                <a:latin typeface="Poppins"/>
                <a:ea typeface="Poppins"/>
                <a:cs typeface="Poppins"/>
                <a:sym typeface="Poppins"/>
              </a:rPr>
              <a:t>@speakerhandle</a:t>
            </a:r>
            <a:endParaRPr>
              <a:solidFill>
                <a:srgbClr val="F54501"/>
              </a:solidFill>
              <a:latin typeface="Poppins"/>
              <a:ea typeface="Poppins"/>
              <a:cs typeface="Poppins"/>
              <a:sym typeface="Poppins"/>
            </a:endParaRPr>
          </a:p>
        </p:txBody>
      </p:sp>
      <p:sp>
        <p:nvSpPr>
          <p:cNvPr id="294" name="Google Shape;294;p38"/>
          <p:cNvSpPr txBox="1"/>
          <p:nvPr/>
        </p:nvSpPr>
        <p:spPr>
          <a:xfrm>
            <a:off x="4764150" y="3601775"/>
            <a:ext cx="257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54501"/>
                </a:solidFill>
                <a:latin typeface="Poppins"/>
                <a:ea typeface="Poppins"/>
                <a:cs typeface="Poppins"/>
                <a:sym typeface="Poppins"/>
              </a:rPr>
              <a:t>@otherspeakerhandle</a:t>
            </a:r>
            <a:endParaRPr>
              <a:solidFill>
                <a:srgbClr val="F54501"/>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nvSpPr>
        <p:spPr>
          <a:xfrm>
            <a:off x="1717502" y="574850"/>
            <a:ext cx="46692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000">
                <a:solidFill>
                  <a:srgbClr val="F54501"/>
                </a:solidFill>
                <a:latin typeface="Poppins"/>
                <a:ea typeface="Poppins"/>
                <a:cs typeface="Poppins"/>
                <a:sym typeface="Poppins"/>
              </a:rPr>
              <a:t>What will we cover?</a:t>
            </a:r>
            <a:endParaRPr sz="1100">
              <a:latin typeface="Poppins"/>
              <a:ea typeface="Poppins"/>
              <a:cs typeface="Poppins"/>
              <a:sym typeface="Poppins"/>
            </a:endParaRPr>
          </a:p>
        </p:txBody>
      </p:sp>
      <p:sp>
        <p:nvSpPr>
          <p:cNvPr id="92" name="Google Shape;92;p16"/>
          <p:cNvSpPr txBox="1"/>
          <p:nvPr/>
        </p:nvSpPr>
        <p:spPr>
          <a:xfrm>
            <a:off x="1717502" y="1655876"/>
            <a:ext cx="5951700" cy="2562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rgbClr val="92A88C"/>
                </a:solidFill>
                <a:latin typeface="Poppins"/>
                <a:ea typeface="Poppins"/>
                <a:cs typeface="Poppins"/>
                <a:sym typeface="Poppins"/>
              </a:rPr>
              <a:t>Why should you run a Hacktoberfest event?</a:t>
            </a:r>
            <a:endParaRPr sz="1100">
              <a:latin typeface="Poppins"/>
              <a:ea typeface="Poppins"/>
              <a:cs typeface="Poppins"/>
              <a:sym typeface="Poppins"/>
            </a:endParaRPr>
          </a:p>
          <a:p>
            <a:pPr indent="0" lvl="0" marL="0" marR="0" rtl="0" algn="l">
              <a:spcBef>
                <a:spcPts val="0"/>
              </a:spcBef>
              <a:spcAft>
                <a:spcPts val="0"/>
              </a:spcAft>
              <a:buNone/>
            </a:pPr>
            <a:br>
              <a:rPr lang="en" sz="1800">
                <a:solidFill>
                  <a:srgbClr val="B9CEB4"/>
                </a:solidFill>
                <a:latin typeface="Poppins"/>
                <a:ea typeface="Poppins"/>
                <a:cs typeface="Poppins"/>
                <a:sym typeface="Poppins"/>
              </a:rPr>
            </a:br>
            <a:r>
              <a:rPr lang="en" sz="1800">
                <a:solidFill>
                  <a:srgbClr val="B9CEB4"/>
                </a:solidFill>
                <a:latin typeface="Poppins"/>
                <a:ea typeface="Poppins"/>
                <a:cs typeface="Poppins"/>
                <a:sym typeface="Poppins"/>
              </a:rPr>
              <a:t>Who is a Hacktoberfest event for?</a:t>
            </a:r>
            <a:endParaRPr sz="1100">
              <a:latin typeface="Poppins"/>
              <a:ea typeface="Poppins"/>
              <a:cs typeface="Poppins"/>
              <a:sym typeface="Poppins"/>
            </a:endParaRPr>
          </a:p>
          <a:p>
            <a:pPr indent="0" lvl="0" marL="0" marR="0" rtl="0" algn="l">
              <a:spcBef>
                <a:spcPts val="0"/>
              </a:spcBef>
              <a:spcAft>
                <a:spcPts val="0"/>
              </a:spcAft>
              <a:buNone/>
            </a:pPr>
            <a:br>
              <a:rPr lang="en" sz="1800">
                <a:solidFill>
                  <a:srgbClr val="92A88C"/>
                </a:solidFill>
                <a:latin typeface="Poppins"/>
                <a:ea typeface="Poppins"/>
                <a:cs typeface="Poppins"/>
                <a:sym typeface="Poppins"/>
              </a:rPr>
            </a:br>
            <a:r>
              <a:rPr lang="en" sz="1800">
                <a:solidFill>
                  <a:srgbClr val="92A88C"/>
                </a:solidFill>
                <a:latin typeface="Poppins"/>
                <a:ea typeface="Poppins"/>
                <a:cs typeface="Poppins"/>
                <a:sym typeface="Poppins"/>
              </a:rPr>
              <a:t>Where should you run a Hacktoberfest event?</a:t>
            </a:r>
            <a:endParaRPr sz="1100">
              <a:latin typeface="Poppins"/>
              <a:ea typeface="Poppins"/>
              <a:cs typeface="Poppins"/>
              <a:sym typeface="Poppins"/>
            </a:endParaRPr>
          </a:p>
          <a:p>
            <a:pPr indent="0" lvl="0" marL="0" marR="0" rtl="0" algn="l">
              <a:spcBef>
                <a:spcPts val="0"/>
              </a:spcBef>
              <a:spcAft>
                <a:spcPts val="0"/>
              </a:spcAft>
              <a:buNone/>
            </a:pPr>
            <a:r>
              <a:t/>
            </a:r>
            <a:endParaRPr sz="1800">
              <a:solidFill>
                <a:srgbClr val="92A88C"/>
              </a:solidFill>
              <a:latin typeface="Poppins"/>
              <a:ea typeface="Poppins"/>
              <a:cs typeface="Poppins"/>
              <a:sym typeface="Poppins"/>
            </a:endParaRPr>
          </a:p>
          <a:p>
            <a:pPr indent="0" lvl="0" marL="0" marR="0" rtl="0" algn="l">
              <a:spcBef>
                <a:spcPts val="0"/>
              </a:spcBef>
              <a:spcAft>
                <a:spcPts val="0"/>
              </a:spcAft>
              <a:buNone/>
            </a:pPr>
            <a:r>
              <a:rPr lang="en" sz="1800">
                <a:solidFill>
                  <a:srgbClr val="B9CEB4"/>
                </a:solidFill>
                <a:latin typeface="Poppins"/>
                <a:ea typeface="Poppins"/>
                <a:cs typeface="Poppins"/>
                <a:sym typeface="Poppins"/>
              </a:rPr>
              <a:t>What should a Hacktoberfest event include?</a:t>
            </a:r>
            <a:endParaRPr sz="1100">
              <a:latin typeface="Poppins"/>
              <a:ea typeface="Poppins"/>
              <a:cs typeface="Poppins"/>
              <a:sym typeface="Poppins"/>
            </a:endParaRPr>
          </a:p>
          <a:p>
            <a:pPr indent="0" lvl="0" marL="0" marR="0" rtl="0" algn="l">
              <a:spcBef>
                <a:spcPts val="0"/>
              </a:spcBef>
              <a:spcAft>
                <a:spcPts val="0"/>
              </a:spcAft>
              <a:buNone/>
            </a:pPr>
            <a:br>
              <a:rPr lang="en" sz="1800">
                <a:solidFill>
                  <a:srgbClr val="92A88C"/>
                </a:solidFill>
                <a:latin typeface="Poppins"/>
                <a:ea typeface="Poppins"/>
                <a:cs typeface="Poppins"/>
                <a:sym typeface="Poppins"/>
              </a:rPr>
            </a:br>
            <a:r>
              <a:rPr lang="en" sz="1800">
                <a:solidFill>
                  <a:srgbClr val="92A88C"/>
                </a:solidFill>
                <a:latin typeface="Poppins"/>
                <a:ea typeface="Poppins"/>
                <a:cs typeface="Poppins"/>
                <a:sym typeface="Poppins"/>
              </a:rPr>
              <a:t>NICE to haves vs MUST haves</a:t>
            </a:r>
            <a:endParaRPr sz="1100">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nvSpPr>
        <p:spPr>
          <a:xfrm>
            <a:off x="2373150" y="1498200"/>
            <a:ext cx="4397700" cy="21471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4500">
                <a:solidFill>
                  <a:srgbClr val="F54501"/>
                </a:solidFill>
                <a:latin typeface="Poppins"/>
                <a:ea typeface="Poppins"/>
                <a:cs typeface="Poppins"/>
                <a:sym typeface="Poppins"/>
              </a:rPr>
              <a:t>WHY</a:t>
            </a:r>
            <a:r>
              <a:rPr lang="en" sz="4500">
                <a:solidFill>
                  <a:srgbClr val="92A88C"/>
                </a:solidFill>
                <a:latin typeface="Poppins"/>
                <a:ea typeface="Poppins"/>
                <a:cs typeface="Poppins"/>
                <a:sym typeface="Poppins"/>
              </a:rPr>
              <a:t> run a Hacktoberfest Event?</a:t>
            </a:r>
            <a:endParaRPr sz="1100">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8"/>
          <p:cNvPicPr preferRelativeResize="0"/>
          <p:nvPr/>
        </p:nvPicPr>
        <p:blipFill rotWithShape="1">
          <a:blip r:embed="rId3">
            <a:alphaModFix/>
          </a:blip>
          <a:srcRect b="0" l="65231" r="0" t="48638"/>
          <a:stretch/>
        </p:blipFill>
        <p:spPr>
          <a:xfrm flipH="1">
            <a:off x="7184356" y="15715"/>
            <a:ext cx="1959644" cy="2641717"/>
          </a:xfrm>
          <a:prstGeom prst="rect">
            <a:avLst/>
          </a:prstGeom>
          <a:noFill/>
          <a:ln>
            <a:noFill/>
          </a:ln>
        </p:spPr>
      </p:pic>
      <p:pic>
        <p:nvPicPr>
          <p:cNvPr id="104" name="Google Shape;104;p18"/>
          <p:cNvPicPr preferRelativeResize="0"/>
          <p:nvPr/>
        </p:nvPicPr>
        <p:blipFill rotWithShape="1">
          <a:blip r:embed="rId4">
            <a:alphaModFix/>
          </a:blip>
          <a:srcRect b="0" l="0" r="0" t="0"/>
          <a:stretch/>
        </p:blipFill>
        <p:spPr>
          <a:xfrm rot="-2075679">
            <a:off x="6973679" y="568570"/>
            <a:ext cx="192282" cy="212884"/>
          </a:xfrm>
          <a:prstGeom prst="rect">
            <a:avLst/>
          </a:prstGeom>
          <a:noFill/>
          <a:ln>
            <a:noFill/>
          </a:ln>
        </p:spPr>
      </p:pic>
      <p:pic>
        <p:nvPicPr>
          <p:cNvPr id="105" name="Google Shape;105;p18"/>
          <p:cNvPicPr preferRelativeResize="0"/>
          <p:nvPr/>
        </p:nvPicPr>
        <p:blipFill rotWithShape="1">
          <a:blip r:embed="rId4">
            <a:alphaModFix/>
          </a:blip>
          <a:srcRect b="0" l="0" r="0" t="0"/>
          <a:stretch/>
        </p:blipFill>
        <p:spPr>
          <a:xfrm rot="-213114">
            <a:off x="7988740" y="2865124"/>
            <a:ext cx="129826" cy="143736"/>
          </a:xfrm>
          <a:prstGeom prst="rect">
            <a:avLst/>
          </a:prstGeom>
          <a:noFill/>
          <a:ln>
            <a:noFill/>
          </a:ln>
        </p:spPr>
      </p:pic>
      <p:sp>
        <p:nvSpPr>
          <p:cNvPr id="106" name="Google Shape;106;p18"/>
          <p:cNvSpPr txBox="1"/>
          <p:nvPr/>
        </p:nvSpPr>
        <p:spPr>
          <a:xfrm>
            <a:off x="1796179" y="3429004"/>
            <a:ext cx="5134200" cy="900300"/>
          </a:xfrm>
          <a:prstGeom prst="rect">
            <a:avLst/>
          </a:prstGeom>
          <a:noFill/>
          <a:ln>
            <a:noFill/>
          </a:ln>
        </p:spPr>
        <p:txBody>
          <a:bodyPr anchorCtr="0" anchor="t" bIns="34275" lIns="68575" spcFirstLastPara="1" rIns="68575" wrap="square" tIns="34275">
            <a:spAutoFit/>
          </a:bodyPr>
          <a:lstStyle/>
          <a:p>
            <a:pPr indent="-342900" lvl="0" marL="342900" marR="0" rtl="0" algn="l">
              <a:spcBef>
                <a:spcPts val="0"/>
              </a:spcBef>
              <a:spcAft>
                <a:spcPts val="0"/>
              </a:spcAft>
              <a:buClr>
                <a:srgbClr val="92A88C"/>
              </a:buClr>
              <a:buSzPts val="1800"/>
              <a:buFont typeface="Poppins"/>
              <a:buAutoNum type="arabicPeriod" startAt="3"/>
            </a:pPr>
            <a:r>
              <a:rPr lang="en" sz="1800">
                <a:solidFill>
                  <a:srgbClr val="92A88C"/>
                </a:solidFill>
                <a:latin typeface="Poppins"/>
                <a:ea typeface="Poppins"/>
                <a:cs typeface="Poppins"/>
                <a:sym typeface="Poppins"/>
              </a:rPr>
              <a:t>Help people by giving them a dedicated time and place to work on their contributions </a:t>
            </a:r>
            <a:endParaRPr sz="1100">
              <a:latin typeface="Poppins"/>
              <a:ea typeface="Poppins"/>
              <a:cs typeface="Poppins"/>
              <a:sym typeface="Poppins"/>
            </a:endParaRPr>
          </a:p>
        </p:txBody>
      </p:sp>
      <p:sp>
        <p:nvSpPr>
          <p:cNvPr id="107" name="Google Shape;107;p18"/>
          <p:cNvSpPr/>
          <p:nvPr/>
        </p:nvSpPr>
        <p:spPr>
          <a:xfrm>
            <a:off x="1796179" y="1308430"/>
            <a:ext cx="5134200" cy="623400"/>
          </a:xfrm>
          <a:prstGeom prst="rect">
            <a:avLst/>
          </a:prstGeom>
          <a:noFill/>
          <a:ln>
            <a:noFill/>
          </a:ln>
        </p:spPr>
        <p:txBody>
          <a:bodyPr anchorCtr="0" anchor="t" bIns="34275" lIns="68575" spcFirstLastPara="1" rIns="68575" wrap="square" tIns="34275">
            <a:noAutofit/>
          </a:bodyPr>
          <a:lstStyle/>
          <a:p>
            <a:pPr indent="-254000" lvl="0" marL="254000" marR="0" rtl="0" algn="l">
              <a:spcBef>
                <a:spcPts val="0"/>
              </a:spcBef>
              <a:spcAft>
                <a:spcPts val="0"/>
              </a:spcAft>
              <a:buClr>
                <a:srgbClr val="92A88C"/>
              </a:buClr>
              <a:buSzPts val="1800"/>
              <a:buFont typeface="Poppins"/>
              <a:buAutoNum type="arabicPeriod"/>
            </a:pPr>
            <a:r>
              <a:rPr lang="en" sz="1800">
                <a:solidFill>
                  <a:srgbClr val="92A88C"/>
                </a:solidFill>
                <a:latin typeface="Poppins"/>
                <a:ea typeface="Poppins"/>
                <a:cs typeface="Poppins"/>
                <a:sym typeface="Poppins"/>
              </a:rPr>
              <a:t>Help provide an in-person introduction for Hacktoberfest first timers</a:t>
            </a:r>
            <a:endParaRPr sz="1100">
              <a:latin typeface="Poppins"/>
              <a:ea typeface="Poppins"/>
              <a:cs typeface="Poppins"/>
              <a:sym typeface="Poppins"/>
            </a:endParaRPr>
          </a:p>
        </p:txBody>
      </p:sp>
      <p:sp>
        <p:nvSpPr>
          <p:cNvPr id="108" name="Google Shape;108;p18"/>
          <p:cNvSpPr/>
          <p:nvPr/>
        </p:nvSpPr>
        <p:spPr>
          <a:xfrm>
            <a:off x="1796179" y="2422888"/>
            <a:ext cx="5134200" cy="623400"/>
          </a:xfrm>
          <a:prstGeom prst="rect">
            <a:avLst/>
          </a:prstGeom>
          <a:noFill/>
          <a:ln>
            <a:noFill/>
          </a:ln>
        </p:spPr>
        <p:txBody>
          <a:bodyPr anchorCtr="0" anchor="t" bIns="34275" lIns="68575" spcFirstLastPara="1" rIns="68575" wrap="square" tIns="34275">
            <a:noAutofit/>
          </a:bodyPr>
          <a:lstStyle/>
          <a:p>
            <a:pPr indent="-381000" lvl="0" marL="381000" marR="0" rtl="0" algn="l">
              <a:spcBef>
                <a:spcPts val="0"/>
              </a:spcBef>
              <a:spcAft>
                <a:spcPts val="0"/>
              </a:spcAft>
              <a:buClr>
                <a:srgbClr val="B9CEB4"/>
              </a:buClr>
              <a:buSzPts val="1800"/>
              <a:buFont typeface="Poppins"/>
              <a:buAutoNum type="arabicPeriod" startAt="2"/>
            </a:pPr>
            <a:r>
              <a:rPr lang="en" sz="1800">
                <a:solidFill>
                  <a:srgbClr val="B9CEB4"/>
                </a:solidFill>
                <a:latin typeface="Poppins"/>
                <a:ea typeface="Poppins"/>
                <a:cs typeface="Poppins"/>
                <a:sym typeface="Poppins"/>
              </a:rPr>
              <a:t>Provide a space for folks taking part to build community</a:t>
            </a:r>
            <a:endParaRPr sz="1100">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19"/>
          <p:cNvPicPr preferRelativeResize="0"/>
          <p:nvPr/>
        </p:nvPicPr>
        <p:blipFill rotWithShape="1">
          <a:blip r:embed="rId3">
            <a:alphaModFix/>
          </a:blip>
          <a:srcRect b="0" l="0" r="0" t="0"/>
          <a:stretch/>
        </p:blipFill>
        <p:spPr>
          <a:xfrm>
            <a:off x="2709670" y="743254"/>
            <a:ext cx="680323" cy="680323"/>
          </a:xfrm>
          <a:prstGeom prst="rect">
            <a:avLst/>
          </a:prstGeom>
          <a:noFill/>
          <a:ln>
            <a:noFill/>
          </a:ln>
        </p:spPr>
      </p:pic>
      <p:pic>
        <p:nvPicPr>
          <p:cNvPr id="115" name="Google Shape;115;p19"/>
          <p:cNvPicPr preferRelativeResize="0"/>
          <p:nvPr/>
        </p:nvPicPr>
        <p:blipFill rotWithShape="1">
          <a:blip r:embed="rId4">
            <a:alphaModFix/>
          </a:blip>
          <a:srcRect b="0" l="0" r="0" t="0"/>
          <a:stretch/>
        </p:blipFill>
        <p:spPr>
          <a:xfrm>
            <a:off x="4231838" y="253078"/>
            <a:ext cx="680323" cy="680323"/>
          </a:xfrm>
          <a:prstGeom prst="rect">
            <a:avLst/>
          </a:prstGeom>
          <a:noFill/>
          <a:ln>
            <a:noFill/>
          </a:ln>
        </p:spPr>
      </p:pic>
      <p:pic>
        <p:nvPicPr>
          <p:cNvPr id="116" name="Google Shape;116;p19"/>
          <p:cNvPicPr preferRelativeResize="0"/>
          <p:nvPr/>
        </p:nvPicPr>
        <p:blipFill rotWithShape="1">
          <a:blip r:embed="rId5">
            <a:alphaModFix/>
          </a:blip>
          <a:srcRect b="0" l="0" r="0" t="0"/>
          <a:stretch/>
        </p:blipFill>
        <p:spPr>
          <a:xfrm>
            <a:off x="5666086" y="817219"/>
            <a:ext cx="680323" cy="680323"/>
          </a:xfrm>
          <a:prstGeom prst="rect">
            <a:avLst/>
          </a:prstGeom>
          <a:noFill/>
          <a:ln>
            <a:noFill/>
          </a:ln>
        </p:spPr>
      </p:pic>
      <p:pic>
        <p:nvPicPr>
          <p:cNvPr id="117" name="Google Shape;117;p19"/>
          <p:cNvPicPr preferRelativeResize="0"/>
          <p:nvPr/>
        </p:nvPicPr>
        <p:blipFill rotWithShape="1">
          <a:blip r:embed="rId6">
            <a:alphaModFix/>
          </a:blip>
          <a:srcRect b="0" l="0" r="0" t="0"/>
          <a:stretch/>
        </p:blipFill>
        <p:spPr>
          <a:xfrm>
            <a:off x="3049832" y="1049581"/>
            <a:ext cx="3044335" cy="3044337"/>
          </a:xfrm>
          <a:prstGeom prst="rect">
            <a:avLst/>
          </a:prstGeom>
          <a:noFill/>
          <a:ln>
            <a:noFill/>
          </a:ln>
        </p:spPr>
      </p:pic>
      <p:pic>
        <p:nvPicPr>
          <p:cNvPr id="118" name="Google Shape;118;p19"/>
          <p:cNvPicPr preferRelativeResize="0"/>
          <p:nvPr/>
        </p:nvPicPr>
        <p:blipFill rotWithShape="1">
          <a:blip r:embed="rId7">
            <a:alphaModFix/>
          </a:blip>
          <a:srcRect b="0" l="0" r="0" t="0"/>
          <a:stretch/>
        </p:blipFill>
        <p:spPr>
          <a:xfrm>
            <a:off x="2242450" y="2103350"/>
            <a:ext cx="680323" cy="680323"/>
          </a:xfrm>
          <a:prstGeom prst="rect">
            <a:avLst/>
          </a:prstGeom>
          <a:noFill/>
          <a:ln>
            <a:noFill/>
          </a:ln>
        </p:spPr>
      </p:pic>
      <p:pic>
        <p:nvPicPr>
          <p:cNvPr id="119" name="Google Shape;119;p19"/>
          <p:cNvPicPr preferRelativeResize="0"/>
          <p:nvPr/>
        </p:nvPicPr>
        <p:blipFill rotWithShape="1">
          <a:blip r:embed="rId8">
            <a:alphaModFix/>
          </a:blip>
          <a:srcRect b="0" l="0" r="0" t="0"/>
          <a:stretch/>
        </p:blipFill>
        <p:spPr>
          <a:xfrm>
            <a:off x="2658698" y="3462896"/>
            <a:ext cx="680323" cy="680323"/>
          </a:xfrm>
          <a:prstGeom prst="rect">
            <a:avLst/>
          </a:prstGeom>
          <a:noFill/>
          <a:ln>
            <a:noFill/>
          </a:ln>
        </p:spPr>
      </p:pic>
      <p:pic>
        <p:nvPicPr>
          <p:cNvPr id="120" name="Google Shape;120;p19"/>
          <p:cNvPicPr preferRelativeResize="0"/>
          <p:nvPr/>
        </p:nvPicPr>
        <p:blipFill rotWithShape="1">
          <a:blip r:embed="rId9">
            <a:alphaModFix/>
          </a:blip>
          <a:srcRect b="0" l="0" r="0" t="0"/>
          <a:stretch/>
        </p:blipFill>
        <p:spPr>
          <a:xfrm>
            <a:off x="4231838" y="4192520"/>
            <a:ext cx="680323" cy="680323"/>
          </a:xfrm>
          <a:prstGeom prst="rect">
            <a:avLst/>
          </a:prstGeom>
          <a:noFill/>
          <a:ln>
            <a:noFill/>
          </a:ln>
        </p:spPr>
      </p:pic>
      <p:pic>
        <p:nvPicPr>
          <p:cNvPr id="121" name="Google Shape;121;p19"/>
          <p:cNvPicPr preferRelativeResize="0"/>
          <p:nvPr/>
        </p:nvPicPr>
        <p:blipFill rotWithShape="1">
          <a:blip r:embed="rId10">
            <a:alphaModFix/>
          </a:blip>
          <a:srcRect b="0" l="0" r="0" t="0"/>
          <a:stretch/>
        </p:blipFill>
        <p:spPr>
          <a:xfrm>
            <a:off x="5666086" y="3462896"/>
            <a:ext cx="680323" cy="680323"/>
          </a:xfrm>
          <a:prstGeom prst="rect">
            <a:avLst/>
          </a:prstGeom>
          <a:noFill/>
          <a:ln>
            <a:noFill/>
          </a:ln>
        </p:spPr>
      </p:pic>
      <p:pic>
        <p:nvPicPr>
          <p:cNvPr id="122" name="Google Shape;122;p19"/>
          <p:cNvPicPr preferRelativeResize="0"/>
          <p:nvPr/>
        </p:nvPicPr>
        <p:blipFill rotWithShape="1">
          <a:blip r:embed="rId11">
            <a:alphaModFix/>
          </a:blip>
          <a:srcRect b="0" l="0" r="0" t="0"/>
          <a:stretch/>
        </p:blipFill>
        <p:spPr>
          <a:xfrm>
            <a:off x="6145140" y="2103350"/>
            <a:ext cx="680323" cy="6803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0"/>
          <p:cNvPicPr preferRelativeResize="0"/>
          <p:nvPr/>
        </p:nvPicPr>
        <p:blipFill rotWithShape="1">
          <a:blip r:embed="rId3">
            <a:alphaModFix/>
          </a:blip>
          <a:srcRect b="0" l="0" r="0" t="0"/>
          <a:stretch/>
        </p:blipFill>
        <p:spPr>
          <a:xfrm>
            <a:off x="4217260" y="1537957"/>
            <a:ext cx="1474785" cy="1474785"/>
          </a:xfrm>
          <a:prstGeom prst="rect">
            <a:avLst/>
          </a:prstGeom>
          <a:noFill/>
          <a:ln>
            <a:noFill/>
          </a:ln>
        </p:spPr>
      </p:pic>
      <p:pic>
        <p:nvPicPr>
          <p:cNvPr id="129" name="Google Shape;129;p20"/>
          <p:cNvPicPr preferRelativeResize="0"/>
          <p:nvPr/>
        </p:nvPicPr>
        <p:blipFill rotWithShape="1">
          <a:blip r:embed="rId4">
            <a:alphaModFix/>
          </a:blip>
          <a:srcRect b="0" l="0" r="0" t="0"/>
          <a:stretch/>
        </p:blipFill>
        <p:spPr>
          <a:xfrm>
            <a:off x="2519603" y="1568735"/>
            <a:ext cx="619153" cy="619153"/>
          </a:xfrm>
          <a:prstGeom prst="rect">
            <a:avLst/>
          </a:prstGeom>
          <a:noFill/>
          <a:ln>
            <a:noFill/>
          </a:ln>
        </p:spPr>
      </p:pic>
      <p:pic>
        <p:nvPicPr>
          <p:cNvPr id="130" name="Google Shape;130;p20"/>
          <p:cNvPicPr preferRelativeResize="0"/>
          <p:nvPr/>
        </p:nvPicPr>
        <p:blipFill rotWithShape="1">
          <a:blip r:embed="rId5">
            <a:alphaModFix/>
          </a:blip>
          <a:srcRect b="0" l="0" r="0" t="0"/>
          <a:stretch/>
        </p:blipFill>
        <p:spPr>
          <a:xfrm>
            <a:off x="1773446" y="1561274"/>
            <a:ext cx="619153" cy="619153"/>
          </a:xfrm>
          <a:prstGeom prst="rect">
            <a:avLst/>
          </a:prstGeom>
          <a:noFill/>
          <a:ln>
            <a:noFill/>
          </a:ln>
        </p:spPr>
      </p:pic>
      <p:pic>
        <p:nvPicPr>
          <p:cNvPr id="131" name="Google Shape;131;p20"/>
          <p:cNvPicPr preferRelativeResize="0"/>
          <p:nvPr/>
        </p:nvPicPr>
        <p:blipFill rotWithShape="1">
          <a:blip r:embed="rId6">
            <a:alphaModFix/>
          </a:blip>
          <a:srcRect b="0" l="0" r="0" t="0"/>
          <a:stretch/>
        </p:blipFill>
        <p:spPr>
          <a:xfrm>
            <a:off x="6417255" y="1935625"/>
            <a:ext cx="1025975" cy="1025976"/>
          </a:xfrm>
          <a:prstGeom prst="rect">
            <a:avLst/>
          </a:prstGeom>
          <a:noFill/>
          <a:ln>
            <a:noFill/>
          </a:ln>
        </p:spPr>
      </p:pic>
      <p:pic>
        <p:nvPicPr>
          <p:cNvPr id="132" name="Google Shape;132;p20"/>
          <p:cNvPicPr preferRelativeResize="0"/>
          <p:nvPr/>
        </p:nvPicPr>
        <p:blipFill rotWithShape="1">
          <a:blip r:embed="rId7">
            <a:alphaModFix/>
          </a:blip>
          <a:srcRect b="0" l="0" r="0" t="0"/>
          <a:stretch/>
        </p:blipFill>
        <p:spPr>
          <a:xfrm>
            <a:off x="1406138" y="2342448"/>
            <a:ext cx="619153" cy="619153"/>
          </a:xfrm>
          <a:prstGeom prst="rect">
            <a:avLst/>
          </a:prstGeom>
          <a:noFill/>
          <a:ln>
            <a:noFill/>
          </a:ln>
        </p:spPr>
      </p:pic>
      <p:pic>
        <p:nvPicPr>
          <p:cNvPr id="133" name="Google Shape;133;p20"/>
          <p:cNvPicPr preferRelativeResize="0"/>
          <p:nvPr/>
        </p:nvPicPr>
        <p:blipFill rotWithShape="1">
          <a:blip r:embed="rId8">
            <a:alphaModFix/>
          </a:blip>
          <a:srcRect b="0" l="0" r="0" t="0"/>
          <a:stretch/>
        </p:blipFill>
        <p:spPr>
          <a:xfrm>
            <a:off x="2137556" y="2342448"/>
            <a:ext cx="619153" cy="619153"/>
          </a:xfrm>
          <a:prstGeom prst="rect">
            <a:avLst/>
          </a:prstGeom>
          <a:noFill/>
          <a:ln>
            <a:noFill/>
          </a:ln>
        </p:spPr>
      </p:pic>
      <p:pic>
        <p:nvPicPr>
          <p:cNvPr id="134" name="Google Shape;134;p20"/>
          <p:cNvPicPr preferRelativeResize="0"/>
          <p:nvPr/>
        </p:nvPicPr>
        <p:blipFill rotWithShape="1">
          <a:blip r:embed="rId9">
            <a:alphaModFix/>
          </a:blip>
          <a:srcRect b="0" l="0" r="0" t="0"/>
          <a:stretch/>
        </p:blipFill>
        <p:spPr>
          <a:xfrm>
            <a:off x="2868974" y="2342448"/>
            <a:ext cx="619153" cy="619153"/>
          </a:xfrm>
          <a:prstGeom prst="rect">
            <a:avLst/>
          </a:prstGeom>
          <a:noFill/>
          <a:ln>
            <a:noFill/>
          </a:ln>
        </p:spPr>
      </p:pic>
      <p:sp>
        <p:nvSpPr>
          <p:cNvPr id="135" name="Google Shape;135;p20"/>
          <p:cNvSpPr/>
          <p:nvPr/>
        </p:nvSpPr>
        <p:spPr>
          <a:xfrm>
            <a:off x="3694474" y="2222137"/>
            <a:ext cx="277800" cy="277800"/>
          </a:xfrm>
          <a:prstGeom prst="plus">
            <a:avLst>
              <a:gd fmla="val 25000" name="adj"/>
            </a:avLst>
          </a:prstGeom>
          <a:solidFill>
            <a:srgbClr val="B9CEB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A88770"/>
              </a:solidFill>
              <a:latin typeface="Calibri"/>
              <a:ea typeface="Calibri"/>
              <a:cs typeface="Calibri"/>
              <a:sym typeface="Calibri"/>
            </a:endParaRPr>
          </a:p>
        </p:txBody>
      </p:sp>
      <p:sp>
        <p:nvSpPr>
          <p:cNvPr id="136" name="Google Shape;136;p20"/>
          <p:cNvSpPr/>
          <p:nvPr/>
        </p:nvSpPr>
        <p:spPr>
          <a:xfrm>
            <a:off x="5924719" y="2223179"/>
            <a:ext cx="277800" cy="277800"/>
          </a:xfrm>
          <a:prstGeom prst="plus">
            <a:avLst>
              <a:gd fmla="val 25000" name="adj"/>
            </a:avLst>
          </a:prstGeom>
          <a:solidFill>
            <a:srgbClr val="B9CEB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A88770"/>
              </a:solidFill>
              <a:latin typeface="Calibri"/>
              <a:ea typeface="Calibri"/>
              <a:cs typeface="Calibri"/>
              <a:sym typeface="Calibri"/>
            </a:endParaRPr>
          </a:p>
        </p:txBody>
      </p:sp>
      <p:sp>
        <p:nvSpPr>
          <p:cNvPr id="137" name="Google Shape;137;p20"/>
          <p:cNvSpPr txBox="1"/>
          <p:nvPr/>
        </p:nvSpPr>
        <p:spPr>
          <a:xfrm>
            <a:off x="1922587" y="3164276"/>
            <a:ext cx="1049100" cy="346200"/>
          </a:xfrm>
          <a:prstGeom prst="rect">
            <a:avLst/>
          </a:prstGeom>
          <a:solidFill>
            <a:srgbClr val="2A3531"/>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rgbClr val="F54501"/>
                </a:solidFill>
                <a:latin typeface="Poppins"/>
                <a:ea typeface="Poppins"/>
                <a:cs typeface="Poppins"/>
                <a:sym typeface="Poppins"/>
              </a:rPr>
              <a:t>People</a:t>
            </a:r>
            <a:endParaRPr sz="1100">
              <a:latin typeface="Poppins"/>
              <a:ea typeface="Poppins"/>
              <a:cs typeface="Poppins"/>
              <a:sym typeface="Poppins"/>
            </a:endParaRPr>
          </a:p>
        </p:txBody>
      </p:sp>
      <p:sp>
        <p:nvSpPr>
          <p:cNvPr id="138" name="Google Shape;138;p20"/>
          <p:cNvSpPr txBox="1"/>
          <p:nvPr/>
        </p:nvSpPr>
        <p:spPr>
          <a:xfrm>
            <a:off x="4421888" y="3164276"/>
            <a:ext cx="964500" cy="346200"/>
          </a:xfrm>
          <a:prstGeom prst="rect">
            <a:avLst/>
          </a:prstGeom>
          <a:solidFill>
            <a:srgbClr val="2A3531"/>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800">
                <a:solidFill>
                  <a:srgbClr val="F54501"/>
                </a:solidFill>
                <a:latin typeface="Poppins"/>
                <a:ea typeface="Poppins"/>
                <a:cs typeface="Poppins"/>
                <a:sym typeface="Poppins"/>
              </a:rPr>
              <a:t>Virtual</a:t>
            </a:r>
            <a:endParaRPr sz="1100">
              <a:latin typeface="Poppins"/>
              <a:ea typeface="Poppins"/>
              <a:cs typeface="Poppins"/>
              <a:sym typeface="Poppins"/>
            </a:endParaRPr>
          </a:p>
        </p:txBody>
      </p:sp>
      <p:sp>
        <p:nvSpPr>
          <p:cNvPr id="139" name="Google Shape;139;p20"/>
          <p:cNvSpPr txBox="1"/>
          <p:nvPr/>
        </p:nvSpPr>
        <p:spPr>
          <a:xfrm>
            <a:off x="6351239" y="3164275"/>
            <a:ext cx="1158000" cy="346200"/>
          </a:xfrm>
          <a:prstGeom prst="rect">
            <a:avLst/>
          </a:prstGeom>
          <a:solidFill>
            <a:srgbClr val="2A3531"/>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800">
                <a:solidFill>
                  <a:srgbClr val="F54501"/>
                </a:solidFill>
                <a:latin typeface="Poppins"/>
                <a:ea typeface="Poppins"/>
                <a:cs typeface="Poppins"/>
                <a:sym typeface="Poppins"/>
              </a:rPr>
              <a:t>Content</a:t>
            </a:r>
            <a:endParaRPr sz="1100">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nvSpPr>
        <p:spPr>
          <a:xfrm>
            <a:off x="2246701" y="1498200"/>
            <a:ext cx="4650600" cy="21471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4500">
                <a:solidFill>
                  <a:srgbClr val="F54501"/>
                </a:solidFill>
                <a:latin typeface="Poppins"/>
                <a:ea typeface="Poppins"/>
                <a:cs typeface="Poppins"/>
                <a:sym typeface="Poppins"/>
              </a:rPr>
              <a:t>WHO</a:t>
            </a:r>
            <a:r>
              <a:rPr lang="en" sz="4500">
                <a:solidFill>
                  <a:srgbClr val="92A88C"/>
                </a:solidFill>
                <a:latin typeface="Poppins"/>
                <a:ea typeface="Poppins"/>
                <a:cs typeface="Poppins"/>
                <a:sym typeface="Poppins"/>
              </a:rPr>
              <a:t> is Hacktoberfest for?</a:t>
            </a:r>
            <a:endParaRPr sz="1100">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p:nvPr/>
        </p:nvSpPr>
        <p:spPr>
          <a:xfrm>
            <a:off x="1654232" y="1078101"/>
            <a:ext cx="1827000" cy="2987400"/>
          </a:xfrm>
          <a:prstGeom prst="rect">
            <a:avLst/>
          </a:prstGeom>
          <a:solidFill>
            <a:srgbClr val="B9CEB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500">
              <a:solidFill>
                <a:srgbClr val="2A3531"/>
              </a:solidFill>
              <a:latin typeface="Arial"/>
              <a:ea typeface="Arial"/>
              <a:cs typeface="Arial"/>
              <a:sym typeface="Arial"/>
            </a:endParaRPr>
          </a:p>
        </p:txBody>
      </p:sp>
      <p:sp>
        <p:nvSpPr>
          <p:cNvPr id="151" name="Google Shape;151;p22"/>
          <p:cNvSpPr/>
          <p:nvPr/>
        </p:nvSpPr>
        <p:spPr>
          <a:xfrm>
            <a:off x="3481131" y="1078100"/>
            <a:ext cx="1827000" cy="2987400"/>
          </a:xfrm>
          <a:prstGeom prst="rect">
            <a:avLst/>
          </a:prstGeom>
          <a:solidFill>
            <a:srgbClr val="92A88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2" name="Google Shape;152;p22"/>
          <p:cNvSpPr/>
          <p:nvPr/>
        </p:nvSpPr>
        <p:spPr>
          <a:xfrm>
            <a:off x="5308029" y="1078100"/>
            <a:ext cx="1827000" cy="2987400"/>
          </a:xfrm>
          <a:prstGeom prst="rect">
            <a:avLst/>
          </a:prstGeom>
          <a:solidFill>
            <a:srgbClr val="B9CEB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153" name="Google Shape;153;p22"/>
          <p:cNvPicPr preferRelativeResize="0"/>
          <p:nvPr/>
        </p:nvPicPr>
        <p:blipFill rotWithShape="1">
          <a:blip r:embed="rId3">
            <a:alphaModFix/>
          </a:blip>
          <a:srcRect b="0" l="0" r="0" t="0"/>
          <a:stretch/>
        </p:blipFill>
        <p:spPr>
          <a:xfrm>
            <a:off x="4051680" y="1482838"/>
            <a:ext cx="685800" cy="685800"/>
          </a:xfrm>
          <a:prstGeom prst="rect">
            <a:avLst/>
          </a:prstGeom>
          <a:noFill/>
          <a:ln>
            <a:noFill/>
          </a:ln>
        </p:spPr>
      </p:pic>
      <p:pic>
        <p:nvPicPr>
          <p:cNvPr id="154" name="Google Shape;154;p22"/>
          <p:cNvPicPr preferRelativeResize="0"/>
          <p:nvPr/>
        </p:nvPicPr>
        <p:blipFill rotWithShape="1">
          <a:blip r:embed="rId4">
            <a:alphaModFix/>
          </a:blip>
          <a:srcRect b="0" l="0" r="0" t="0"/>
          <a:stretch/>
        </p:blipFill>
        <p:spPr>
          <a:xfrm>
            <a:off x="2224781" y="1482838"/>
            <a:ext cx="685800" cy="685800"/>
          </a:xfrm>
          <a:prstGeom prst="rect">
            <a:avLst/>
          </a:prstGeom>
          <a:noFill/>
          <a:ln>
            <a:noFill/>
          </a:ln>
        </p:spPr>
      </p:pic>
      <p:pic>
        <p:nvPicPr>
          <p:cNvPr id="155" name="Google Shape;155;p22"/>
          <p:cNvPicPr preferRelativeResize="0"/>
          <p:nvPr/>
        </p:nvPicPr>
        <p:blipFill rotWithShape="1">
          <a:blip r:embed="rId5">
            <a:alphaModFix/>
          </a:blip>
          <a:srcRect b="0" l="0" r="0" t="0"/>
          <a:stretch/>
        </p:blipFill>
        <p:spPr>
          <a:xfrm>
            <a:off x="5827399" y="1482838"/>
            <a:ext cx="685800" cy="685800"/>
          </a:xfrm>
          <a:prstGeom prst="rect">
            <a:avLst/>
          </a:prstGeom>
          <a:noFill/>
          <a:ln>
            <a:noFill/>
          </a:ln>
        </p:spPr>
      </p:pic>
      <p:sp>
        <p:nvSpPr>
          <p:cNvPr id="156" name="Google Shape;156;p22"/>
          <p:cNvSpPr txBox="1"/>
          <p:nvPr/>
        </p:nvSpPr>
        <p:spPr>
          <a:xfrm>
            <a:off x="1913258" y="2311175"/>
            <a:ext cx="1438200" cy="346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800">
                <a:solidFill>
                  <a:srgbClr val="2A3531"/>
                </a:solidFill>
                <a:latin typeface="Poppins"/>
                <a:ea typeface="Poppins"/>
                <a:cs typeface="Poppins"/>
                <a:sym typeface="Poppins"/>
              </a:rPr>
              <a:t>Maintainer</a:t>
            </a:r>
            <a:endParaRPr b="1" sz="1400">
              <a:solidFill>
                <a:srgbClr val="2A3531"/>
              </a:solidFill>
              <a:latin typeface="Poppins"/>
              <a:ea typeface="Poppins"/>
              <a:cs typeface="Poppins"/>
              <a:sym typeface="Poppins"/>
            </a:endParaRPr>
          </a:p>
        </p:txBody>
      </p:sp>
      <p:sp>
        <p:nvSpPr>
          <p:cNvPr id="157" name="Google Shape;157;p22"/>
          <p:cNvSpPr txBox="1"/>
          <p:nvPr/>
        </p:nvSpPr>
        <p:spPr>
          <a:xfrm>
            <a:off x="1813674" y="2783668"/>
            <a:ext cx="1637400" cy="992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200">
                <a:solidFill>
                  <a:srgbClr val="2A3531"/>
                </a:solidFill>
                <a:latin typeface="Poppins"/>
                <a:ea typeface="Poppins"/>
                <a:cs typeface="Poppins"/>
                <a:sym typeface="Poppins"/>
              </a:rPr>
              <a:t>Maintains an open source project / could give an entire presentation on PRs</a:t>
            </a:r>
            <a:endParaRPr sz="1100">
              <a:solidFill>
                <a:srgbClr val="2A3531"/>
              </a:solidFill>
              <a:latin typeface="Poppins"/>
              <a:ea typeface="Poppins"/>
              <a:cs typeface="Poppins"/>
              <a:sym typeface="Poppins"/>
            </a:endParaRPr>
          </a:p>
        </p:txBody>
      </p:sp>
      <p:sp>
        <p:nvSpPr>
          <p:cNvPr id="158" name="Google Shape;158;p22"/>
          <p:cNvSpPr txBox="1"/>
          <p:nvPr/>
        </p:nvSpPr>
        <p:spPr>
          <a:xfrm>
            <a:off x="3749468" y="2320861"/>
            <a:ext cx="1266900" cy="346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rgbClr val="2A3531"/>
                </a:solidFill>
                <a:latin typeface="Poppins"/>
                <a:ea typeface="Poppins"/>
                <a:cs typeface="Poppins"/>
                <a:sym typeface="Poppins"/>
              </a:rPr>
              <a:t>Beginner</a:t>
            </a:r>
            <a:endParaRPr b="1" sz="1400">
              <a:solidFill>
                <a:srgbClr val="2A3531"/>
              </a:solidFill>
              <a:latin typeface="Poppins"/>
              <a:ea typeface="Poppins"/>
              <a:cs typeface="Poppins"/>
              <a:sym typeface="Poppins"/>
            </a:endParaRPr>
          </a:p>
        </p:txBody>
      </p:sp>
      <p:sp>
        <p:nvSpPr>
          <p:cNvPr id="159" name="Google Shape;159;p22"/>
          <p:cNvSpPr txBox="1"/>
          <p:nvPr/>
        </p:nvSpPr>
        <p:spPr>
          <a:xfrm>
            <a:off x="3560850" y="2793353"/>
            <a:ext cx="1637400" cy="808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200">
                <a:solidFill>
                  <a:srgbClr val="2A3531"/>
                </a:solidFill>
                <a:latin typeface="Poppins"/>
                <a:ea typeface="Poppins"/>
                <a:cs typeface="Poppins"/>
                <a:sym typeface="Poppins"/>
              </a:rPr>
              <a:t>Never made a pull request before / New to tech in general.</a:t>
            </a:r>
            <a:endParaRPr sz="1100">
              <a:solidFill>
                <a:srgbClr val="2A3531"/>
              </a:solidFill>
              <a:latin typeface="Poppins"/>
              <a:ea typeface="Poppins"/>
              <a:cs typeface="Poppins"/>
              <a:sym typeface="Poppins"/>
            </a:endParaRPr>
          </a:p>
        </p:txBody>
      </p:sp>
      <p:sp>
        <p:nvSpPr>
          <p:cNvPr id="160" name="Google Shape;160;p22"/>
          <p:cNvSpPr txBox="1"/>
          <p:nvPr/>
        </p:nvSpPr>
        <p:spPr>
          <a:xfrm>
            <a:off x="5473864" y="2320861"/>
            <a:ext cx="1565400" cy="346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rgbClr val="2A3531"/>
                </a:solidFill>
                <a:latin typeface="Poppins"/>
                <a:ea typeface="Poppins"/>
                <a:cs typeface="Poppins"/>
                <a:sym typeface="Poppins"/>
              </a:rPr>
              <a:t>Contributor</a:t>
            </a:r>
            <a:endParaRPr b="1" sz="1400">
              <a:solidFill>
                <a:srgbClr val="2A3531"/>
              </a:solidFill>
              <a:latin typeface="Poppins"/>
              <a:ea typeface="Poppins"/>
              <a:cs typeface="Poppins"/>
              <a:sym typeface="Poppins"/>
            </a:endParaRPr>
          </a:p>
        </p:txBody>
      </p:sp>
      <p:sp>
        <p:nvSpPr>
          <p:cNvPr id="161" name="Google Shape;161;p22"/>
          <p:cNvSpPr txBox="1"/>
          <p:nvPr/>
        </p:nvSpPr>
        <p:spPr>
          <a:xfrm>
            <a:off x="5437810" y="2793353"/>
            <a:ext cx="1637400" cy="623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200">
                <a:solidFill>
                  <a:srgbClr val="2A3531"/>
                </a:solidFill>
                <a:latin typeface="Poppins"/>
                <a:ea typeface="Poppins"/>
                <a:cs typeface="Poppins"/>
                <a:sym typeface="Poppins"/>
              </a:rPr>
              <a:t>Already contributes to open source / works in a tech role.</a:t>
            </a:r>
            <a:endParaRPr sz="1100">
              <a:solidFill>
                <a:srgbClr val="2A3531"/>
              </a:solidFill>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