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573" r:id="rId4"/>
    <p:sldId id="574" r:id="rId5"/>
    <p:sldId id="575" r:id="rId6"/>
    <p:sldId id="576" r:id="rId7"/>
    <p:sldId id="653" r:id="rId8"/>
    <p:sldId id="577" r:id="rId9"/>
    <p:sldId id="568" r:id="rId10"/>
    <p:sldId id="571" r:id="rId11"/>
    <p:sldId id="572" r:id="rId12"/>
    <p:sldId id="578" r:id="rId13"/>
    <p:sldId id="650" r:id="rId14"/>
    <p:sldId id="5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3"/>
    <p:restoredTop sz="96327"/>
  </p:normalViewPr>
  <p:slideViewPr>
    <p:cSldViewPr snapToGrid="0">
      <p:cViewPr varScale="1">
        <p:scale>
          <a:sx n="113" d="100"/>
          <a:sy n="113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83BD-08FA-4F15-98F0-DE3F0432496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EB3DC-1814-439A-AB95-DAF79CB4F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AF8D50-9CD0-4009-B87C-8889BD6DEA55}" type="datetime3">
              <a:rPr lang="en-US" smtClean="0"/>
              <a:t>5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6BDA6-13F6-4E18-83EE-F811FBC3F5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355E0C1-DD29-4AD0-A038-781F1C82D30A}" type="datetime3">
              <a:rPr lang="en-US" smtClean="0"/>
              <a:t>5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46BDA6-13F6-4E18-83EE-F811FBC3F5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1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1C76-CE74-4400-9761-BFC61DC51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68BF2-F39A-47C3-96A0-489C23001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84B29-66C9-4E47-93AA-A8922789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9EA9-9B0E-4612-9F5B-CF95312E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7BD9-F396-4266-A303-F63B0FBF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DEEA-3E48-4F8F-B4ED-4D1D9421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CF37A-04A2-44F5-9081-649103D9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2176-0388-4D20-A63E-CFDDFC4F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96B7-4C74-4EF4-BF0F-A58F1F9C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2EDF-A8F6-4CC7-ADDA-F2B958D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0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7C90F-8732-4AE7-A696-9E842B3F0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25E3-F2EB-4DA1-8980-EC3AEACE8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182F2-D085-43CC-B08D-0A8A009C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85DC-4102-4DBA-81A5-9693DBDE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234A-E275-48CE-89F1-CA326BA2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5AF4-1780-4B91-9824-10EA4954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2482-7794-4DA8-953E-1B6D3BEF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DC3D-E1A0-4F7E-9329-8B6A7F7E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2D55-440A-4C67-8757-D91AB92B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7FF6-2B02-4E34-A188-846AE5D2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CCD5-BBD9-4EBB-9B91-BE74BAED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2E82-5D0E-433A-B731-F05EFFA1C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BEAE4-8B60-449F-8043-3F8FDE95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5031-F272-40FC-AE30-809E578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7411-9E95-40BA-AA03-889EFEDC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2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939D-B91E-4442-89C6-E2204AC3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196F-7A45-4A5C-A50C-47DF9984D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5621E-0A8E-4F0A-8CC6-CB2FA1106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3429C-266F-4671-B73B-B8777F15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5603-9F5E-43F0-A065-1C9FDEF8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2A356-015B-447F-9499-C44E20CE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4EFB-BA85-4AE3-BFB2-9CE05D12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253A7-3E09-4DDD-8618-DA4E3F14B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43B17-32FC-4D38-AFD6-CCC6D9F9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2634A-DD70-4D55-88EC-38034B709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CCDDA-FF61-438F-95D8-37908D01D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4819C-2F07-44DA-BF09-85AB37A5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5C54E-7430-4193-A1FC-2BC8757E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69255-17BF-487C-83CD-CE45D110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9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4EEC-9EE5-4DC4-99FA-A72A15DF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3F834-CA14-4A90-A719-1156FA16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DA344-802F-43A1-9C9F-0C8AF2A9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14275-B678-4EBB-92FF-211467B1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2D829-3002-484D-8677-F6CB6299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49F85-FF3D-4A98-89E3-CF5E8BF2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A2B14-2F29-4A29-922F-6E507E44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3D81-8D46-4E0E-BDFA-1259EEFF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9E92-5764-4FD1-B965-DEAA038EA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8308-B1B0-4C62-9F3F-93EA5446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863FE-8291-4847-8E5D-24A454CB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1FD84-06BF-4600-8CBC-89A0CC0A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F9580-1CA3-47EB-90CB-EC9F7A22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EF8F-0B23-4B73-B604-F9082963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D15C-DC0C-4F0D-9B05-B9FE98241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8A13E-0236-477E-A495-FFBE36AAB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8DAF8-AAC7-4476-AF76-46A9209E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57C69-30B2-482E-8E07-CE56D5C4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6EDDE-6C1C-4E8C-998E-1DB28264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981BF-96FA-4622-A4F4-C2C58453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B693-465A-4B02-8B7B-67CD831A2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423D-6440-4BA1-ADBC-4AA411652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9EBB-7C50-4422-9FCB-1AE44138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15A6-D0CE-4F56-9ECF-08E3456E5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2BE9-7991-4941-93E7-9107A732B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3666 Exam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4C6BB-9D92-4BB0-8673-68870C75A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exam will cover the topics from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Lectures 1.1-1.9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3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EA9EF0C-2B3D-4718-9365-F8662AE9182B}"/>
              </a:ext>
            </a:extLst>
          </p:cNvPr>
          <p:cNvSpPr/>
          <p:nvPr/>
        </p:nvSpPr>
        <p:spPr bwMode="auto">
          <a:xfrm>
            <a:off x="8661434" y="3982158"/>
            <a:ext cx="3357739" cy="399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  <a:highlight>
                <a:srgbClr val="00FF00"/>
              </a:highlight>
              <a:latin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5BF4-5EF1-4984-BD59-1B5586F8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1999"/>
            <a:ext cx="10515600" cy="4351338"/>
          </a:xfrm>
        </p:spPr>
        <p:txBody>
          <a:bodyPr/>
          <a:lstStyle/>
          <a:p>
            <a:r>
              <a:rPr lang="en-US" dirty="0"/>
              <a:t>Write RISC-V instructions to push s1, s2, and s3 onto the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of 3 ADDI’s, we can adjust </a:t>
            </a:r>
            <a:r>
              <a:rPr lang="en-US" dirty="0" err="1"/>
              <a:t>sp</a:t>
            </a:r>
            <a:r>
              <a:rPr lang="en-US" dirty="0"/>
              <a:t> once for three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# reserve space for 3 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, -12	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1, 8(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 x2, 4(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3, 0(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04205-BA8D-4C90-8859-CDD016DA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7" y="0"/>
            <a:ext cx="10515600" cy="1325563"/>
          </a:xfrm>
        </p:spPr>
        <p:txBody>
          <a:bodyPr/>
          <a:lstStyle/>
          <a:p>
            <a:r>
              <a:rPr lang="en-US" dirty="0"/>
              <a:t>push multiple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ACA0-EF6F-4414-9791-46F183A21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9C2A05-5EB1-497E-992B-AEE822E4CD5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24736A-5503-4371-A852-B3D5E221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61876"/>
              </p:ext>
            </p:extLst>
          </p:nvPr>
        </p:nvGraphicFramePr>
        <p:xfrm>
          <a:off x="7001520" y="2790190"/>
          <a:ext cx="501765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201229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D7AA6-2B0A-4206-9D52-8ED68546F53B}"/>
              </a:ext>
            </a:extLst>
          </p:cNvPr>
          <p:cNvCxnSpPr/>
          <p:nvPr/>
        </p:nvCxnSpPr>
        <p:spPr bwMode="auto">
          <a:xfrm>
            <a:off x="7848175" y="4152283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F19092-179A-443C-919A-68FF12FE4E29}"/>
              </a:ext>
            </a:extLst>
          </p:cNvPr>
          <p:cNvSpPr txBox="1"/>
          <p:nvPr/>
        </p:nvSpPr>
        <p:spPr>
          <a:xfrm>
            <a:off x="7361467" y="51610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85613-B1D0-4B04-8FB3-AD402277106D}"/>
              </a:ext>
            </a:extLst>
          </p:cNvPr>
          <p:cNvSpPr txBox="1"/>
          <p:nvPr/>
        </p:nvSpPr>
        <p:spPr>
          <a:xfrm>
            <a:off x="6573202" y="3671383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push</a:t>
            </a:r>
          </a:p>
          <a:p>
            <a:pPr algn="ctr"/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80A581-486F-4F0F-85B4-E3AB57C852C8}"/>
              </a:ext>
            </a:extLst>
          </p:cNvPr>
          <p:cNvCxnSpPr/>
          <p:nvPr/>
        </p:nvCxnSpPr>
        <p:spPr bwMode="auto">
          <a:xfrm>
            <a:off x="7848175" y="4149080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2CD48D-2437-4569-A407-35761E7D9163}"/>
              </a:ext>
            </a:extLst>
          </p:cNvPr>
          <p:cNvSpPr/>
          <p:nvPr/>
        </p:nvSpPr>
        <p:spPr bwMode="auto">
          <a:xfrm>
            <a:off x="5335055" y="4573270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FE4DB7-FCA1-4A6F-988E-B65D6213BC13}"/>
              </a:ext>
            </a:extLst>
          </p:cNvPr>
          <p:cNvSpPr/>
          <p:nvPr/>
        </p:nvSpPr>
        <p:spPr bwMode="auto">
          <a:xfrm>
            <a:off x="5335055" y="4805291"/>
            <a:ext cx="1033179" cy="216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566FC2-F296-4D41-BC0B-96C362CB9540}"/>
              </a:ext>
            </a:extLst>
          </p:cNvPr>
          <p:cNvSpPr/>
          <p:nvPr/>
        </p:nvSpPr>
        <p:spPr bwMode="auto">
          <a:xfrm>
            <a:off x="5335054" y="5021314"/>
            <a:ext cx="1033179" cy="216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7EE5B0-7E64-49E4-B212-123692174F92}"/>
              </a:ext>
            </a:extLst>
          </p:cNvPr>
          <p:cNvSpPr/>
          <p:nvPr/>
        </p:nvSpPr>
        <p:spPr bwMode="auto">
          <a:xfrm>
            <a:off x="5335054" y="4573269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48B7D2-B8D3-44AE-87FC-08A77F7D5DCD}"/>
              </a:ext>
            </a:extLst>
          </p:cNvPr>
          <p:cNvSpPr/>
          <p:nvPr/>
        </p:nvSpPr>
        <p:spPr bwMode="auto">
          <a:xfrm>
            <a:off x="5335054" y="4809637"/>
            <a:ext cx="1033179" cy="216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797006-7629-42A8-8BE4-B71F446E2E17}"/>
              </a:ext>
            </a:extLst>
          </p:cNvPr>
          <p:cNvSpPr/>
          <p:nvPr/>
        </p:nvSpPr>
        <p:spPr bwMode="auto">
          <a:xfrm>
            <a:off x="5335054" y="5035141"/>
            <a:ext cx="1033179" cy="216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3842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0162 L -1.875E-6 0.187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4582 -0.01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04" y="-67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45859 0.009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0" y="44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0.45755 0.0365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78" y="182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EA9EF0C-2B3D-4718-9365-F8662AE9182B}"/>
              </a:ext>
            </a:extLst>
          </p:cNvPr>
          <p:cNvSpPr/>
          <p:nvPr/>
        </p:nvSpPr>
        <p:spPr bwMode="auto">
          <a:xfrm>
            <a:off x="8661434" y="3982158"/>
            <a:ext cx="3357739" cy="399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  <a:highlight>
                <a:srgbClr val="00FF00"/>
              </a:highlight>
              <a:latin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5BF4-5EF1-4984-BD59-1B5586F8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1999"/>
            <a:ext cx="10515600" cy="4351338"/>
          </a:xfrm>
        </p:spPr>
        <p:txBody>
          <a:bodyPr/>
          <a:lstStyle/>
          <a:p>
            <a:r>
              <a:rPr lang="en-US" dirty="0"/>
              <a:t>Write RISC-V instructions to push s1, s2, and s3 onto the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of 3 ADDI’s, we can adjust </a:t>
            </a:r>
            <a:r>
              <a:rPr lang="en-US" dirty="0" err="1"/>
              <a:t>sp</a:t>
            </a:r>
            <a:r>
              <a:rPr lang="en-US" dirty="0"/>
              <a:t> once for three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 pop x1, x2, and x3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lw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x1, 8(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lw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x2, 4(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lw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x3, 0(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addi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, 12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04205-BA8D-4C90-8859-CDD016DA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7" y="0"/>
            <a:ext cx="10515600" cy="1325563"/>
          </a:xfrm>
        </p:spPr>
        <p:txBody>
          <a:bodyPr/>
          <a:lstStyle/>
          <a:p>
            <a:r>
              <a:rPr lang="en-US" dirty="0"/>
              <a:t>push multiple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ACA0-EF6F-4414-9791-46F183A21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9C2A05-5EB1-497E-992B-AEE822E4CD5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24736A-5503-4371-A852-B3D5E221E87F}"/>
              </a:ext>
            </a:extLst>
          </p:cNvPr>
          <p:cNvGraphicFramePr>
            <a:graphicFrameLocks noGrp="1"/>
          </p:cNvGraphicFramePr>
          <p:nvPr/>
        </p:nvGraphicFramePr>
        <p:xfrm>
          <a:off x="7001520" y="2790190"/>
          <a:ext cx="501765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201229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D7AA6-2B0A-4206-9D52-8ED68546F53B}"/>
              </a:ext>
            </a:extLst>
          </p:cNvPr>
          <p:cNvCxnSpPr/>
          <p:nvPr/>
        </p:nvCxnSpPr>
        <p:spPr bwMode="auto">
          <a:xfrm>
            <a:off x="7865523" y="5440247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F19092-179A-443C-919A-68FF12FE4E29}"/>
              </a:ext>
            </a:extLst>
          </p:cNvPr>
          <p:cNvSpPr txBox="1"/>
          <p:nvPr/>
        </p:nvSpPr>
        <p:spPr>
          <a:xfrm>
            <a:off x="7361467" y="51610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85613-B1D0-4B04-8FB3-AD402277106D}"/>
              </a:ext>
            </a:extLst>
          </p:cNvPr>
          <p:cNvSpPr txBox="1"/>
          <p:nvPr/>
        </p:nvSpPr>
        <p:spPr>
          <a:xfrm>
            <a:off x="5659967" y="5477996"/>
            <a:ext cx="27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pop </a:t>
            </a:r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80A581-486F-4F0F-85B4-E3AB57C852C8}"/>
              </a:ext>
            </a:extLst>
          </p:cNvPr>
          <p:cNvCxnSpPr/>
          <p:nvPr/>
        </p:nvCxnSpPr>
        <p:spPr bwMode="auto">
          <a:xfrm>
            <a:off x="7865523" y="5440247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2CD48D-2437-4569-A407-35761E7D9163}"/>
              </a:ext>
            </a:extLst>
          </p:cNvPr>
          <p:cNvSpPr/>
          <p:nvPr/>
        </p:nvSpPr>
        <p:spPr bwMode="auto">
          <a:xfrm>
            <a:off x="10917767" y="4465258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566FC2-F296-4D41-BC0B-96C362CB9540}"/>
              </a:ext>
            </a:extLst>
          </p:cNvPr>
          <p:cNvSpPr/>
          <p:nvPr/>
        </p:nvSpPr>
        <p:spPr bwMode="auto">
          <a:xfrm>
            <a:off x="10917765" y="5245128"/>
            <a:ext cx="1033179" cy="216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7EE5B0-7E64-49E4-B212-123692174F92}"/>
              </a:ext>
            </a:extLst>
          </p:cNvPr>
          <p:cNvSpPr/>
          <p:nvPr/>
        </p:nvSpPr>
        <p:spPr bwMode="auto">
          <a:xfrm>
            <a:off x="10930220" y="4448413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48B7D2-B8D3-44AE-87FC-08A77F7D5DCD}"/>
              </a:ext>
            </a:extLst>
          </p:cNvPr>
          <p:cNvSpPr/>
          <p:nvPr/>
        </p:nvSpPr>
        <p:spPr bwMode="auto">
          <a:xfrm>
            <a:off x="10930219" y="4875743"/>
            <a:ext cx="1033179" cy="216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797006-7629-42A8-8BE4-B71F446E2E17}"/>
              </a:ext>
            </a:extLst>
          </p:cNvPr>
          <p:cNvSpPr/>
          <p:nvPr/>
        </p:nvSpPr>
        <p:spPr bwMode="auto">
          <a:xfrm>
            <a:off x="10917766" y="5261973"/>
            <a:ext cx="1033179" cy="216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5EC740-1F4D-4B73-8575-2476C955F636}"/>
              </a:ext>
            </a:extLst>
          </p:cNvPr>
          <p:cNvSpPr/>
          <p:nvPr/>
        </p:nvSpPr>
        <p:spPr bwMode="auto">
          <a:xfrm>
            <a:off x="10930221" y="4863615"/>
            <a:ext cx="1033179" cy="216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11810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47005 -0.1439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3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022E-16 L -0.46653 -0.159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33" y="-79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0.46068 -0.1775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34" y="-888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162 L 0.00118 -0.1884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951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4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07C97-D2E5-4B29-8E6B-D5FC50FF44D3}"/>
              </a:ext>
            </a:extLst>
          </p:cNvPr>
          <p:cNvSpPr txBox="1"/>
          <p:nvPr/>
        </p:nvSpPr>
        <p:spPr>
          <a:xfrm>
            <a:off x="1116723" y="679194"/>
            <a:ext cx="9075683" cy="2875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Instruction Encoding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Six instruction formats.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800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FC91B519-E82C-487B-ACD5-BCD63AAC7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7" y="2208676"/>
            <a:ext cx="11135278" cy="227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37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CC8A6-C019-4DFC-B9EA-3DEBCB81D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9C2A05-5EB1-497E-992B-AEE822E4CD5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7A74-4BAE-4B02-9037-C25AD1ED4971}"/>
              </a:ext>
            </a:extLst>
          </p:cNvPr>
          <p:cNvSpPr txBox="1"/>
          <p:nvPr/>
        </p:nvSpPr>
        <p:spPr>
          <a:xfrm>
            <a:off x="3644265" y="4429849"/>
            <a:ext cx="53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747FA-EA8B-438A-8C29-8C9C65EA1DBB}"/>
              </a:ext>
            </a:extLst>
          </p:cNvPr>
          <p:cNvSpPr txBox="1"/>
          <p:nvPr/>
        </p:nvSpPr>
        <p:spPr>
          <a:xfrm>
            <a:off x="4150069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169751-038A-4B15-A641-9C92121C884E}"/>
              </a:ext>
            </a:extLst>
          </p:cNvPr>
          <p:cNvSpPr txBox="1"/>
          <p:nvPr/>
        </p:nvSpPr>
        <p:spPr>
          <a:xfrm>
            <a:off x="4654125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3C68B-6263-43C9-BB20-1E403B90F4BC}"/>
              </a:ext>
            </a:extLst>
          </p:cNvPr>
          <p:cNvSpPr txBox="1"/>
          <p:nvPr/>
        </p:nvSpPr>
        <p:spPr>
          <a:xfrm>
            <a:off x="5159930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D81DE4-37AF-4E95-8351-832E15ABB995}"/>
              </a:ext>
            </a:extLst>
          </p:cNvPr>
          <p:cNvSpPr txBox="1"/>
          <p:nvPr/>
        </p:nvSpPr>
        <p:spPr>
          <a:xfrm>
            <a:off x="5663986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9565D3-2135-4AF8-AA91-F3AFA1310D66}"/>
              </a:ext>
            </a:extLst>
          </p:cNvPr>
          <p:cNvSpPr txBox="1"/>
          <p:nvPr/>
        </p:nvSpPr>
        <p:spPr>
          <a:xfrm>
            <a:off x="6166293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119A06-0CA4-4694-9F80-3475344BEA77}"/>
              </a:ext>
            </a:extLst>
          </p:cNvPr>
          <p:cNvSpPr txBox="1"/>
          <p:nvPr/>
        </p:nvSpPr>
        <p:spPr>
          <a:xfrm>
            <a:off x="6672098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721B9-184E-498D-9F94-34931FA07B9F}"/>
              </a:ext>
            </a:extLst>
          </p:cNvPr>
          <p:cNvSpPr txBox="1"/>
          <p:nvPr/>
        </p:nvSpPr>
        <p:spPr>
          <a:xfrm>
            <a:off x="7176154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90E475-9653-4F86-BEFF-D2F4F086BB7A}"/>
              </a:ext>
            </a:extLst>
          </p:cNvPr>
          <p:cNvSpPr txBox="1"/>
          <p:nvPr/>
        </p:nvSpPr>
        <p:spPr>
          <a:xfrm>
            <a:off x="7680176" y="4010486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9CDA05-A989-41A7-BB94-AD341F5D6E8A}"/>
              </a:ext>
            </a:extLst>
          </p:cNvPr>
          <p:cNvSpPr txBox="1"/>
          <p:nvPr/>
        </p:nvSpPr>
        <p:spPr>
          <a:xfrm>
            <a:off x="8184232" y="4010486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65A669-98D6-4F41-A88A-A237EAFF4537}"/>
              </a:ext>
            </a:extLst>
          </p:cNvPr>
          <p:cNvSpPr txBox="1"/>
          <p:nvPr/>
        </p:nvSpPr>
        <p:spPr>
          <a:xfrm>
            <a:off x="8686539" y="4010486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DB3AAC-700D-4B61-94B1-787FEA968449}"/>
              </a:ext>
            </a:extLst>
          </p:cNvPr>
          <p:cNvSpPr txBox="1"/>
          <p:nvPr/>
        </p:nvSpPr>
        <p:spPr>
          <a:xfrm>
            <a:off x="9192344" y="4010486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36ACF-5418-4503-B500-7BE8F52CAB44}"/>
              </a:ext>
            </a:extLst>
          </p:cNvPr>
          <p:cNvSpPr txBox="1"/>
          <p:nvPr/>
        </p:nvSpPr>
        <p:spPr>
          <a:xfrm>
            <a:off x="9696400" y="4010486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97FA3F-C89C-4A01-B931-6EF752A952D5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 bwMode="auto">
          <a:xfrm flipH="1" flipV="1">
            <a:off x="3245064" y="3199425"/>
            <a:ext cx="651228" cy="811061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062F6F-F0EB-486A-A849-F7FB6A8399DD}"/>
              </a:ext>
            </a:extLst>
          </p:cNvPr>
          <p:cNvSpPr txBox="1"/>
          <p:nvPr/>
        </p:nvSpPr>
        <p:spPr>
          <a:xfrm>
            <a:off x="3644264" y="4010486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97C030-BC8E-4ECF-9CA9-A6A25F24F7B8}"/>
              </a:ext>
            </a:extLst>
          </p:cNvPr>
          <p:cNvSpPr txBox="1"/>
          <p:nvPr/>
        </p:nvSpPr>
        <p:spPr>
          <a:xfrm>
            <a:off x="4143824" y="4429849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A42E4B-CF7C-43EE-A92E-D1BF6A3C1732}"/>
              </a:ext>
            </a:extLst>
          </p:cNvPr>
          <p:cNvSpPr txBox="1"/>
          <p:nvPr/>
        </p:nvSpPr>
        <p:spPr>
          <a:xfrm>
            <a:off x="9696401" y="440655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16981B-42CD-4294-BABA-213A0D9DEDA2}"/>
              </a:ext>
            </a:extLst>
          </p:cNvPr>
          <p:cNvSpPr txBox="1"/>
          <p:nvPr/>
        </p:nvSpPr>
        <p:spPr>
          <a:xfrm>
            <a:off x="4638421" y="442261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403F64-E999-4313-8080-C9F8FC22B79C}"/>
              </a:ext>
            </a:extLst>
          </p:cNvPr>
          <p:cNvSpPr txBox="1"/>
          <p:nvPr/>
        </p:nvSpPr>
        <p:spPr>
          <a:xfrm>
            <a:off x="7166553" y="442261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E65E2B-C263-4948-9B56-F96666FC043B}"/>
              </a:ext>
            </a:extLst>
          </p:cNvPr>
          <p:cNvSpPr txBox="1"/>
          <p:nvPr/>
        </p:nvSpPr>
        <p:spPr>
          <a:xfrm>
            <a:off x="7677977" y="442261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790521-0C35-4C86-9792-12E9858E8BAA}"/>
              </a:ext>
            </a:extLst>
          </p:cNvPr>
          <p:cNvSpPr txBox="1"/>
          <p:nvPr/>
        </p:nvSpPr>
        <p:spPr>
          <a:xfrm>
            <a:off x="9192344" y="440655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38E7020-6EDA-45AB-A98B-E08126D89866}"/>
              </a:ext>
            </a:extLst>
          </p:cNvPr>
          <p:cNvSpPr/>
          <p:nvPr/>
        </p:nvSpPr>
        <p:spPr bwMode="auto">
          <a:xfrm>
            <a:off x="4367809" y="3212976"/>
            <a:ext cx="4973453" cy="793750"/>
          </a:xfrm>
          <a:custGeom>
            <a:avLst/>
            <a:gdLst>
              <a:gd name="connsiteX0" fmla="*/ 464883 w 6633701"/>
              <a:gd name="connsiteY0" fmla="*/ 787400 h 787400"/>
              <a:gd name="connsiteX1" fmla="*/ 566483 w 6633701"/>
              <a:gd name="connsiteY1" fmla="*/ 501650 h 787400"/>
              <a:gd name="connsiteX2" fmla="*/ 6097333 w 6633701"/>
              <a:gd name="connsiteY2" fmla="*/ 520700 h 787400"/>
              <a:gd name="connsiteX3" fmla="*/ 6110033 w 6633701"/>
              <a:gd name="connsiteY3" fmla="*/ 0 h 787400"/>
              <a:gd name="connsiteX0" fmla="*/ 464883 w 6769116"/>
              <a:gd name="connsiteY0" fmla="*/ 793750 h 793750"/>
              <a:gd name="connsiteX1" fmla="*/ 566483 w 6769116"/>
              <a:gd name="connsiteY1" fmla="*/ 508000 h 793750"/>
              <a:gd name="connsiteX2" fmla="*/ 6097333 w 6769116"/>
              <a:gd name="connsiteY2" fmla="*/ 527050 h 793750"/>
              <a:gd name="connsiteX3" fmla="*/ 6403406 w 6769116"/>
              <a:gd name="connsiteY3" fmla="*/ 0 h 793750"/>
              <a:gd name="connsiteX0" fmla="*/ 441232 w 6618679"/>
              <a:gd name="connsiteY0" fmla="*/ 793750 h 793750"/>
              <a:gd name="connsiteX1" fmla="*/ 542832 w 6618679"/>
              <a:gd name="connsiteY1" fmla="*/ 508000 h 793750"/>
              <a:gd name="connsiteX2" fmla="*/ 5726968 w 6618679"/>
              <a:gd name="connsiteY2" fmla="*/ 342900 h 793750"/>
              <a:gd name="connsiteX3" fmla="*/ 6379755 w 6618679"/>
              <a:gd name="connsiteY3" fmla="*/ 0 h 793750"/>
              <a:gd name="connsiteX0" fmla="*/ 441232 w 6405337"/>
              <a:gd name="connsiteY0" fmla="*/ 793750 h 793750"/>
              <a:gd name="connsiteX1" fmla="*/ 542832 w 6405337"/>
              <a:gd name="connsiteY1" fmla="*/ 508000 h 793750"/>
              <a:gd name="connsiteX2" fmla="*/ 5726968 w 6405337"/>
              <a:gd name="connsiteY2" fmla="*/ 342900 h 793750"/>
              <a:gd name="connsiteX3" fmla="*/ 6318604 w 6405337"/>
              <a:gd name="connsiteY3" fmla="*/ 228600 h 793750"/>
              <a:gd name="connsiteX4" fmla="*/ 6379755 w 6405337"/>
              <a:gd name="connsiteY4" fmla="*/ 0 h 793750"/>
              <a:gd name="connsiteX0" fmla="*/ 330192 w 6294297"/>
              <a:gd name="connsiteY0" fmla="*/ 793750 h 793750"/>
              <a:gd name="connsiteX1" fmla="*/ 286765 w 6294297"/>
              <a:gd name="connsiteY1" fmla="*/ 514350 h 793750"/>
              <a:gd name="connsiteX2" fmla="*/ 431792 w 6294297"/>
              <a:gd name="connsiteY2" fmla="*/ 508000 h 793750"/>
              <a:gd name="connsiteX3" fmla="*/ 5615928 w 6294297"/>
              <a:gd name="connsiteY3" fmla="*/ 342900 h 793750"/>
              <a:gd name="connsiteX4" fmla="*/ 6207564 w 6294297"/>
              <a:gd name="connsiteY4" fmla="*/ 228600 h 793750"/>
              <a:gd name="connsiteX5" fmla="*/ 6268715 w 6294297"/>
              <a:gd name="connsiteY5" fmla="*/ 0 h 793750"/>
              <a:gd name="connsiteX0" fmla="*/ 330192 w 6294297"/>
              <a:gd name="connsiteY0" fmla="*/ 793750 h 793750"/>
              <a:gd name="connsiteX1" fmla="*/ 286765 w 6294297"/>
              <a:gd name="connsiteY1" fmla="*/ 514350 h 793750"/>
              <a:gd name="connsiteX2" fmla="*/ 431792 w 6294297"/>
              <a:gd name="connsiteY2" fmla="*/ 508000 h 793750"/>
              <a:gd name="connsiteX3" fmla="*/ 5615928 w 6294297"/>
              <a:gd name="connsiteY3" fmla="*/ 342900 h 793750"/>
              <a:gd name="connsiteX4" fmla="*/ 6207564 w 6294297"/>
              <a:gd name="connsiteY4" fmla="*/ 330200 h 793750"/>
              <a:gd name="connsiteX5" fmla="*/ 6268715 w 6294297"/>
              <a:gd name="connsiteY5" fmla="*/ 0 h 793750"/>
              <a:gd name="connsiteX0" fmla="*/ 330192 w 6288883"/>
              <a:gd name="connsiteY0" fmla="*/ 793750 h 793750"/>
              <a:gd name="connsiteX1" fmla="*/ 286765 w 6288883"/>
              <a:gd name="connsiteY1" fmla="*/ 514350 h 793750"/>
              <a:gd name="connsiteX2" fmla="*/ 431792 w 6288883"/>
              <a:gd name="connsiteY2" fmla="*/ 508000 h 793750"/>
              <a:gd name="connsiteX3" fmla="*/ 5615928 w 6288883"/>
              <a:gd name="connsiteY3" fmla="*/ 342900 h 793750"/>
              <a:gd name="connsiteX4" fmla="*/ 6207564 w 6288883"/>
              <a:gd name="connsiteY4" fmla="*/ 330200 h 793750"/>
              <a:gd name="connsiteX5" fmla="*/ 6268715 w 6288883"/>
              <a:gd name="connsiteY5" fmla="*/ 0 h 793750"/>
              <a:gd name="connsiteX0" fmla="*/ 287657 w 6246348"/>
              <a:gd name="connsiteY0" fmla="*/ 793750 h 793750"/>
              <a:gd name="connsiteX1" fmla="*/ 244230 w 6246348"/>
              <a:gd name="connsiteY1" fmla="*/ 514350 h 793750"/>
              <a:gd name="connsiteX2" fmla="*/ 389257 w 6246348"/>
              <a:gd name="connsiteY2" fmla="*/ 508000 h 793750"/>
              <a:gd name="connsiteX3" fmla="*/ 4993315 w 6246348"/>
              <a:gd name="connsiteY3" fmla="*/ 450850 h 793750"/>
              <a:gd name="connsiteX4" fmla="*/ 6165029 w 6246348"/>
              <a:gd name="connsiteY4" fmla="*/ 330200 h 793750"/>
              <a:gd name="connsiteX5" fmla="*/ 6226180 w 6246348"/>
              <a:gd name="connsiteY5" fmla="*/ 0 h 793750"/>
              <a:gd name="connsiteX0" fmla="*/ 287657 w 6248392"/>
              <a:gd name="connsiteY0" fmla="*/ 793750 h 793750"/>
              <a:gd name="connsiteX1" fmla="*/ 244230 w 6248392"/>
              <a:gd name="connsiteY1" fmla="*/ 514350 h 793750"/>
              <a:gd name="connsiteX2" fmla="*/ 389257 w 6248392"/>
              <a:gd name="connsiteY2" fmla="*/ 508000 h 793750"/>
              <a:gd name="connsiteX3" fmla="*/ 4993315 w 6248392"/>
              <a:gd name="connsiteY3" fmla="*/ 450850 h 793750"/>
              <a:gd name="connsiteX4" fmla="*/ 6171696 w 6248392"/>
              <a:gd name="connsiteY4" fmla="*/ 304800 h 793750"/>
              <a:gd name="connsiteX5" fmla="*/ 6226180 w 6248392"/>
              <a:gd name="connsiteY5" fmla="*/ 0 h 793750"/>
              <a:gd name="connsiteX0" fmla="*/ 287657 w 6314780"/>
              <a:gd name="connsiteY0" fmla="*/ 793750 h 793750"/>
              <a:gd name="connsiteX1" fmla="*/ 244230 w 6314780"/>
              <a:gd name="connsiteY1" fmla="*/ 514350 h 793750"/>
              <a:gd name="connsiteX2" fmla="*/ 389257 w 6314780"/>
              <a:gd name="connsiteY2" fmla="*/ 508000 h 793750"/>
              <a:gd name="connsiteX3" fmla="*/ 4993315 w 6314780"/>
              <a:gd name="connsiteY3" fmla="*/ 450850 h 793750"/>
              <a:gd name="connsiteX4" fmla="*/ 6171696 w 6314780"/>
              <a:gd name="connsiteY4" fmla="*/ 304800 h 793750"/>
              <a:gd name="connsiteX5" fmla="*/ 6226180 w 6314780"/>
              <a:gd name="connsiteY5" fmla="*/ 0 h 793750"/>
              <a:gd name="connsiteX0" fmla="*/ 287657 w 6314780"/>
              <a:gd name="connsiteY0" fmla="*/ 793750 h 793750"/>
              <a:gd name="connsiteX1" fmla="*/ 244230 w 6314780"/>
              <a:gd name="connsiteY1" fmla="*/ 514350 h 793750"/>
              <a:gd name="connsiteX2" fmla="*/ 389257 w 6314780"/>
              <a:gd name="connsiteY2" fmla="*/ 508000 h 793750"/>
              <a:gd name="connsiteX3" fmla="*/ 4993315 w 6314780"/>
              <a:gd name="connsiteY3" fmla="*/ 450850 h 793750"/>
              <a:gd name="connsiteX4" fmla="*/ 6171696 w 6314780"/>
              <a:gd name="connsiteY4" fmla="*/ 304800 h 793750"/>
              <a:gd name="connsiteX5" fmla="*/ 6226180 w 6314780"/>
              <a:gd name="connsiteY5" fmla="*/ 0 h 793750"/>
              <a:gd name="connsiteX0" fmla="*/ 287657 w 6236270"/>
              <a:gd name="connsiteY0" fmla="*/ 793750 h 793750"/>
              <a:gd name="connsiteX1" fmla="*/ 244230 w 6236270"/>
              <a:gd name="connsiteY1" fmla="*/ 514350 h 793750"/>
              <a:gd name="connsiteX2" fmla="*/ 389257 w 6236270"/>
              <a:gd name="connsiteY2" fmla="*/ 508000 h 793750"/>
              <a:gd name="connsiteX3" fmla="*/ 4993315 w 6236270"/>
              <a:gd name="connsiteY3" fmla="*/ 450850 h 793750"/>
              <a:gd name="connsiteX4" fmla="*/ 5944999 w 6236270"/>
              <a:gd name="connsiteY4" fmla="*/ 342900 h 793750"/>
              <a:gd name="connsiteX5" fmla="*/ 6226180 w 6236270"/>
              <a:gd name="connsiteY5" fmla="*/ 0 h 793750"/>
              <a:gd name="connsiteX0" fmla="*/ 48572 w 5997185"/>
              <a:gd name="connsiteY0" fmla="*/ 793750 h 793750"/>
              <a:gd name="connsiteX1" fmla="*/ 5145 w 5997185"/>
              <a:gd name="connsiteY1" fmla="*/ 514350 h 793750"/>
              <a:gd name="connsiteX2" fmla="*/ 936945 w 5997185"/>
              <a:gd name="connsiteY2" fmla="*/ 400050 h 793750"/>
              <a:gd name="connsiteX3" fmla="*/ 4754230 w 5997185"/>
              <a:gd name="connsiteY3" fmla="*/ 450850 h 793750"/>
              <a:gd name="connsiteX4" fmla="*/ 5705914 w 5997185"/>
              <a:gd name="connsiteY4" fmla="*/ 342900 h 793750"/>
              <a:gd name="connsiteX5" fmla="*/ 5987095 w 5997185"/>
              <a:gd name="connsiteY5" fmla="*/ 0 h 793750"/>
              <a:gd name="connsiteX0" fmla="*/ 6983 w 5955596"/>
              <a:gd name="connsiteY0" fmla="*/ 793750 h 793750"/>
              <a:gd name="connsiteX1" fmla="*/ 83572 w 5955596"/>
              <a:gd name="connsiteY1" fmla="*/ 520700 h 793750"/>
              <a:gd name="connsiteX2" fmla="*/ 895356 w 5955596"/>
              <a:gd name="connsiteY2" fmla="*/ 400050 h 793750"/>
              <a:gd name="connsiteX3" fmla="*/ 4712641 w 5955596"/>
              <a:gd name="connsiteY3" fmla="*/ 450850 h 793750"/>
              <a:gd name="connsiteX4" fmla="*/ 5664325 w 5955596"/>
              <a:gd name="connsiteY4" fmla="*/ 342900 h 793750"/>
              <a:gd name="connsiteX5" fmla="*/ 5945506 w 5955596"/>
              <a:gd name="connsiteY5" fmla="*/ 0 h 793750"/>
              <a:gd name="connsiteX0" fmla="*/ 6983 w 5955596"/>
              <a:gd name="connsiteY0" fmla="*/ 793750 h 793750"/>
              <a:gd name="connsiteX1" fmla="*/ 83572 w 5955596"/>
              <a:gd name="connsiteY1" fmla="*/ 520700 h 793750"/>
              <a:gd name="connsiteX2" fmla="*/ 895356 w 5955596"/>
              <a:gd name="connsiteY2" fmla="*/ 400050 h 793750"/>
              <a:gd name="connsiteX3" fmla="*/ 4712641 w 5955596"/>
              <a:gd name="connsiteY3" fmla="*/ 450850 h 793750"/>
              <a:gd name="connsiteX4" fmla="*/ 5664325 w 5955596"/>
              <a:gd name="connsiteY4" fmla="*/ 342900 h 793750"/>
              <a:gd name="connsiteX5" fmla="*/ 5945506 w 5955596"/>
              <a:gd name="connsiteY5" fmla="*/ 0 h 793750"/>
              <a:gd name="connsiteX0" fmla="*/ 35606 w 5984219"/>
              <a:gd name="connsiteY0" fmla="*/ 793750 h 793750"/>
              <a:gd name="connsiteX1" fmla="*/ 112195 w 5984219"/>
              <a:gd name="connsiteY1" fmla="*/ 520700 h 793750"/>
              <a:gd name="connsiteX2" fmla="*/ 923979 w 5984219"/>
              <a:gd name="connsiteY2" fmla="*/ 400050 h 793750"/>
              <a:gd name="connsiteX3" fmla="*/ 4741264 w 5984219"/>
              <a:gd name="connsiteY3" fmla="*/ 450850 h 793750"/>
              <a:gd name="connsiteX4" fmla="*/ 5692948 w 5984219"/>
              <a:gd name="connsiteY4" fmla="*/ 342900 h 793750"/>
              <a:gd name="connsiteX5" fmla="*/ 5974129 w 5984219"/>
              <a:gd name="connsiteY5" fmla="*/ 0 h 793750"/>
              <a:gd name="connsiteX0" fmla="*/ 35606 w 5984219"/>
              <a:gd name="connsiteY0" fmla="*/ 793750 h 793750"/>
              <a:gd name="connsiteX1" fmla="*/ 112195 w 5984219"/>
              <a:gd name="connsiteY1" fmla="*/ 520700 h 793750"/>
              <a:gd name="connsiteX2" fmla="*/ 923979 w 5984219"/>
              <a:gd name="connsiteY2" fmla="*/ 400050 h 793750"/>
              <a:gd name="connsiteX3" fmla="*/ 4741264 w 5984219"/>
              <a:gd name="connsiteY3" fmla="*/ 450850 h 793750"/>
              <a:gd name="connsiteX4" fmla="*/ 5692948 w 5984219"/>
              <a:gd name="connsiteY4" fmla="*/ 342900 h 793750"/>
              <a:gd name="connsiteX5" fmla="*/ 5974129 w 5984219"/>
              <a:gd name="connsiteY5" fmla="*/ 0 h 793750"/>
              <a:gd name="connsiteX0" fmla="*/ 55714 w 6004327"/>
              <a:gd name="connsiteY0" fmla="*/ 793750 h 793750"/>
              <a:gd name="connsiteX1" fmla="*/ 132303 w 6004327"/>
              <a:gd name="connsiteY1" fmla="*/ 520700 h 793750"/>
              <a:gd name="connsiteX2" fmla="*/ 944087 w 6004327"/>
              <a:gd name="connsiteY2" fmla="*/ 400050 h 793750"/>
              <a:gd name="connsiteX3" fmla="*/ 4761372 w 6004327"/>
              <a:gd name="connsiteY3" fmla="*/ 450850 h 793750"/>
              <a:gd name="connsiteX4" fmla="*/ 5713056 w 6004327"/>
              <a:gd name="connsiteY4" fmla="*/ 342900 h 793750"/>
              <a:gd name="connsiteX5" fmla="*/ 5994237 w 6004327"/>
              <a:gd name="connsiteY5" fmla="*/ 0 h 793750"/>
              <a:gd name="connsiteX0" fmla="*/ 10927 w 5959540"/>
              <a:gd name="connsiteY0" fmla="*/ 793750 h 793750"/>
              <a:gd name="connsiteX1" fmla="*/ 227535 w 5959540"/>
              <a:gd name="connsiteY1" fmla="*/ 469900 h 793750"/>
              <a:gd name="connsiteX2" fmla="*/ 899300 w 5959540"/>
              <a:gd name="connsiteY2" fmla="*/ 400050 h 793750"/>
              <a:gd name="connsiteX3" fmla="*/ 4716585 w 5959540"/>
              <a:gd name="connsiteY3" fmla="*/ 450850 h 793750"/>
              <a:gd name="connsiteX4" fmla="*/ 5668269 w 5959540"/>
              <a:gd name="connsiteY4" fmla="*/ 342900 h 793750"/>
              <a:gd name="connsiteX5" fmla="*/ 5949450 w 5959540"/>
              <a:gd name="connsiteY5" fmla="*/ 0 h 793750"/>
              <a:gd name="connsiteX0" fmla="*/ 10927 w 5959540"/>
              <a:gd name="connsiteY0" fmla="*/ 793750 h 793750"/>
              <a:gd name="connsiteX1" fmla="*/ 227535 w 5959540"/>
              <a:gd name="connsiteY1" fmla="*/ 469900 h 793750"/>
              <a:gd name="connsiteX2" fmla="*/ 899300 w 5959540"/>
              <a:gd name="connsiteY2" fmla="*/ 495300 h 793750"/>
              <a:gd name="connsiteX3" fmla="*/ 4716585 w 5959540"/>
              <a:gd name="connsiteY3" fmla="*/ 450850 h 793750"/>
              <a:gd name="connsiteX4" fmla="*/ 5668269 w 5959540"/>
              <a:gd name="connsiteY4" fmla="*/ 342900 h 793750"/>
              <a:gd name="connsiteX5" fmla="*/ 5949450 w 5959540"/>
              <a:gd name="connsiteY5" fmla="*/ 0 h 793750"/>
              <a:gd name="connsiteX0" fmla="*/ 10927 w 5959540"/>
              <a:gd name="connsiteY0" fmla="*/ 793750 h 793750"/>
              <a:gd name="connsiteX1" fmla="*/ 227535 w 5959540"/>
              <a:gd name="connsiteY1" fmla="*/ 469900 h 793750"/>
              <a:gd name="connsiteX2" fmla="*/ 899300 w 5959540"/>
              <a:gd name="connsiteY2" fmla="*/ 495300 h 793750"/>
              <a:gd name="connsiteX3" fmla="*/ 4716585 w 5959540"/>
              <a:gd name="connsiteY3" fmla="*/ 450850 h 793750"/>
              <a:gd name="connsiteX4" fmla="*/ 5668269 w 5959540"/>
              <a:gd name="connsiteY4" fmla="*/ 342900 h 793750"/>
              <a:gd name="connsiteX5" fmla="*/ 5949450 w 5959540"/>
              <a:gd name="connsiteY5" fmla="*/ 0 h 793750"/>
              <a:gd name="connsiteX0" fmla="*/ 10927 w 5959540"/>
              <a:gd name="connsiteY0" fmla="*/ 793750 h 793750"/>
              <a:gd name="connsiteX1" fmla="*/ 227535 w 5959540"/>
              <a:gd name="connsiteY1" fmla="*/ 469900 h 793750"/>
              <a:gd name="connsiteX2" fmla="*/ 899300 w 5959540"/>
              <a:gd name="connsiteY2" fmla="*/ 495300 h 793750"/>
              <a:gd name="connsiteX3" fmla="*/ 4716585 w 5959540"/>
              <a:gd name="connsiteY3" fmla="*/ 450850 h 793750"/>
              <a:gd name="connsiteX4" fmla="*/ 5668269 w 5959540"/>
              <a:gd name="connsiteY4" fmla="*/ 342900 h 793750"/>
              <a:gd name="connsiteX5" fmla="*/ 5949450 w 5959540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4717390 w 5960345"/>
              <a:gd name="connsiteY2" fmla="*/ 450850 h 793750"/>
              <a:gd name="connsiteX3" fmla="*/ 5669074 w 5960345"/>
              <a:gd name="connsiteY3" fmla="*/ 342900 h 793750"/>
              <a:gd name="connsiteX4" fmla="*/ 5950255 w 5960345"/>
              <a:gd name="connsiteY4" fmla="*/ 0 h 793750"/>
              <a:gd name="connsiteX0" fmla="*/ 10927 w 5959540"/>
              <a:gd name="connsiteY0" fmla="*/ 793750 h 793750"/>
              <a:gd name="connsiteX1" fmla="*/ 227536 w 5959540"/>
              <a:gd name="connsiteY1" fmla="*/ 463550 h 793750"/>
              <a:gd name="connsiteX2" fmla="*/ 4716585 w 5959540"/>
              <a:gd name="connsiteY2" fmla="*/ 450850 h 793750"/>
              <a:gd name="connsiteX3" fmla="*/ 5668269 w 5959540"/>
              <a:gd name="connsiteY3" fmla="*/ 342900 h 793750"/>
              <a:gd name="connsiteX4" fmla="*/ 5949450 w 5959540"/>
              <a:gd name="connsiteY4" fmla="*/ 0 h 793750"/>
              <a:gd name="connsiteX0" fmla="*/ 10927 w 5958063"/>
              <a:gd name="connsiteY0" fmla="*/ 793750 h 793750"/>
              <a:gd name="connsiteX1" fmla="*/ 227536 w 5958063"/>
              <a:gd name="connsiteY1" fmla="*/ 463550 h 793750"/>
              <a:gd name="connsiteX2" fmla="*/ 4716585 w 5958063"/>
              <a:gd name="connsiteY2" fmla="*/ 450850 h 793750"/>
              <a:gd name="connsiteX3" fmla="*/ 5648266 w 5958063"/>
              <a:gd name="connsiteY3" fmla="*/ 393700 h 793750"/>
              <a:gd name="connsiteX4" fmla="*/ 5949450 w 5958063"/>
              <a:gd name="connsiteY4" fmla="*/ 0 h 793750"/>
              <a:gd name="connsiteX0" fmla="*/ 10927 w 5958063"/>
              <a:gd name="connsiteY0" fmla="*/ 793750 h 793750"/>
              <a:gd name="connsiteX1" fmla="*/ 227536 w 5958063"/>
              <a:gd name="connsiteY1" fmla="*/ 463550 h 793750"/>
              <a:gd name="connsiteX2" fmla="*/ 5648266 w 5958063"/>
              <a:gd name="connsiteY2" fmla="*/ 393700 h 793750"/>
              <a:gd name="connsiteX3" fmla="*/ 5949450 w 5958063"/>
              <a:gd name="connsiteY3" fmla="*/ 0 h 793750"/>
              <a:gd name="connsiteX0" fmla="*/ 0 w 5947136"/>
              <a:gd name="connsiteY0" fmla="*/ 793750 h 793750"/>
              <a:gd name="connsiteX1" fmla="*/ 216609 w 5947136"/>
              <a:gd name="connsiteY1" fmla="*/ 463550 h 793750"/>
              <a:gd name="connsiteX2" fmla="*/ 5637339 w 5947136"/>
              <a:gd name="connsiteY2" fmla="*/ 393700 h 793750"/>
              <a:gd name="connsiteX3" fmla="*/ 5938523 w 5947136"/>
              <a:gd name="connsiteY3" fmla="*/ 0 h 793750"/>
              <a:gd name="connsiteX0" fmla="*/ 0 w 5947136"/>
              <a:gd name="connsiteY0" fmla="*/ 793750 h 793750"/>
              <a:gd name="connsiteX1" fmla="*/ 216609 w 5947136"/>
              <a:gd name="connsiteY1" fmla="*/ 463550 h 793750"/>
              <a:gd name="connsiteX2" fmla="*/ 5637339 w 5947136"/>
              <a:gd name="connsiteY2" fmla="*/ 393700 h 793750"/>
              <a:gd name="connsiteX3" fmla="*/ 5938523 w 5947136"/>
              <a:gd name="connsiteY3" fmla="*/ 0 h 793750"/>
              <a:gd name="connsiteX0" fmla="*/ 0 w 5947136"/>
              <a:gd name="connsiteY0" fmla="*/ 793750 h 793750"/>
              <a:gd name="connsiteX1" fmla="*/ 536652 w 5947136"/>
              <a:gd name="connsiteY1" fmla="*/ 438150 h 793750"/>
              <a:gd name="connsiteX2" fmla="*/ 5637339 w 5947136"/>
              <a:gd name="connsiteY2" fmla="*/ 393700 h 793750"/>
              <a:gd name="connsiteX3" fmla="*/ 5938523 w 5947136"/>
              <a:gd name="connsiteY3" fmla="*/ 0 h 793750"/>
              <a:gd name="connsiteX0" fmla="*/ 0 w 5947136"/>
              <a:gd name="connsiteY0" fmla="*/ 793750 h 793750"/>
              <a:gd name="connsiteX1" fmla="*/ 536652 w 5947136"/>
              <a:gd name="connsiteY1" fmla="*/ 438150 h 793750"/>
              <a:gd name="connsiteX2" fmla="*/ 5637339 w 5947136"/>
              <a:gd name="connsiteY2" fmla="*/ 393700 h 793750"/>
              <a:gd name="connsiteX3" fmla="*/ 5938523 w 5947136"/>
              <a:gd name="connsiteY3" fmla="*/ 0 h 793750"/>
              <a:gd name="connsiteX0" fmla="*/ 0 w 5947136"/>
              <a:gd name="connsiteY0" fmla="*/ 793750 h 793750"/>
              <a:gd name="connsiteX1" fmla="*/ 536652 w 5947136"/>
              <a:gd name="connsiteY1" fmla="*/ 438150 h 793750"/>
              <a:gd name="connsiteX2" fmla="*/ 5637339 w 5947136"/>
              <a:gd name="connsiteY2" fmla="*/ 393700 h 793750"/>
              <a:gd name="connsiteX3" fmla="*/ 5938523 w 5947136"/>
              <a:gd name="connsiteY3" fmla="*/ 0 h 793750"/>
              <a:gd name="connsiteX0" fmla="*/ 0 w 5947136"/>
              <a:gd name="connsiteY0" fmla="*/ 793750 h 793750"/>
              <a:gd name="connsiteX1" fmla="*/ 536652 w 5947136"/>
              <a:gd name="connsiteY1" fmla="*/ 438150 h 793750"/>
              <a:gd name="connsiteX2" fmla="*/ 5637339 w 5947136"/>
              <a:gd name="connsiteY2" fmla="*/ 393700 h 793750"/>
              <a:gd name="connsiteX3" fmla="*/ 5938523 w 5947136"/>
              <a:gd name="connsiteY3" fmla="*/ 0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7136" h="793750">
                <a:moveTo>
                  <a:pt x="0" y="793750"/>
                </a:moveTo>
                <a:cubicBezTo>
                  <a:pt x="113889" y="590551"/>
                  <a:pt x="124109" y="494242"/>
                  <a:pt x="536652" y="438150"/>
                </a:cubicBezTo>
                <a:cubicBezTo>
                  <a:pt x="1476209" y="371475"/>
                  <a:pt x="4683687" y="470958"/>
                  <a:pt x="5637339" y="393700"/>
                </a:cubicBezTo>
                <a:cubicBezTo>
                  <a:pt x="5899491" y="323850"/>
                  <a:pt x="5975004" y="25400"/>
                  <a:pt x="5938523" y="0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9269162-A6C0-4E55-98D6-DC8CAFA1A8B6}"/>
              </a:ext>
            </a:extLst>
          </p:cNvPr>
          <p:cNvSpPr txBox="1"/>
          <p:nvPr/>
        </p:nvSpPr>
        <p:spPr>
          <a:xfrm>
            <a:off x="2993036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77DD28-1C86-46C0-ADE4-B2C8B9898CC2}"/>
              </a:ext>
            </a:extLst>
          </p:cNvPr>
          <p:cNvSpPr txBox="1"/>
          <p:nvPr/>
        </p:nvSpPr>
        <p:spPr>
          <a:xfrm>
            <a:off x="3497092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A62BE5B-3E1F-49FE-858F-6B95E10CE8CB}"/>
              </a:ext>
            </a:extLst>
          </p:cNvPr>
          <p:cNvSpPr txBox="1"/>
          <p:nvPr/>
        </p:nvSpPr>
        <p:spPr>
          <a:xfrm>
            <a:off x="4002897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9870A55-CEC1-4FF1-B1E2-AB3D15E52686}"/>
              </a:ext>
            </a:extLst>
          </p:cNvPr>
          <p:cNvSpPr txBox="1"/>
          <p:nvPr/>
        </p:nvSpPr>
        <p:spPr>
          <a:xfrm>
            <a:off x="4506953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D7C9AD-50F6-440F-9609-B3578D2E3032}"/>
              </a:ext>
            </a:extLst>
          </p:cNvPr>
          <p:cNvSpPr txBox="1"/>
          <p:nvPr/>
        </p:nvSpPr>
        <p:spPr>
          <a:xfrm>
            <a:off x="5009260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D3D32A-C4E7-4F22-8DD4-3F57E7E822AE}"/>
              </a:ext>
            </a:extLst>
          </p:cNvPr>
          <p:cNvSpPr txBox="1"/>
          <p:nvPr/>
        </p:nvSpPr>
        <p:spPr>
          <a:xfrm>
            <a:off x="5515065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0E10CA-3DAC-40A8-A3F6-1BBBD466E397}"/>
              </a:ext>
            </a:extLst>
          </p:cNvPr>
          <p:cNvSpPr txBox="1"/>
          <p:nvPr/>
        </p:nvSpPr>
        <p:spPr>
          <a:xfrm>
            <a:off x="6019121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BBE906-137D-44EA-90D8-980B5C7229CC}"/>
              </a:ext>
            </a:extLst>
          </p:cNvPr>
          <p:cNvSpPr txBox="1"/>
          <p:nvPr/>
        </p:nvSpPr>
        <p:spPr>
          <a:xfrm>
            <a:off x="7030355" y="2839383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1E02B90-0321-4F2A-8B09-45704397BF04}"/>
              </a:ext>
            </a:extLst>
          </p:cNvPr>
          <p:cNvSpPr txBox="1"/>
          <p:nvPr/>
        </p:nvSpPr>
        <p:spPr>
          <a:xfrm>
            <a:off x="7534411" y="2839383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000D36A-A962-44D1-928E-873FD92B0360}"/>
              </a:ext>
            </a:extLst>
          </p:cNvPr>
          <p:cNvSpPr txBox="1"/>
          <p:nvPr/>
        </p:nvSpPr>
        <p:spPr>
          <a:xfrm>
            <a:off x="8036718" y="2839383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555412-DD29-4B76-87ED-4DBA1706CCF4}"/>
              </a:ext>
            </a:extLst>
          </p:cNvPr>
          <p:cNvSpPr txBox="1"/>
          <p:nvPr/>
        </p:nvSpPr>
        <p:spPr>
          <a:xfrm>
            <a:off x="8542523" y="2839383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7C5A127-F7DB-4025-92E1-0CB34945BD62}"/>
              </a:ext>
            </a:extLst>
          </p:cNvPr>
          <p:cNvSpPr txBox="1"/>
          <p:nvPr/>
        </p:nvSpPr>
        <p:spPr>
          <a:xfrm>
            <a:off x="9046579" y="2839383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6AC0AC-66A4-44F4-8C35-AE1232E745DE}"/>
              </a:ext>
            </a:extLst>
          </p:cNvPr>
          <p:cNvSpPr txBox="1"/>
          <p:nvPr/>
        </p:nvSpPr>
        <p:spPr>
          <a:xfrm>
            <a:off x="1686126" y="4870452"/>
            <a:ext cx="2315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 err="1"/>
              <a:t>imm</a:t>
            </a:r>
            <a:r>
              <a:rPr lang="en-US" dirty="0"/>
              <a:t>[31:13] are s.</a:t>
            </a:r>
          </a:p>
          <a:p>
            <a:pPr algn="l"/>
            <a:r>
              <a:rPr lang="en-US" dirty="0"/>
              <a:t>Sign extension!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9D37722-C563-4646-AB32-5CCDC261BB12}"/>
              </a:ext>
            </a:extLst>
          </p:cNvPr>
          <p:cNvSpPr txBox="1"/>
          <p:nvPr/>
        </p:nvSpPr>
        <p:spPr>
          <a:xfrm>
            <a:off x="2918764" y="2507956"/>
            <a:ext cx="3439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 err="1"/>
              <a:t>Instr</a:t>
            </a:r>
            <a:r>
              <a:rPr lang="en-US" dirty="0"/>
              <a:t>[31:25] funct7=</a:t>
            </a:r>
            <a:r>
              <a:rPr lang="en-US" dirty="0">
                <a:solidFill>
                  <a:srgbClr val="7030A0"/>
                </a:solidFill>
              </a:rPr>
              <a:t>0 </a:t>
            </a:r>
            <a:r>
              <a:rPr lang="en-US" dirty="0">
                <a:solidFill>
                  <a:schemeClr val="accent6"/>
                </a:solidFill>
              </a:rPr>
              <a:t>000110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1B67E9F-A14A-476D-A988-771480B95679}"/>
              </a:ext>
            </a:extLst>
          </p:cNvPr>
          <p:cNvSpPr txBox="1"/>
          <p:nvPr/>
        </p:nvSpPr>
        <p:spPr>
          <a:xfrm>
            <a:off x="4978463" y="4870451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 err="1"/>
              <a:t>imm</a:t>
            </a:r>
            <a:r>
              <a:rPr lang="en-US" dirty="0"/>
              <a:t>[12:1] are </a:t>
            </a:r>
            <a:r>
              <a:rPr lang="en-US" dirty="0" err="1"/>
              <a:t>Instr</a:t>
            </a:r>
            <a:r>
              <a:rPr lang="en-US" dirty="0"/>
              <a:t>[31:25,11:7]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B5A613-C778-46F3-9A86-6C6C6FB76DE1}"/>
              </a:ext>
            </a:extLst>
          </p:cNvPr>
          <p:cNvSpPr txBox="1"/>
          <p:nvPr/>
        </p:nvSpPr>
        <p:spPr>
          <a:xfrm>
            <a:off x="7035225" y="2517559"/>
            <a:ext cx="264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 err="1"/>
              <a:t>Instr</a:t>
            </a:r>
            <a:r>
              <a:rPr lang="en-US" dirty="0"/>
              <a:t>[11:7] </a:t>
            </a:r>
            <a:r>
              <a:rPr lang="en-US" dirty="0" err="1"/>
              <a:t>rd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0100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1124745"/>
            <a:ext cx="865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Instr</a:t>
            </a:r>
            <a:r>
              <a:rPr lang="en-US" dirty="0"/>
              <a:t> is the 32-bit machine code.</a:t>
            </a: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imm</a:t>
            </a:r>
            <a:r>
              <a:rPr lang="en-US" dirty="0">
                <a:solidFill>
                  <a:srgbClr val="C00000"/>
                </a:solidFill>
              </a:rPr>
              <a:t> == offset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B36ACF-5418-4503-B500-7BE8F52CAB44}"/>
              </a:ext>
            </a:extLst>
          </p:cNvPr>
          <p:cNvSpPr txBox="1"/>
          <p:nvPr/>
        </p:nvSpPr>
        <p:spPr>
          <a:xfrm>
            <a:off x="1938816" y="4011490"/>
            <a:ext cx="1708912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err="1">
                <a:solidFill>
                  <a:srgbClr val="7030A0"/>
                </a:solidFill>
                <a:latin typeface="Tahoma" panose="020B0604030504040204" pitchFamily="34" charset="0"/>
              </a:rPr>
              <a:t>ss</a:t>
            </a:r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</a:rPr>
              <a:t>…</a:t>
            </a:r>
            <a:r>
              <a:rPr lang="en-US" dirty="0" err="1">
                <a:solidFill>
                  <a:srgbClr val="7030A0"/>
                </a:solidFill>
                <a:latin typeface="Tahoma" panose="020B0604030504040204" pitchFamily="34" charset="0"/>
              </a:rPr>
              <a:t>ss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>
            <a:stCxn id="107" idx="0"/>
            <a:endCxn id="79" idx="2"/>
          </p:cNvCxnSpPr>
          <p:nvPr/>
        </p:nvCxnSpPr>
        <p:spPr bwMode="auto">
          <a:xfrm flipH="1" flipV="1">
            <a:off x="2793273" y="4371531"/>
            <a:ext cx="50365" cy="4989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1B67E9F-A14A-476D-A988-771480B95679}"/>
              </a:ext>
            </a:extLst>
          </p:cNvPr>
          <p:cNvSpPr txBox="1"/>
          <p:nvPr/>
        </p:nvSpPr>
        <p:spPr>
          <a:xfrm>
            <a:off x="8434847" y="5234398"/>
            <a:ext cx="1887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 err="1"/>
              <a:t>imm</a:t>
            </a:r>
            <a:r>
              <a:rPr lang="en-US" dirty="0"/>
              <a:t>[0] is always 0</a:t>
            </a:r>
          </a:p>
        </p:txBody>
      </p:sp>
      <p:cxnSp>
        <p:nvCxnSpPr>
          <p:cNvPr id="87" name="Straight Arrow Connector 86"/>
          <p:cNvCxnSpPr>
            <a:stCxn id="80" idx="0"/>
          </p:cNvCxnSpPr>
          <p:nvPr/>
        </p:nvCxnSpPr>
        <p:spPr bwMode="auto">
          <a:xfrm flipV="1">
            <a:off x="9378786" y="4429850"/>
            <a:ext cx="374814" cy="8045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1B67E9F-A14A-476D-A988-771480B95679}"/>
              </a:ext>
            </a:extLst>
          </p:cNvPr>
          <p:cNvSpPr txBox="1"/>
          <p:nvPr/>
        </p:nvSpPr>
        <p:spPr>
          <a:xfrm>
            <a:off x="1896160" y="3578106"/>
            <a:ext cx="69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 err="1"/>
              <a:t>imm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757A74-4BAE-4B02-9037-C25AD1ED4971}"/>
              </a:ext>
            </a:extLst>
          </p:cNvPr>
          <p:cNvSpPr txBox="1"/>
          <p:nvPr/>
        </p:nvSpPr>
        <p:spPr>
          <a:xfrm>
            <a:off x="1931413" y="4476596"/>
            <a:ext cx="53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/>
              <a:t>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82BCB4-F0AB-4C6F-A10E-FFF376352953}"/>
              </a:ext>
            </a:extLst>
          </p:cNvPr>
          <p:cNvSpPr txBox="1"/>
          <p:nvPr/>
        </p:nvSpPr>
        <p:spPr>
          <a:xfrm>
            <a:off x="2149937" y="140201"/>
            <a:ext cx="2104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Bne</a:t>
            </a:r>
            <a:r>
              <a:rPr lang="en-US" dirty="0">
                <a:solidFill>
                  <a:srgbClr val="00B0F0"/>
                </a:solidFill>
              </a:rPr>
              <a:t> x10, x11, 200</a:t>
            </a:r>
          </a:p>
        </p:txBody>
      </p:sp>
      <p:grpSp>
        <p:nvGrpSpPr>
          <p:cNvPr id="51" name="Group 4">
            <a:extLst>
              <a:ext uri="{FF2B5EF4-FFF2-40B4-BE49-F238E27FC236}">
                <a16:creationId xmlns:a16="http://schemas.microsoft.com/office/drawing/2014/main" id="{2C497DF5-A60D-46A8-89E3-46C12E9B4EE8}"/>
              </a:ext>
            </a:extLst>
          </p:cNvPr>
          <p:cNvGrpSpPr>
            <a:grpSpLocks/>
          </p:cNvGrpSpPr>
          <p:nvPr/>
        </p:nvGrpSpPr>
        <p:grpSpPr bwMode="auto">
          <a:xfrm>
            <a:off x="4638421" y="276588"/>
            <a:ext cx="7402511" cy="774701"/>
            <a:chOff x="521" y="981"/>
            <a:chExt cx="4663" cy="488"/>
          </a:xfrm>
        </p:grpSpPr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8E0FBCF0-E929-4A35-AF67-7F3613C9E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981"/>
              <a:ext cx="999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</a:rPr>
                <a:t>imm</a:t>
              </a:r>
              <a:endParaRPr lang="en-AU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3" name="Text Box 6">
              <a:extLst>
                <a:ext uri="{FF2B5EF4-FFF2-40B4-BE49-F238E27FC236}">
                  <a16:creationId xmlns:a16="http://schemas.microsoft.com/office/drawing/2014/main" id="{E663CCA4-F79C-40D6-8A1B-41216F2FB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ahoma" panose="020B0604030504040204" pitchFamily="34" charset="0"/>
                </a:rPr>
                <a:t>rs2</a:t>
              </a:r>
              <a:endParaRPr lang="en-AU" sz="2000" dirty="0">
                <a:latin typeface="Tahoma" panose="020B0604030504040204" pitchFamily="34" charset="0"/>
              </a:endParaRP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B2216EAA-D5BC-4190-A1A3-4ECEFCB86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ahoma" panose="020B0604030504040204" pitchFamily="34" charset="0"/>
                </a:rPr>
                <a:t>rs1</a:t>
              </a:r>
              <a:endParaRPr lang="en-AU" sz="2000" dirty="0">
                <a:latin typeface="Tahoma" panose="020B0604030504040204" pitchFamily="34" charset="0"/>
              </a:endParaRPr>
            </a:p>
          </p:txBody>
        </p:sp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97ED26A3-5581-48B5-91D9-922599800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ahoma" panose="020B0604030504040204" pitchFamily="34" charset="0"/>
                </a:rPr>
                <a:t>funct3</a:t>
              </a:r>
              <a:endParaRPr lang="en-AU" sz="2000" dirty="0">
                <a:latin typeface="Tahoma" panose="020B0604030504040204" pitchFamily="34" charset="0"/>
              </a:endParaRP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39B13A19-693C-4DB6-B7F6-63CDDC868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</a:rPr>
                <a:t>imm</a:t>
              </a:r>
              <a:endParaRPr lang="en-AU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7" name="Text Box 10">
              <a:extLst>
                <a:ext uri="{FF2B5EF4-FFF2-40B4-BE49-F238E27FC236}">
                  <a16:creationId xmlns:a16="http://schemas.microsoft.com/office/drawing/2014/main" id="{58BF562E-081E-4BD9-859D-F261ECA28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981"/>
              <a:ext cx="943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ahoma" panose="020B0604030504040204" pitchFamily="34" charset="0"/>
                </a:rPr>
                <a:t>opcode</a:t>
              </a:r>
              <a:endParaRPr lang="en-AU" sz="2000" dirty="0">
                <a:latin typeface="Tahoma" panose="020B0604030504040204" pitchFamily="34" charset="0"/>
              </a:endParaRPr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261298C7-A97A-4C3D-9FD6-D1813EE8C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1256"/>
              <a:ext cx="4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anose="020B0604030504040204" pitchFamily="34" charset="0"/>
                </a:rPr>
                <a:t>7 bits</a:t>
              </a:r>
              <a:endParaRPr lang="en-AU" sz="1600" dirty="0">
                <a:latin typeface="Tahoma" panose="020B0604030504040204" pitchFamily="34" charset="0"/>
              </a:endParaRPr>
            </a:p>
          </p:txBody>
        </p:sp>
        <p:sp>
          <p:nvSpPr>
            <p:cNvPr id="59" name="Text Box 12">
              <a:extLst>
                <a:ext uri="{FF2B5EF4-FFF2-40B4-BE49-F238E27FC236}">
                  <a16:creationId xmlns:a16="http://schemas.microsoft.com/office/drawing/2014/main" id="{45448FB9-AD0E-4B8F-A386-ACD1604AC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0" y="1256"/>
              <a:ext cx="4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anose="020B0604030504040204" pitchFamily="34" charset="0"/>
                </a:rPr>
                <a:t>7 bits</a:t>
              </a:r>
              <a:endParaRPr lang="en-AU" sz="1600" dirty="0">
                <a:latin typeface="Tahoma" panose="020B0604030504040204" pitchFamily="34" charset="0"/>
              </a:endParaRPr>
            </a:p>
          </p:txBody>
        </p:sp>
        <p:sp>
          <p:nvSpPr>
            <p:cNvPr id="60" name="Text Box 13">
              <a:extLst>
                <a:ext uri="{FF2B5EF4-FFF2-40B4-BE49-F238E27FC236}">
                  <a16:creationId xmlns:a16="http://schemas.microsoft.com/office/drawing/2014/main" id="{4FE3827E-15BE-4838-8FD4-D8918E1AF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3" y="1256"/>
              <a:ext cx="4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anose="020B0604030504040204" pitchFamily="34" charset="0"/>
                </a:rPr>
                <a:t>5 bits</a:t>
              </a:r>
              <a:endParaRPr lang="en-AU" sz="1600" dirty="0">
                <a:latin typeface="Tahoma" panose="020B0604030504040204" pitchFamily="34" charset="0"/>
              </a:endParaRPr>
            </a:p>
          </p:txBody>
        </p:sp>
        <p:sp>
          <p:nvSpPr>
            <p:cNvPr id="61" name="Text Box 14">
              <a:extLst>
                <a:ext uri="{FF2B5EF4-FFF2-40B4-BE49-F238E27FC236}">
                  <a16:creationId xmlns:a16="http://schemas.microsoft.com/office/drawing/2014/main" id="{2BF34379-32CB-42CB-8E3F-610CFF8B2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" y="1256"/>
              <a:ext cx="4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anose="020B0604030504040204" pitchFamily="34" charset="0"/>
                </a:rPr>
                <a:t>5 bits</a:t>
              </a:r>
              <a:endParaRPr lang="en-AU" sz="1600" dirty="0">
                <a:latin typeface="Tahoma" panose="020B0604030504040204" pitchFamily="34" charset="0"/>
              </a:endParaRPr>
            </a:p>
          </p:txBody>
        </p:sp>
        <p:sp>
          <p:nvSpPr>
            <p:cNvPr id="62" name="Text Box 15">
              <a:extLst>
                <a:ext uri="{FF2B5EF4-FFF2-40B4-BE49-F238E27FC236}">
                  <a16:creationId xmlns:a16="http://schemas.microsoft.com/office/drawing/2014/main" id="{A6B6CB99-7D1A-46A4-B1A5-DF42781F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1256"/>
              <a:ext cx="4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anose="020B0604030504040204" pitchFamily="34" charset="0"/>
                </a:rPr>
                <a:t>3 bits</a:t>
              </a:r>
              <a:endParaRPr lang="en-AU" sz="1600" dirty="0">
                <a:latin typeface="Tahoma" panose="020B0604030504040204" pitchFamily="34" charset="0"/>
              </a:endParaRP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82869747-E518-40C1-B0E4-2D1AB42BC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1256"/>
              <a:ext cx="4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anose="020B0604030504040204" pitchFamily="34" charset="0"/>
                </a:rPr>
                <a:t>5 bits</a:t>
              </a:r>
              <a:endParaRPr lang="en-AU" sz="1600" dirty="0">
                <a:latin typeface="Tahoma" panose="020B0604030504040204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8A5093-3360-4F93-87C6-8B8F8367AF44}"/>
              </a:ext>
            </a:extLst>
          </p:cNvPr>
          <p:cNvSpPr txBox="1"/>
          <p:nvPr/>
        </p:nvSpPr>
        <p:spPr>
          <a:xfrm>
            <a:off x="576309" y="1743420"/>
            <a:ext cx="865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Opcode=1100011; funct3=001;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F8F4D6-0F7D-4593-96F7-E670014CC272}"/>
              </a:ext>
            </a:extLst>
          </p:cNvPr>
          <p:cNvSpPr txBox="1"/>
          <p:nvPr/>
        </p:nvSpPr>
        <p:spPr>
          <a:xfrm>
            <a:off x="2565903" y="6067345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200= 0b </a:t>
            </a:r>
            <a:r>
              <a:rPr lang="en-US" dirty="0">
                <a:solidFill>
                  <a:srgbClr val="7030A0"/>
                </a:solidFill>
              </a:rPr>
              <a:t>0000 0000 0000 0000 0000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000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100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2670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4B51B7-5103-4420-980E-A84D3CC17198}"/>
              </a:ext>
            </a:extLst>
          </p:cNvPr>
          <p:cNvSpPr txBox="1"/>
          <p:nvPr/>
        </p:nvSpPr>
        <p:spPr>
          <a:xfrm>
            <a:off x="629920" y="507501"/>
            <a:ext cx="9631680" cy="3883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Assembly code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Translate pseudocode or simple C code to RISC-V assembly code.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Understand/debug RISC-V code.</a:t>
            </a:r>
          </a:p>
        </p:txBody>
      </p:sp>
    </p:spTree>
    <p:extLst>
      <p:ext uri="{BB962C8B-B14F-4D97-AF65-F5344CB8AC3E}">
        <p14:creationId xmlns:p14="http://schemas.microsoft.com/office/powerpoint/2010/main" val="3614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998E71-9035-4717-BEE9-0651AB74C64E}"/>
              </a:ext>
            </a:extLst>
          </p:cNvPr>
          <p:cNvSpPr txBox="1"/>
          <p:nvPr/>
        </p:nvSpPr>
        <p:spPr>
          <a:xfrm>
            <a:off x="520700" y="499533"/>
            <a:ext cx="8712199" cy="4600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1200"/>
              </a:spcBef>
              <a:spcAft>
                <a:spcPts val="1200"/>
              </a:spcAft>
            </a:pPr>
            <a:r>
              <a:rPr lang="en-US" sz="20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Numbers, bits, bytes, and ASCII characters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Binary numbers, two’s complement numbers, hexadecimal numbers.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Conversion between different number systems, including decimal numbers, binary, hexadecimal.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Signed and unsigned extension.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Addition/subtraction of binary/two’s complement numbers. Negate a two’s complement number.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Bitwise logical operations.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ASCII characters.</a:t>
            </a:r>
          </a:p>
        </p:txBody>
      </p:sp>
    </p:spTree>
    <p:extLst>
      <p:ext uri="{BB962C8B-B14F-4D97-AF65-F5344CB8AC3E}">
        <p14:creationId xmlns:p14="http://schemas.microsoft.com/office/powerpoint/2010/main" val="56129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C6E6B-A464-4D69-94EA-BCAA61D01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48626"/>
              </p:ext>
            </p:extLst>
          </p:nvPr>
        </p:nvGraphicFramePr>
        <p:xfrm>
          <a:off x="1888067" y="1875207"/>
          <a:ext cx="7721016" cy="3398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0419">
                  <a:extLst>
                    <a:ext uri="{9D8B030D-6E8A-4147-A177-3AD203B41FA5}">
                      <a16:colId xmlns:a16="http://schemas.microsoft.com/office/drawing/2014/main" val="493302531"/>
                    </a:ext>
                  </a:extLst>
                </a:gridCol>
                <a:gridCol w="4540597">
                  <a:extLst>
                    <a:ext uri="{9D8B030D-6E8A-4147-A177-3AD203B41FA5}">
                      <a16:colId xmlns:a16="http://schemas.microsoft.com/office/drawing/2014/main" val="1668278910"/>
                    </a:ext>
                  </a:extLst>
                </a:gridCol>
              </a:tblGrid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Instruction class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RISC-V examples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82534"/>
                  </a:ext>
                </a:extLst>
              </a:tr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Arithmetic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add, sub, </a:t>
                      </a:r>
                      <a:r>
                        <a:rPr lang="en-US" sz="1800" dirty="0" err="1">
                          <a:effectLst/>
                        </a:rPr>
                        <a:t>addi</a:t>
                      </a: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6700"/>
                  </a:ext>
                </a:extLst>
              </a:tr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Data transfer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lw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sw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lb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lbu</a:t>
                      </a:r>
                      <a:r>
                        <a:rPr lang="en-US" sz="1800" dirty="0">
                          <a:effectLst/>
                        </a:rPr>
                        <a:t>, sb </a:t>
                      </a:r>
                      <a:r>
                        <a:rPr lang="en-US" sz="1800" dirty="0" err="1">
                          <a:effectLst/>
                        </a:rPr>
                        <a:t>lh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lhu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lui</a:t>
                      </a: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87951"/>
                  </a:ext>
                </a:extLst>
              </a:tr>
              <a:tr h="722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Logical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and, or, </a:t>
                      </a:r>
                      <a:r>
                        <a:rPr lang="en-US" sz="1800" dirty="0" err="1">
                          <a:effectLst/>
                        </a:rPr>
                        <a:t>xor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andi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ori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sll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sra</a:t>
                      </a: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75544"/>
                  </a:ext>
                </a:extLst>
              </a:tr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Cond. Branch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beq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bne</a:t>
                      </a: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39301"/>
                  </a:ext>
                </a:extLst>
              </a:tr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Jump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Jal,</a:t>
                      </a:r>
                      <a:r>
                        <a:rPr lang="zh-CN" altLang="en-US" sz="1800" dirty="0">
                          <a:effectLst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</a:rPr>
                        <a:t>jalr</a:t>
                      </a:r>
                      <a:r>
                        <a:rPr lang="en-US" altLang="zh-CN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381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6021A06-EC5C-45C5-9BA0-34C0EA4A5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78" y="279968"/>
            <a:ext cx="8902918" cy="116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RISC-V ISA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Skill: Be extremely familiar with a set of core MIPS instructions, understand their operations, and use them properly.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instructions sets. Arithmetic, logical, memory, control flow instructions.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1EEDD37-5525-4A78-8947-AF1D6E4A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636342"/>
            <a:ext cx="7210534" cy="209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Skill: Properly specify operands in instructions and access data in programs.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Accessing data in registers and memory.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2">
            <a:extLst>
              <a:ext uri="{FF2B5EF4-FFF2-40B4-BE49-F238E27FC236}">
                <a16:creationId xmlns:a16="http://schemas.microsoft.com/office/drawing/2014/main" id="{D597B331-FD26-48FD-8FFB-41AE340B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2233"/>
            <a:ext cx="6032500" cy="22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C86BAE4-FF81-4062-881D-0952BC57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911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8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9571A51-F62B-4DCB-85BB-69D4396E9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0"/>
            <a:ext cx="1030320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Array in memory. Array of words, half-words, and bytes (characters).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3">
            <a:extLst>
              <a:ext uri="{FF2B5EF4-FFF2-40B4-BE49-F238E27FC236}">
                <a16:creationId xmlns:a16="http://schemas.microsoft.com/office/drawing/2014/main" id="{4EC7AD5E-8152-4E17-A9F3-3B7A1185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2" y="917089"/>
            <a:ext cx="4840288" cy="502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7861B5A-976D-4ADF-AAA4-BE9053B8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890A5-3770-4A37-80BB-3DF45B8B6CAF}"/>
              </a:ext>
            </a:extLst>
          </p:cNvPr>
          <p:cNvSpPr/>
          <p:nvPr/>
        </p:nvSpPr>
        <p:spPr>
          <a:xfrm>
            <a:off x="5829300" y="1612900"/>
            <a:ext cx="1206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CF3A7D6-AE87-4D62-B09D-EE9C4376B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2" y="314980"/>
            <a:ext cx="769986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of different sizes. Sign extension. Endianness.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4">
            <a:extLst>
              <a:ext uri="{FF2B5EF4-FFF2-40B4-BE49-F238E27FC236}">
                <a16:creationId xmlns:a16="http://schemas.microsoft.com/office/drawing/2014/main" id="{67BCC0B4-3570-40E3-B1A7-1A24CA572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8"/>
          <a:stretch/>
        </p:blipFill>
        <p:spPr bwMode="auto">
          <a:xfrm>
            <a:off x="978807" y="1508862"/>
            <a:ext cx="7645444" cy="25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8C50404-A403-41E5-9980-D67762CB0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EED13F-5EF2-39DF-1924-C104611FE5DB}"/>
              </a:ext>
            </a:extLst>
          </p:cNvPr>
          <p:cNvSpPr txBox="1"/>
          <p:nvPr/>
        </p:nvSpPr>
        <p:spPr>
          <a:xfrm>
            <a:off x="1079256" y="2336466"/>
            <a:ext cx="2982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addi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 x5, x0, 0x0C4</a:t>
            </a:r>
            <a:br>
              <a:rPr lang="en-US" dirty="0"/>
            </a:br>
            <a:r>
              <a:rPr lang="en-US" b="0" i="0" u="none" strike="noStrike" dirty="0" err="1">
                <a:effectLst/>
                <a:latin typeface="Courier New" panose="02070309020205020404" pitchFamily="49" charset="0"/>
              </a:rPr>
              <a:t>addi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 x5, x5, 4</a:t>
            </a:r>
            <a:br>
              <a:rPr lang="en-US" dirty="0"/>
            </a:br>
            <a:r>
              <a:rPr lang="en-US" b="0" i="0" u="none" strike="noStrike" dirty="0" err="1">
                <a:effectLst/>
                <a:latin typeface="Courier New" panose="02070309020205020404" pitchFamily="49" charset="0"/>
              </a:rPr>
              <a:t>lb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 x7, 0(x5)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9C0D9-9C7A-748D-BF37-8CE1970C73A0}"/>
              </a:ext>
            </a:extLst>
          </p:cNvPr>
          <p:cNvSpPr txBox="1"/>
          <p:nvPr/>
        </p:nvSpPr>
        <p:spPr>
          <a:xfrm>
            <a:off x="6096000" y="1674674"/>
            <a:ext cx="33081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Address</a:t>
            </a:r>
            <a:br>
              <a:rPr lang="en-US" dirty="0"/>
            </a:b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. . . . . .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0x000000C4 0x456A789B</a:t>
            </a:r>
          </a:p>
          <a:p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0x000000C8 0xDB733A56</a:t>
            </a:r>
          </a:p>
          <a:p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. . . 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3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D90F7A-3D7A-4960-936A-ED7AA675FA49}"/>
              </a:ext>
            </a:extLst>
          </p:cNvPr>
          <p:cNvSpPr txBox="1"/>
          <p:nvPr/>
        </p:nvSpPr>
        <p:spPr>
          <a:xfrm>
            <a:off x="150210" y="0"/>
            <a:ext cx="10956596" cy="609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Control flow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Skill: given enough information, encode MIPS instruction with 32 bits and understand encoded instructions.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Program counter.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RISC-V support for if-then-else, loops, functions.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Compare values with </a:t>
            </a:r>
            <a:r>
              <a:rPr lang="en-US" sz="2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beq,bne</a:t>
            </a: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etc.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RISC-V calling convention. Caller-saved /callee-saved registers. Passing parameters to / returning value from functions.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Stack. Push/pop. Save/restore registers on stack. Allocate storage space on stack.</a:t>
            </a:r>
          </a:p>
        </p:txBody>
      </p:sp>
    </p:spTree>
    <p:extLst>
      <p:ext uri="{BB962C8B-B14F-4D97-AF65-F5344CB8AC3E}">
        <p14:creationId xmlns:p14="http://schemas.microsoft.com/office/powerpoint/2010/main" val="330943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3974" y="2169303"/>
            <a:ext cx="2813049" cy="133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 pop  x2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lw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 x2, 0(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addi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, 4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B2C90-6C27-4842-843F-4F6E0E497D5C}"/>
              </a:ext>
            </a:extLst>
          </p:cNvPr>
          <p:cNvSpPr/>
          <p:nvPr/>
        </p:nvSpPr>
        <p:spPr bwMode="auto">
          <a:xfrm>
            <a:off x="1447521" y="3429000"/>
            <a:ext cx="1033179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F09583-404B-4725-B772-99837C6A43A6}"/>
              </a:ext>
            </a:extLst>
          </p:cNvPr>
          <p:cNvCxnSpPr>
            <a:cxnSpLocks/>
          </p:cNvCxnSpPr>
          <p:nvPr/>
        </p:nvCxnSpPr>
        <p:spPr bwMode="auto">
          <a:xfrm>
            <a:off x="1447521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BCFCC-0A9A-403B-AA85-89E76736A8DF}"/>
              </a:ext>
            </a:extLst>
          </p:cNvPr>
          <p:cNvCxnSpPr>
            <a:cxnSpLocks/>
          </p:cNvCxnSpPr>
          <p:nvPr/>
        </p:nvCxnSpPr>
        <p:spPr bwMode="auto">
          <a:xfrm>
            <a:off x="2480700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FB2ED8-EEF4-4D46-8219-E62BFFE0237D}"/>
              </a:ext>
            </a:extLst>
          </p:cNvPr>
          <p:cNvSpPr/>
          <p:nvPr/>
        </p:nvSpPr>
        <p:spPr bwMode="auto">
          <a:xfrm>
            <a:off x="1447521" y="4797153"/>
            <a:ext cx="1033178" cy="216023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66839-A366-46E0-AF41-31FF536636EA}"/>
              </a:ext>
            </a:extLst>
          </p:cNvPr>
          <p:cNvSpPr/>
          <p:nvPr/>
        </p:nvSpPr>
        <p:spPr bwMode="auto">
          <a:xfrm>
            <a:off x="2736856" y="5448867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B20BF-D747-4C75-B55E-55419CCFF527}"/>
              </a:ext>
            </a:extLst>
          </p:cNvPr>
          <p:cNvSpPr txBox="1"/>
          <p:nvPr/>
        </p:nvSpPr>
        <p:spPr>
          <a:xfrm>
            <a:off x="79370" y="4674331"/>
            <a:ext cx="7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</a:rPr>
              <a:t>sp</a:t>
            </a:r>
            <a:endParaRPr lang="en-US" sz="2400" dirty="0">
              <a:latin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81D7CF-5EB9-443E-8DBA-A76721155EC1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 bwMode="auto">
          <a:xfrm>
            <a:off x="871455" y="4905164"/>
            <a:ext cx="57606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" name="Arrow: Up 13">
            <a:extLst>
              <a:ext uri="{FF2B5EF4-FFF2-40B4-BE49-F238E27FC236}">
                <a16:creationId xmlns:a16="http://schemas.microsoft.com/office/drawing/2014/main" id="{7989DAF1-DBB1-4641-A8E5-40DC82B1C6F7}"/>
              </a:ext>
            </a:extLst>
          </p:cNvPr>
          <p:cNvSpPr/>
          <p:nvPr/>
        </p:nvSpPr>
        <p:spPr bwMode="auto">
          <a:xfrm>
            <a:off x="1758223" y="5182059"/>
            <a:ext cx="385107" cy="576058"/>
          </a:xfrm>
          <a:prstGeom prst="upArrow">
            <a:avLst>
              <a:gd name="adj1" fmla="val 50000"/>
              <a:gd name="adj2" fmla="val 94425"/>
            </a:avLst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C3305E-5726-4951-B725-89A43AF35F3F}"/>
              </a:ext>
            </a:extLst>
          </p:cNvPr>
          <p:cNvSpPr/>
          <p:nvPr/>
        </p:nvSpPr>
        <p:spPr bwMode="auto">
          <a:xfrm>
            <a:off x="4739134" y="3429000"/>
            <a:ext cx="1033179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C0CABD-A288-44B8-89E3-7AE026DECF43}"/>
              </a:ext>
            </a:extLst>
          </p:cNvPr>
          <p:cNvCxnSpPr>
            <a:cxnSpLocks/>
          </p:cNvCxnSpPr>
          <p:nvPr/>
        </p:nvCxnSpPr>
        <p:spPr bwMode="auto">
          <a:xfrm>
            <a:off x="4739134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D8525-2384-4245-A92C-B0A7ED372EB4}"/>
              </a:ext>
            </a:extLst>
          </p:cNvPr>
          <p:cNvCxnSpPr>
            <a:cxnSpLocks/>
          </p:cNvCxnSpPr>
          <p:nvPr/>
        </p:nvCxnSpPr>
        <p:spPr bwMode="auto">
          <a:xfrm>
            <a:off x="5772313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2056C3-21EC-43DE-8BC3-270D926812D1}"/>
              </a:ext>
            </a:extLst>
          </p:cNvPr>
          <p:cNvSpPr/>
          <p:nvPr/>
        </p:nvSpPr>
        <p:spPr bwMode="auto">
          <a:xfrm>
            <a:off x="4737001" y="4797153"/>
            <a:ext cx="1033179" cy="216023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CFB58D-7AB0-4E21-A542-9E78D826A961}"/>
              </a:ext>
            </a:extLst>
          </p:cNvPr>
          <p:cNvSpPr txBox="1"/>
          <p:nvPr/>
        </p:nvSpPr>
        <p:spPr>
          <a:xfrm>
            <a:off x="3392206" y="4720394"/>
            <a:ext cx="7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</a:rPr>
              <a:t>sp</a:t>
            </a:r>
            <a:endParaRPr lang="en-US" sz="2400" dirty="0">
              <a:latin typeface="Tahoma" panose="020B060403050404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462D9C-B8E0-490D-897D-37C7F6EF2FF5}"/>
              </a:ext>
            </a:extLst>
          </p:cNvPr>
          <p:cNvCxnSpPr>
            <a:cxnSpLocks/>
          </p:cNvCxnSpPr>
          <p:nvPr/>
        </p:nvCxnSpPr>
        <p:spPr bwMode="auto">
          <a:xfrm>
            <a:off x="4158801" y="4915469"/>
            <a:ext cx="57606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4" name="Arrow: Up 33">
            <a:extLst>
              <a:ext uri="{FF2B5EF4-FFF2-40B4-BE49-F238E27FC236}">
                <a16:creationId xmlns:a16="http://schemas.microsoft.com/office/drawing/2014/main" id="{02F862DD-04B4-49B5-BA1E-7ABDAFD18052}"/>
              </a:ext>
            </a:extLst>
          </p:cNvPr>
          <p:cNvSpPr/>
          <p:nvPr/>
        </p:nvSpPr>
        <p:spPr bwMode="auto">
          <a:xfrm>
            <a:off x="5076505" y="5182059"/>
            <a:ext cx="385107" cy="576058"/>
          </a:xfrm>
          <a:prstGeom prst="upArrow">
            <a:avLst>
              <a:gd name="adj1" fmla="val 50000"/>
              <a:gd name="adj2" fmla="val 94425"/>
            </a:avLst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EC9631-3B0F-4117-9A8F-8826BCA85214}"/>
              </a:ext>
            </a:extLst>
          </p:cNvPr>
          <p:cNvSpPr/>
          <p:nvPr/>
        </p:nvSpPr>
        <p:spPr bwMode="auto">
          <a:xfrm>
            <a:off x="8577955" y="3429000"/>
            <a:ext cx="1033179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8E6786-E641-45F4-B7E1-1B847647D426}"/>
              </a:ext>
            </a:extLst>
          </p:cNvPr>
          <p:cNvCxnSpPr>
            <a:cxnSpLocks/>
          </p:cNvCxnSpPr>
          <p:nvPr/>
        </p:nvCxnSpPr>
        <p:spPr bwMode="auto">
          <a:xfrm>
            <a:off x="8577955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F13D0B-275F-4B69-B285-58A9A1D92D14}"/>
              </a:ext>
            </a:extLst>
          </p:cNvPr>
          <p:cNvCxnSpPr>
            <a:cxnSpLocks/>
          </p:cNvCxnSpPr>
          <p:nvPr/>
        </p:nvCxnSpPr>
        <p:spPr bwMode="auto">
          <a:xfrm>
            <a:off x="9611134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84A0A8-14D8-42E4-BEEA-FD9A71CD426B}"/>
              </a:ext>
            </a:extLst>
          </p:cNvPr>
          <p:cNvSpPr/>
          <p:nvPr/>
        </p:nvSpPr>
        <p:spPr bwMode="auto">
          <a:xfrm>
            <a:off x="8577955" y="4797153"/>
            <a:ext cx="1033178" cy="216023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68498B-8556-4705-A7D0-AEF9CD2CBE93}"/>
              </a:ext>
            </a:extLst>
          </p:cNvPr>
          <p:cNvSpPr txBox="1"/>
          <p:nvPr/>
        </p:nvSpPr>
        <p:spPr>
          <a:xfrm>
            <a:off x="7422718" y="4674334"/>
            <a:ext cx="7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</a:rPr>
              <a:t>sp</a:t>
            </a:r>
            <a:endParaRPr lang="en-US" sz="2400" dirty="0">
              <a:latin typeface="Tahoma" panose="020B060403050404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579BB7-6A1D-4746-B9FA-88B4A6032DC8}"/>
              </a:ext>
            </a:extLst>
          </p:cNvPr>
          <p:cNvCxnSpPr>
            <a:cxnSpLocks/>
          </p:cNvCxnSpPr>
          <p:nvPr/>
        </p:nvCxnSpPr>
        <p:spPr bwMode="auto">
          <a:xfrm>
            <a:off x="8002780" y="5111761"/>
            <a:ext cx="57606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2" name="Arrow: Up 41">
            <a:extLst>
              <a:ext uri="{FF2B5EF4-FFF2-40B4-BE49-F238E27FC236}">
                <a16:creationId xmlns:a16="http://schemas.microsoft.com/office/drawing/2014/main" id="{B76793F7-42A4-407C-9D38-3EE9881F4784}"/>
              </a:ext>
            </a:extLst>
          </p:cNvPr>
          <p:cNvSpPr/>
          <p:nvPr/>
        </p:nvSpPr>
        <p:spPr bwMode="auto">
          <a:xfrm>
            <a:off x="8866618" y="5431120"/>
            <a:ext cx="385107" cy="576058"/>
          </a:xfrm>
          <a:prstGeom prst="upArrow">
            <a:avLst>
              <a:gd name="adj1" fmla="val 50000"/>
              <a:gd name="adj2" fmla="val 94425"/>
            </a:avLst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EE40AB-0922-4AC0-9868-E57D5F328D86}"/>
              </a:ext>
            </a:extLst>
          </p:cNvPr>
          <p:cNvSpPr txBox="1"/>
          <p:nvPr/>
        </p:nvSpPr>
        <p:spPr>
          <a:xfrm>
            <a:off x="3248755" y="36957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Push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BE8A9-D5FC-43B3-908D-796964BEC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879517" y="6356350"/>
            <a:ext cx="4114800" cy="365125"/>
          </a:xfrm>
        </p:spPr>
        <p:txBody>
          <a:bodyPr/>
          <a:lstStyle/>
          <a:p>
            <a:pPr>
              <a:defRPr/>
            </a:pPr>
            <a:fld id="{579C2A05-5EB1-497E-992B-AEE822E4CD5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1A7A2-0C6A-46F2-8B03-537EC719D5D6}"/>
              </a:ext>
            </a:extLst>
          </p:cNvPr>
          <p:cNvSpPr/>
          <p:nvPr/>
        </p:nvSpPr>
        <p:spPr bwMode="auto">
          <a:xfrm>
            <a:off x="2735789" y="5448866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9C8C63-807B-49C0-9694-42755A11DA0F}"/>
              </a:ext>
            </a:extLst>
          </p:cNvPr>
          <p:cNvSpPr/>
          <p:nvPr/>
        </p:nvSpPr>
        <p:spPr bwMode="auto">
          <a:xfrm>
            <a:off x="8579738" y="5010596"/>
            <a:ext cx="1033179" cy="21602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E8F7C3-EC15-4EA9-BA7B-F9B1D40F173C}"/>
              </a:ext>
            </a:extLst>
          </p:cNvPr>
          <p:cNvSpPr/>
          <p:nvPr/>
        </p:nvSpPr>
        <p:spPr bwMode="auto">
          <a:xfrm>
            <a:off x="11011300" y="3446388"/>
            <a:ext cx="1033179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396F5A-0B0F-4BAF-8560-28E6C0164D15}"/>
              </a:ext>
            </a:extLst>
          </p:cNvPr>
          <p:cNvCxnSpPr>
            <a:cxnSpLocks/>
          </p:cNvCxnSpPr>
          <p:nvPr/>
        </p:nvCxnSpPr>
        <p:spPr bwMode="auto">
          <a:xfrm>
            <a:off x="11011300" y="3446388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01F0C-8E3C-4E96-A5DB-60DB03477D63}"/>
              </a:ext>
            </a:extLst>
          </p:cNvPr>
          <p:cNvCxnSpPr>
            <a:cxnSpLocks/>
          </p:cNvCxnSpPr>
          <p:nvPr/>
        </p:nvCxnSpPr>
        <p:spPr bwMode="auto">
          <a:xfrm>
            <a:off x="12044479" y="3446388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E58D0DC-E642-46EF-9414-8FF337CB72DB}"/>
              </a:ext>
            </a:extLst>
          </p:cNvPr>
          <p:cNvSpPr/>
          <p:nvPr/>
        </p:nvSpPr>
        <p:spPr bwMode="auto">
          <a:xfrm>
            <a:off x="11011300" y="4814541"/>
            <a:ext cx="1033178" cy="216023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882A27-A6D5-4C87-944C-DC6B08C0CF33}"/>
              </a:ext>
            </a:extLst>
          </p:cNvPr>
          <p:cNvSpPr txBox="1"/>
          <p:nvPr/>
        </p:nvSpPr>
        <p:spPr>
          <a:xfrm>
            <a:off x="9856063" y="4691722"/>
            <a:ext cx="7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</a:rPr>
              <a:t>sp</a:t>
            </a:r>
            <a:endParaRPr lang="en-US" sz="2400" dirty="0">
              <a:latin typeface="Tahoma" panose="020B060403050404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EC47D7-CF14-49BA-A101-7A296B9B05EA}"/>
              </a:ext>
            </a:extLst>
          </p:cNvPr>
          <p:cNvCxnSpPr>
            <a:cxnSpLocks/>
          </p:cNvCxnSpPr>
          <p:nvPr/>
        </p:nvCxnSpPr>
        <p:spPr bwMode="auto">
          <a:xfrm>
            <a:off x="10436125" y="5129149"/>
            <a:ext cx="57606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6" name="Arrow: Up 55">
            <a:extLst>
              <a:ext uri="{FF2B5EF4-FFF2-40B4-BE49-F238E27FC236}">
                <a16:creationId xmlns:a16="http://schemas.microsoft.com/office/drawing/2014/main" id="{75E13F98-D78C-4316-A3BB-C4A080B17925}"/>
              </a:ext>
            </a:extLst>
          </p:cNvPr>
          <p:cNvSpPr/>
          <p:nvPr/>
        </p:nvSpPr>
        <p:spPr bwMode="auto">
          <a:xfrm>
            <a:off x="11299963" y="5448508"/>
            <a:ext cx="385107" cy="576058"/>
          </a:xfrm>
          <a:prstGeom prst="upArrow">
            <a:avLst>
              <a:gd name="adj1" fmla="val 50000"/>
              <a:gd name="adj2" fmla="val 94425"/>
            </a:avLst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9B8B15-0B8C-46EE-B34F-BDA647669F14}"/>
              </a:ext>
            </a:extLst>
          </p:cNvPr>
          <p:cNvSpPr txBox="1"/>
          <p:nvPr/>
        </p:nvSpPr>
        <p:spPr>
          <a:xfrm>
            <a:off x="9759530" y="371308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Pop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94C75D-0BF7-4CCB-A753-382960F515C3}"/>
              </a:ext>
            </a:extLst>
          </p:cNvPr>
          <p:cNvSpPr/>
          <p:nvPr/>
        </p:nvSpPr>
        <p:spPr bwMode="auto">
          <a:xfrm>
            <a:off x="11015134" y="5030564"/>
            <a:ext cx="1033179" cy="21602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2CA177-FEC3-46AA-B103-D02A7A0B3981}"/>
              </a:ext>
            </a:extLst>
          </p:cNvPr>
          <p:cNvSpPr/>
          <p:nvPr/>
        </p:nvSpPr>
        <p:spPr bwMode="auto">
          <a:xfrm>
            <a:off x="11020444" y="5030564"/>
            <a:ext cx="1033179" cy="21602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BCA31D-5870-4AA2-A39B-ECE1B0132FC5}"/>
              </a:ext>
            </a:extLst>
          </p:cNvPr>
          <p:cNvSpPr txBox="1"/>
          <p:nvPr/>
        </p:nvSpPr>
        <p:spPr>
          <a:xfrm>
            <a:off x="3479380" y="2206554"/>
            <a:ext cx="388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#push  x1			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addi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	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, -4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sw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	 x1, 0(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)        	</a:t>
            </a:r>
          </a:p>
        </p:txBody>
      </p:sp>
    </p:spTree>
    <p:extLst>
      <p:ext uri="{BB962C8B-B14F-4D97-AF65-F5344CB8AC3E}">
        <p14:creationId xmlns:p14="http://schemas.microsoft.com/office/powerpoint/2010/main" val="323803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2.91667E-6 0.0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-3.54167E-6 0.032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1651 -0.062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310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9948 0.09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4" y="49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2.70833E-6 -0.0312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7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am 1 review" id="{A79EEFF1-7A2B-1C46-9DBE-EBD956F3D6D0}" vid="{CAFCADE5-54AA-8B4F-A855-E27B81254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820</Words>
  <Application>Microsoft Office PowerPoint</Application>
  <PresentationFormat>Widescreen</PresentationFormat>
  <Paragraphs>210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Tahoma</vt:lpstr>
      <vt:lpstr>Times New Roman</vt:lpstr>
      <vt:lpstr>Office Theme</vt:lpstr>
      <vt:lpstr>CSE 3666 Exam 1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operations</vt:lpstr>
      <vt:lpstr>push multiple words</vt:lpstr>
      <vt:lpstr>push multiple words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3666 Exam 1 Review</dc:title>
  <dc:creator>Ding, Caiwen</dc:creator>
  <cp:lastModifiedBy>Ding, Caiwen</cp:lastModifiedBy>
  <cp:revision>3</cp:revision>
  <dcterms:created xsi:type="dcterms:W3CDTF">2023-10-05T16:58:44Z</dcterms:created>
  <dcterms:modified xsi:type="dcterms:W3CDTF">2023-10-05T17:54:54Z</dcterms:modified>
</cp:coreProperties>
</file>