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Peiran\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Peiran\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ltLang="zh-CN"/>
              <a:t>Number</a:t>
            </a:r>
            <a:r>
              <a:rPr lang="en-US" altLang="zh-CN" baseline="0"/>
              <a:t> of University</a:t>
            </a:r>
            <a:endParaRPr lang="zh-CN"/>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manualLayout>
          <c:layoutTarget val="inner"/>
          <c:xMode val="edge"/>
          <c:yMode val="edge"/>
          <c:x val="6.3437445319335081E-2"/>
          <c:y val="0.20354184893554972"/>
          <c:w val="0.89211811023622045"/>
          <c:h val="0.72361074657334501"/>
        </c:manualLayout>
      </c:layout>
      <c:barChart>
        <c:barDir val="col"/>
        <c:grouping val="clustered"/>
        <c:varyColors val="0"/>
        <c:ser>
          <c:idx val="0"/>
          <c:order val="0"/>
          <c:spPr>
            <a:gradFill rotWithShape="1">
              <a:gsLst>
                <a:gs pos="0">
                  <a:schemeClr val="dk1">
                    <a:tint val="88500"/>
                    <a:lumMod val="110000"/>
                    <a:satMod val="105000"/>
                    <a:tint val="67000"/>
                  </a:schemeClr>
                </a:gs>
                <a:gs pos="50000">
                  <a:schemeClr val="dk1">
                    <a:tint val="88500"/>
                    <a:lumMod val="105000"/>
                    <a:satMod val="103000"/>
                    <a:tint val="73000"/>
                  </a:schemeClr>
                </a:gs>
                <a:gs pos="100000">
                  <a:schemeClr val="dk1">
                    <a:tint val="88500"/>
                    <a:lumMod val="105000"/>
                    <a:satMod val="109000"/>
                    <a:tint val="81000"/>
                  </a:schemeClr>
                </a:gs>
              </a:gsLst>
              <a:lin ang="5400000" scaled="0"/>
            </a:gradFill>
            <a:ln w="9525" cap="flat" cmpd="sng" algn="ctr">
              <a:solidFill>
                <a:schemeClr val="dk1">
                  <a:tint val="885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Sheet1!$D$1:$H$1</c:f>
              <c:strCache>
                <c:ptCount val="5"/>
                <c:pt idx="0">
                  <c:v>NY</c:v>
                </c:pt>
                <c:pt idx="1">
                  <c:v>IL</c:v>
                </c:pt>
                <c:pt idx="2">
                  <c:v>MA</c:v>
                </c:pt>
                <c:pt idx="3">
                  <c:v>CA</c:v>
                </c:pt>
                <c:pt idx="4">
                  <c:v>NJ</c:v>
                </c:pt>
              </c:strCache>
            </c:strRef>
          </c:cat>
          <c:val>
            <c:numRef>
              <c:f>Sheet1!$D$2:$H$2</c:f>
              <c:numCache>
                <c:formatCode>General</c:formatCode>
                <c:ptCount val="5"/>
                <c:pt idx="0">
                  <c:v>240</c:v>
                </c:pt>
                <c:pt idx="1">
                  <c:v>233</c:v>
                </c:pt>
                <c:pt idx="2">
                  <c:v>194</c:v>
                </c:pt>
                <c:pt idx="3">
                  <c:v>163</c:v>
                </c:pt>
                <c:pt idx="4">
                  <c:v>119</c:v>
                </c:pt>
              </c:numCache>
            </c:numRef>
          </c:val>
          <c:extLst>
            <c:ext xmlns:c16="http://schemas.microsoft.com/office/drawing/2014/chart" uri="{C3380CC4-5D6E-409C-BE32-E72D297353CC}">
              <c16:uniqueId val="{00000000-8F81-46ED-9496-722899FC5EF8}"/>
            </c:ext>
          </c:extLst>
        </c:ser>
        <c:dLbls>
          <c:dLblPos val="outEnd"/>
          <c:showLegendKey val="0"/>
          <c:showVal val="1"/>
          <c:showCatName val="0"/>
          <c:showSerName val="0"/>
          <c:showPercent val="0"/>
          <c:showBubbleSize val="0"/>
        </c:dLbls>
        <c:gapWidth val="100"/>
        <c:overlap val="-24"/>
        <c:axId val="553722888"/>
        <c:axId val="553725840"/>
      </c:barChart>
      <c:catAx>
        <c:axId val="55372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553725840"/>
        <c:crosses val="autoZero"/>
        <c:auto val="1"/>
        <c:lblAlgn val="ctr"/>
        <c:lblOffset val="100"/>
        <c:noMultiLvlLbl val="0"/>
      </c:catAx>
      <c:valAx>
        <c:axId val="553725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553722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ltLang="zh-CN"/>
              <a:t>Density</a:t>
            </a:r>
            <a:r>
              <a:rPr lang="en-US" altLang="zh-CN" baseline="0"/>
              <a:t> of University</a:t>
            </a:r>
            <a:endParaRPr lang="zh-CN"/>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spPr>
            <a:gradFill rotWithShape="1">
              <a:gsLst>
                <a:gs pos="0">
                  <a:schemeClr val="dk1">
                    <a:tint val="88500"/>
                    <a:lumMod val="110000"/>
                    <a:satMod val="105000"/>
                    <a:tint val="67000"/>
                  </a:schemeClr>
                </a:gs>
                <a:gs pos="50000">
                  <a:schemeClr val="dk1">
                    <a:tint val="88500"/>
                    <a:lumMod val="105000"/>
                    <a:satMod val="103000"/>
                    <a:tint val="73000"/>
                  </a:schemeClr>
                </a:gs>
                <a:gs pos="100000">
                  <a:schemeClr val="dk1">
                    <a:tint val="88500"/>
                    <a:lumMod val="105000"/>
                    <a:satMod val="109000"/>
                    <a:tint val="81000"/>
                  </a:schemeClr>
                </a:gs>
              </a:gsLst>
              <a:lin ang="5400000" scaled="0"/>
            </a:gradFill>
            <a:ln w="9525" cap="flat" cmpd="sng" algn="ctr">
              <a:solidFill>
                <a:schemeClr val="dk1">
                  <a:tint val="885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Sheet1!$D$1:$H$1</c:f>
              <c:strCache>
                <c:ptCount val="5"/>
                <c:pt idx="0">
                  <c:v>NY</c:v>
                </c:pt>
                <c:pt idx="1">
                  <c:v>IL</c:v>
                </c:pt>
                <c:pt idx="2">
                  <c:v>MA</c:v>
                </c:pt>
                <c:pt idx="3">
                  <c:v>CA</c:v>
                </c:pt>
                <c:pt idx="4">
                  <c:v>NJ</c:v>
                </c:pt>
              </c:strCache>
            </c:strRef>
          </c:cat>
          <c:val>
            <c:numRef>
              <c:f>Sheet1!$D$2:$H$2</c:f>
              <c:numCache>
                <c:formatCode>General</c:formatCode>
                <c:ptCount val="5"/>
                <c:pt idx="0">
                  <c:v>3.2000000000000001E-2</c:v>
                </c:pt>
                <c:pt idx="1">
                  <c:v>7.0999999999999994E-2</c:v>
                </c:pt>
                <c:pt idx="2">
                  <c:v>3.4000000000000002E-2</c:v>
                </c:pt>
                <c:pt idx="3">
                  <c:v>1.4999999999999999E-2</c:v>
                </c:pt>
                <c:pt idx="4">
                  <c:v>2.7E-2</c:v>
                </c:pt>
              </c:numCache>
            </c:numRef>
          </c:val>
          <c:extLst>
            <c:ext xmlns:c16="http://schemas.microsoft.com/office/drawing/2014/chart" uri="{C3380CC4-5D6E-409C-BE32-E72D297353CC}">
              <c16:uniqueId val="{00000000-E7C1-48D0-970C-369DB075778F}"/>
            </c:ext>
          </c:extLst>
        </c:ser>
        <c:dLbls>
          <c:dLblPos val="outEnd"/>
          <c:showLegendKey val="0"/>
          <c:showVal val="1"/>
          <c:showCatName val="0"/>
          <c:showSerName val="0"/>
          <c:showPercent val="0"/>
          <c:showBubbleSize val="0"/>
        </c:dLbls>
        <c:gapWidth val="100"/>
        <c:overlap val="-24"/>
        <c:axId val="553722888"/>
        <c:axId val="553725840"/>
      </c:barChart>
      <c:catAx>
        <c:axId val="55372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553725840"/>
        <c:crosses val="autoZero"/>
        <c:auto val="1"/>
        <c:lblAlgn val="ctr"/>
        <c:lblOffset val="100"/>
        <c:noMultiLvlLbl val="0"/>
      </c:catAx>
      <c:valAx>
        <c:axId val="553725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553722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59E29-0012-4802-B529-31FD7F9AF2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CC64CB-9393-496E-A4C1-AE64545A4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0AAF44-FA12-45DE-BB1E-105FF3DA822E}"/>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778AD8D9-20D5-4469-878A-5643C7D773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940504-83FE-4C05-8BC0-42A93916D113}"/>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40770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D7CF6-22BF-40E5-90DF-1B38274025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1D585C-771A-4924-9961-3DFE2E09CA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0E3C58-C151-4877-9C32-C4D0F49AC3F7}"/>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2DA5314C-1FF9-4E66-AA17-DCBA67F725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8E47E-AB2E-47D9-8707-20A70276D707}"/>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308152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7CC80C-A350-4C09-9FD1-FA7751871D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427A0-FE80-496B-A80B-A6F6EE20AF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554318-B1E3-4557-B9FC-90C669F8D247}"/>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A6DDC1F9-D03B-4D0C-8CBA-62F1CEACE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C0F622-4523-440C-A8AC-2DE99DEDA01D}"/>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382620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85E3-13CC-463A-A989-7771BCF7D1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5C4DA9-166A-4F75-874E-5026F67903C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E83276-D37D-426A-8131-3153FC9DF428}"/>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12DD48FF-8D82-4B7D-A1DE-05501CFDBB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8BF79-B578-41B6-B589-162C83641459}"/>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409785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36DD1-09D3-41EA-881D-23C7988121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5F4335-0746-4AB4-9F97-426686894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3B7551-7557-44D0-AC34-BFE0430A8814}"/>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C9D15F83-2420-4AF1-89FB-E0D9553FC6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8F5ED0-4B8E-46BE-AA2B-633E95DD1849}"/>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659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5F505-A4AE-42FD-B19A-504E1E54CD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FEF5C1-C2F1-4A95-A5ED-7F62ED4B27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EFDF0F-971F-4EDA-B69B-8F78688466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74EE53-B9B9-4D46-A2E2-86908CA89BCC}"/>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25C527A2-454E-45BC-89DA-CFEC2A9EE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551E21-EEF2-4E00-BE3A-8EB075C4BA09}"/>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310046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028CD-407C-4C30-854E-DC6040BDE4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7186AF-62C5-4981-B808-557A7D01A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DF9F21-C333-49DB-BB12-F7E1A6D089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934FA6-628F-4788-914F-BB1C66760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2EF0FF-4616-4CCD-BB36-7BDF277680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A9A812-C11B-4449-8E83-51CC78C60A63}"/>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8" name="页脚占位符 7">
            <a:extLst>
              <a:ext uri="{FF2B5EF4-FFF2-40B4-BE49-F238E27FC236}">
                <a16:creationId xmlns:a16="http://schemas.microsoft.com/office/drawing/2014/main" id="{8BE1A474-3A07-480F-B591-5C0DF32A08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B4BD78-CE62-4BF6-9297-582C75E7ACF0}"/>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33893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849CA-792F-4AD0-B56B-A6FB061DD4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F229FC-708B-45D6-975F-DF18C52C28C1}"/>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4" name="页脚占位符 3">
            <a:extLst>
              <a:ext uri="{FF2B5EF4-FFF2-40B4-BE49-F238E27FC236}">
                <a16:creationId xmlns:a16="http://schemas.microsoft.com/office/drawing/2014/main" id="{C17A900A-E34D-4253-B2F4-D56CF3E705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94E39AE-4BA8-47A9-8D05-55DFED35D20E}"/>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53542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DB6AD7-0AA5-49E3-A3CD-11C31DC3D879}"/>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3" name="页脚占位符 2">
            <a:extLst>
              <a:ext uri="{FF2B5EF4-FFF2-40B4-BE49-F238E27FC236}">
                <a16:creationId xmlns:a16="http://schemas.microsoft.com/office/drawing/2014/main" id="{7BA866E1-5907-40AB-B17E-2CA0BF6BD4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097562-BF23-4F24-A1EC-DA0107539166}"/>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150051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6560B-2E61-4791-BD04-65EE4AA3A2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1C9DB4-9C4C-495F-8DBF-0E285ABC3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51BFC9-45B6-44D3-9E35-8E34E5403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2FD442-BC16-45FC-96AA-6F2FF97DA916}"/>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C80029AD-93B4-4405-A0C5-07353F7FC3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39846A-8F4B-4B2C-A575-BA14E528BCBD}"/>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263622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31182-EA0D-4415-8DED-E55BBE7909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B3449D-DAC0-4D8B-8EA2-FC8E75176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D8E367-105B-4A03-8DA2-93468C85D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0984D4-5DD3-4A9F-BDD0-432A6F76C539}"/>
              </a:ext>
            </a:extLst>
          </p:cNvPr>
          <p:cNvSpPr>
            <a:spLocks noGrp="1"/>
          </p:cNvSpPr>
          <p:nvPr>
            <p:ph type="dt" sz="half" idx="10"/>
          </p:nvPr>
        </p:nvSpPr>
        <p:spPr/>
        <p:txBody>
          <a:bodyPr/>
          <a:lstStyle/>
          <a:p>
            <a:fld id="{A4974131-8DE7-42BF-80AE-8B92B293D63E}"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4672CB88-F72A-4F4E-90D1-869CCF16C8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5836E-652A-4C5B-AA17-F940F35D61B0}"/>
              </a:ext>
            </a:extLst>
          </p:cNvPr>
          <p:cNvSpPr>
            <a:spLocks noGrp="1"/>
          </p:cNvSpPr>
          <p:nvPr>
            <p:ph type="sldNum" sz="quarter" idx="12"/>
          </p:nvPr>
        </p:nvSpPr>
        <p:spPr/>
        <p:txBody>
          <a:body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158023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9C52B6-0454-41C8-827B-C3F9935F2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AFAD5D0-6122-4C4E-A031-C71423160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D0E259-D20E-4434-9835-5F9865E73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74131-8DE7-42BF-80AE-8B92B293D63E}"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AD7B6D90-CC02-4E0F-8FA1-6C862695E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EB5DB5-5124-43E2-AFB6-CCA135EED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6A7DE-C584-48FC-BDEE-204D62DCFDFE}" type="slidenum">
              <a:rPr lang="zh-CN" altLang="en-US" smtClean="0"/>
              <a:t>‹#›</a:t>
            </a:fld>
            <a:endParaRPr lang="zh-CN" altLang="en-US"/>
          </a:p>
        </p:txBody>
      </p:sp>
    </p:spTree>
    <p:extLst>
      <p:ext uri="{BB962C8B-B14F-4D97-AF65-F5344CB8AC3E}">
        <p14:creationId xmlns:p14="http://schemas.microsoft.com/office/powerpoint/2010/main" val="2375669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35F42-DCEC-4368-A85F-1D53DBEC2D5E}"/>
              </a:ext>
            </a:extLst>
          </p:cNvPr>
          <p:cNvSpPr>
            <a:spLocks noGrp="1"/>
          </p:cNvSpPr>
          <p:nvPr>
            <p:ph type="ctrTitle"/>
          </p:nvPr>
        </p:nvSpPr>
        <p:spPr>
          <a:xfrm>
            <a:off x="1524000" y="278984"/>
            <a:ext cx="9144000" cy="2387600"/>
          </a:xfrm>
        </p:spPr>
        <p:txBody>
          <a:bodyPr/>
          <a:lstStyle/>
          <a:p>
            <a:r>
              <a:rPr lang="en-US" altLang="zh-CN" dirty="0"/>
              <a:t>Coursera Assignment</a:t>
            </a:r>
            <a:endParaRPr lang="zh-CN" altLang="en-US" dirty="0"/>
          </a:p>
        </p:txBody>
      </p:sp>
      <p:sp>
        <p:nvSpPr>
          <p:cNvPr id="3" name="副标题 2">
            <a:extLst>
              <a:ext uri="{FF2B5EF4-FFF2-40B4-BE49-F238E27FC236}">
                <a16:creationId xmlns:a16="http://schemas.microsoft.com/office/drawing/2014/main" id="{B300F1C7-1239-403C-980E-E13DE8EF94D7}"/>
              </a:ext>
            </a:extLst>
          </p:cNvPr>
          <p:cNvSpPr>
            <a:spLocks noGrp="1"/>
          </p:cNvSpPr>
          <p:nvPr>
            <p:ph type="subTitle" idx="1"/>
          </p:nvPr>
        </p:nvSpPr>
        <p:spPr/>
        <p:txBody>
          <a:bodyPr/>
          <a:lstStyle/>
          <a:p>
            <a:r>
              <a:rPr lang="en-US" altLang="zh-CN" dirty="0"/>
              <a:t>The Battle of Neighborhoods</a:t>
            </a:r>
          </a:p>
          <a:p>
            <a:r>
              <a:rPr lang="en-US" altLang="zh-CN" dirty="0"/>
              <a:t>                               ————University Tour</a:t>
            </a:r>
            <a:endParaRPr lang="zh-CN" altLang="en-US" dirty="0"/>
          </a:p>
        </p:txBody>
      </p:sp>
    </p:spTree>
    <p:extLst>
      <p:ext uri="{BB962C8B-B14F-4D97-AF65-F5344CB8AC3E}">
        <p14:creationId xmlns:p14="http://schemas.microsoft.com/office/powerpoint/2010/main" val="79506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06B39-4E1D-4F54-8CA6-AA36BE0C8DA7}"/>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0E956809-2F52-4EDD-96F8-694317201BD3}"/>
              </a:ext>
            </a:extLst>
          </p:cNvPr>
          <p:cNvSpPr>
            <a:spLocks noGrp="1"/>
          </p:cNvSpPr>
          <p:nvPr>
            <p:ph idx="1"/>
          </p:nvPr>
        </p:nvSpPr>
        <p:spPr/>
        <p:txBody>
          <a:bodyPr/>
          <a:lstStyle/>
          <a:p>
            <a:r>
              <a:rPr lang="en-US" altLang="zh-CN" dirty="0"/>
              <a:t>the government want to build a new university in your hometown, but the government has no experience on this, so Professor Li are assigned to do a research about the layout of a campus.</a:t>
            </a:r>
          </a:p>
          <a:p>
            <a:r>
              <a:rPr lang="en-US" altLang="zh-CN" dirty="0"/>
              <a:t>five major cities are chosen, namely New York, Chicago, Jersey City, Boston and San Francisco</a:t>
            </a:r>
          </a:p>
          <a:p>
            <a:r>
              <a:rPr lang="en-US" altLang="zh-CN" dirty="0"/>
              <a:t>there should be as many universities as possible in the city, and the distances between them should be as neglectable as possible, so that he can save his time on the way.</a:t>
            </a:r>
          </a:p>
          <a:p>
            <a:pPr marL="0" indent="0">
              <a:buNone/>
            </a:pPr>
            <a:endParaRPr lang="zh-CN" altLang="en-US" dirty="0"/>
          </a:p>
        </p:txBody>
      </p:sp>
    </p:spTree>
    <p:extLst>
      <p:ext uri="{BB962C8B-B14F-4D97-AF65-F5344CB8AC3E}">
        <p14:creationId xmlns:p14="http://schemas.microsoft.com/office/powerpoint/2010/main" val="269259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29805-9D25-4CA1-A62D-19B11C9D52E7}"/>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9462C631-DDF0-494C-B8C2-FB6B52650A79}"/>
              </a:ext>
            </a:extLst>
          </p:cNvPr>
          <p:cNvSpPr>
            <a:spLocks noGrp="1"/>
          </p:cNvSpPr>
          <p:nvPr>
            <p:ph idx="1"/>
          </p:nvPr>
        </p:nvSpPr>
        <p:spPr>
          <a:xfrm>
            <a:off x="838200" y="1825625"/>
            <a:ext cx="10515600" cy="1325563"/>
          </a:xfrm>
        </p:spPr>
        <p:txBody>
          <a:bodyPr/>
          <a:lstStyle/>
          <a:p>
            <a:r>
              <a:rPr lang="en-US" altLang="zh-CN" dirty="0"/>
              <a:t>Foursquare API is used in this case, and the data of the 5 cities will be directly collected from the database, here is on simple example of New York City</a:t>
            </a:r>
            <a:endParaRPr lang="zh-CN" altLang="en-US" dirty="0"/>
          </a:p>
        </p:txBody>
      </p:sp>
      <p:pic>
        <p:nvPicPr>
          <p:cNvPr id="7" name="图片 6">
            <a:extLst>
              <a:ext uri="{FF2B5EF4-FFF2-40B4-BE49-F238E27FC236}">
                <a16:creationId xmlns:a16="http://schemas.microsoft.com/office/drawing/2014/main" id="{86BBA032-BC28-4528-B058-C5A1415D0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428" y="3943948"/>
            <a:ext cx="4857143" cy="1438095"/>
          </a:xfrm>
          <a:prstGeom prst="rect">
            <a:avLst/>
          </a:prstGeom>
        </p:spPr>
      </p:pic>
    </p:spTree>
    <p:extLst>
      <p:ext uri="{BB962C8B-B14F-4D97-AF65-F5344CB8AC3E}">
        <p14:creationId xmlns:p14="http://schemas.microsoft.com/office/powerpoint/2010/main" val="397436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FA80E-C6C2-4358-A6BB-7E709E017AFE}"/>
              </a:ext>
            </a:extLst>
          </p:cNvPr>
          <p:cNvSpPr>
            <a:spLocks noGrp="1"/>
          </p:cNvSpPr>
          <p:nvPr>
            <p:ph type="title"/>
          </p:nvPr>
        </p:nvSpPr>
        <p:spPr/>
        <p:txBody>
          <a:bodyPr>
            <a:normAutofit fontScale="90000"/>
          </a:bodyPr>
          <a:lstStyle/>
          <a:p>
            <a:r>
              <a:rPr lang="en-US" altLang="zh-CN" b="1" dirty="0"/>
              <a:t>Number of Universities or colleges in the Cities</a:t>
            </a:r>
            <a:br>
              <a:rPr lang="zh-CN" altLang="zh-CN" b="1" dirty="0"/>
            </a:br>
            <a:endParaRPr lang="zh-CN" altLang="en-US" dirty="0"/>
          </a:p>
        </p:txBody>
      </p:sp>
      <p:sp>
        <p:nvSpPr>
          <p:cNvPr id="3" name="内容占位符 2">
            <a:extLst>
              <a:ext uri="{FF2B5EF4-FFF2-40B4-BE49-F238E27FC236}">
                <a16:creationId xmlns:a16="http://schemas.microsoft.com/office/drawing/2014/main" id="{6CF6060A-93D4-4662-B987-A963C739F138}"/>
              </a:ext>
            </a:extLst>
          </p:cNvPr>
          <p:cNvSpPr>
            <a:spLocks noGrp="1"/>
          </p:cNvSpPr>
          <p:nvPr>
            <p:ph idx="1"/>
          </p:nvPr>
        </p:nvSpPr>
        <p:spPr>
          <a:xfrm>
            <a:off x="838200" y="2130378"/>
            <a:ext cx="10515600" cy="438181"/>
          </a:xfrm>
        </p:spPr>
        <p:txBody>
          <a:bodyPr>
            <a:normAutofit fontScale="70000" lnSpcReduction="20000"/>
          </a:bodyPr>
          <a:lstStyle/>
          <a:p>
            <a:pPr marL="0" indent="0">
              <a:buNone/>
            </a:pPr>
            <a:r>
              <a:rPr lang="en-US" altLang="zh-CN" dirty="0"/>
              <a:t>From the Diagram below can we see that </a:t>
            </a:r>
            <a:r>
              <a:rPr lang="en-US" altLang="zh-CN" dirty="0">
                <a:solidFill>
                  <a:srgbClr val="FF0000"/>
                </a:solidFill>
              </a:rPr>
              <a:t>New York City </a:t>
            </a:r>
            <a:r>
              <a:rPr lang="en-US" altLang="zh-CN" dirty="0"/>
              <a:t>has the </a:t>
            </a:r>
            <a:r>
              <a:rPr lang="en-US" altLang="zh-CN" dirty="0">
                <a:solidFill>
                  <a:srgbClr val="FF0000"/>
                </a:solidFill>
              </a:rPr>
              <a:t>greatest</a:t>
            </a:r>
            <a:r>
              <a:rPr lang="en-US" altLang="zh-CN" dirty="0"/>
              <a:t> number of campus</a:t>
            </a:r>
            <a:endParaRPr lang="zh-CN" altLang="en-US" dirty="0"/>
          </a:p>
        </p:txBody>
      </p:sp>
      <p:graphicFrame>
        <p:nvGraphicFramePr>
          <p:cNvPr id="4" name="图表 3">
            <a:extLst>
              <a:ext uri="{FF2B5EF4-FFF2-40B4-BE49-F238E27FC236}">
                <a16:creationId xmlns:a16="http://schemas.microsoft.com/office/drawing/2014/main" id="{A5D5B030-CF9C-46BD-906B-503E5D8D6F16}"/>
              </a:ext>
            </a:extLst>
          </p:cNvPr>
          <p:cNvGraphicFramePr/>
          <p:nvPr>
            <p:extLst>
              <p:ext uri="{D42A27DB-BD31-4B8C-83A1-F6EECF244321}">
                <p14:modId xmlns:p14="http://schemas.microsoft.com/office/powerpoint/2010/main" val="1358767275"/>
              </p:ext>
            </p:extLst>
          </p:nvPr>
        </p:nvGraphicFramePr>
        <p:xfrm>
          <a:off x="4238625" y="3446432"/>
          <a:ext cx="3714750" cy="2295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06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AAC63-F360-4E5E-8B4D-615EE2FB2508}"/>
              </a:ext>
            </a:extLst>
          </p:cNvPr>
          <p:cNvSpPr>
            <a:spLocks noGrp="1"/>
          </p:cNvSpPr>
          <p:nvPr>
            <p:ph type="title"/>
          </p:nvPr>
        </p:nvSpPr>
        <p:spPr/>
        <p:txBody>
          <a:bodyPr>
            <a:normAutofit fontScale="90000"/>
          </a:bodyPr>
          <a:lstStyle/>
          <a:p>
            <a:r>
              <a:rPr lang="en-US" altLang="zh-CN" sz="4000" b="1" dirty="0"/>
              <a:t>Density of the Universities or Colleges in the cities</a:t>
            </a:r>
            <a:br>
              <a:rPr lang="zh-CN" altLang="zh-CN" b="1" dirty="0"/>
            </a:br>
            <a:endParaRPr lang="zh-CN" altLang="en-US" dirty="0"/>
          </a:p>
        </p:txBody>
      </p:sp>
      <p:pic>
        <p:nvPicPr>
          <p:cNvPr id="5" name="图片 4">
            <a:extLst>
              <a:ext uri="{FF2B5EF4-FFF2-40B4-BE49-F238E27FC236}">
                <a16:creationId xmlns:a16="http://schemas.microsoft.com/office/drawing/2014/main" id="{2928DF3A-CD91-4F7E-B6CD-B33D67C5AA76}"/>
              </a:ext>
            </a:extLst>
          </p:cNvPr>
          <p:cNvPicPr/>
          <p:nvPr/>
        </p:nvPicPr>
        <p:blipFill rotWithShape="1">
          <a:blip r:embed="rId2">
            <a:extLst>
              <a:ext uri="{28A0092B-C50C-407E-A947-70E740481C1C}">
                <a14:useLocalDpi xmlns:a14="http://schemas.microsoft.com/office/drawing/2010/main" val="0"/>
              </a:ext>
            </a:extLst>
          </a:blip>
          <a:srcRect t="5960" b="3335"/>
          <a:stretch/>
        </p:blipFill>
        <p:spPr bwMode="auto">
          <a:xfrm>
            <a:off x="305539" y="1466930"/>
            <a:ext cx="1579880" cy="2894330"/>
          </a:xfrm>
          <a:prstGeom prst="rect">
            <a:avLst/>
          </a:prstGeom>
          <a:noFill/>
          <a:ln>
            <a:noFill/>
          </a:ln>
          <a:extLst>
            <a:ext uri="{53640926-AAD7-44D8-BBD7-CCE9431645EC}">
              <a14:shadowObscured xmlns:a14="http://schemas.microsoft.com/office/drawing/2010/main"/>
            </a:ext>
          </a:extLst>
        </p:spPr>
      </p:pic>
      <p:pic>
        <p:nvPicPr>
          <p:cNvPr id="6" name="图片 5">
            <a:extLst>
              <a:ext uri="{FF2B5EF4-FFF2-40B4-BE49-F238E27FC236}">
                <a16:creationId xmlns:a16="http://schemas.microsoft.com/office/drawing/2014/main" id="{7666DFBE-F71A-4AD1-8EE7-03FC8C8AC5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2840" y="1466929"/>
            <a:ext cx="1818640" cy="2870835"/>
          </a:xfrm>
          <a:prstGeom prst="rect">
            <a:avLst/>
          </a:prstGeom>
          <a:noFill/>
          <a:ln>
            <a:noFill/>
          </a:ln>
        </p:spPr>
      </p:pic>
      <p:pic>
        <p:nvPicPr>
          <p:cNvPr id="7" name="图片 6">
            <a:extLst>
              <a:ext uri="{FF2B5EF4-FFF2-40B4-BE49-F238E27FC236}">
                <a16:creationId xmlns:a16="http://schemas.microsoft.com/office/drawing/2014/main" id="{677AA82E-5E67-4F68-8DA4-E31199F0C01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902" y="1466929"/>
            <a:ext cx="2553603" cy="2870834"/>
          </a:xfrm>
          <a:prstGeom prst="rect">
            <a:avLst/>
          </a:prstGeom>
          <a:noFill/>
          <a:ln>
            <a:noFill/>
          </a:ln>
        </p:spPr>
      </p:pic>
      <p:pic>
        <p:nvPicPr>
          <p:cNvPr id="8" name="图片 7">
            <a:extLst>
              <a:ext uri="{FF2B5EF4-FFF2-40B4-BE49-F238E27FC236}">
                <a16:creationId xmlns:a16="http://schemas.microsoft.com/office/drawing/2014/main" id="{B4D79F0A-E89B-470D-BB30-66C159515E9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666639" y="1466929"/>
            <a:ext cx="2701493" cy="2870833"/>
          </a:xfrm>
          <a:prstGeom prst="rect">
            <a:avLst/>
          </a:prstGeom>
          <a:noFill/>
          <a:ln>
            <a:noFill/>
          </a:ln>
        </p:spPr>
      </p:pic>
      <p:pic>
        <p:nvPicPr>
          <p:cNvPr id="9" name="图片 8">
            <a:extLst>
              <a:ext uri="{FF2B5EF4-FFF2-40B4-BE49-F238E27FC236}">
                <a16:creationId xmlns:a16="http://schemas.microsoft.com/office/drawing/2014/main" id="{EBCC5AE6-18B0-4469-BB31-E783926465C5}"/>
              </a:ext>
            </a:extLst>
          </p:cNvPr>
          <p:cNvPicPr/>
          <p:nvPr/>
        </p:nvPicPr>
        <p:blipFill rotWithShape="1">
          <a:blip r:embed="rId6">
            <a:extLst>
              <a:ext uri="{28A0092B-C50C-407E-A947-70E740481C1C}">
                <a14:useLocalDpi xmlns:a14="http://schemas.microsoft.com/office/drawing/2010/main" val="0"/>
              </a:ext>
            </a:extLst>
          </a:blip>
          <a:srcRect t="5651"/>
          <a:stretch/>
        </p:blipFill>
        <p:spPr bwMode="auto">
          <a:xfrm>
            <a:off x="9462266" y="1466929"/>
            <a:ext cx="2540344" cy="2870833"/>
          </a:xfrm>
          <a:prstGeom prst="rect">
            <a:avLst/>
          </a:prstGeom>
          <a:noFill/>
          <a:ln>
            <a:noFill/>
          </a:ln>
          <a:extLst>
            <a:ext uri="{53640926-AAD7-44D8-BBD7-CCE9431645EC}">
              <a14:shadowObscured xmlns:a14="http://schemas.microsoft.com/office/drawing/2010/main"/>
            </a:ext>
          </a:extLst>
        </p:spPr>
      </p:pic>
      <p:graphicFrame>
        <p:nvGraphicFramePr>
          <p:cNvPr id="10" name="图表 9">
            <a:extLst>
              <a:ext uri="{FF2B5EF4-FFF2-40B4-BE49-F238E27FC236}">
                <a16:creationId xmlns:a16="http://schemas.microsoft.com/office/drawing/2014/main" id="{A5D5B030-CF9C-46BD-906B-503E5D8D6F16}"/>
              </a:ext>
            </a:extLst>
          </p:cNvPr>
          <p:cNvGraphicFramePr/>
          <p:nvPr>
            <p:extLst>
              <p:ext uri="{D42A27DB-BD31-4B8C-83A1-F6EECF244321}">
                <p14:modId xmlns:p14="http://schemas.microsoft.com/office/powerpoint/2010/main" val="3936097126"/>
              </p:ext>
            </p:extLst>
          </p:nvPr>
        </p:nvGraphicFramePr>
        <p:xfrm>
          <a:off x="4347839" y="4516515"/>
          <a:ext cx="3496322" cy="158244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2911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41467-4F66-4414-805F-29FC14B3124E}"/>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AB47453-BDCF-4DD8-A9D8-D9303F9895B4}"/>
              </a:ext>
            </a:extLst>
          </p:cNvPr>
          <p:cNvSpPr>
            <a:spLocks noGrp="1"/>
          </p:cNvSpPr>
          <p:nvPr>
            <p:ph idx="1"/>
          </p:nvPr>
        </p:nvSpPr>
        <p:spPr/>
        <p:txBody>
          <a:bodyPr/>
          <a:lstStyle/>
          <a:p>
            <a:r>
              <a:rPr lang="en-US" altLang="zh-CN" dirty="0"/>
              <a:t>although New York doesn’t have the smallest number of Mean Distance from Mean coordinates, the value of this factor remains acceptable, while the value for Chicago is too big.</a:t>
            </a:r>
          </a:p>
          <a:p>
            <a:r>
              <a:rPr lang="en-US" altLang="zh-CN" dirty="0"/>
              <a:t>Although San Francisco has the smallest value of Mean Distance from Mean coordinates, the total number of campus is too small to be reckoned with</a:t>
            </a:r>
          </a:p>
          <a:p>
            <a:r>
              <a:rPr lang="en-US" altLang="zh-CN" dirty="0"/>
              <a:t>Therefore, </a:t>
            </a:r>
            <a:r>
              <a:rPr lang="en-US" altLang="zh-CN" dirty="0">
                <a:solidFill>
                  <a:srgbClr val="FF0000"/>
                </a:solidFill>
              </a:rPr>
              <a:t>New York </a:t>
            </a:r>
            <a:r>
              <a:rPr lang="en-US" altLang="zh-CN" dirty="0"/>
              <a:t>should be the best city for Professor Li to visit</a:t>
            </a:r>
            <a:endParaRPr lang="zh-CN" altLang="en-US" dirty="0"/>
          </a:p>
        </p:txBody>
      </p:sp>
    </p:spTree>
    <p:extLst>
      <p:ext uri="{BB962C8B-B14F-4D97-AF65-F5344CB8AC3E}">
        <p14:creationId xmlns:p14="http://schemas.microsoft.com/office/powerpoint/2010/main" val="37478904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250</Words>
  <Application>Microsoft Office PowerPoint</Application>
  <PresentationFormat>宽屏</PresentationFormat>
  <Paragraphs>18</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Coursera Assignment</vt:lpstr>
      <vt:lpstr>INTRODUCTION</vt:lpstr>
      <vt:lpstr>Dataset</vt:lpstr>
      <vt:lpstr>Number of Universities or colleges in the Cities </vt:lpstr>
      <vt:lpstr>Density of the Universities or Colleges in the cities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Assignment</dc:title>
  <dc:creator>Peiran Li</dc:creator>
  <cp:lastModifiedBy>Peiran Li</cp:lastModifiedBy>
  <cp:revision>2</cp:revision>
  <dcterms:created xsi:type="dcterms:W3CDTF">2020-04-27T16:18:11Z</dcterms:created>
  <dcterms:modified xsi:type="dcterms:W3CDTF">2020-04-27T16:28:26Z</dcterms:modified>
</cp:coreProperties>
</file>