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 id="2147483676" r:id="rId2"/>
  </p:sldMasterIdLst>
  <p:notesMasterIdLst>
    <p:notesMasterId r:id="rId44"/>
  </p:notesMasterIdLst>
  <p:handoutMasterIdLst>
    <p:handoutMasterId r:id="rId45"/>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8" r:id="rId24"/>
    <p:sldId id="278" r:id="rId25"/>
    <p:sldId id="279" r:id="rId26"/>
    <p:sldId id="280" r:id="rId27"/>
    <p:sldId id="281" r:id="rId28"/>
    <p:sldId id="282" r:id="rId29"/>
    <p:sldId id="283" r:id="rId30"/>
    <p:sldId id="284" r:id="rId31"/>
    <p:sldId id="287" r:id="rId32"/>
    <p:sldId id="288" r:id="rId33"/>
    <p:sldId id="286" r:id="rId34"/>
    <p:sldId id="289" r:id="rId35"/>
    <p:sldId id="290" r:id="rId36"/>
    <p:sldId id="291" r:id="rId37"/>
    <p:sldId id="292" r:id="rId38"/>
    <p:sldId id="293" r:id="rId39"/>
    <p:sldId id="294" r:id="rId40"/>
    <p:sldId id="295" r:id="rId41"/>
    <p:sldId id="297" r:id="rId42"/>
    <p:sldId id="29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7A66AD3-1ADC-49D6-8198-9ED9DA7BF86D}">
          <p14:sldIdLst>
            <p14:sldId id="257"/>
            <p14:sldId id="258"/>
            <p14:sldId id="259"/>
            <p14:sldId id="260"/>
          </p14:sldIdLst>
        </p14:section>
        <p14:section name="BMW" id="{DFC22276-D036-4144-8F6D-D7D05726C6CB}">
          <p14:sldIdLst>
            <p14:sldId id="261"/>
            <p14:sldId id="262"/>
          </p14:sldIdLst>
        </p14:section>
        <p14:section name="Fiber-metal" id="{C5C780BA-AB0C-4054-A131-69546FDC55CB}">
          <p14:sldIdLst>
            <p14:sldId id="263"/>
            <p14:sldId id="264"/>
            <p14:sldId id="265"/>
            <p14:sldId id="266"/>
            <p14:sldId id="267"/>
            <p14:sldId id="268"/>
            <p14:sldId id="269"/>
            <p14:sldId id="270"/>
            <p14:sldId id="271"/>
            <p14:sldId id="272"/>
            <p14:sldId id="273"/>
            <p14:sldId id="274"/>
            <p14:sldId id="275"/>
            <p14:sldId id="276"/>
            <p14:sldId id="277"/>
          </p14:sldIdLst>
        </p14:section>
        <p14:section name="Weight calaculation Consistency" id="{6B53D963-3AC2-49D4-83A8-C5E483689B2D}">
          <p14:sldIdLst>
            <p14:sldId id="298"/>
            <p14:sldId id="278"/>
          </p14:sldIdLst>
        </p14:section>
        <p14:section name="AHP results" id="{97599848-CC10-44EE-A788-0E597E249263}">
          <p14:sldIdLst>
            <p14:sldId id="279"/>
            <p14:sldId id="280"/>
            <p14:sldId id="281"/>
            <p14:sldId id="282"/>
            <p14:sldId id="283"/>
            <p14:sldId id="284"/>
            <p14:sldId id="287"/>
            <p14:sldId id="288"/>
            <p14:sldId id="286"/>
            <p14:sldId id="289"/>
            <p14:sldId id="290"/>
            <p14:sldId id="291"/>
            <p14:sldId id="292"/>
            <p14:sldId id="293"/>
            <p14:sldId id="294"/>
            <p14:sldId id="295"/>
            <p14:sldId id="297"/>
            <p14:sldId id="296"/>
          </p14:sldIdLst>
        </p14:section>
      </p14:sectionLst>
    </p:ext>
    <p:ext uri="{EFAFB233-063F-42B5-8137-9DF3F51BA10A}">
      <p15:sldGuideLst xmlns:p15="http://schemas.microsoft.com/office/powerpoint/2012/main">
        <p15:guide id="1" orient="horz" pos="2160" userDrawn="1">
          <p15:clr>
            <a:srgbClr val="A4A3A4"/>
          </p15:clr>
        </p15:guide>
        <p15:guide id="2" pos="3885"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2245"/>
    <a:srgbClr val="BD1E3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1" autoAdjust="0"/>
    <p:restoredTop sz="69628" autoAdjust="0"/>
  </p:normalViewPr>
  <p:slideViewPr>
    <p:cSldViewPr snapToGrid="0" showGuides="1">
      <p:cViewPr varScale="1">
        <p:scale>
          <a:sx n="76" d="100"/>
          <a:sy n="76" d="100"/>
        </p:scale>
        <p:origin x="1836" y="84"/>
      </p:cViewPr>
      <p:guideLst>
        <p:guide orient="horz" pos="2160"/>
        <p:guide pos="3885"/>
      </p:guideLst>
    </p:cSldViewPr>
  </p:slideViewPr>
  <p:outlineViewPr>
    <p:cViewPr>
      <p:scale>
        <a:sx n="33" d="100"/>
        <a:sy n="33" d="100"/>
      </p:scale>
      <p:origin x="0" y="-948"/>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3" d="100"/>
          <a:sy n="73" d="100"/>
        </p:scale>
        <p:origin x="2910" y="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3CD25E4-F089-5D00-A0F9-18707DA1D6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575F240F-81FC-6E53-266C-D7A0A873D2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54FF6-4573-4425-A46F-2CD5322FDF77}" type="datetimeFigureOut">
              <a:rPr lang="en-US" smtClean="0"/>
              <a:t>8/4/2022</a:t>
            </a:fld>
            <a:endParaRPr lang="en-US"/>
          </a:p>
        </p:txBody>
      </p:sp>
      <p:sp>
        <p:nvSpPr>
          <p:cNvPr id="4" name="页脚占位符 3">
            <a:extLst>
              <a:ext uri="{FF2B5EF4-FFF2-40B4-BE49-F238E27FC236}">
                <a16:creationId xmlns:a16="http://schemas.microsoft.com/office/drawing/2014/main" id="{AD72F449-A8BC-08C2-530C-7689681C98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076415BA-5134-25A7-DFB8-B256DF0D98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0A5A13-FADE-4C21-8E50-D92AEFA23C20}" type="slidenum">
              <a:rPr lang="en-US" smtClean="0"/>
              <a:t>‹#›</a:t>
            </a:fld>
            <a:endParaRPr lang="en-US"/>
          </a:p>
        </p:txBody>
      </p:sp>
    </p:spTree>
    <p:extLst>
      <p:ext uri="{BB962C8B-B14F-4D97-AF65-F5344CB8AC3E}">
        <p14:creationId xmlns:p14="http://schemas.microsoft.com/office/powerpoint/2010/main" val="3736573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5E7B9-5FBC-4D6B-95CF-7B0719D42742}" type="datetimeFigureOut">
              <a:rPr lang="en-US" smtClean="0"/>
              <a:t>8/4/2022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591C01-5C6E-4298-9B8C-44AB4B3320FB}" type="slidenum">
              <a:rPr lang="en-US" smtClean="0"/>
              <a:t>‹#›</a:t>
            </a:fld>
            <a:endParaRPr lang="en-US"/>
          </a:p>
        </p:txBody>
      </p:sp>
    </p:spTree>
    <p:extLst>
      <p:ext uri="{BB962C8B-B14F-4D97-AF65-F5344CB8AC3E}">
        <p14:creationId xmlns:p14="http://schemas.microsoft.com/office/powerpoint/2010/main" val="3686973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0</a:t>
            </a:fld>
            <a:endParaRPr lang="en-US"/>
          </a:p>
        </p:txBody>
      </p:sp>
    </p:spTree>
    <p:extLst>
      <p:ext uri="{BB962C8B-B14F-4D97-AF65-F5344CB8AC3E}">
        <p14:creationId xmlns:p14="http://schemas.microsoft.com/office/powerpoint/2010/main" val="1414104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So, the research question was posed: </a:t>
            </a:r>
          </a:p>
          <a:p>
            <a:r>
              <a:rPr lang="en-US" dirty="0"/>
              <a:t>How to select suitable strategy to monitor the hybrid structure in use phase ?</a:t>
            </a:r>
          </a:p>
        </p:txBody>
      </p:sp>
      <p:sp>
        <p:nvSpPr>
          <p:cNvPr id="4" name="灯片编号占位符 3"/>
          <p:cNvSpPr>
            <a:spLocks noGrp="1"/>
          </p:cNvSpPr>
          <p:nvPr>
            <p:ph type="sldNum" sz="quarter" idx="5"/>
          </p:nvPr>
        </p:nvSpPr>
        <p:spPr/>
        <p:txBody>
          <a:bodyPr/>
          <a:lstStyle/>
          <a:p>
            <a:fld id="{99591C01-5C6E-4298-9B8C-44AB4B3320FB}" type="slidenum">
              <a:rPr lang="en-US" smtClean="0"/>
              <a:t>9</a:t>
            </a:fld>
            <a:endParaRPr lang="en-US"/>
          </a:p>
        </p:txBody>
      </p:sp>
    </p:spTree>
    <p:extLst>
      <p:ext uri="{BB962C8B-B14F-4D97-AF65-F5344CB8AC3E}">
        <p14:creationId xmlns:p14="http://schemas.microsoft.com/office/powerpoint/2010/main" val="3454746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10</a:t>
            </a:fld>
            <a:endParaRPr lang="en-US"/>
          </a:p>
        </p:txBody>
      </p:sp>
    </p:spTree>
    <p:extLst>
      <p:ext uri="{BB962C8B-B14F-4D97-AF65-F5344CB8AC3E}">
        <p14:creationId xmlns:p14="http://schemas.microsoft.com/office/powerpoint/2010/main" val="1460874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 order to help people choose the suitable monitoring method and design the monitoring system</a:t>
            </a:r>
          </a:p>
          <a:p>
            <a:r>
              <a:rPr lang="en-US" dirty="0"/>
              <a:t>some researchers and </a:t>
            </a:r>
            <a:r>
              <a:rPr lang="en-US" b="1" dirty="0"/>
              <a:t>organizations</a:t>
            </a:r>
            <a:r>
              <a:rPr lang="en-US" dirty="0"/>
              <a:t> have written SHM design </a:t>
            </a:r>
            <a:r>
              <a:rPr lang="en-US" b="1" dirty="0"/>
              <a:t>guidelines</a:t>
            </a:r>
            <a:r>
              <a:rPr lang="en-US" dirty="0"/>
              <a:t>. /'</a:t>
            </a:r>
            <a:r>
              <a:rPr lang="en-US" dirty="0" err="1"/>
              <a:t>gaid,linz</a:t>
            </a:r>
            <a:r>
              <a:rPr lang="en-US" dirty="0"/>
              <a:t>/ </a:t>
            </a:r>
          </a:p>
          <a:p>
            <a:r>
              <a:rPr lang="en-US" dirty="0"/>
              <a:t>But they all have some shortcomings</a:t>
            </a:r>
          </a:p>
          <a:p>
            <a:r>
              <a:rPr lang="en-US" dirty="0"/>
              <a:t>the monitoring objects are civil structures C</a:t>
            </a:r>
            <a:r>
              <a:rPr lang="zh-CN" altLang="en-US" dirty="0"/>
              <a:t>窝</a:t>
            </a:r>
          </a:p>
          <a:p>
            <a:r>
              <a:rPr lang="en-US" dirty="0"/>
              <a:t>text-based, and high learning cost.</a:t>
            </a:r>
          </a:p>
          <a:p>
            <a:r>
              <a:rPr lang="en-US" dirty="0"/>
              <a:t>difficult to update, There are no new technologies</a:t>
            </a:r>
          </a:p>
        </p:txBody>
      </p:sp>
      <p:sp>
        <p:nvSpPr>
          <p:cNvPr id="4" name="灯片编号占位符 3"/>
          <p:cNvSpPr>
            <a:spLocks noGrp="1"/>
          </p:cNvSpPr>
          <p:nvPr>
            <p:ph type="sldNum" sz="quarter" idx="5"/>
          </p:nvPr>
        </p:nvSpPr>
        <p:spPr/>
        <p:txBody>
          <a:bodyPr/>
          <a:lstStyle/>
          <a:p>
            <a:fld id="{99591C01-5C6E-4298-9B8C-44AB4B3320FB}" type="slidenum">
              <a:rPr lang="en-US" smtClean="0"/>
              <a:t>11</a:t>
            </a:fld>
            <a:endParaRPr lang="en-US"/>
          </a:p>
        </p:txBody>
      </p:sp>
    </p:spTree>
    <p:extLst>
      <p:ext uri="{BB962C8B-B14F-4D97-AF65-F5344CB8AC3E}">
        <p14:creationId xmlns:p14="http://schemas.microsoft.com/office/powerpoint/2010/main" val="964181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But another part of researchers think that the selection of monitoring methods is, in fact, is a decision problem, </a:t>
            </a:r>
          </a:p>
          <a:p>
            <a:r>
              <a:rPr lang="en-US" dirty="0"/>
              <a:t>They designed decision support systems to help others choose </a:t>
            </a:r>
            <a:r>
              <a:rPr lang="en-US" b="1" dirty="0"/>
              <a:t>relevant</a:t>
            </a:r>
            <a:r>
              <a:rPr lang="en-US" dirty="0"/>
              <a:t> monitoring methods </a:t>
            </a:r>
          </a:p>
          <a:p>
            <a:r>
              <a:rPr lang="en-US" dirty="0"/>
              <a:t>But they also have some weaknesses, </a:t>
            </a:r>
          </a:p>
          <a:p>
            <a:r>
              <a:rPr lang="en-US" dirty="0"/>
              <a:t>such as the need for </a:t>
            </a:r>
            <a:r>
              <a:rPr lang="en-US" b="1" dirty="0"/>
              <a:t>expertise</a:t>
            </a:r>
            <a:r>
              <a:rPr lang="en-US" dirty="0"/>
              <a:t>, not </a:t>
            </a:r>
            <a:r>
              <a:rPr lang="en-US" b="1" dirty="0"/>
              <a:t>comprehensive</a:t>
            </a:r>
            <a:r>
              <a:rPr lang="en-US" dirty="0"/>
              <a:t> enough, </a:t>
            </a:r>
          </a:p>
          <a:p>
            <a:r>
              <a:rPr lang="en-US" dirty="0"/>
              <a:t>Not suitable for hybrid structures </a:t>
            </a:r>
          </a:p>
        </p:txBody>
      </p:sp>
      <p:sp>
        <p:nvSpPr>
          <p:cNvPr id="4" name="灯片编号占位符 3"/>
          <p:cNvSpPr>
            <a:spLocks noGrp="1"/>
          </p:cNvSpPr>
          <p:nvPr>
            <p:ph type="sldNum" sz="quarter" idx="5"/>
          </p:nvPr>
        </p:nvSpPr>
        <p:spPr/>
        <p:txBody>
          <a:bodyPr/>
          <a:lstStyle/>
          <a:p>
            <a:fld id="{99591C01-5C6E-4298-9B8C-44AB4B3320FB}" type="slidenum">
              <a:rPr lang="en-US" smtClean="0"/>
              <a:t>12</a:t>
            </a:fld>
            <a:endParaRPr lang="en-US"/>
          </a:p>
        </p:txBody>
      </p:sp>
    </p:spTree>
    <p:extLst>
      <p:ext uri="{BB962C8B-B14F-4D97-AF65-F5344CB8AC3E}">
        <p14:creationId xmlns:p14="http://schemas.microsoft.com/office/powerpoint/2010/main" val="3174183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Therefore the main objective of this thesis is determined</a:t>
            </a:r>
          </a:p>
          <a:p>
            <a:endParaRPr lang="en-US" dirty="0"/>
          </a:p>
          <a:p>
            <a:r>
              <a:rPr lang="en-US" dirty="0"/>
              <a:t>These are the sub-objective to be achieved in the thesis</a:t>
            </a:r>
          </a:p>
        </p:txBody>
      </p:sp>
      <p:sp>
        <p:nvSpPr>
          <p:cNvPr id="4" name="灯片编号占位符 3"/>
          <p:cNvSpPr>
            <a:spLocks noGrp="1"/>
          </p:cNvSpPr>
          <p:nvPr>
            <p:ph type="sldNum" sz="quarter" idx="5"/>
          </p:nvPr>
        </p:nvSpPr>
        <p:spPr/>
        <p:txBody>
          <a:bodyPr/>
          <a:lstStyle/>
          <a:p>
            <a:fld id="{99591C01-5C6E-4298-9B8C-44AB4B3320FB}" type="slidenum">
              <a:rPr lang="en-US" smtClean="0"/>
              <a:t>13</a:t>
            </a:fld>
            <a:endParaRPr lang="en-US"/>
          </a:p>
        </p:txBody>
      </p:sp>
    </p:spTree>
    <p:extLst>
      <p:ext uri="{BB962C8B-B14F-4D97-AF65-F5344CB8AC3E}">
        <p14:creationId xmlns:p14="http://schemas.microsoft.com/office/powerpoint/2010/main" val="2337081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 this part I will describe in detail the development of the decision support system</a:t>
            </a:r>
          </a:p>
          <a:p>
            <a:endParaRPr lang="en-US" dirty="0"/>
          </a:p>
          <a:p>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14</a:t>
            </a:fld>
            <a:endParaRPr lang="en-US"/>
          </a:p>
        </p:txBody>
      </p:sp>
    </p:spTree>
    <p:extLst>
      <p:ext uri="{BB962C8B-B14F-4D97-AF65-F5344CB8AC3E}">
        <p14:creationId xmlns:p14="http://schemas.microsoft.com/office/powerpoint/2010/main" val="35930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is Decision Support System Framework</a:t>
            </a:r>
          </a:p>
          <a:p>
            <a:endParaRPr lang="en-US" dirty="0"/>
          </a:p>
          <a:p>
            <a:r>
              <a:rPr lang="en-US" dirty="0"/>
              <a:t>I designed the decision support system with two situations in mind (Consider two situations）</a:t>
            </a:r>
          </a:p>
          <a:p>
            <a:r>
              <a:rPr lang="en-US" dirty="0"/>
              <a:t>one is We have not yet determined the monitoring parameters, /</a:t>
            </a:r>
            <a:r>
              <a:rPr lang="en-US" dirty="0" err="1"/>
              <a:t>pə'ræmɪtɚ</a:t>
            </a:r>
            <a:r>
              <a:rPr lang="en-US" dirty="0"/>
              <a:t>/</a:t>
            </a:r>
          </a:p>
          <a:p>
            <a:r>
              <a:rPr lang="en-US" dirty="0"/>
              <a:t>We can use the first step to select the optimal monitoring parameters, and then get the best monitoring method by the second step.</a:t>
            </a:r>
          </a:p>
          <a:p>
            <a:r>
              <a:rPr lang="en-US" dirty="0"/>
              <a:t>Another situation is We have known monitoring parameter data.</a:t>
            </a:r>
          </a:p>
          <a:p>
            <a:r>
              <a:rPr lang="en-US" dirty="0"/>
              <a:t>We can directly use the second step of the decision system.</a:t>
            </a:r>
          </a:p>
          <a:p>
            <a:endParaRPr lang="en-US" dirty="0"/>
          </a:p>
          <a:p>
            <a:r>
              <a:rPr lang="en-US" dirty="0"/>
              <a:t>The advantage of this make the decision system more </a:t>
            </a:r>
            <a:r>
              <a:rPr lang="en-US" b="1" dirty="0"/>
              <a:t>comprehensive</a:t>
            </a:r>
            <a:r>
              <a:rPr lang="en-US" dirty="0"/>
              <a:t> and </a:t>
            </a:r>
            <a:r>
              <a:rPr lang="en-US" b="1" dirty="0"/>
              <a:t>simplify</a:t>
            </a:r>
            <a:r>
              <a:rPr lang="en-US" dirty="0"/>
              <a:t> the decision process.</a:t>
            </a:r>
          </a:p>
          <a:p>
            <a:endParaRPr lang="en-US" dirty="0"/>
          </a:p>
          <a:p>
            <a:r>
              <a:rPr lang="en-US" dirty="0"/>
              <a:t>Reason: There are many types of parameters to monitor and not all of them need to be analyzed.</a:t>
            </a:r>
          </a:p>
          <a:p>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15</a:t>
            </a:fld>
            <a:endParaRPr lang="en-US"/>
          </a:p>
        </p:txBody>
      </p:sp>
    </p:spTree>
    <p:extLst>
      <p:ext uri="{BB962C8B-B14F-4D97-AF65-F5344CB8AC3E}">
        <p14:creationId xmlns:p14="http://schemas.microsoft.com/office/powerpoint/2010/main" val="2387674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first step is the selection of the monitoring parameters, </a:t>
            </a:r>
          </a:p>
          <a:p>
            <a:r>
              <a:rPr lang="en-US" dirty="0"/>
              <a:t>I us</a:t>
            </a:r>
            <a:r>
              <a:rPr lang="en-US" altLang="zh-CN" dirty="0"/>
              <a:t>ed</a:t>
            </a:r>
            <a:r>
              <a:rPr lang="en-US" dirty="0"/>
              <a:t> the AHP method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I will explain the method in steps.</a:t>
            </a:r>
          </a:p>
          <a:p>
            <a:endParaRPr lang="en-US" dirty="0"/>
          </a:p>
          <a:p>
            <a:endParaRPr lang="en-US" dirty="0"/>
          </a:p>
          <a:p>
            <a:r>
              <a:rPr lang="en-US" b="1" dirty="0"/>
              <a:t>Analytic Hierarchy Process</a:t>
            </a:r>
            <a:r>
              <a:rPr lang="en-US" dirty="0"/>
              <a:t> (AHP) is a decision making method that takes a complex decision problem and divided into several simple sub-problems to determine the weight of </a:t>
            </a:r>
            <a:r>
              <a:rPr lang="en-US" b="1" dirty="0"/>
              <a:t>alternatives</a:t>
            </a:r>
            <a:r>
              <a:rPr lang="en-US" dirty="0"/>
              <a:t> arrive at the best result.</a:t>
            </a:r>
          </a:p>
          <a:p>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16</a:t>
            </a:fld>
            <a:endParaRPr lang="en-US"/>
          </a:p>
        </p:txBody>
      </p:sp>
    </p:spTree>
    <p:extLst>
      <p:ext uri="{BB962C8B-B14F-4D97-AF65-F5344CB8AC3E}">
        <p14:creationId xmlns:p14="http://schemas.microsoft.com/office/powerpoint/2010/main" val="3379356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Next I will explain the method in steps.</a:t>
            </a:r>
          </a:p>
          <a:p>
            <a:endParaRPr lang="en-US" dirty="0"/>
          </a:p>
          <a:p>
            <a:endParaRPr lang="en-US" dirty="0"/>
          </a:p>
          <a:p>
            <a:r>
              <a:rPr lang="en-US" dirty="0"/>
              <a:t>First I built the decision model by dividing the objective into three sub-objectives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is a compare between two elements of each layer for upper layer </a:t>
            </a:r>
          </a:p>
          <a:p>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17</a:t>
            </a:fld>
            <a:endParaRPr lang="en-US"/>
          </a:p>
        </p:txBody>
      </p:sp>
    </p:spTree>
    <p:extLst>
      <p:ext uri="{BB962C8B-B14F-4D97-AF65-F5344CB8AC3E}">
        <p14:creationId xmlns:p14="http://schemas.microsoft.com/office/powerpoint/2010/main" val="3652975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First I built the decision model by dividing the objective into three sub-objectives. </a:t>
            </a:r>
          </a:p>
          <a:p>
            <a:r>
              <a:rPr lang="en-US" dirty="0"/>
              <a:t>It is also 3 </a:t>
            </a:r>
            <a:r>
              <a:rPr lang="en-US" dirty="0" err="1"/>
              <a:t>criterias</a:t>
            </a:r>
            <a:r>
              <a:rPr lang="en-US" dirty="0"/>
              <a:t> of parameters. </a:t>
            </a:r>
          </a:p>
          <a:p>
            <a:r>
              <a:rPr lang="en-US" dirty="0"/>
              <a:t>Here are given 4 commonly used parameters. </a:t>
            </a:r>
          </a:p>
          <a:p>
            <a:r>
              <a:rPr lang="en-US" dirty="0"/>
              <a:t>The criteria weights for each parameter are different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is a compare between two elements of each layer for upper layer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is the comparison between the </a:t>
            </a:r>
            <a:r>
              <a:rPr lang="en-US" b="1" dirty="0"/>
              <a:t>criteria</a:t>
            </a:r>
            <a:r>
              <a:rPr lang="en-US" dirty="0"/>
              <a:t> layer for the objective.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there is a comparison between the parameters for the criteria.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18</a:t>
            </a:fld>
            <a:endParaRPr lang="en-US"/>
          </a:p>
        </p:txBody>
      </p:sp>
    </p:spTree>
    <p:extLst>
      <p:ext uri="{BB962C8B-B14F-4D97-AF65-F5344CB8AC3E}">
        <p14:creationId xmlns:p14="http://schemas.microsoft.com/office/powerpoint/2010/main" val="3580358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These are the main contents to be introduced</a:t>
            </a:r>
          </a:p>
        </p:txBody>
      </p:sp>
      <p:sp>
        <p:nvSpPr>
          <p:cNvPr id="4" name="灯片编号占位符 3"/>
          <p:cNvSpPr>
            <a:spLocks noGrp="1"/>
          </p:cNvSpPr>
          <p:nvPr>
            <p:ph type="sldNum" sz="quarter" idx="5"/>
          </p:nvPr>
        </p:nvSpPr>
        <p:spPr/>
        <p:txBody>
          <a:bodyPr/>
          <a:lstStyle/>
          <a:p>
            <a:fld id="{99591C01-5C6E-4298-9B8C-44AB4B3320FB}" type="slidenum">
              <a:rPr lang="en-US" smtClean="0"/>
              <a:t>1</a:t>
            </a:fld>
            <a:endParaRPr lang="en-US"/>
          </a:p>
        </p:txBody>
      </p:sp>
    </p:spTree>
    <p:extLst>
      <p:ext uri="{BB962C8B-B14F-4D97-AF65-F5344CB8AC3E}">
        <p14:creationId xmlns:p14="http://schemas.microsoft.com/office/powerpoint/2010/main" val="1120868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is the comparison between the </a:t>
            </a:r>
            <a:r>
              <a:rPr lang="en-US" b="1" dirty="0"/>
              <a:t>criteria</a:t>
            </a:r>
            <a:r>
              <a:rPr lang="en-US" dirty="0"/>
              <a:t> layer for the objective.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the importance is determined by the user According to the user's situation and wishes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larger the number means the more important, and the judgment </a:t>
            </a:r>
            <a:r>
              <a:rPr lang="en-US" b="1" dirty="0"/>
              <a:t>matrix</a:t>
            </a:r>
            <a:r>
              <a:rPr lang="en-US" dirty="0"/>
              <a:t> is used to </a:t>
            </a:r>
            <a:r>
              <a:rPr lang="en-US" b="1" dirty="0"/>
              <a:t>calculate</a:t>
            </a:r>
            <a:r>
              <a:rPr lang="en-US" dirty="0"/>
              <a:t> the weight.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靠</a:t>
            </a:r>
            <a:r>
              <a:rPr lang="en-US" dirty="0"/>
              <a:t>q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美锤可死 </a:t>
            </a:r>
            <a:r>
              <a:rPr lang="en-US" altLang="zh-CN" dirty="0"/>
              <a:t>/'</a:t>
            </a:r>
            <a:r>
              <a:rPr lang="en-US" dirty="0" err="1"/>
              <a:t>kælkjulet</a:t>
            </a:r>
            <a:r>
              <a:rPr lang="en-US" dirty="0"/>
              <a:t>/</a:t>
            </a:r>
          </a:p>
        </p:txBody>
      </p:sp>
      <p:sp>
        <p:nvSpPr>
          <p:cNvPr id="4" name="灯片编号占位符 3"/>
          <p:cNvSpPr>
            <a:spLocks noGrp="1"/>
          </p:cNvSpPr>
          <p:nvPr>
            <p:ph type="sldNum" sz="quarter" idx="5"/>
          </p:nvPr>
        </p:nvSpPr>
        <p:spPr/>
        <p:txBody>
          <a:bodyPr/>
          <a:lstStyle/>
          <a:p>
            <a:fld id="{99591C01-5C6E-4298-9B8C-44AB4B3320FB}" type="slidenum">
              <a:rPr lang="en-US" smtClean="0"/>
              <a:t>19</a:t>
            </a:fld>
            <a:endParaRPr lang="en-US"/>
          </a:p>
        </p:txBody>
      </p:sp>
    </p:spTree>
    <p:extLst>
      <p:ext uri="{BB962C8B-B14F-4D97-AF65-F5344CB8AC3E}">
        <p14:creationId xmlns:p14="http://schemas.microsoft.com/office/powerpoint/2010/main" val="1796124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Then there is a comparison between the parameters for the criteria. </a:t>
            </a:r>
          </a:p>
          <a:p>
            <a:endParaRPr lang="en-US" dirty="0"/>
          </a:p>
          <a:p>
            <a:r>
              <a:rPr lang="en-US" dirty="0"/>
              <a:t>We can get 3 judgment </a:t>
            </a:r>
            <a:r>
              <a:rPr lang="en-US" b="1" dirty="0">
                <a:effectLst/>
              </a:rPr>
              <a:t>matrix. </a:t>
            </a:r>
          </a:p>
          <a:p>
            <a:r>
              <a:rPr lang="en-US" dirty="0"/>
              <a:t>The importance number here is based on the </a:t>
            </a:r>
            <a:r>
              <a:rPr lang="en-US" b="1" dirty="0"/>
              <a:t>literature or expert experience   </a:t>
            </a:r>
          </a:p>
        </p:txBody>
      </p:sp>
      <p:sp>
        <p:nvSpPr>
          <p:cNvPr id="4" name="灯片编号占位符 3"/>
          <p:cNvSpPr>
            <a:spLocks noGrp="1"/>
          </p:cNvSpPr>
          <p:nvPr>
            <p:ph type="sldNum" sz="quarter" idx="5"/>
          </p:nvPr>
        </p:nvSpPr>
        <p:spPr/>
        <p:txBody>
          <a:bodyPr/>
          <a:lstStyle/>
          <a:p>
            <a:fld id="{99591C01-5C6E-4298-9B8C-44AB4B3320FB}" type="slidenum">
              <a:rPr lang="en-US" smtClean="0"/>
              <a:t>20</a:t>
            </a:fld>
            <a:endParaRPr lang="en-US"/>
          </a:p>
        </p:txBody>
      </p:sp>
    </p:spTree>
    <p:extLst>
      <p:ext uri="{BB962C8B-B14F-4D97-AF65-F5344CB8AC3E}">
        <p14:creationId xmlns:p14="http://schemas.microsoft.com/office/powerpoint/2010/main" val="33251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third step is the weight calculation and </a:t>
            </a:r>
            <a:r>
              <a:rPr lang="en-US" b="1" dirty="0">
                <a:effectLst/>
              </a:rPr>
              <a:t>consistency </a:t>
            </a:r>
            <a:r>
              <a:rPr lang="en-US" dirty="0"/>
              <a:t>test, </a:t>
            </a:r>
          </a:p>
          <a:p>
            <a:endParaRPr lang="en-US" dirty="0"/>
          </a:p>
          <a:p>
            <a:r>
              <a:rPr lang="en-US" dirty="0"/>
              <a:t>the weight calculation is to make the data uniform and clearer, </a:t>
            </a:r>
          </a:p>
          <a:p>
            <a:r>
              <a:rPr lang="en-US" dirty="0"/>
              <a:t>and the consistency test is to ensure the </a:t>
            </a:r>
            <a:r>
              <a:rPr lang="en-US" b="1" dirty="0"/>
              <a:t>logic</a:t>
            </a:r>
            <a:r>
              <a:rPr lang="en-US" dirty="0"/>
              <a:t> of the data</a:t>
            </a:r>
          </a:p>
          <a:p>
            <a:endParaRPr lang="en-US" dirty="0"/>
          </a:p>
          <a:p>
            <a:r>
              <a:rPr lang="en-US" dirty="0"/>
              <a:t>* In the weight calculation, the judgment matrix is </a:t>
            </a:r>
            <a:r>
              <a:rPr lang="en-US" b="1" dirty="0"/>
              <a:t>normalized</a:t>
            </a:r>
            <a:r>
              <a:rPr lang="en-US" dirty="0"/>
              <a:t> and the maximum eigenvalue of the matrix is used to determine the consistency of the matrix.</a:t>
            </a:r>
          </a:p>
        </p:txBody>
      </p:sp>
      <p:sp>
        <p:nvSpPr>
          <p:cNvPr id="4" name="灯片编号占位符 3"/>
          <p:cNvSpPr>
            <a:spLocks noGrp="1"/>
          </p:cNvSpPr>
          <p:nvPr>
            <p:ph type="sldNum" sz="quarter" idx="5"/>
          </p:nvPr>
        </p:nvSpPr>
        <p:spPr/>
        <p:txBody>
          <a:bodyPr/>
          <a:lstStyle/>
          <a:p>
            <a:fld id="{99591C01-5C6E-4298-9B8C-44AB4B3320FB}" type="slidenum">
              <a:rPr lang="en-US" smtClean="0"/>
              <a:t>21</a:t>
            </a:fld>
            <a:endParaRPr lang="en-US"/>
          </a:p>
        </p:txBody>
      </p:sp>
    </p:spTree>
    <p:extLst>
      <p:ext uri="{BB962C8B-B14F-4D97-AF65-F5344CB8AC3E}">
        <p14:creationId xmlns:p14="http://schemas.microsoft.com/office/powerpoint/2010/main" val="1413490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By calculation we can get the weights and consistency test results for each layer</a:t>
            </a:r>
          </a:p>
        </p:txBody>
      </p:sp>
      <p:sp>
        <p:nvSpPr>
          <p:cNvPr id="4" name="灯片编号占位符 3"/>
          <p:cNvSpPr>
            <a:spLocks noGrp="1"/>
          </p:cNvSpPr>
          <p:nvPr>
            <p:ph type="sldNum" sz="quarter" idx="5"/>
          </p:nvPr>
        </p:nvSpPr>
        <p:spPr/>
        <p:txBody>
          <a:bodyPr/>
          <a:lstStyle/>
          <a:p>
            <a:fld id="{99591C01-5C6E-4298-9B8C-44AB4B3320FB}" type="slidenum">
              <a:rPr lang="en-US" smtClean="0"/>
              <a:t>22</a:t>
            </a:fld>
            <a:endParaRPr lang="en-US"/>
          </a:p>
        </p:txBody>
      </p:sp>
    </p:spTree>
    <p:extLst>
      <p:ext uri="{BB962C8B-B14F-4D97-AF65-F5344CB8AC3E}">
        <p14:creationId xmlns:p14="http://schemas.microsoft.com/office/powerpoint/2010/main" val="2129113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r>
              <a:rPr lang="en-US" dirty="0"/>
              <a:t>Finally we got the </a:t>
            </a:r>
            <a:r>
              <a:rPr lang="en-US" b="1" dirty="0"/>
              <a:t>combined</a:t>
            </a:r>
            <a:r>
              <a:rPr lang="en-US" dirty="0"/>
              <a:t> weights of all parameters for the objective.</a:t>
            </a:r>
          </a:p>
          <a:p>
            <a:pPr>
              <a:buFont typeface="+mj-lt"/>
              <a:buNone/>
            </a:pPr>
            <a:endParaRPr lang="en-US" dirty="0"/>
          </a:p>
          <a:p>
            <a:pPr>
              <a:buFont typeface="+mj-lt"/>
              <a:buNone/>
            </a:pPr>
            <a:r>
              <a:rPr lang="en-US" dirty="0"/>
              <a:t>We can see that </a:t>
            </a:r>
            <a:r>
              <a:rPr lang="en-US" b="1" dirty="0"/>
              <a:t>Acoustic Wave</a:t>
            </a:r>
            <a:r>
              <a:rPr lang="en-US" dirty="0"/>
              <a:t> has the greatest weight</a:t>
            </a:r>
          </a:p>
          <a:p>
            <a:pPr>
              <a:buFont typeface="+mj-lt"/>
              <a:buNone/>
            </a:pPr>
            <a:endParaRPr lang="en-US" dirty="0"/>
          </a:p>
          <a:p>
            <a:pPr>
              <a:buFont typeface="+mj-lt"/>
              <a:buNone/>
            </a:pPr>
            <a:r>
              <a:rPr lang="en-US" dirty="0"/>
              <a:t>*Based on the user's choice, Acoustic Wave is the </a:t>
            </a:r>
            <a:r>
              <a:rPr lang="en-US" b="1" dirty="0"/>
              <a:t>optimal</a:t>
            </a:r>
            <a:r>
              <a:rPr lang="en-US" dirty="0"/>
              <a:t> monitoring parameter</a:t>
            </a:r>
          </a:p>
          <a:p>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23</a:t>
            </a:fld>
            <a:endParaRPr lang="en-US"/>
          </a:p>
        </p:txBody>
      </p:sp>
    </p:spTree>
    <p:extLst>
      <p:ext uri="{BB962C8B-B14F-4D97-AF65-F5344CB8AC3E}">
        <p14:creationId xmlns:p14="http://schemas.microsoft.com/office/powerpoint/2010/main" val="2171388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second step of the decision system is the selection of the monitoring method.</a:t>
            </a:r>
          </a:p>
          <a:p>
            <a:r>
              <a:rPr lang="en-US" dirty="0"/>
              <a:t> I used Rule-based reasoning decision method.  </a:t>
            </a:r>
          </a:p>
          <a:p>
            <a:endParaRPr lang="en-US" dirty="0"/>
          </a:p>
          <a:p>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24</a:t>
            </a:fld>
            <a:endParaRPr lang="en-US"/>
          </a:p>
        </p:txBody>
      </p:sp>
    </p:spTree>
    <p:extLst>
      <p:ext uri="{BB962C8B-B14F-4D97-AF65-F5344CB8AC3E}">
        <p14:creationId xmlns:p14="http://schemas.microsoft.com/office/powerpoint/2010/main" val="891579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is the </a:t>
            </a:r>
            <a:r>
              <a:rPr lang="en-US" altLang="zh-CN" dirty="0"/>
              <a:t>structure of rule based reasoning </a:t>
            </a:r>
            <a:r>
              <a:rPr lang="en-US" dirty="0"/>
              <a:t>decision system. </a:t>
            </a:r>
          </a:p>
          <a:p>
            <a:endParaRPr lang="en-US" dirty="0"/>
          </a:p>
          <a:p>
            <a:r>
              <a:rPr lang="en-US" dirty="0"/>
              <a:t>The most important </a:t>
            </a:r>
            <a:r>
              <a:rPr lang="en-US" b="1" dirty="0">
                <a:effectLst/>
              </a:rPr>
              <a:t>modules </a:t>
            </a:r>
            <a:r>
              <a:rPr lang="en-US" dirty="0"/>
              <a:t>are the knowledge base and the reasoning </a:t>
            </a:r>
            <a:r>
              <a:rPr lang="en-US" b="1" dirty="0">
                <a:effectLst/>
              </a:rPr>
              <a:t>module</a:t>
            </a:r>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25</a:t>
            </a:fld>
            <a:endParaRPr lang="en-US"/>
          </a:p>
        </p:txBody>
      </p:sp>
    </p:spTree>
    <p:extLst>
      <p:ext uri="{BB962C8B-B14F-4D97-AF65-F5344CB8AC3E}">
        <p14:creationId xmlns:p14="http://schemas.microsoft.com/office/powerpoint/2010/main" val="3206005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Now showing the part of knowledge base. </a:t>
            </a:r>
          </a:p>
          <a:p>
            <a:r>
              <a:rPr lang="en-US" dirty="0"/>
              <a:t>it is built from the attributes of the monitoring methods. </a:t>
            </a:r>
          </a:p>
          <a:p>
            <a:r>
              <a:rPr lang="en-US" dirty="0"/>
              <a:t>Monitoring parameters, monitoring range, Damage analysis function.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of the knowledge base comes from the summary of </a:t>
            </a:r>
            <a:r>
              <a:rPr lang="en-US" b="1" dirty="0"/>
              <a:t>literature</a:t>
            </a:r>
            <a:r>
              <a:rPr lang="en-US" dirty="0"/>
              <a:t> cases. </a:t>
            </a:r>
          </a:p>
          <a:p>
            <a:endParaRPr lang="en-US" dirty="0"/>
          </a:p>
          <a:p>
            <a:endParaRPr lang="en-US" dirty="0"/>
          </a:p>
          <a:p>
            <a:r>
              <a:rPr lang="en-US" dirty="0"/>
              <a:t>0 means if the user chooses this attribute, the method for is not </a:t>
            </a:r>
            <a:r>
              <a:rPr lang="en-US" b="1" dirty="0"/>
              <a:t>recommended /'</a:t>
            </a:r>
            <a:r>
              <a:rPr lang="en-US" b="1" dirty="0" err="1"/>
              <a:t>rɛkə'mɛnd</a:t>
            </a:r>
            <a:r>
              <a:rPr lang="en-US" b="1" dirty="0"/>
              <a:t>/</a:t>
            </a:r>
            <a:endParaRPr lang="en-US" dirty="0"/>
          </a:p>
          <a:p>
            <a:r>
              <a:rPr lang="en-US" dirty="0"/>
              <a:t>1 means recommended </a:t>
            </a:r>
          </a:p>
          <a:p>
            <a:r>
              <a:rPr lang="en-US" dirty="0"/>
              <a:t>The empty part means </a:t>
            </a:r>
            <a:r>
              <a:rPr lang="en-US" b="1" dirty="0"/>
              <a:t>Neutral, can be used . /'</a:t>
            </a:r>
            <a:r>
              <a:rPr lang="en-US" b="1" dirty="0" err="1"/>
              <a:t>nʊtrəl</a:t>
            </a:r>
            <a:r>
              <a:rPr lang="en-US" b="1" dirty="0"/>
              <a:t>/ </a:t>
            </a:r>
            <a:r>
              <a:rPr lang="en-US" b="1" dirty="0" err="1"/>
              <a:t>牛丑儿</a:t>
            </a:r>
            <a:endParaRPr lang="en-US" b="1" dirty="0"/>
          </a:p>
          <a:p>
            <a:endParaRPr lang="en-US" dirty="0"/>
          </a:p>
          <a:p>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26</a:t>
            </a:fld>
            <a:endParaRPr lang="en-US"/>
          </a:p>
        </p:txBody>
      </p:sp>
    </p:spTree>
    <p:extLst>
      <p:ext uri="{BB962C8B-B14F-4D97-AF65-F5344CB8AC3E}">
        <p14:creationId xmlns:p14="http://schemas.microsoft.com/office/powerpoint/2010/main" val="2973984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is reasoning module </a:t>
            </a:r>
          </a:p>
          <a:p>
            <a:endParaRPr lang="en-US" dirty="0"/>
          </a:p>
          <a:p>
            <a:r>
              <a:rPr lang="en-US" dirty="0"/>
              <a:t>The reasoning module uses IF then </a:t>
            </a:r>
            <a:r>
              <a:rPr lang="en-US" b="1" dirty="0"/>
              <a:t>statements</a:t>
            </a:r>
            <a:r>
              <a:rPr lang="en-US" dirty="0"/>
              <a:t>, </a:t>
            </a:r>
          </a:p>
          <a:p>
            <a:r>
              <a:rPr lang="en-US" dirty="0"/>
              <a:t>user select each attribute according to their wishes and the </a:t>
            </a:r>
            <a:r>
              <a:rPr lang="en-US" b="1" dirty="0">
                <a:effectLst/>
              </a:rPr>
              <a:t>actua</a:t>
            </a:r>
            <a:r>
              <a:rPr lang="en-US" dirty="0">
                <a:effectLst/>
              </a:rPr>
              <a:t>l </a:t>
            </a:r>
            <a:r>
              <a:rPr lang="en-US" dirty="0"/>
              <a:t>situation</a:t>
            </a:r>
          </a:p>
          <a:p>
            <a:endParaRPr lang="en-US" dirty="0"/>
          </a:p>
          <a:p>
            <a:r>
              <a:rPr lang="en-US" dirty="0"/>
              <a:t>The recommended monitoring method is given through the reasoning module</a:t>
            </a:r>
          </a:p>
        </p:txBody>
      </p:sp>
      <p:sp>
        <p:nvSpPr>
          <p:cNvPr id="4" name="灯片编号占位符 3"/>
          <p:cNvSpPr>
            <a:spLocks noGrp="1"/>
          </p:cNvSpPr>
          <p:nvPr>
            <p:ph type="sldNum" sz="quarter" idx="5"/>
          </p:nvPr>
        </p:nvSpPr>
        <p:spPr/>
        <p:txBody>
          <a:bodyPr/>
          <a:lstStyle/>
          <a:p>
            <a:fld id="{99591C01-5C6E-4298-9B8C-44AB4B3320FB}" type="slidenum">
              <a:rPr lang="en-US" smtClean="0"/>
              <a:t>27</a:t>
            </a:fld>
            <a:endParaRPr lang="en-US"/>
          </a:p>
        </p:txBody>
      </p:sp>
    </p:spTree>
    <p:extLst>
      <p:ext uri="{BB962C8B-B14F-4D97-AF65-F5344CB8AC3E}">
        <p14:creationId xmlns:p14="http://schemas.microsoft.com/office/powerpoint/2010/main" val="1549640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 order to help users better understand and </a:t>
            </a:r>
            <a:r>
              <a:rPr lang="en-US" b="1" dirty="0"/>
              <a:t>operate</a:t>
            </a:r>
            <a:r>
              <a:rPr lang="en-US" dirty="0"/>
              <a:t> the whole decision support system, </a:t>
            </a:r>
          </a:p>
          <a:p>
            <a:endParaRPr lang="en-US" dirty="0"/>
          </a:p>
          <a:p>
            <a:r>
              <a:rPr lang="en-US" dirty="0"/>
              <a:t>I designed a web page using the </a:t>
            </a:r>
            <a:r>
              <a:rPr lang="en-US" dirty="0" err="1"/>
              <a:t>streamlit</a:t>
            </a:r>
            <a:r>
              <a:rPr lang="en-US" dirty="0"/>
              <a:t> platform. </a:t>
            </a:r>
          </a:p>
          <a:p>
            <a:r>
              <a:rPr lang="en-US" dirty="0" err="1"/>
              <a:t>Streamlit</a:t>
            </a:r>
            <a:r>
              <a:rPr lang="en-US" dirty="0"/>
              <a:t> is a free framework to </a:t>
            </a:r>
            <a:r>
              <a:rPr lang="en-US" dirty="0" err="1"/>
              <a:t>bulid</a:t>
            </a:r>
            <a:r>
              <a:rPr lang="en-US" dirty="0"/>
              <a:t> web apps in Python. </a:t>
            </a:r>
          </a:p>
          <a:p>
            <a:endParaRPr lang="en-US" dirty="0"/>
          </a:p>
          <a:p>
            <a:r>
              <a:rPr lang="en-US" dirty="0"/>
              <a:t>-importance scores </a:t>
            </a:r>
          </a:p>
        </p:txBody>
      </p:sp>
      <p:sp>
        <p:nvSpPr>
          <p:cNvPr id="4" name="灯片编号占位符 3"/>
          <p:cNvSpPr>
            <a:spLocks noGrp="1"/>
          </p:cNvSpPr>
          <p:nvPr>
            <p:ph type="sldNum" sz="quarter" idx="5"/>
          </p:nvPr>
        </p:nvSpPr>
        <p:spPr/>
        <p:txBody>
          <a:bodyPr/>
          <a:lstStyle/>
          <a:p>
            <a:fld id="{99591C01-5C6E-4298-9B8C-44AB4B3320FB}" type="slidenum">
              <a:rPr lang="en-US" smtClean="0"/>
              <a:t>28</a:t>
            </a:fld>
            <a:endParaRPr lang="en-US"/>
          </a:p>
        </p:txBody>
      </p:sp>
    </p:spTree>
    <p:extLst>
      <p:ext uri="{BB962C8B-B14F-4D97-AF65-F5344CB8AC3E}">
        <p14:creationId xmlns:p14="http://schemas.microsoft.com/office/powerpoint/2010/main" val="3227015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First of all, I want to talk about the Motivation and Objective</a:t>
            </a:r>
          </a:p>
        </p:txBody>
      </p:sp>
      <p:sp>
        <p:nvSpPr>
          <p:cNvPr id="4" name="灯片编号占位符 3"/>
          <p:cNvSpPr>
            <a:spLocks noGrp="1"/>
          </p:cNvSpPr>
          <p:nvPr>
            <p:ph type="sldNum" sz="quarter" idx="5"/>
          </p:nvPr>
        </p:nvSpPr>
        <p:spPr/>
        <p:txBody>
          <a:bodyPr/>
          <a:lstStyle/>
          <a:p>
            <a:fld id="{99591C01-5C6E-4298-9B8C-44AB4B3320FB}" type="slidenum">
              <a:rPr lang="en-US" smtClean="0"/>
              <a:t>2</a:t>
            </a:fld>
            <a:endParaRPr lang="en-US"/>
          </a:p>
        </p:txBody>
      </p:sp>
    </p:spTree>
    <p:extLst>
      <p:ext uri="{BB962C8B-B14F-4D97-AF65-F5344CB8AC3E}">
        <p14:creationId xmlns:p14="http://schemas.microsoft.com/office/powerpoint/2010/main" val="710054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 addition to decision system, I described about the monitoring system  structure and requirements</a:t>
            </a:r>
          </a:p>
          <a:p>
            <a:endParaRPr lang="en-US" dirty="0"/>
          </a:p>
          <a:p>
            <a:r>
              <a:rPr lang="en-US" dirty="0"/>
              <a:t>This is SHM system Basic structure.</a:t>
            </a:r>
          </a:p>
          <a:p>
            <a:r>
              <a:rPr lang="en-US" dirty="0"/>
              <a:t>Based on this, monitoring systems can be designed</a:t>
            </a:r>
          </a:p>
        </p:txBody>
      </p:sp>
      <p:sp>
        <p:nvSpPr>
          <p:cNvPr id="4" name="灯片编号占位符 3"/>
          <p:cNvSpPr>
            <a:spLocks noGrp="1"/>
          </p:cNvSpPr>
          <p:nvPr>
            <p:ph type="sldNum" sz="quarter" idx="5"/>
          </p:nvPr>
        </p:nvSpPr>
        <p:spPr/>
        <p:txBody>
          <a:bodyPr/>
          <a:lstStyle/>
          <a:p>
            <a:fld id="{99591C01-5C6E-4298-9B8C-44AB4B3320FB}" type="slidenum">
              <a:rPr lang="en-US" smtClean="0"/>
              <a:t>29</a:t>
            </a:fld>
            <a:endParaRPr lang="en-US"/>
          </a:p>
        </p:txBody>
      </p:sp>
    </p:spTree>
    <p:extLst>
      <p:ext uri="{BB962C8B-B14F-4D97-AF65-F5344CB8AC3E}">
        <p14:creationId xmlns:p14="http://schemas.microsoft.com/office/powerpoint/2010/main" val="1345940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These are the design requirements for the monitoring system </a:t>
            </a:r>
          </a:p>
          <a:p>
            <a:endParaRPr lang="en-US" dirty="0"/>
          </a:p>
          <a:p>
            <a:r>
              <a:rPr lang="en-US" dirty="0"/>
              <a:t>For </a:t>
            </a:r>
            <a:r>
              <a:rPr lang="en-US" dirty="0" err="1"/>
              <a:t>explem</a:t>
            </a:r>
            <a:r>
              <a:rPr lang="en-US" dirty="0"/>
              <a:t>: Data Quality and Transmission Requirement</a:t>
            </a:r>
          </a:p>
          <a:p>
            <a:r>
              <a:rPr lang="en-US" dirty="0"/>
              <a:t>we should make sure Data </a:t>
            </a:r>
            <a:r>
              <a:rPr lang="en-US" b="1" dirty="0"/>
              <a:t>stability</a:t>
            </a:r>
            <a:r>
              <a:rPr lang="en-US" dirty="0"/>
              <a:t>, information </a:t>
            </a:r>
            <a:r>
              <a:rPr lang="en-US" b="1" dirty="0"/>
              <a:t>security</a:t>
            </a:r>
            <a:r>
              <a:rPr lang="en-US" dirty="0"/>
              <a:t> </a:t>
            </a:r>
          </a:p>
          <a:p>
            <a:r>
              <a:rPr lang="en-US" dirty="0"/>
              <a:t>And also need software and hardware. </a:t>
            </a:r>
            <a:r>
              <a:rPr lang="en-US" dirty="0" err="1"/>
              <a:t>usb</a:t>
            </a:r>
            <a:r>
              <a:rPr lang="en-US" dirty="0"/>
              <a:t> interface </a:t>
            </a:r>
          </a:p>
          <a:p>
            <a:r>
              <a:rPr lang="en-US" dirty="0"/>
              <a:t>More details are described in my thesis</a:t>
            </a:r>
          </a:p>
        </p:txBody>
      </p:sp>
      <p:sp>
        <p:nvSpPr>
          <p:cNvPr id="4" name="灯片编号占位符 3"/>
          <p:cNvSpPr>
            <a:spLocks noGrp="1"/>
          </p:cNvSpPr>
          <p:nvPr>
            <p:ph type="sldNum" sz="quarter" idx="5"/>
          </p:nvPr>
        </p:nvSpPr>
        <p:spPr/>
        <p:txBody>
          <a:bodyPr/>
          <a:lstStyle/>
          <a:p>
            <a:fld id="{99591C01-5C6E-4298-9B8C-44AB4B3320FB}" type="slidenum">
              <a:rPr lang="en-US" smtClean="0"/>
              <a:t>30</a:t>
            </a:fld>
            <a:endParaRPr lang="en-US"/>
          </a:p>
        </p:txBody>
      </p:sp>
    </p:spTree>
    <p:extLst>
      <p:ext uri="{BB962C8B-B14F-4D97-AF65-F5344CB8AC3E}">
        <p14:creationId xmlns:p14="http://schemas.microsoft.com/office/powerpoint/2010/main" val="21174425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Next   part is the </a:t>
            </a:r>
            <a:r>
              <a:rPr lang="en-US" altLang="zh-CN" dirty="0"/>
              <a:t> </a:t>
            </a:r>
            <a:r>
              <a:rPr lang="en-US" dirty="0"/>
              <a:t>case study</a:t>
            </a:r>
          </a:p>
          <a:p>
            <a:endParaRPr lang="en-US" dirty="0"/>
          </a:p>
          <a:p>
            <a:br>
              <a:rPr lang="en-US" dirty="0"/>
            </a:br>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31</a:t>
            </a:fld>
            <a:endParaRPr lang="en-US"/>
          </a:p>
        </p:txBody>
      </p:sp>
    </p:spTree>
    <p:extLst>
      <p:ext uri="{BB962C8B-B14F-4D97-AF65-F5344CB8AC3E}">
        <p14:creationId xmlns:p14="http://schemas.microsoft.com/office/powerpoint/2010/main" val="3726551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 use a simple  hybrid </a:t>
            </a:r>
            <a:r>
              <a:rPr lang="en-US" b="0" dirty="0">
                <a:effectLst/>
              </a:rPr>
              <a:t>structural</a:t>
            </a:r>
            <a:r>
              <a:rPr lang="en-US" b="1" dirty="0">
                <a:effectLst/>
              </a:rPr>
              <a:t> </a:t>
            </a:r>
            <a:r>
              <a:rPr lang="en-US" dirty="0"/>
              <a:t> as example</a:t>
            </a:r>
          </a:p>
          <a:p>
            <a:endParaRPr lang="en-US" dirty="0"/>
          </a:p>
          <a:p>
            <a:r>
              <a:rPr lang="en-US" dirty="0"/>
              <a:t>4 hundred </a:t>
            </a:r>
            <a:r>
              <a:rPr lang="en-US" b="0" i="0" dirty="0">
                <a:solidFill>
                  <a:srgbClr val="EA4335"/>
                </a:solidFill>
                <a:effectLst/>
                <a:latin typeface="arial" panose="020B0604020202020204" pitchFamily="34" charset="0"/>
              </a:rPr>
              <a:t>millimeter</a:t>
            </a:r>
            <a:r>
              <a:rPr lang="en-US" b="0" i="0" dirty="0">
                <a:solidFill>
                  <a:srgbClr val="4D5156"/>
                </a:solidFill>
                <a:effectLst/>
                <a:latin typeface="arial" panose="020B0604020202020204" pitchFamily="34" charset="0"/>
              </a:rPr>
              <a:t> time 400 mm  composite laminate </a:t>
            </a:r>
          </a:p>
          <a:p>
            <a:endParaRPr lang="en-US" b="0" i="0" dirty="0">
              <a:solidFill>
                <a:srgbClr val="4D5156"/>
              </a:solidFill>
              <a:effectLst/>
              <a:latin typeface="arial" panose="020B0604020202020204" pitchFamily="34" charset="0"/>
            </a:endParaRPr>
          </a:p>
          <a:p>
            <a:r>
              <a:rPr lang="en-US" dirty="0"/>
              <a:t>Through the decision support system</a:t>
            </a:r>
            <a:r>
              <a:rPr lang="en-US" b="0" i="0" dirty="0">
                <a:solidFill>
                  <a:srgbClr val="4D5156"/>
                </a:solidFill>
                <a:effectLst/>
                <a:latin typeface="arial" panose="020B0604020202020204" pitchFamily="34" charset="0"/>
              </a:rPr>
              <a:t>  I got </a:t>
            </a:r>
            <a:r>
              <a:rPr lang="en-US" dirty="0"/>
              <a:t>the best monitoring parameters and monitoring method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Lamb wave based is the optimal Method. </a:t>
            </a:r>
          </a:p>
          <a:p>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32</a:t>
            </a:fld>
            <a:endParaRPr lang="en-US"/>
          </a:p>
        </p:txBody>
      </p:sp>
    </p:spTree>
    <p:extLst>
      <p:ext uri="{BB962C8B-B14F-4D97-AF65-F5344CB8AC3E}">
        <p14:creationId xmlns:p14="http://schemas.microsoft.com/office/powerpoint/2010/main" val="28435459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 used </a:t>
            </a:r>
            <a:r>
              <a:rPr lang="en-US" b="1" dirty="0">
                <a:effectLst/>
              </a:rPr>
              <a:t>finite </a:t>
            </a:r>
            <a:r>
              <a:rPr lang="en-US" dirty="0"/>
              <a:t>element software, </a:t>
            </a:r>
            <a:r>
              <a:rPr lang="en-US" dirty="0" err="1"/>
              <a:t>abaqus</a:t>
            </a:r>
            <a:r>
              <a:rPr lang="en-US" dirty="0"/>
              <a:t> /'</a:t>
            </a:r>
            <a:r>
              <a:rPr lang="en-US" dirty="0" err="1"/>
              <a:t>faɪnaɪt</a:t>
            </a:r>
            <a:r>
              <a:rPr lang="en-US" dirty="0"/>
              <a:t>/  to </a:t>
            </a:r>
            <a:r>
              <a:rPr lang="en-US" b="1" dirty="0"/>
              <a:t>simulation</a:t>
            </a:r>
          </a:p>
          <a:p>
            <a:endParaRPr lang="en-US" dirty="0"/>
          </a:p>
          <a:p>
            <a:r>
              <a:rPr lang="en-US" dirty="0"/>
              <a:t>Create Damage Model </a:t>
            </a:r>
          </a:p>
          <a:p>
            <a:r>
              <a:rPr lang="en-US" dirty="0"/>
              <a:t>Sensor Networks</a:t>
            </a:r>
          </a:p>
          <a:p>
            <a:endParaRPr lang="en-US" dirty="0"/>
          </a:p>
          <a:p>
            <a:r>
              <a:rPr lang="en-US" dirty="0"/>
              <a:t>*Sensors can both excite and receive signals</a:t>
            </a:r>
          </a:p>
        </p:txBody>
      </p:sp>
      <p:sp>
        <p:nvSpPr>
          <p:cNvPr id="4" name="灯片编号占位符 3"/>
          <p:cNvSpPr>
            <a:spLocks noGrp="1"/>
          </p:cNvSpPr>
          <p:nvPr>
            <p:ph type="sldNum" sz="quarter" idx="5"/>
          </p:nvPr>
        </p:nvSpPr>
        <p:spPr/>
        <p:txBody>
          <a:bodyPr/>
          <a:lstStyle/>
          <a:p>
            <a:fld id="{99591C01-5C6E-4298-9B8C-44AB4B3320FB}" type="slidenum">
              <a:rPr lang="en-US" smtClean="0"/>
              <a:t>33</a:t>
            </a:fld>
            <a:endParaRPr lang="en-US"/>
          </a:p>
        </p:txBody>
      </p:sp>
    </p:spTree>
    <p:extLst>
      <p:ext uri="{BB962C8B-B14F-4D97-AF65-F5344CB8AC3E}">
        <p14:creationId xmlns:p14="http://schemas.microsoft.com/office/powerpoint/2010/main" val="7323373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damage factor is got by comparing the damaged and non-damaged signals</a:t>
            </a:r>
          </a:p>
          <a:p>
            <a:endParaRPr lang="en-US" dirty="0"/>
          </a:p>
          <a:p>
            <a:endParaRPr lang="en-US" dirty="0"/>
          </a:p>
          <a:p>
            <a:r>
              <a:rPr lang="en-US" dirty="0"/>
              <a:t>Finally, the location of the damage is </a:t>
            </a:r>
            <a:r>
              <a:rPr lang="en-US" b="1" dirty="0">
                <a:effectLst/>
              </a:rPr>
              <a:t>calculated</a:t>
            </a:r>
            <a:r>
              <a:rPr lang="en-US" dirty="0">
                <a:effectLst/>
              </a:rPr>
              <a:t> </a:t>
            </a:r>
            <a:r>
              <a:rPr lang="en-US" dirty="0"/>
              <a:t>by </a:t>
            </a:r>
            <a:r>
              <a:rPr lang="en-US" dirty="0" err="1"/>
              <a:t>Matlab</a:t>
            </a:r>
            <a:endParaRPr lang="en-US" dirty="0"/>
          </a:p>
          <a:p>
            <a:endParaRPr lang="en-US" dirty="0"/>
          </a:p>
          <a:p>
            <a:r>
              <a:rPr lang="en-US" dirty="0" err="1"/>
              <a:t>Analysed</a:t>
            </a:r>
            <a:endParaRPr lang="en-US" dirty="0"/>
          </a:p>
          <a:p>
            <a:endParaRPr lang="en-US" dirty="0"/>
          </a:p>
          <a:p>
            <a:r>
              <a:rPr lang="en-US" dirty="0"/>
              <a:t>Case study proves the feasibility of monitoring methods from designed decision support system.</a:t>
            </a:r>
          </a:p>
          <a:p>
            <a:r>
              <a:rPr lang="zh-CN" altLang="en-US" dirty="0"/>
              <a:t>非</a:t>
            </a:r>
            <a:r>
              <a:rPr lang="en-US" altLang="zh-CN" dirty="0" err="1"/>
              <a:t>zer</a:t>
            </a:r>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34</a:t>
            </a:fld>
            <a:endParaRPr lang="en-US"/>
          </a:p>
        </p:txBody>
      </p:sp>
    </p:spTree>
    <p:extLst>
      <p:ext uri="{BB962C8B-B14F-4D97-AF65-F5344CB8AC3E}">
        <p14:creationId xmlns:p14="http://schemas.microsoft.com/office/powerpoint/2010/main" val="4614803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35</a:t>
            </a:fld>
            <a:endParaRPr lang="en-US"/>
          </a:p>
        </p:txBody>
      </p:sp>
    </p:spTree>
    <p:extLst>
      <p:ext uri="{BB962C8B-B14F-4D97-AF65-F5344CB8AC3E}">
        <p14:creationId xmlns:p14="http://schemas.microsoft.com/office/powerpoint/2010/main" val="1465015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Of course, the designed decision support system has some shortcomings. </a:t>
            </a:r>
          </a:p>
          <a:p>
            <a:endParaRPr lang="en-US" dirty="0"/>
          </a:p>
          <a:p>
            <a:r>
              <a:rPr lang="en-US" dirty="0"/>
              <a:t>I used two decision methods, which made the study more difficult</a:t>
            </a:r>
          </a:p>
          <a:p>
            <a:r>
              <a:rPr lang="en-US" dirty="0"/>
              <a:t>Because I lack </a:t>
            </a:r>
            <a:r>
              <a:rPr lang="en-US" b="1" dirty="0"/>
              <a:t>relevant</a:t>
            </a:r>
            <a:r>
              <a:rPr lang="en-US" dirty="0"/>
              <a:t> work experience, may not have been </a:t>
            </a:r>
            <a:r>
              <a:rPr lang="en-US" b="1" dirty="0"/>
              <a:t>complete/comprehensive</a:t>
            </a:r>
            <a:r>
              <a:rPr lang="en-US" dirty="0"/>
              <a:t> consideration</a:t>
            </a:r>
          </a:p>
          <a:p>
            <a:r>
              <a:rPr lang="en-US" dirty="0"/>
              <a:t>Case studies need to test more complex structures</a:t>
            </a:r>
          </a:p>
          <a:p>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36</a:t>
            </a:fld>
            <a:endParaRPr lang="en-US"/>
          </a:p>
        </p:txBody>
      </p:sp>
    </p:spTree>
    <p:extLst>
      <p:ext uri="{BB962C8B-B14F-4D97-AF65-F5344CB8AC3E}">
        <p14:creationId xmlns:p14="http://schemas.microsoft.com/office/powerpoint/2010/main" val="22449260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99591C01-5C6E-4298-9B8C-44AB4B3320FB}" type="slidenum">
              <a:rPr lang="en-US" smtClean="0"/>
              <a:t>37</a:t>
            </a:fld>
            <a:endParaRPr lang="en-US"/>
          </a:p>
        </p:txBody>
      </p:sp>
    </p:spTree>
    <p:extLst>
      <p:ext uri="{BB962C8B-B14F-4D97-AF65-F5344CB8AC3E}">
        <p14:creationId xmlns:p14="http://schemas.microsoft.com/office/powerpoint/2010/main" val="27273376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Finally I give some future research </a:t>
            </a:r>
            <a:r>
              <a:rPr lang="en-US" b="1" dirty="0"/>
              <a:t>directions</a:t>
            </a:r>
          </a:p>
          <a:p>
            <a:endParaRPr lang="en-US" b="1" dirty="0"/>
          </a:p>
          <a:p>
            <a:r>
              <a:rPr lang="en-US" dirty="0"/>
              <a:t>Expand the functional range of the decision support system.</a:t>
            </a:r>
          </a:p>
          <a:p>
            <a:endParaRPr lang="en-US" dirty="0"/>
          </a:p>
          <a:p>
            <a:r>
              <a:rPr lang="en-US" dirty="0"/>
              <a:t>It may be possible to achieve more decision function such as sensor selection, selection of data transmission methods, </a:t>
            </a:r>
            <a:r>
              <a:rPr lang="en-US" dirty="0" err="1"/>
              <a:t>etc</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economy of monitoring strategies can be considered more in the future</a:t>
            </a:r>
          </a:p>
          <a:p>
            <a:endParaRPr lang="en-US" dirty="0"/>
          </a:p>
          <a:p>
            <a:endParaRPr lang="en-US" dirty="0"/>
          </a:p>
          <a:p>
            <a:r>
              <a:rPr lang="en-US" dirty="0"/>
              <a:t>* Because this thesis mainly considers the </a:t>
            </a:r>
            <a:r>
              <a:rPr lang="en-US" b="1" dirty="0"/>
              <a:t>feasibility</a:t>
            </a:r>
            <a:r>
              <a:rPr lang="en-US" dirty="0"/>
              <a:t> of monitoring methods, </a:t>
            </a:r>
          </a:p>
          <a:p>
            <a:r>
              <a:rPr lang="en-US" dirty="0"/>
              <a:t>Not enough consideration for </a:t>
            </a:r>
            <a:r>
              <a:rPr lang="en-US" b="1" dirty="0"/>
              <a:t>economy</a:t>
            </a:r>
            <a:r>
              <a:rPr lang="en-US" dirty="0"/>
              <a:t> , so in the future more consideration about economy of monitoring strategies  should be given</a:t>
            </a:r>
          </a:p>
          <a:p>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38</a:t>
            </a:fld>
            <a:endParaRPr lang="en-US"/>
          </a:p>
        </p:txBody>
      </p:sp>
    </p:spTree>
    <p:extLst>
      <p:ext uri="{BB962C8B-B14F-4D97-AF65-F5344CB8AC3E}">
        <p14:creationId xmlns:p14="http://schemas.microsoft.com/office/powerpoint/2010/main" val="348547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With the development and application of hybrid </a:t>
            </a:r>
            <a:r>
              <a:rPr lang="zh-CN" altLang="en-US" dirty="0"/>
              <a:t>海不瑞</a:t>
            </a:r>
            <a:r>
              <a:rPr lang="en-US" altLang="zh-CN" dirty="0"/>
              <a:t>d</a:t>
            </a:r>
            <a:r>
              <a:rPr lang="zh-CN" altLang="en-US" dirty="0"/>
              <a:t> </a:t>
            </a:r>
            <a:r>
              <a:rPr lang="en-US" dirty="0"/>
              <a:t>structures,</a:t>
            </a:r>
          </a:p>
          <a:p>
            <a:r>
              <a:rPr lang="en-US" dirty="0"/>
              <a:t>It makes an important </a:t>
            </a:r>
            <a:r>
              <a:rPr lang="en-US" b="1" dirty="0">
                <a:solidFill>
                  <a:srgbClr val="FF0000"/>
                </a:solidFill>
              </a:rPr>
              <a:t>contribution</a:t>
            </a:r>
            <a:r>
              <a:rPr lang="en-US" dirty="0"/>
              <a:t> to the lightweight of vehicles. </a:t>
            </a:r>
          </a:p>
        </p:txBody>
      </p:sp>
      <p:sp>
        <p:nvSpPr>
          <p:cNvPr id="4" name="灯片编号占位符 3"/>
          <p:cNvSpPr>
            <a:spLocks noGrp="1"/>
          </p:cNvSpPr>
          <p:nvPr>
            <p:ph type="sldNum" sz="quarter" idx="5"/>
          </p:nvPr>
        </p:nvSpPr>
        <p:spPr/>
        <p:txBody>
          <a:bodyPr/>
          <a:lstStyle/>
          <a:p>
            <a:fld id="{99591C01-5C6E-4298-9B8C-44AB4B3320FB}" type="slidenum">
              <a:rPr lang="en-US" smtClean="0"/>
              <a:t>3</a:t>
            </a:fld>
            <a:endParaRPr lang="en-US"/>
          </a:p>
        </p:txBody>
      </p:sp>
    </p:spTree>
    <p:extLst>
      <p:ext uri="{BB962C8B-B14F-4D97-AF65-F5344CB8AC3E}">
        <p14:creationId xmlns:p14="http://schemas.microsoft.com/office/powerpoint/2010/main" val="20840343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99591C01-5C6E-4298-9B8C-44AB4B3320FB}" type="slidenum">
              <a:rPr lang="en-US" smtClean="0"/>
              <a:t>39</a:t>
            </a:fld>
            <a:endParaRPr lang="en-US"/>
          </a:p>
        </p:txBody>
      </p:sp>
    </p:spTree>
    <p:extLst>
      <p:ext uri="{BB962C8B-B14F-4D97-AF65-F5344CB8AC3E}">
        <p14:creationId xmlns:p14="http://schemas.microsoft.com/office/powerpoint/2010/main" val="7458506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dirty="0"/>
              <a:t>That concludes my presentation. </a:t>
            </a:r>
          </a:p>
          <a:p>
            <a:pPr algn="l"/>
            <a:br>
              <a:rPr lang="en-US" dirty="0"/>
            </a:br>
            <a:r>
              <a:rPr lang="en-US" dirty="0"/>
              <a:t>Thank you so much for your interest and attention.</a:t>
            </a:r>
          </a:p>
          <a:p>
            <a:pPr algn="l"/>
            <a:endParaRPr lang="en-US" dirty="0"/>
          </a:p>
          <a:p>
            <a:r>
              <a:rPr lang="en-US" dirty="0" err="1"/>
              <a:t>Vielen</a:t>
            </a:r>
            <a:r>
              <a:rPr lang="en-US" dirty="0"/>
              <a:t> Dank für </a:t>
            </a:r>
            <a:r>
              <a:rPr lang="en-US" dirty="0" err="1"/>
              <a:t>Ihre</a:t>
            </a:r>
            <a:r>
              <a:rPr lang="en-US" dirty="0"/>
              <a:t> </a:t>
            </a:r>
            <a:r>
              <a:rPr lang="en-US" dirty="0" err="1"/>
              <a:t>Aufmerksamkeit</a:t>
            </a:r>
            <a:endParaRPr lang="en-US" dirty="0"/>
          </a:p>
          <a:p>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40</a:t>
            </a:fld>
            <a:endParaRPr lang="en-US"/>
          </a:p>
        </p:txBody>
      </p:sp>
    </p:spTree>
    <p:extLst>
      <p:ext uri="{BB962C8B-B14F-4D97-AF65-F5344CB8AC3E}">
        <p14:creationId xmlns:p14="http://schemas.microsoft.com/office/powerpoint/2010/main" val="2149706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For example, BMW Efficient Lightweight technology,  1</a:t>
            </a:r>
            <a:r>
              <a:rPr lang="zh-CN" altLang="en-US" dirty="0"/>
              <a:t>非神</a:t>
            </a:r>
            <a:r>
              <a:rPr lang="en-US" altLang="zh-CN" dirty="0"/>
              <a:t>t </a:t>
            </a:r>
            <a:r>
              <a:rPr lang="zh-CN" altLang="en-US" dirty="0"/>
              <a:t>太可</a:t>
            </a:r>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4</a:t>
            </a:fld>
            <a:endParaRPr lang="en-US"/>
          </a:p>
        </p:txBody>
      </p:sp>
    </p:spTree>
    <p:extLst>
      <p:ext uri="{BB962C8B-B14F-4D97-AF65-F5344CB8AC3E}">
        <p14:creationId xmlns:p14="http://schemas.microsoft.com/office/powerpoint/2010/main" val="2439088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Upper roof rail with CFRP reinforced structure. </a:t>
            </a:r>
            <a:r>
              <a:rPr lang="zh-CN" altLang="en-US" dirty="0"/>
              <a:t>为哦  瑞</a:t>
            </a:r>
            <a:r>
              <a:rPr lang="en-US" altLang="zh-CN" dirty="0" err="1"/>
              <a:t>inforced</a:t>
            </a:r>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5</a:t>
            </a:fld>
            <a:endParaRPr lang="en-US"/>
          </a:p>
        </p:txBody>
      </p:sp>
    </p:spTree>
    <p:extLst>
      <p:ext uri="{BB962C8B-B14F-4D97-AF65-F5344CB8AC3E}">
        <p14:creationId xmlns:p14="http://schemas.microsoft.com/office/powerpoint/2010/main" val="2063564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is another form </a:t>
            </a:r>
            <a:r>
              <a:rPr lang="en-US" altLang="zh-CN" dirty="0"/>
              <a:t>fiber-</a:t>
            </a:r>
            <a:r>
              <a:rPr lang="en-US" dirty="0"/>
              <a:t>metal laminate. </a:t>
            </a:r>
            <a:r>
              <a:rPr lang="zh-CN" altLang="en-US" dirty="0"/>
              <a:t>卖头 </a:t>
            </a:r>
            <a:r>
              <a:rPr lang="en-US" altLang="zh-CN" dirty="0"/>
              <a:t>f</a:t>
            </a:r>
            <a:r>
              <a:rPr lang="zh-CN" altLang="en-US" dirty="0"/>
              <a:t>爱</a:t>
            </a:r>
            <a:r>
              <a:rPr lang="en-US" altLang="zh-CN" dirty="0" err="1"/>
              <a:t>ber</a:t>
            </a:r>
            <a:r>
              <a:rPr lang="en-US" altLang="zh-CN" dirty="0"/>
              <a:t> </a:t>
            </a:r>
            <a:r>
              <a:rPr lang="en-US" altLang="zh-CN" dirty="0" err="1"/>
              <a:t>lai</a:t>
            </a:r>
            <a:r>
              <a:rPr lang="zh-CN" altLang="en-US" dirty="0"/>
              <a:t>米内</a:t>
            </a:r>
            <a:r>
              <a:rPr lang="en-US" altLang="zh-CN" dirty="0"/>
              <a:t>t</a:t>
            </a:r>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6</a:t>
            </a:fld>
            <a:endParaRPr lang="en-US"/>
          </a:p>
        </p:txBody>
      </p:sp>
    </p:spTree>
    <p:extLst>
      <p:ext uri="{BB962C8B-B14F-4D97-AF65-F5344CB8AC3E}">
        <p14:creationId xmlns:p14="http://schemas.microsoft.com/office/powerpoint/2010/main" val="174188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application of new technologies also brings new problems. </a:t>
            </a:r>
          </a:p>
          <a:p>
            <a:r>
              <a:rPr lang="en-US" dirty="0"/>
              <a:t>In order to be able to </a:t>
            </a:r>
            <a:r>
              <a:rPr lang="en-US" altLang="zh-CN" dirty="0"/>
              <a:t>know</a:t>
            </a:r>
            <a:r>
              <a:rPr lang="en-US" dirty="0"/>
              <a:t> the life cycle of hybrid structures, we need monitoring systems.</a:t>
            </a:r>
          </a:p>
          <a:p>
            <a:r>
              <a:rPr lang="en-US" dirty="0"/>
              <a:t>The monitoring system can collect data and analyze damage, and also can </a:t>
            </a:r>
            <a:r>
              <a:rPr lang="en-US" b="1" dirty="0"/>
              <a:t>optimize</a:t>
            </a:r>
            <a:r>
              <a:rPr lang="en-US" dirty="0"/>
              <a:t> the design of the structure.</a:t>
            </a:r>
          </a:p>
          <a:p>
            <a:r>
              <a:rPr lang="en-US" dirty="0"/>
              <a:t>There are two common monitoring system.  CM </a:t>
            </a:r>
            <a:r>
              <a:rPr lang="en-US" altLang="zh-CN" dirty="0"/>
              <a:t>and SHM</a:t>
            </a:r>
            <a:endParaRPr lang="en-US" dirty="0"/>
          </a:p>
          <a:p>
            <a:r>
              <a:rPr lang="en-US" dirty="0"/>
              <a:t>but CM is used for </a:t>
            </a:r>
            <a:r>
              <a:rPr lang="en-US" b="1" dirty="0"/>
              <a:t>rotating machinery</a:t>
            </a:r>
            <a:r>
              <a:rPr lang="en-US" dirty="0"/>
              <a:t> and SHM is more suitable for online monitoring.</a:t>
            </a:r>
          </a:p>
          <a:p>
            <a:r>
              <a:rPr lang="en-US" dirty="0"/>
              <a:t>Therefore, this thesis focuses on the study of SHM.</a:t>
            </a:r>
          </a:p>
          <a:p>
            <a:endParaRPr lang="en-US" dirty="0"/>
          </a:p>
        </p:txBody>
      </p:sp>
      <p:sp>
        <p:nvSpPr>
          <p:cNvPr id="4" name="灯片编号占位符 3"/>
          <p:cNvSpPr>
            <a:spLocks noGrp="1"/>
          </p:cNvSpPr>
          <p:nvPr>
            <p:ph type="sldNum" sz="quarter" idx="5"/>
          </p:nvPr>
        </p:nvSpPr>
        <p:spPr/>
        <p:txBody>
          <a:bodyPr/>
          <a:lstStyle/>
          <a:p>
            <a:fld id="{99591C01-5C6E-4298-9B8C-44AB4B3320FB}" type="slidenum">
              <a:rPr lang="en-US" smtClean="0"/>
              <a:t>7</a:t>
            </a:fld>
            <a:endParaRPr lang="en-US"/>
          </a:p>
        </p:txBody>
      </p:sp>
    </p:spTree>
    <p:extLst>
      <p:ext uri="{BB962C8B-B14F-4D97-AF65-F5344CB8AC3E}">
        <p14:creationId xmlns:p14="http://schemas.microsoft.com/office/powerpoint/2010/main" val="723559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These are some of the commonly used SHM techniques</a:t>
            </a:r>
            <a:r>
              <a:rPr lang="zh-CN" altLang="en-US" dirty="0"/>
              <a:t>。</a:t>
            </a:r>
            <a:endParaRPr lang="en-US" dirty="0"/>
          </a:p>
          <a:p>
            <a:r>
              <a:rPr lang="en-US" dirty="0"/>
              <a:t>Each monitoring method has its own advantages and disadvantages.</a:t>
            </a:r>
          </a:p>
        </p:txBody>
      </p:sp>
      <p:sp>
        <p:nvSpPr>
          <p:cNvPr id="4" name="灯片编号占位符 3"/>
          <p:cNvSpPr>
            <a:spLocks noGrp="1"/>
          </p:cNvSpPr>
          <p:nvPr>
            <p:ph type="sldNum" sz="quarter" idx="5"/>
          </p:nvPr>
        </p:nvSpPr>
        <p:spPr/>
        <p:txBody>
          <a:bodyPr/>
          <a:lstStyle/>
          <a:p>
            <a:fld id="{99591C01-5C6E-4298-9B8C-44AB4B3320FB}" type="slidenum">
              <a:rPr lang="en-US" smtClean="0"/>
              <a:t>8</a:t>
            </a:fld>
            <a:endParaRPr lang="en-US"/>
          </a:p>
        </p:txBody>
      </p:sp>
    </p:spTree>
    <p:extLst>
      <p:ext uri="{BB962C8B-B14F-4D97-AF65-F5344CB8AC3E}">
        <p14:creationId xmlns:p14="http://schemas.microsoft.com/office/powerpoint/2010/main" val="12621015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1"/>
        </a:solidFill>
        <a:effectLst/>
      </p:bgPr>
    </p:bg>
    <p:spTree>
      <p:nvGrpSpPr>
        <p:cNvPr id="1" name=""/>
        <p:cNvGrpSpPr/>
        <p:nvPr/>
      </p:nvGrpSpPr>
      <p:grpSpPr>
        <a:xfrm>
          <a:off x="0" y="0"/>
          <a:ext cx="0" cy="0"/>
          <a:chOff x="0" y="0"/>
          <a:chExt cx="0" cy="0"/>
        </a:xfrm>
      </p:grpSpPr>
      <p:pic>
        <p:nvPicPr>
          <p:cNvPr id="10" name="Picture 16" descr="TU_Braunschweig_02"/>
          <p:cNvPicPr>
            <a:picLocks noChangeAspect="1" noChangeArrowheads="1"/>
          </p:cNvPicPr>
          <p:nvPr userDrawn="1"/>
        </p:nvPicPr>
        <p:blipFill rotWithShape="1">
          <a:blip r:embed="rId2" cstate="print"/>
          <a:srcRect b="24503"/>
          <a:stretch/>
        </p:blipFill>
        <p:spPr bwMode="auto">
          <a:xfrm>
            <a:off x="383118" y="1440000"/>
            <a:ext cx="11443201" cy="2663688"/>
          </a:xfrm>
          <a:prstGeom prst="rect">
            <a:avLst/>
          </a:prstGeom>
          <a:noFill/>
          <a:ln w="9525">
            <a:noFill/>
            <a:miter lim="800000"/>
            <a:headEnd/>
            <a:tailEnd/>
          </a:ln>
        </p:spPr>
      </p:pic>
      <p:pic>
        <p:nvPicPr>
          <p:cNvPr id="11" name="Grafik 10" descr="Namenszug farbig 2011_03_01.wmf"/>
          <p:cNvPicPr>
            <a:picLocks noChangeAspect="1"/>
          </p:cNvPicPr>
          <p:nvPr userDrawn="1"/>
        </p:nvPicPr>
        <p:blipFill>
          <a:blip r:embed="rId3" cstate="print"/>
          <a:stretch>
            <a:fillRect/>
          </a:stretch>
        </p:blipFill>
        <p:spPr>
          <a:xfrm>
            <a:off x="9081656" y="648000"/>
            <a:ext cx="2737571" cy="297040"/>
          </a:xfrm>
          <a:prstGeom prst="rect">
            <a:avLst/>
          </a:prstGeom>
        </p:spPr>
      </p:pic>
      <p:sp>
        <p:nvSpPr>
          <p:cNvPr id="5" name="Rectangle 17"/>
          <p:cNvSpPr>
            <a:spLocks noChangeArrowheads="1"/>
          </p:cNvSpPr>
          <p:nvPr userDrawn="1"/>
        </p:nvSpPr>
        <p:spPr bwMode="auto">
          <a:xfrm>
            <a:off x="401239" y="4108537"/>
            <a:ext cx="11425080" cy="2418801"/>
          </a:xfrm>
          <a:prstGeom prst="rect">
            <a:avLst/>
          </a:prstGeom>
          <a:solidFill>
            <a:srgbClr val="FFF0B2"/>
          </a:solidFill>
          <a:ln w="9525">
            <a:noFill/>
            <a:miter lim="800000"/>
            <a:headEnd/>
            <a:tailEnd/>
          </a:ln>
          <a:effectLst/>
        </p:spPr>
        <p:txBody>
          <a:bodyPr wrap="none" anchor="ctr"/>
          <a:lstStyle/>
          <a:p>
            <a:pPr algn="ctr"/>
            <a:r>
              <a:rPr lang="de-DE" sz="2400"/>
              <a:t>   </a:t>
            </a:r>
          </a:p>
        </p:txBody>
      </p:sp>
      <p:sp>
        <p:nvSpPr>
          <p:cNvPr id="8" name="Rectangle 18"/>
          <p:cNvSpPr>
            <a:spLocks noChangeArrowheads="1"/>
          </p:cNvSpPr>
          <p:nvPr userDrawn="1"/>
        </p:nvSpPr>
        <p:spPr bwMode="auto">
          <a:xfrm>
            <a:off x="401239" y="6240001"/>
            <a:ext cx="11444816" cy="287337"/>
          </a:xfrm>
          <a:prstGeom prst="rect">
            <a:avLst/>
          </a:prstGeom>
          <a:solidFill>
            <a:srgbClr val="BE1E3C"/>
          </a:solidFill>
          <a:ln w="9525">
            <a:noFill/>
            <a:miter lim="800000"/>
            <a:headEnd/>
            <a:tailEnd/>
          </a:ln>
          <a:effectLst/>
        </p:spPr>
        <p:txBody>
          <a:bodyPr wrap="none" anchor="ctr"/>
          <a:lstStyle/>
          <a:p>
            <a:endParaRPr lang="de-DE" sz="2400"/>
          </a:p>
        </p:txBody>
      </p:sp>
      <p:sp>
        <p:nvSpPr>
          <p:cNvPr id="3074" name="Rectangle 2"/>
          <p:cNvSpPr>
            <a:spLocks noGrp="1" noChangeArrowheads="1"/>
          </p:cNvSpPr>
          <p:nvPr>
            <p:ph type="ctrTitle" hasCustomPrompt="1"/>
          </p:nvPr>
        </p:nvSpPr>
        <p:spPr>
          <a:xfrm>
            <a:off x="1109133" y="4356100"/>
            <a:ext cx="10363200" cy="873125"/>
          </a:xfrm>
        </p:spPr>
        <p:txBody>
          <a:bodyPr/>
          <a:lstStyle>
            <a:lvl1pPr>
              <a:defRPr/>
            </a:lvl1pPr>
          </a:lstStyle>
          <a:p>
            <a:r>
              <a:rPr lang="de-DE" dirty="0"/>
              <a:t>Titel der Präsentation</a:t>
            </a:r>
          </a:p>
        </p:txBody>
      </p:sp>
      <p:sp>
        <p:nvSpPr>
          <p:cNvPr id="3075" name="Rectangle 3"/>
          <p:cNvSpPr>
            <a:spLocks noGrp="1" noChangeArrowheads="1"/>
          </p:cNvSpPr>
          <p:nvPr>
            <p:ph type="subTitle" idx="1" hasCustomPrompt="1"/>
          </p:nvPr>
        </p:nvSpPr>
        <p:spPr>
          <a:xfrm>
            <a:off x="1107018" y="5499102"/>
            <a:ext cx="10329333" cy="333375"/>
          </a:xfrm>
        </p:spPr>
        <p:txBody>
          <a:bodyPr/>
          <a:lstStyle>
            <a:lvl1pPr>
              <a:defRPr/>
            </a:lvl1pPr>
          </a:lstStyle>
          <a:p>
            <a:r>
              <a:rPr lang="de-DE" dirty="0"/>
              <a:t>Vorname, Nachname der Referentin/des Referenten, Datum</a:t>
            </a:r>
          </a:p>
        </p:txBody>
      </p:sp>
      <p:pic>
        <p:nvPicPr>
          <p:cNvPr id="9" name="Picture 13" descr="TUBS_CO_150dpi"/>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 y="648000"/>
            <a:ext cx="2832001" cy="10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179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liederung">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0" y="1"/>
            <a:ext cx="12192000" cy="1133475"/>
          </a:xfrm>
          <a:prstGeom prst="rect">
            <a:avLst/>
          </a:prstGeom>
          <a:solidFill>
            <a:schemeClr val="hlink"/>
          </a:solidFill>
          <a:ln w="0">
            <a:noFill/>
            <a:miter lim="800000"/>
            <a:headEnd/>
            <a:tailEnd/>
          </a:ln>
          <a:effectLst/>
        </p:spPr>
        <p:txBody>
          <a:bodyPr wrap="none" anchor="ctr"/>
          <a:lstStyle/>
          <a:p>
            <a:pPr algn="ctr"/>
            <a:endParaRPr lang="de-DE" sz="2400">
              <a:solidFill>
                <a:schemeClr val="accent2"/>
              </a:solidFill>
            </a:endParaRPr>
          </a:p>
        </p:txBody>
      </p:sp>
      <p:sp>
        <p:nvSpPr>
          <p:cNvPr id="2" name="Titel 1"/>
          <p:cNvSpPr>
            <a:spLocks noGrp="1"/>
          </p:cNvSpPr>
          <p:nvPr>
            <p:ph type="title"/>
          </p:nvPr>
        </p:nvSpPr>
        <p:spPr/>
        <p:txBody>
          <a:bodyPr/>
          <a:lstStyle>
            <a:lvl1pPr>
              <a:defRPr>
                <a:solidFill>
                  <a:schemeClr val="bg1"/>
                </a:solidFill>
              </a:defRPr>
            </a:lvl1pPr>
          </a:lstStyle>
          <a:p>
            <a:r>
              <a:rPr lang="zh-CN" altLang="en-US"/>
              <a:t>单击此处编辑母版标题样式</a:t>
            </a:r>
            <a:endParaRPr lang="de-DE" dirty="0"/>
          </a:p>
        </p:txBody>
      </p:sp>
      <p:sp>
        <p:nvSpPr>
          <p:cNvPr id="4" name="Rectangle 3"/>
          <p:cNvSpPr>
            <a:spLocks noGrp="1" noChangeArrowheads="1"/>
          </p:cNvSpPr>
          <p:nvPr userDrawn="1">
            <p:ph type="body" idx="1"/>
          </p:nvPr>
        </p:nvSpPr>
        <p:spPr bwMode="gray">
          <a:xfrm>
            <a:off x="575733" y="1339851"/>
            <a:ext cx="11161184" cy="4622800"/>
          </a:xfrm>
          <a:noFill/>
        </p:spPr>
        <p:txBody>
          <a:bodyPr/>
          <a:lstStyle/>
          <a:p>
            <a:pPr lvl="0">
              <a:buClr>
                <a:srgbClr val="C0C0C0"/>
              </a:buClr>
            </a:pPr>
            <a:r>
              <a:rPr lang="zh-CN" altLang="en-US" sz="2667">
                <a:solidFill>
                  <a:srgbClr val="C0C0C0"/>
                </a:solidFill>
              </a:rPr>
              <a:t>单击此处编辑母版文本样式</a:t>
            </a:r>
          </a:p>
          <a:p>
            <a:pPr lvl="1">
              <a:buClr>
                <a:srgbClr val="C0C0C0"/>
              </a:buClr>
            </a:pPr>
            <a:r>
              <a:rPr lang="zh-CN" altLang="en-US" sz="2667">
                <a:solidFill>
                  <a:srgbClr val="C0C0C0"/>
                </a:solidFill>
              </a:rPr>
              <a:t>二级</a:t>
            </a:r>
          </a:p>
          <a:p>
            <a:pPr lvl="2">
              <a:buClr>
                <a:srgbClr val="C0C0C0"/>
              </a:buClr>
            </a:pPr>
            <a:r>
              <a:rPr lang="zh-CN" altLang="en-US" sz="2667">
                <a:solidFill>
                  <a:srgbClr val="C0C0C0"/>
                </a:solidFill>
              </a:rPr>
              <a:t>三级</a:t>
            </a:r>
          </a:p>
          <a:p>
            <a:pPr lvl="3">
              <a:buClr>
                <a:srgbClr val="C0C0C0"/>
              </a:buClr>
            </a:pPr>
            <a:r>
              <a:rPr lang="zh-CN" altLang="en-US" sz="2667">
                <a:solidFill>
                  <a:srgbClr val="C0C0C0"/>
                </a:solidFill>
              </a:rPr>
              <a:t>四级</a:t>
            </a:r>
          </a:p>
          <a:p>
            <a:pPr lvl="4">
              <a:buClr>
                <a:srgbClr val="C0C0C0"/>
              </a:buClr>
            </a:pPr>
            <a:r>
              <a:rPr lang="zh-CN" altLang="en-US" sz="2667">
                <a:solidFill>
                  <a:srgbClr val="C0C0C0"/>
                </a:solidFill>
              </a:rPr>
              <a:t>五级</a:t>
            </a:r>
            <a:endParaRPr lang="de-DE" sz="2667" dirty="0">
              <a:solidFill>
                <a:srgbClr val="C0C0C0"/>
              </a:solidFill>
            </a:endParaRPr>
          </a:p>
        </p:txBody>
      </p:sp>
    </p:spTree>
    <p:extLst>
      <p:ext uri="{BB962C8B-B14F-4D97-AF65-F5344CB8AC3E}">
        <p14:creationId xmlns:p14="http://schemas.microsoft.com/office/powerpoint/2010/main" val="3523335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wischentitel_1">
    <p:spTree>
      <p:nvGrpSpPr>
        <p:cNvPr id="1" name=""/>
        <p:cNvGrpSpPr/>
        <p:nvPr/>
      </p:nvGrpSpPr>
      <p:grpSpPr>
        <a:xfrm>
          <a:off x="0" y="0"/>
          <a:ext cx="0" cy="0"/>
          <a:chOff x="0" y="0"/>
          <a:chExt cx="0" cy="0"/>
        </a:xfrm>
      </p:grpSpPr>
      <p:sp>
        <p:nvSpPr>
          <p:cNvPr id="6" name="Rectangle 17"/>
          <p:cNvSpPr>
            <a:spLocks noChangeArrowheads="1"/>
          </p:cNvSpPr>
          <p:nvPr userDrawn="1"/>
        </p:nvSpPr>
        <p:spPr bwMode="auto">
          <a:xfrm>
            <a:off x="288000" y="384000"/>
            <a:ext cx="11616000" cy="5707200"/>
          </a:xfrm>
          <a:prstGeom prst="rect">
            <a:avLst/>
          </a:prstGeom>
          <a:solidFill>
            <a:srgbClr val="DDDDDD"/>
          </a:solidFill>
          <a:ln>
            <a:noFill/>
          </a:ln>
        </p:spPr>
        <p:txBody>
          <a:bodyPr wrap="none" anchor="ctr"/>
          <a:lstStyle/>
          <a:p>
            <a:pPr algn="ctr"/>
            <a:r>
              <a:rPr lang="de-DE" sz="2400"/>
              <a:t>   </a:t>
            </a:r>
          </a:p>
        </p:txBody>
      </p:sp>
      <p:sp>
        <p:nvSpPr>
          <p:cNvPr id="7" name="Rectangle 2"/>
          <p:cNvSpPr>
            <a:spLocks noGrp="1" noChangeArrowheads="1"/>
          </p:cNvSpPr>
          <p:nvPr>
            <p:ph type="ctrTitle" hasCustomPrompt="1"/>
          </p:nvPr>
        </p:nvSpPr>
        <p:spPr>
          <a:xfrm>
            <a:off x="1109133" y="3717033"/>
            <a:ext cx="10363200" cy="1164167"/>
          </a:xfrm>
        </p:spPr>
        <p:txBody>
          <a:bodyPr/>
          <a:lstStyle>
            <a:lvl1pPr>
              <a:defRPr>
                <a:solidFill>
                  <a:schemeClr val="tx1"/>
                </a:solidFill>
              </a:defRPr>
            </a:lvl1pPr>
          </a:lstStyle>
          <a:p>
            <a:r>
              <a:rPr lang="de-DE" dirty="0"/>
              <a:t>Zwischentitel</a:t>
            </a:r>
          </a:p>
        </p:txBody>
      </p:sp>
      <p:sp>
        <p:nvSpPr>
          <p:cNvPr id="8" name="Rectangle 3"/>
          <p:cNvSpPr>
            <a:spLocks noGrp="1" noChangeArrowheads="1"/>
          </p:cNvSpPr>
          <p:nvPr>
            <p:ph type="subTitle" idx="1" hasCustomPrompt="1"/>
          </p:nvPr>
        </p:nvSpPr>
        <p:spPr>
          <a:xfrm>
            <a:off x="1107018" y="5241033"/>
            <a:ext cx="10329333" cy="444500"/>
          </a:xfrm>
        </p:spPr>
        <p:txBody>
          <a:bodyPr/>
          <a:lstStyle>
            <a:lvl1pPr>
              <a:defRPr>
                <a:solidFill>
                  <a:schemeClr val="tx1"/>
                </a:solidFill>
              </a:defRPr>
            </a:lvl1pPr>
          </a:lstStyle>
          <a:p>
            <a:r>
              <a:rPr lang="de-DE" dirty="0"/>
              <a:t>Untertitel</a:t>
            </a:r>
          </a:p>
        </p:txBody>
      </p:sp>
      <p:pic>
        <p:nvPicPr>
          <p:cNvPr id="13" name="Picture 20" descr="TUBS_CO_70vH_150dpi"/>
          <p:cNvPicPr>
            <a:picLocks noChangeAspect="1" noChangeArrowheads="1"/>
          </p:cNvPicPr>
          <p:nvPr userDrawn="1"/>
        </p:nvPicPr>
        <p:blipFill>
          <a:blip r:embed="rId2" cstate="print"/>
          <a:srcRect/>
          <a:stretch>
            <a:fillRect/>
          </a:stretch>
        </p:blipFill>
        <p:spPr bwMode="auto">
          <a:xfrm>
            <a:off x="1" y="5915031"/>
            <a:ext cx="1809187" cy="669837"/>
          </a:xfrm>
          <a:prstGeom prst="rect">
            <a:avLst/>
          </a:prstGeom>
          <a:noFill/>
          <a:ln w="9525">
            <a:noFill/>
            <a:miter lim="800000"/>
            <a:headEnd/>
            <a:tailEnd/>
          </a:ln>
        </p:spPr>
      </p:pic>
      <p:sp>
        <p:nvSpPr>
          <p:cNvPr id="10" name="Rechteck 9"/>
          <p:cNvSpPr/>
          <p:nvPr userDrawn="1"/>
        </p:nvSpPr>
        <p:spPr>
          <a:xfrm>
            <a:off x="11904000" y="0"/>
            <a:ext cx="288000" cy="6864000"/>
          </a:xfrm>
          <a:prstGeom prst="rect">
            <a:avLst/>
          </a:prstGeom>
          <a:solidFill>
            <a:schemeClr val="bg1"/>
          </a:solidFill>
          <a:ln w="190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sz="2400" dirty="0"/>
          </a:p>
        </p:txBody>
      </p:sp>
      <p:pic>
        <p:nvPicPr>
          <p:cNvPr id="11" name="Picture 16"/>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953" b="17163"/>
          <a:stretch/>
        </p:blipFill>
        <p:spPr bwMode="auto">
          <a:xfrm>
            <a:off x="288000" y="384436"/>
            <a:ext cx="11616000" cy="30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6348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wischentitel_1_eigenes Foto">
    <p:spTree>
      <p:nvGrpSpPr>
        <p:cNvPr id="1" name=""/>
        <p:cNvGrpSpPr/>
        <p:nvPr/>
      </p:nvGrpSpPr>
      <p:grpSpPr>
        <a:xfrm>
          <a:off x="0" y="0"/>
          <a:ext cx="0" cy="0"/>
          <a:chOff x="0" y="0"/>
          <a:chExt cx="0" cy="0"/>
        </a:xfrm>
      </p:grpSpPr>
      <p:sp>
        <p:nvSpPr>
          <p:cNvPr id="6" name="Rectangle 17"/>
          <p:cNvSpPr>
            <a:spLocks noChangeArrowheads="1"/>
          </p:cNvSpPr>
          <p:nvPr userDrawn="1"/>
        </p:nvSpPr>
        <p:spPr bwMode="auto">
          <a:xfrm>
            <a:off x="288000" y="384000"/>
            <a:ext cx="11616000" cy="5707200"/>
          </a:xfrm>
          <a:prstGeom prst="rect">
            <a:avLst/>
          </a:prstGeom>
          <a:solidFill>
            <a:srgbClr val="DDDDDD"/>
          </a:solidFill>
          <a:ln>
            <a:noFill/>
          </a:ln>
        </p:spPr>
        <p:txBody>
          <a:bodyPr wrap="none" anchor="ctr"/>
          <a:lstStyle/>
          <a:p>
            <a:pPr algn="ctr"/>
            <a:r>
              <a:rPr lang="de-DE" sz="2400"/>
              <a:t>   </a:t>
            </a:r>
          </a:p>
        </p:txBody>
      </p:sp>
      <p:sp>
        <p:nvSpPr>
          <p:cNvPr id="7" name="Rectangle 2"/>
          <p:cNvSpPr>
            <a:spLocks noGrp="1" noChangeArrowheads="1"/>
          </p:cNvSpPr>
          <p:nvPr>
            <p:ph type="ctrTitle" hasCustomPrompt="1"/>
          </p:nvPr>
        </p:nvSpPr>
        <p:spPr>
          <a:xfrm>
            <a:off x="1109133" y="3717033"/>
            <a:ext cx="10363200" cy="1164167"/>
          </a:xfrm>
        </p:spPr>
        <p:txBody>
          <a:bodyPr/>
          <a:lstStyle>
            <a:lvl1pPr>
              <a:defRPr>
                <a:solidFill>
                  <a:schemeClr val="tx1"/>
                </a:solidFill>
              </a:defRPr>
            </a:lvl1pPr>
          </a:lstStyle>
          <a:p>
            <a:r>
              <a:rPr lang="de-DE" dirty="0"/>
              <a:t>Zwischentitel</a:t>
            </a:r>
          </a:p>
        </p:txBody>
      </p:sp>
      <p:sp>
        <p:nvSpPr>
          <p:cNvPr id="8" name="Rectangle 3"/>
          <p:cNvSpPr>
            <a:spLocks noGrp="1" noChangeArrowheads="1"/>
          </p:cNvSpPr>
          <p:nvPr>
            <p:ph type="subTitle" idx="1" hasCustomPrompt="1"/>
          </p:nvPr>
        </p:nvSpPr>
        <p:spPr>
          <a:xfrm>
            <a:off x="1107018" y="5241033"/>
            <a:ext cx="10329333" cy="444500"/>
          </a:xfrm>
        </p:spPr>
        <p:txBody>
          <a:bodyPr/>
          <a:lstStyle>
            <a:lvl1pPr>
              <a:defRPr>
                <a:solidFill>
                  <a:schemeClr val="tx1"/>
                </a:solidFill>
              </a:defRPr>
            </a:lvl1pPr>
          </a:lstStyle>
          <a:p>
            <a:r>
              <a:rPr lang="de-DE" dirty="0"/>
              <a:t>Untertitel</a:t>
            </a:r>
          </a:p>
        </p:txBody>
      </p:sp>
      <p:pic>
        <p:nvPicPr>
          <p:cNvPr id="13" name="Picture 20" descr="TUBS_CO_70vH_150dpi"/>
          <p:cNvPicPr>
            <a:picLocks noChangeAspect="1" noChangeArrowheads="1"/>
          </p:cNvPicPr>
          <p:nvPr userDrawn="1"/>
        </p:nvPicPr>
        <p:blipFill>
          <a:blip r:embed="rId2" cstate="print"/>
          <a:srcRect/>
          <a:stretch>
            <a:fillRect/>
          </a:stretch>
        </p:blipFill>
        <p:spPr bwMode="auto">
          <a:xfrm>
            <a:off x="1" y="5915031"/>
            <a:ext cx="1809187" cy="669837"/>
          </a:xfrm>
          <a:prstGeom prst="rect">
            <a:avLst/>
          </a:prstGeom>
          <a:noFill/>
          <a:ln w="9525">
            <a:noFill/>
            <a:miter lim="800000"/>
            <a:headEnd/>
            <a:tailEnd/>
          </a:ln>
        </p:spPr>
      </p:pic>
      <p:sp>
        <p:nvSpPr>
          <p:cNvPr id="9" name="Bildplatzhalter 2"/>
          <p:cNvSpPr>
            <a:spLocks noGrp="1"/>
          </p:cNvSpPr>
          <p:nvPr>
            <p:ph type="pic" sz="quarter" idx="10"/>
          </p:nvPr>
        </p:nvSpPr>
        <p:spPr>
          <a:xfrm>
            <a:off x="288000" y="384000"/>
            <a:ext cx="11616000" cy="3024000"/>
          </a:xfrm>
        </p:spPr>
        <p:txBody>
          <a:bodyPr/>
          <a:lstStyle/>
          <a:p>
            <a:r>
              <a:rPr lang="zh-CN" altLang="en-US"/>
              <a:t>单击图标添加图片</a:t>
            </a:r>
            <a:endParaRPr lang="de-DE"/>
          </a:p>
        </p:txBody>
      </p:sp>
      <p:sp>
        <p:nvSpPr>
          <p:cNvPr id="10" name="Rechteck 9"/>
          <p:cNvSpPr/>
          <p:nvPr userDrawn="1"/>
        </p:nvSpPr>
        <p:spPr>
          <a:xfrm>
            <a:off x="11904000" y="0"/>
            <a:ext cx="288000" cy="6864000"/>
          </a:xfrm>
          <a:prstGeom prst="rect">
            <a:avLst/>
          </a:prstGeom>
          <a:solidFill>
            <a:schemeClr val="bg1"/>
          </a:solidFill>
          <a:ln w="190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sz="2400" dirty="0"/>
          </a:p>
        </p:txBody>
      </p:sp>
    </p:spTree>
    <p:extLst>
      <p:ext uri="{BB962C8B-B14F-4D97-AF65-F5344CB8AC3E}">
        <p14:creationId xmlns:p14="http://schemas.microsoft.com/office/powerpoint/2010/main" val="973177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Zwischentitel_2">
    <p:spTree>
      <p:nvGrpSpPr>
        <p:cNvPr id="1" name=""/>
        <p:cNvGrpSpPr/>
        <p:nvPr/>
      </p:nvGrpSpPr>
      <p:grpSpPr>
        <a:xfrm>
          <a:off x="0" y="0"/>
          <a:ext cx="0" cy="0"/>
          <a:chOff x="0" y="0"/>
          <a:chExt cx="0" cy="0"/>
        </a:xfrm>
      </p:grpSpPr>
      <p:sp>
        <p:nvSpPr>
          <p:cNvPr id="6" name="Rectangle 17"/>
          <p:cNvSpPr>
            <a:spLocks noChangeArrowheads="1"/>
          </p:cNvSpPr>
          <p:nvPr userDrawn="1"/>
        </p:nvSpPr>
        <p:spPr bwMode="auto">
          <a:xfrm>
            <a:off x="288000" y="384000"/>
            <a:ext cx="11616000" cy="5707200"/>
          </a:xfrm>
          <a:prstGeom prst="rect">
            <a:avLst/>
          </a:prstGeom>
          <a:solidFill>
            <a:srgbClr val="FA6E00"/>
          </a:solidFill>
          <a:ln>
            <a:noFill/>
          </a:ln>
        </p:spPr>
        <p:txBody>
          <a:bodyPr wrap="none" anchor="ctr"/>
          <a:lstStyle/>
          <a:p>
            <a:pPr algn="ctr"/>
            <a:r>
              <a:rPr lang="de-DE" sz="2400"/>
              <a:t>   </a:t>
            </a:r>
          </a:p>
        </p:txBody>
      </p:sp>
      <p:sp>
        <p:nvSpPr>
          <p:cNvPr id="7" name="Rectangle 2"/>
          <p:cNvSpPr>
            <a:spLocks noGrp="1" noChangeArrowheads="1"/>
          </p:cNvSpPr>
          <p:nvPr>
            <p:ph type="ctrTitle" hasCustomPrompt="1"/>
          </p:nvPr>
        </p:nvSpPr>
        <p:spPr>
          <a:xfrm>
            <a:off x="1109133" y="3717033"/>
            <a:ext cx="10363200" cy="1164167"/>
          </a:xfrm>
        </p:spPr>
        <p:txBody>
          <a:bodyPr/>
          <a:lstStyle>
            <a:lvl1pPr>
              <a:defRPr>
                <a:solidFill>
                  <a:schemeClr val="bg1"/>
                </a:solidFill>
              </a:defRPr>
            </a:lvl1pPr>
          </a:lstStyle>
          <a:p>
            <a:r>
              <a:rPr lang="de-DE" dirty="0"/>
              <a:t>Zwischentitel</a:t>
            </a:r>
          </a:p>
        </p:txBody>
      </p:sp>
      <p:sp>
        <p:nvSpPr>
          <p:cNvPr id="8" name="Rectangle 3"/>
          <p:cNvSpPr>
            <a:spLocks noGrp="1" noChangeArrowheads="1"/>
          </p:cNvSpPr>
          <p:nvPr>
            <p:ph type="subTitle" idx="1" hasCustomPrompt="1"/>
          </p:nvPr>
        </p:nvSpPr>
        <p:spPr>
          <a:xfrm>
            <a:off x="1107018" y="5241033"/>
            <a:ext cx="10329333" cy="444500"/>
          </a:xfrm>
        </p:spPr>
        <p:txBody>
          <a:bodyPr/>
          <a:lstStyle>
            <a:lvl1pPr>
              <a:defRPr>
                <a:solidFill>
                  <a:schemeClr val="bg1"/>
                </a:solidFill>
              </a:defRPr>
            </a:lvl1pPr>
          </a:lstStyle>
          <a:p>
            <a:r>
              <a:rPr lang="de-DE" dirty="0"/>
              <a:t>Untertitel</a:t>
            </a:r>
          </a:p>
        </p:txBody>
      </p:sp>
      <p:pic>
        <p:nvPicPr>
          <p:cNvPr id="13" name="Picture 20" descr="TUBS_CO_70vH_150dpi"/>
          <p:cNvPicPr>
            <a:picLocks noChangeAspect="1" noChangeArrowheads="1"/>
          </p:cNvPicPr>
          <p:nvPr userDrawn="1"/>
        </p:nvPicPr>
        <p:blipFill>
          <a:blip r:embed="rId2" cstate="print"/>
          <a:srcRect/>
          <a:stretch>
            <a:fillRect/>
          </a:stretch>
        </p:blipFill>
        <p:spPr bwMode="auto">
          <a:xfrm>
            <a:off x="1" y="5915031"/>
            <a:ext cx="1809187" cy="669837"/>
          </a:xfrm>
          <a:prstGeom prst="rect">
            <a:avLst/>
          </a:prstGeom>
          <a:noFill/>
          <a:ln w="9525">
            <a:noFill/>
            <a:miter lim="800000"/>
            <a:headEnd/>
            <a:tailEnd/>
          </a:ln>
        </p:spPr>
      </p:pic>
      <p:sp>
        <p:nvSpPr>
          <p:cNvPr id="10" name="Rechteck 9"/>
          <p:cNvSpPr/>
          <p:nvPr userDrawn="1"/>
        </p:nvSpPr>
        <p:spPr>
          <a:xfrm>
            <a:off x="11903999" y="0"/>
            <a:ext cx="288000" cy="6864000"/>
          </a:xfrm>
          <a:prstGeom prst="rect">
            <a:avLst/>
          </a:prstGeom>
          <a:solidFill>
            <a:schemeClr val="bg1"/>
          </a:solidFill>
          <a:ln w="190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sz="2400" dirty="0"/>
          </a:p>
        </p:txBody>
      </p:sp>
      <p:pic>
        <p:nvPicPr>
          <p:cNvPr id="9" name="Picture 16"/>
          <p:cNvPicPr preferRelativeResize="0">
            <a:picLocks noChangeArrowheads="1"/>
          </p:cNvPicPr>
          <p:nvPr userDrawn="1"/>
        </p:nvPicPr>
        <p:blipFill rotWithShape="1">
          <a:blip r:embed="rId3">
            <a:extLst>
              <a:ext uri="{28A0092B-C50C-407E-A947-70E740481C1C}">
                <a14:useLocalDpi xmlns:a14="http://schemas.microsoft.com/office/drawing/2010/main" val="0"/>
              </a:ext>
            </a:extLst>
          </a:blip>
          <a:srcRect t="1553" b="24901"/>
          <a:stretch/>
        </p:blipFill>
        <p:spPr bwMode="auto">
          <a:xfrm>
            <a:off x="288000" y="384436"/>
            <a:ext cx="11616000" cy="3024000"/>
          </a:xfrm>
          <a:prstGeom prst="rect">
            <a:avLst/>
          </a:prstGeom>
          <a:solidFill>
            <a:srgbClr val="FFDC4D"/>
          </a:solidFill>
          <a:ln>
            <a:noFill/>
          </a:ln>
        </p:spPr>
      </p:pic>
    </p:spTree>
    <p:extLst>
      <p:ext uri="{BB962C8B-B14F-4D97-AF65-F5344CB8AC3E}">
        <p14:creationId xmlns:p14="http://schemas.microsoft.com/office/powerpoint/2010/main" val="586318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ischentitel_2_eigenes Foto">
    <p:spTree>
      <p:nvGrpSpPr>
        <p:cNvPr id="1" name=""/>
        <p:cNvGrpSpPr/>
        <p:nvPr/>
      </p:nvGrpSpPr>
      <p:grpSpPr>
        <a:xfrm>
          <a:off x="0" y="0"/>
          <a:ext cx="0" cy="0"/>
          <a:chOff x="0" y="0"/>
          <a:chExt cx="0" cy="0"/>
        </a:xfrm>
      </p:grpSpPr>
      <p:sp>
        <p:nvSpPr>
          <p:cNvPr id="6" name="Rectangle 17"/>
          <p:cNvSpPr>
            <a:spLocks noChangeArrowheads="1"/>
          </p:cNvSpPr>
          <p:nvPr userDrawn="1"/>
        </p:nvSpPr>
        <p:spPr bwMode="auto">
          <a:xfrm>
            <a:off x="288000" y="384000"/>
            <a:ext cx="11616000" cy="5707200"/>
          </a:xfrm>
          <a:prstGeom prst="rect">
            <a:avLst/>
          </a:prstGeom>
          <a:solidFill>
            <a:srgbClr val="FA6E00"/>
          </a:solidFill>
          <a:ln>
            <a:noFill/>
          </a:ln>
        </p:spPr>
        <p:txBody>
          <a:bodyPr wrap="none" anchor="ctr"/>
          <a:lstStyle/>
          <a:p>
            <a:pPr algn="ctr"/>
            <a:r>
              <a:rPr lang="de-DE" sz="2400"/>
              <a:t>   </a:t>
            </a:r>
          </a:p>
        </p:txBody>
      </p:sp>
      <p:sp>
        <p:nvSpPr>
          <p:cNvPr id="7" name="Rectangle 2"/>
          <p:cNvSpPr>
            <a:spLocks noGrp="1" noChangeArrowheads="1"/>
          </p:cNvSpPr>
          <p:nvPr>
            <p:ph type="ctrTitle" hasCustomPrompt="1"/>
          </p:nvPr>
        </p:nvSpPr>
        <p:spPr>
          <a:xfrm>
            <a:off x="1109133" y="3717033"/>
            <a:ext cx="10363200" cy="1164167"/>
          </a:xfrm>
        </p:spPr>
        <p:txBody>
          <a:bodyPr/>
          <a:lstStyle>
            <a:lvl1pPr>
              <a:defRPr>
                <a:solidFill>
                  <a:schemeClr val="bg1"/>
                </a:solidFill>
              </a:defRPr>
            </a:lvl1pPr>
          </a:lstStyle>
          <a:p>
            <a:r>
              <a:rPr lang="de-DE" dirty="0"/>
              <a:t>Zwischentitel</a:t>
            </a:r>
          </a:p>
        </p:txBody>
      </p:sp>
      <p:sp>
        <p:nvSpPr>
          <p:cNvPr id="8" name="Rectangle 3"/>
          <p:cNvSpPr>
            <a:spLocks noGrp="1" noChangeArrowheads="1"/>
          </p:cNvSpPr>
          <p:nvPr>
            <p:ph type="subTitle" idx="1" hasCustomPrompt="1"/>
          </p:nvPr>
        </p:nvSpPr>
        <p:spPr>
          <a:xfrm>
            <a:off x="1107018" y="5241033"/>
            <a:ext cx="10329333" cy="444500"/>
          </a:xfrm>
        </p:spPr>
        <p:txBody>
          <a:bodyPr/>
          <a:lstStyle>
            <a:lvl1pPr>
              <a:defRPr>
                <a:solidFill>
                  <a:schemeClr val="bg1"/>
                </a:solidFill>
              </a:defRPr>
            </a:lvl1pPr>
          </a:lstStyle>
          <a:p>
            <a:r>
              <a:rPr lang="de-DE" dirty="0"/>
              <a:t>Untertitel</a:t>
            </a:r>
          </a:p>
        </p:txBody>
      </p:sp>
      <p:pic>
        <p:nvPicPr>
          <p:cNvPr id="13" name="Picture 20" descr="TUBS_CO_70vH_150dpi"/>
          <p:cNvPicPr>
            <a:picLocks noChangeAspect="1" noChangeArrowheads="1"/>
          </p:cNvPicPr>
          <p:nvPr userDrawn="1"/>
        </p:nvPicPr>
        <p:blipFill>
          <a:blip r:embed="rId2" cstate="print"/>
          <a:srcRect/>
          <a:stretch>
            <a:fillRect/>
          </a:stretch>
        </p:blipFill>
        <p:spPr bwMode="auto">
          <a:xfrm>
            <a:off x="1" y="5915031"/>
            <a:ext cx="1809187" cy="669837"/>
          </a:xfrm>
          <a:prstGeom prst="rect">
            <a:avLst/>
          </a:prstGeom>
          <a:noFill/>
          <a:ln w="9525">
            <a:noFill/>
            <a:miter lim="800000"/>
            <a:headEnd/>
            <a:tailEnd/>
          </a:ln>
        </p:spPr>
      </p:pic>
      <p:sp>
        <p:nvSpPr>
          <p:cNvPr id="3" name="Bildplatzhalter 2"/>
          <p:cNvSpPr>
            <a:spLocks noGrp="1"/>
          </p:cNvSpPr>
          <p:nvPr>
            <p:ph type="pic" sz="quarter" idx="10"/>
          </p:nvPr>
        </p:nvSpPr>
        <p:spPr>
          <a:xfrm>
            <a:off x="288000" y="384000"/>
            <a:ext cx="11616000" cy="3024000"/>
          </a:xfrm>
        </p:spPr>
        <p:txBody>
          <a:bodyPr/>
          <a:lstStyle/>
          <a:p>
            <a:r>
              <a:rPr lang="zh-CN" altLang="en-US"/>
              <a:t>单击图标添加图片</a:t>
            </a:r>
            <a:endParaRPr lang="de-DE"/>
          </a:p>
        </p:txBody>
      </p:sp>
      <p:sp>
        <p:nvSpPr>
          <p:cNvPr id="10" name="Rechteck 9"/>
          <p:cNvSpPr/>
          <p:nvPr userDrawn="1"/>
        </p:nvSpPr>
        <p:spPr>
          <a:xfrm>
            <a:off x="11903999" y="0"/>
            <a:ext cx="288000" cy="6864000"/>
          </a:xfrm>
          <a:prstGeom prst="rect">
            <a:avLst/>
          </a:prstGeom>
          <a:solidFill>
            <a:schemeClr val="bg1"/>
          </a:solidFill>
          <a:ln w="190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sz="2400" dirty="0"/>
          </a:p>
        </p:txBody>
      </p:sp>
    </p:spTree>
    <p:extLst>
      <p:ext uri="{BB962C8B-B14F-4D97-AF65-F5344CB8AC3E}">
        <p14:creationId xmlns:p14="http://schemas.microsoft.com/office/powerpoint/2010/main" val="155620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6EC62-8907-1E6B-8973-CCDB2F8ABBE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B84CBF40-6055-0BB7-A43A-E49AA670D07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EFDBC9C8-C744-BB3C-8CAA-B4E8FDDD3B7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页脚占位符 4">
            <a:extLst>
              <a:ext uri="{FF2B5EF4-FFF2-40B4-BE49-F238E27FC236}">
                <a16:creationId xmlns:a16="http://schemas.microsoft.com/office/drawing/2014/main" id="{DF4D3B6D-B7C6-21EF-E34F-A6797610009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灯片编号占位符 5">
            <a:extLst>
              <a:ext uri="{FF2B5EF4-FFF2-40B4-BE49-F238E27FC236}">
                <a16:creationId xmlns:a16="http://schemas.microsoft.com/office/drawing/2014/main" id="{FE38CD08-7073-3BA8-1986-DD0498FEE87C}"/>
              </a:ext>
            </a:extLst>
          </p:cNvPr>
          <p:cNvSpPr>
            <a:spLocks noGrp="1"/>
          </p:cNvSpPr>
          <p:nvPr>
            <p:ph type="sldNum" sz="quarter" idx="12"/>
          </p:nvPr>
        </p:nvSpPr>
        <p:spPr>
          <a:xfrm>
            <a:off x="8610600" y="6356350"/>
            <a:ext cx="2743200" cy="365125"/>
          </a:xfrm>
          <a:prstGeom prst="rect">
            <a:avLst/>
          </a:prstGeom>
        </p:spPr>
        <p:txBody>
          <a:bodyPr/>
          <a:lstStyle/>
          <a:p>
            <a:fld id="{07531C9E-47E4-457E-849E-DA45B21E33DC}" type="slidenum">
              <a:rPr lang="en-US" smtClean="0"/>
              <a:t>‹#›</a:t>
            </a:fld>
            <a:endParaRPr lang="en-US"/>
          </a:p>
        </p:txBody>
      </p:sp>
    </p:spTree>
    <p:extLst>
      <p:ext uri="{BB962C8B-B14F-4D97-AF65-F5344CB8AC3E}">
        <p14:creationId xmlns:p14="http://schemas.microsoft.com/office/powerpoint/2010/main" val="2784370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814D1-A6DA-D790-5668-FDDA463A43C5}"/>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FBF6278-2FB3-C1FC-9FBA-77F7949D7AF4}"/>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BDF34F9-DF3F-9146-30CC-829D25E5391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页脚占位符 4">
            <a:extLst>
              <a:ext uri="{FF2B5EF4-FFF2-40B4-BE49-F238E27FC236}">
                <a16:creationId xmlns:a16="http://schemas.microsoft.com/office/drawing/2014/main" id="{2698DFE8-FCED-FFD8-07AD-26E984C2CD2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灯片编号占位符 5">
            <a:extLst>
              <a:ext uri="{FF2B5EF4-FFF2-40B4-BE49-F238E27FC236}">
                <a16:creationId xmlns:a16="http://schemas.microsoft.com/office/drawing/2014/main" id="{670FCB28-1A57-70AB-52CA-492B131D9461}"/>
              </a:ext>
            </a:extLst>
          </p:cNvPr>
          <p:cNvSpPr>
            <a:spLocks noGrp="1"/>
          </p:cNvSpPr>
          <p:nvPr>
            <p:ph type="sldNum" sz="quarter" idx="12"/>
          </p:nvPr>
        </p:nvSpPr>
        <p:spPr>
          <a:xfrm>
            <a:off x="8610600" y="6356350"/>
            <a:ext cx="2743200" cy="365125"/>
          </a:xfrm>
          <a:prstGeom prst="rect">
            <a:avLst/>
          </a:prstGeom>
        </p:spPr>
        <p:txBody>
          <a:bodyPr/>
          <a:lstStyle/>
          <a:p>
            <a:fld id="{07531C9E-47E4-457E-849E-DA45B21E33DC}" type="slidenum">
              <a:rPr lang="en-US" smtClean="0"/>
              <a:t>‹#›</a:t>
            </a:fld>
            <a:endParaRPr lang="en-US"/>
          </a:p>
        </p:txBody>
      </p:sp>
    </p:spTree>
    <p:extLst>
      <p:ext uri="{BB962C8B-B14F-4D97-AF65-F5344CB8AC3E}">
        <p14:creationId xmlns:p14="http://schemas.microsoft.com/office/powerpoint/2010/main" val="600500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3C5FE-FDC1-6EF1-9CD6-5010B24BC0B6}"/>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EA4E1D3-4FF7-3EF1-B77C-9DC11C7BFF0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2E2D5E2-5A48-DB33-B9B8-2614502ED86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页脚占位符 4">
            <a:extLst>
              <a:ext uri="{FF2B5EF4-FFF2-40B4-BE49-F238E27FC236}">
                <a16:creationId xmlns:a16="http://schemas.microsoft.com/office/drawing/2014/main" id="{5F78D70E-A5C4-1C3E-9B19-763BDAAEB79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灯片编号占位符 5">
            <a:extLst>
              <a:ext uri="{FF2B5EF4-FFF2-40B4-BE49-F238E27FC236}">
                <a16:creationId xmlns:a16="http://schemas.microsoft.com/office/drawing/2014/main" id="{446CD035-1659-1C22-2CBD-7D9B014AE7F4}"/>
              </a:ext>
            </a:extLst>
          </p:cNvPr>
          <p:cNvSpPr>
            <a:spLocks noGrp="1"/>
          </p:cNvSpPr>
          <p:nvPr>
            <p:ph type="sldNum" sz="quarter" idx="12"/>
          </p:nvPr>
        </p:nvSpPr>
        <p:spPr>
          <a:xfrm>
            <a:off x="8610600" y="6356350"/>
            <a:ext cx="2743200" cy="365125"/>
          </a:xfrm>
          <a:prstGeom prst="rect">
            <a:avLst/>
          </a:prstGeom>
        </p:spPr>
        <p:txBody>
          <a:bodyPr/>
          <a:lstStyle/>
          <a:p>
            <a:fld id="{07531C9E-47E4-457E-849E-DA45B21E33DC}" type="slidenum">
              <a:rPr lang="en-US" smtClean="0"/>
              <a:t>‹#›</a:t>
            </a:fld>
            <a:endParaRPr lang="en-US"/>
          </a:p>
        </p:txBody>
      </p:sp>
    </p:spTree>
    <p:extLst>
      <p:ext uri="{BB962C8B-B14F-4D97-AF65-F5344CB8AC3E}">
        <p14:creationId xmlns:p14="http://schemas.microsoft.com/office/powerpoint/2010/main" val="2869245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4B575-D36C-42E7-79E8-C694B93B917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71E3C4F6-0D8C-D176-7C55-2AFA07396E22}"/>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8A824F60-671B-FC66-9D6B-3B160FBEEBEA}"/>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524C2109-47BD-6977-9D27-33D19B26AFAA}"/>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页脚占位符 5">
            <a:extLst>
              <a:ext uri="{FF2B5EF4-FFF2-40B4-BE49-F238E27FC236}">
                <a16:creationId xmlns:a16="http://schemas.microsoft.com/office/drawing/2014/main" id="{71F69F23-D6AC-8404-3355-5651106B52B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灯片编号占位符 6">
            <a:extLst>
              <a:ext uri="{FF2B5EF4-FFF2-40B4-BE49-F238E27FC236}">
                <a16:creationId xmlns:a16="http://schemas.microsoft.com/office/drawing/2014/main" id="{4C3088F6-0971-198A-5C2E-2EA35C960F75}"/>
              </a:ext>
            </a:extLst>
          </p:cNvPr>
          <p:cNvSpPr>
            <a:spLocks noGrp="1"/>
          </p:cNvSpPr>
          <p:nvPr>
            <p:ph type="sldNum" sz="quarter" idx="12"/>
          </p:nvPr>
        </p:nvSpPr>
        <p:spPr>
          <a:xfrm>
            <a:off x="8610600" y="6356350"/>
            <a:ext cx="2743200" cy="365125"/>
          </a:xfrm>
          <a:prstGeom prst="rect">
            <a:avLst/>
          </a:prstGeom>
        </p:spPr>
        <p:txBody>
          <a:bodyPr/>
          <a:lstStyle/>
          <a:p>
            <a:fld id="{07531C9E-47E4-457E-849E-DA45B21E33DC}" type="slidenum">
              <a:rPr lang="en-US" smtClean="0"/>
              <a:t>‹#›</a:t>
            </a:fld>
            <a:endParaRPr lang="en-US"/>
          </a:p>
        </p:txBody>
      </p:sp>
    </p:spTree>
    <p:extLst>
      <p:ext uri="{BB962C8B-B14F-4D97-AF65-F5344CB8AC3E}">
        <p14:creationId xmlns:p14="http://schemas.microsoft.com/office/powerpoint/2010/main" val="2024332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22008-B705-7463-0936-9C36DE08BD3F}"/>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3AC9B91-BE8B-B248-22DE-B333F0D4CC2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55BFA67-8BE4-ED18-BBA8-72B579518BE2}"/>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997CCD23-ABA3-2AA5-76B5-7C93C1BCFB0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547C9B3-1B42-DD7D-2764-A70164A80E8F}"/>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55ABC255-1AAA-6C2F-498A-A2DA6075988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页脚占位符 7">
            <a:extLst>
              <a:ext uri="{FF2B5EF4-FFF2-40B4-BE49-F238E27FC236}">
                <a16:creationId xmlns:a16="http://schemas.microsoft.com/office/drawing/2014/main" id="{05876033-9007-B4D5-27DB-F091BE7D9F1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灯片编号占位符 8">
            <a:extLst>
              <a:ext uri="{FF2B5EF4-FFF2-40B4-BE49-F238E27FC236}">
                <a16:creationId xmlns:a16="http://schemas.microsoft.com/office/drawing/2014/main" id="{68C68BC2-A8BE-03CA-32CB-7CA23E51978D}"/>
              </a:ext>
            </a:extLst>
          </p:cNvPr>
          <p:cNvSpPr>
            <a:spLocks noGrp="1"/>
          </p:cNvSpPr>
          <p:nvPr>
            <p:ph type="sldNum" sz="quarter" idx="12"/>
          </p:nvPr>
        </p:nvSpPr>
        <p:spPr>
          <a:xfrm>
            <a:off x="8610600" y="6356350"/>
            <a:ext cx="2743200" cy="365125"/>
          </a:xfrm>
          <a:prstGeom prst="rect">
            <a:avLst/>
          </a:prstGeom>
        </p:spPr>
        <p:txBody>
          <a:bodyPr/>
          <a:lstStyle/>
          <a:p>
            <a:fld id="{07531C9E-47E4-457E-849E-DA45B21E33DC}" type="slidenum">
              <a:rPr lang="en-US" smtClean="0"/>
              <a:t>‹#›</a:t>
            </a:fld>
            <a:endParaRPr lang="en-US"/>
          </a:p>
        </p:txBody>
      </p:sp>
    </p:spTree>
    <p:extLst>
      <p:ext uri="{BB962C8B-B14F-4D97-AF65-F5344CB8AC3E}">
        <p14:creationId xmlns:p14="http://schemas.microsoft.com/office/powerpoint/2010/main" val="161782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a:t>单击此处编辑母版标题样式</a:t>
            </a:r>
            <a:endParaRPr lang="de-DE"/>
          </a:p>
        </p:txBody>
      </p:sp>
      <p:sp>
        <p:nvSpPr>
          <p:cNvPr id="3" name="Inhaltsplatzhalter 2"/>
          <p:cNvSpPr>
            <a:spLocks noGrp="1"/>
          </p:cNvSpPr>
          <p:nvPr>
            <p:ph idx="1"/>
          </p:nvPr>
        </p:nvSpPr>
        <p:spPr>
          <a:xfrm>
            <a:off x="575734" y="1200000"/>
            <a:ext cx="11167533" cy="4608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dirty="0"/>
          </a:p>
        </p:txBody>
      </p:sp>
    </p:spTree>
    <p:extLst>
      <p:ext uri="{BB962C8B-B14F-4D97-AF65-F5344CB8AC3E}">
        <p14:creationId xmlns:p14="http://schemas.microsoft.com/office/powerpoint/2010/main" val="40017541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215F7-0889-5D73-DC2E-42F83A83E5A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2AAADAE4-B43F-ED0A-6B6A-275A9D1DC1BE}"/>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页脚占位符 3">
            <a:extLst>
              <a:ext uri="{FF2B5EF4-FFF2-40B4-BE49-F238E27FC236}">
                <a16:creationId xmlns:a16="http://schemas.microsoft.com/office/drawing/2014/main" id="{087E11FE-D4AB-29D2-5676-DC8420A7DF0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灯片编号占位符 4">
            <a:extLst>
              <a:ext uri="{FF2B5EF4-FFF2-40B4-BE49-F238E27FC236}">
                <a16:creationId xmlns:a16="http://schemas.microsoft.com/office/drawing/2014/main" id="{316B24F3-DDDD-6CA3-42AB-2C4D354B0974}"/>
              </a:ext>
            </a:extLst>
          </p:cNvPr>
          <p:cNvSpPr>
            <a:spLocks noGrp="1"/>
          </p:cNvSpPr>
          <p:nvPr>
            <p:ph type="sldNum" sz="quarter" idx="12"/>
          </p:nvPr>
        </p:nvSpPr>
        <p:spPr>
          <a:xfrm>
            <a:off x="8610600" y="6356350"/>
            <a:ext cx="2743200" cy="365125"/>
          </a:xfrm>
          <a:prstGeom prst="rect">
            <a:avLst/>
          </a:prstGeom>
        </p:spPr>
        <p:txBody>
          <a:bodyPr/>
          <a:lstStyle/>
          <a:p>
            <a:fld id="{07531C9E-47E4-457E-849E-DA45B21E33DC}" type="slidenum">
              <a:rPr lang="en-US" smtClean="0"/>
              <a:t>‹#›</a:t>
            </a:fld>
            <a:endParaRPr lang="en-US"/>
          </a:p>
        </p:txBody>
      </p:sp>
    </p:spTree>
    <p:extLst>
      <p:ext uri="{BB962C8B-B14F-4D97-AF65-F5344CB8AC3E}">
        <p14:creationId xmlns:p14="http://schemas.microsoft.com/office/powerpoint/2010/main" val="3986807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8999AB-EE2A-6770-CA44-BA64BB22F349}"/>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页脚占位符 2">
            <a:extLst>
              <a:ext uri="{FF2B5EF4-FFF2-40B4-BE49-F238E27FC236}">
                <a16:creationId xmlns:a16="http://schemas.microsoft.com/office/drawing/2014/main" id="{5E73CDDD-5AE7-4577-181D-D9BF56BEFCE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灯片编号占位符 3">
            <a:extLst>
              <a:ext uri="{FF2B5EF4-FFF2-40B4-BE49-F238E27FC236}">
                <a16:creationId xmlns:a16="http://schemas.microsoft.com/office/drawing/2014/main" id="{8A649523-0E93-298C-CEB0-1E5555054812}"/>
              </a:ext>
            </a:extLst>
          </p:cNvPr>
          <p:cNvSpPr>
            <a:spLocks noGrp="1"/>
          </p:cNvSpPr>
          <p:nvPr>
            <p:ph type="sldNum" sz="quarter" idx="12"/>
          </p:nvPr>
        </p:nvSpPr>
        <p:spPr>
          <a:xfrm>
            <a:off x="8610600" y="6356350"/>
            <a:ext cx="2743200" cy="365125"/>
          </a:xfrm>
          <a:prstGeom prst="rect">
            <a:avLst/>
          </a:prstGeom>
        </p:spPr>
        <p:txBody>
          <a:bodyPr/>
          <a:lstStyle/>
          <a:p>
            <a:fld id="{07531C9E-47E4-457E-849E-DA45B21E33DC}" type="slidenum">
              <a:rPr lang="en-US" smtClean="0"/>
              <a:t>‹#›</a:t>
            </a:fld>
            <a:endParaRPr lang="en-US"/>
          </a:p>
        </p:txBody>
      </p:sp>
    </p:spTree>
    <p:extLst>
      <p:ext uri="{BB962C8B-B14F-4D97-AF65-F5344CB8AC3E}">
        <p14:creationId xmlns:p14="http://schemas.microsoft.com/office/powerpoint/2010/main" val="2044680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488A3-9BD9-B21F-07D2-58BAEAA2D81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4A29FBA-4DE0-F1DA-570E-31EEFCAB2A19}"/>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A81D159E-3A05-006E-61D5-9E3BF78256C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52FAAE-64EA-B7AB-5F86-E7C6D8B62458}"/>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页脚占位符 5">
            <a:extLst>
              <a:ext uri="{FF2B5EF4-FFF2-40B4-BE49-F238E27FC236}">
                <a16:creationId xmlns:a16="http://schemas.microsoft.com/office/drawing/2014/main" id="{2C9038C4-09A8-71D1-17C5-9D1A9448469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灯片编号占位符 6">
            <a:extLst>
              <a:ext uri="{FF2B5EF4-FFF2-40B4-BE49-F238E27FC236}">
                <a16:creationId xmlns:a16="http://schemas.microsoft.com/office/drawing/2014/main" id="{FD7C5D24-E936-16A4-FC95-562210F72618}"/>
              </a:ext>
            </a:extLst>
          </p:cNvPr>
          <p:cNvSpPr>
            <a:spLocks noGrp="1"/>
          </p:cNvSpPr>
          <p:nvPr>
            <p:ph type="sldNum" sz="quarter" idx="12"/>
          </p:nvPr>
        </p:nvSpPr>
        <p:spPr>
          <a:xfrm>
            <a:off x="8610600" y="6356350"/>
            <a:ext cx="2743200" cy="365125"/>
          </a:xfrm>
          <a:prstGeom prst="rect">
            <a:avLst/>
          </a:prstGeom>
        </p:spPr>
        <p:txBody>
          <a:bodyPr/>
          <a:lstStyle/>
          <a:p>
            <a:fld id="{07531C9E-47E4-457E-849E-DA45B21E33DC}" type="slidenum">
              <a:rPr lang="en-US" smtClean="0"/>
              <a:t>‹#›</a:t>
            </a:fld>
            <a:endParaRPr lang="en-US"/>
          </a:p>
        </p:txBody>
      </p:sp>
    </p:spTree>
    <p:extLst>
      <p:ext uri="{BB962C8B-B14F-4D97-AF65-F5344CB8AC3E}">
        <p14:creationId xmlns:p14="http://schemas.microsoft.com/office/powerpoint/2010/main" val="29118255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725CA-AB68-CF4D-8908-1083358FFD7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4A26DB41-8710-2FB2-3ACA-ED39D133908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4595093B-777C-F1C4-0215-77F404352F5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E38426-A41C-0145-A51F-71377F42C96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页脚占位符 5">
            <a:extLst>
              <a:ext uri="{FF2B5EF4-FFF2-40B4-BE49-F238E27FC236}">
                <a16:creationId xmlns:a16="http://schemas.microsoft.com/office/drawing/2014/main" id="{FF7BD85A-3AC2-39FC-F899-5635B216FFE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灯片编号占位符 6">
            <a:extLst>
              <a:ext uri="{FF2B5EF4-FFF2-40B4-BE49-F238E27FC236}">
                <a16:creationId xmlns:a16="http://schemas.microsoft.com/office/drawing/2014/main" id="{13CEC108-69FA-D007-9C19-F08B57BC3138}"/>
              </a:ext>
            </a:extLst>
          </p:cNvPr>
          <p:cNvSpPr>
            <a:spLocks noGrp="1"/>
          </p:cNvSpPr>
          <p:nvPr>
            <p:ph type="sldNum" sz="quarter" idx="12"/>
          </p:nvPr>
        </p:nvSpPr>
        <p:spPr>
          <a:xfrm>
            <a:off x="8610600" y="6356350"/>
            <a:ext cx="2743200" cy="365125"/>
          </a:xfrm>
          <a:prstGeom prst="rect">
            <a:avLst/>
          </a:prstGeom>
        </p:spPr>
        <p:txBody>
          <a:bodyPr/>
          <a:lstStyle/>
          <a:p>
            <a:fld id="{07531C9E-47E4-457E-849E-DA45B21E33DC}" type="slidenum">
              <a:rPr lang="en-US" smtClean="0"/>
              <a:t>‹#›</a:t>
            </a:fld>
            <a:endParaRPr lang="en-US"/>
          </a:p>
        </p:txBody>
      </p:sp>
    </p:spTree>
    <p:extLst>
      <p:ext uri="{BB962C8B-B14F-4D97-AF65-F5344CB8AC3E}">
        <p14:creationId xmlns:p14="http://schemas.microsoft.com/office/powerpoint/2010/main" val="21852931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95F4D-3E5B-E720-638B-6816E0B3CF32}"/>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C211896-B3AC-AD94-F36A-5145158BBE06}"/>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BAD00C8-4B9D-7E65-EFFE-67DECD45269D}"/>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页脚占位符 4">
            <a:extLst>
              <a:ext uri="{FF2B5EF4-FFF2-40B4-BE49-F238E27FC236}">
                <a16:creationId xmlns:a16="http://schemas.microsoft.com/office/drawing/2014/main" id="{149C568E-C329-5890-FA29-BBDCA2A5E10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灯片编号占位符 5">
            <a:extLst>
              <a:ext uri="{FF2B5EF4-FFF2-40B4-BE49-F238E27FC236}">
                <a16:creationId xmlns:a16="http://schemas.microsoft.com/office/drawing/2014/main" id="{974F629B-88D7-CAC8-8BC6-E4A3CD47F9CC}"/>
              </a:ext>
            </a:extLst>
          </p:cNvPr>
          <p:cNvSpPr>
            <a:spLocks noGrp="1"/>
          </p:cNvSpPr>
          <p:nvPr>
            <p:ph type="sldNum" sz="quarter" idx="12"/>
          </p:nvPr>
        </p:nvSpPr>
        <p:spPr>
          <a:xfrm>
            <a:off x="8610600" y="6356350"/>
            <a:ext cx="2743200" cy="365125"/>
          </a:xfrm>
          <a:prstGeom prst="rect">
            <a:avLst/>
          </a:prstGeom>
        </p:spPr>
        <p:txBody>
          <a:bodyPr/>
          <a:lstStyle/>
          <a:p>
            <a:fld id="{07531C9E-47E4-457E-849E-DA45B21E33DC}" type="slidenum">
              <a:rPr lang="en-US" smtClean="0"/>
              <a:t>‹#›</a:t>
            </a:fld>
            <a:endParaRPr lang="en-US"/>
          </a:p>
        </p:txBody>
      </p:sp>
    </p:spTree>
    <p:extLst>
      <p:ext uri="{BB962C8B-B14F-4D97-AF65-F5344CB8AC3E}">
        <p14:creationId xmlns:p14="http://schemas.microsoft.com/office/powerpoint/2010/main" val="33718856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6073DF-B64C-250B-B1A5-B79C7829E01C}"/>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5F4ED7F-F012-1541-B5C1-11DADA9731C6}"/>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4E1F0BAB-A4ED-16FD-405E-4C3EFB71E76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页脚占位符 4">
            <a:extLst>
              <a:ext uri="{FF2B5EF4-FFF2-40B4-BE49-F238E27FC236}">
                <a16:creationId xmlns:a16="http://schemas.microsoft.com/office/drawing/2014/main" id="{D67F42DF-9792-27C7-BB09-7FD457C0FD7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灯片编号占位符 5">
            <a:extLst>
              <a:ext uri="{FF2B5EF4-FFF2-40B4-BE49-F238E27FC236}">
                <a16:creationId xmlns:a16="http://schemas.microsoft.com/office/drawing/2014/main" id="{242B5C70-856E-9DB0-8438-4D83B0895DA1}"/>
              </a:ext>
            </a:extLst>
          </p:cNvPr>
          <p:cNvSpPr>
            <a:spLocks noGrp="1"/>
          </p:cNvSpPr>
          <p:nvPr>
            <p:ph type="sldNum" sz="quarter" idx="12"/>
          </p:nvPr>
        </p:nvSpPr>
        <p:spPr>
          <a:xfrm>
            <a:off x="8610600" y="6356350"/>
            <a:ext cx="2743200" cy="365125"/>
          </a:xfrm>
          <a:prstGeom prst="rect">
            <a:avLst/>
          </a:prstGeom>
        </p:spPr>
        <p:txBody>
          <a:bodyPr/>
          <a:lstStyle/>
          <a:p>
            <a:fld id="{07531C9E-47E4-457E-849E-DA45B21E33DC}" type="slidenum">
              <a:rPr lang="en-US" smtClean="0"/>
              <a:t>‹#›</a:t>
            </a:fld>
            <a:endParaRPr lang="en-US"/>
          </a:p>
        </p:txBody>
      </p:sp>
    </p:spTree>
    <p:extLst>
      <p:ext uri="{BB962C8B-B14F-4D97-AF65-F5344CB8AC3E}">
        <p14:creationId xmlns:p14="http://schemas.microsoft.com/office/powerpoint/2010/main" val="276608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a:t>单击此处编辑母版标题样式</a:t>
            </a:r>
            <a:endParaRPr lang="de-DE" dirty="0"/>
          </a:p>
        </p:txBody>
      </p:sp>
      <p:sp>
        <p:nvSpPr>
          <p:cNvPr id="3" name="Inhaltsplatzhalter 2"/>
          <p:cNvSpPr>
            <a:spLocks noGrp="1"/>
          </p:cNvSpPr>
          <p:nvPr>
            <p:ph idx="1"/>
          </p:nvPr>
        </p:nvSpPr>
        <p:spPr>
          <a:xfrm>
            <a:off x="575733" y="1200000"/>
            <a:ext cx="5376000" cy="4560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dirty="0"/>
          </a:p>
        </p:txBody>
      </p:sp>
      <p:sp>
        <p:nvSpPr>
          <p:cNvPr id="5" name="Inhaltsplatzhalter 2"/>
          <p:cNvSpPr>
            <a:spLocks noGrp="1"/>
          </p:cNvSpPr>
          <p:nvPr>
            <p:ph idx="10"/>
          </p:nvPr>
        </p:nvSpPr>
        <p:spPr>
          <a:xfrm>
            <a:off x="6480043" y="1200000"/>
            <a:ext cx="5376000" cy="4560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dirty="0"/>
          </a:p>
        </p:txBody>
      </p:sp>
    </p:spTree>
    <p:extLst>
      <p:ext uri="{BB962C8B-B14F-4D97-AF65-F5344CB8AC3E}">
        <p14:creationId xmlns:p14="http://schemas.microsoft.com/office/powerpoint/2010/main" val="3119181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a:t>单击此处编辑母版标题样式</a:t>
            </a:r>
            <a:endParaRPr lang="de-DE" dirty="0"/>
          </a:p>
        </p:txBody>
      </p:sp>
    </p:spTree>
    <p:extLst>
      <p:ext uri="{BB962C8B-B14F-4D97-AF65-F5344CB8AC3E}">
        <p14:creationId xmlns:p14="http://schemas.microsoft.com/office/powerpoint/2010/main" val="13298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chart" preserve="1">
  <p:cSld name="Titel und Diagramm">
    <p:spTree>
      <p:nvGrpSpPr>
        <p:cNvPr id="1" name=""/>
        <p:cNvGrpSpPr/>
        <p:nvPr/>
      </p:nvGrpSpPr>
      <p:grpSpPr>
        <a:xfrm>
          <a:off x="0" y="0"/>
          <a:ext cx="0" cy="0"/>
          <a:chOff x="0" y="0"/>
          <a:chExt cx="0" cy="0"/>
        </a:xfrm>
      </p:grpSpPr>
      <p:sp>
        <p:nvSpPr>
          <p:cNvPr id="2" name="Titel 1"/>
          <p:cNvSpPr>
            <a:spLocks noGrp="1"/>
          </p:cNvSpPr>
          <p:nvPr>
            <p:ph type="title"/>
          </p:nvPr>
        </p:nvSpPr>
        <p:spPr>
          <a:xfrm>
            <a:off x="575734" y="111126"/>
            <a:ext cx="11167533" cy="708025"/>
          </a:xfrm>
        </p:spPr>
        <p:txBody>
          <a:bodyPr/>
          <a:lstStyle/>
          <a:p>
            <a:r>
              <a:rPr lang="zh-CN" altLang="en-US"/>
              <a:t>单击此处编辑母版标题样式</a:t>
            </a:r>
            <a:endParaRPr lang="de-DE"/>
          </a:p>
        </p:txBody>
      </p:sp>
      <p:sp>
        <p:nvSpPr>
          <p:cNvPr id="3" name="Diagrammplatzhalter 2"/>
          <p:cNvSpPr>
            <a:spLocks noGrp="1"/>
          </p:cNvSpPr>
          <p:nvPr>
            <p:ph type="chart" idx="1"/>
          </p:nvPr>
        </p:nvSpPr>
        <p:spPr>
          <a:xfrm>
            <a:off x="575734" y="1200000"/>
            <a:ext cx="11167533" cy="4608000"/>
          </a:xfrm>
        </p:spPr>
        <p:txBody>
          <a:bodyPr/>
          <a:lstStyle/>
          <a:p>
            <a:r>
              <a:rPr lang="zh-CN" altLang="en-US"/>
              <a:t>单击图标添加图表</a:t>
            </a:r>
            <a:endParaRPr lang="de-DE"/>
          </a:p>
        </p:txBody>
      </p:sp>
    </p:spTree>
    <p:extLst>
      <p:ext uri="{BB962C8B-B14F-4D97-AF65-F5344CB8AC3E}">
        <p14:creationId xmlns:p14="http://schemas.microsoft.com/office/powerpoint/2010/main" val="91876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Titel und Inhalt">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0" y="0"/>
            <a:ext cx="12192000" cy="863600"/>
          </a:xfrm>
          <a:prstGeom prst="rect">
            <a:avLst/>
          </a:prstGeom>
          <a:solidFill>
            <a:srgbClr val="DDDDDD"/>
          </a:solidFill>
          <a:ln w="0">
            <a:noFill/>
            <a:miter lim="800000"/>
            <a:headEnd/>
            <a:tailEnd/>
          </a:ln>
          <a:effectLst/>
        </p:spPr>
        <p:txBody>
          <a:bodyPr wrap="none" anchor="ctr"/>
          <a:lstStyle/>
          <a:p>
            <a:pPr algn="ctr"/>
            <a:endParaRPr lang="de-DE" sz="2400">
              <a:solidFill>
                <a:schemeClr val="accent2"/>
              </a:solidFill>
            </a:endParaRPr>
          </a:p>
        </p:txBody>
      </p:sp>
      <p:sp>
        <p:nvSpPr>
          <p:cNvPr id="2" name="Titel 1"/>
          <p:cNvSpPr>
            <a:spLocks noGrp="1"/>
          </p:cNvSpPr>
          <p:nvPr>
            <p:ph type="title"/>
          </p:nvPr>
        </p:nvSpPr>
        <p:spPr/>
        <p:txBody>
          <a:bodyPr/>
          <a:lstStyle/>
          <a:p>
            <a:r>
              <a:rPr lang="zh-CN" altLang="en-US"/>
              <a:t>单击此处编辑母版标题样式</a:t>
            </a:r>
            <a:endParaRPr lang="de-DE"/>
          </a:p>
        </p:txBody>
      </p:sp>
      <p:sp>
        <p:nvSpPr>
          <p:cNvPr id="3" name="Inhaltsplatzhalter 2"/>
          <p:cNvSpPr>
            <a:spLocks noGrp="1"/>
          </p:cNvSpPr>
          <p:nvPr>
            <p:ph idx="1"/>
          </p:nvPr>
        </p:nvSpPr>
        <p:spPr>
          <a:xfrm>
            <a:off x="575734" y="1200000"/>
            <a:ext cx="11167533" cy="4608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dirty="0"/>
          </a:p>
        </p:txBody>
      </p:sp>
    </p:spTree>
    <p:extLst>
      <p:ext uri="{BB962C8B-B14F-4D97-AF65-F5344CB8AC3E}">
        <p14:creationId xmlns:p14="http://schemas.microsoft.com/office/powerpoint/2010/main" val="2862403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sp>
        <p:nvSpPr>
          <p:cNvPr id="6" name="Rectangle 18"/>
          <p:cNvSpPr>
            <a:spLocks noChangeArrowheads="1"/>
          </p:cNvSpPr>
          <p:nvPr userDrawn="1"/>
        </p:nvSpPr>
        <p:spPr bwMode="auto">
          <a:xfrm>
            <a:off x="0" y="0"/>
            <a:ext cx="12192000" cy="863600"/>
          </a:xfrm>
          <a:prstGeom prst="rect">
            <a:avLst/>
          </a:prstGeom>
          <a:solidFill>
            <a:srgbClr val="DDDDDD"/>
          </a:solidFill>
          <a:ln w="0">
            <a:noFill/>
            <a:miter lim="800000"/>
            <a:headEnd/>
            <a:tailEnd/>
          </a:ln>
          <a:effectLst/>
        </p:spPr>
        <p:txBody>
          <a:bodyPr wrap="none" anchor="ctr"/>
          <a:lstStyle/>
          <a:p>
            <a:pPr algn="ctr"/>
            <a:endParaRPr lang="de-DE" sz="2400">
              <a:solidFill>
                <a:schemeClr val="accent2"/>
              </a:solidFill>
            </a:endParaRPr>
          </a:p>
        </p:txBody>
      </p:sp>
      <p:sp>
        <p:nvSpPr>
          <p:cNvPr id="2" name="Titel 1"/>
          <p:cNvSpPr>
            <a:spLocks noGrp="1"/>
          </p:cNvSpPr>
          <p:nvPr>
            <p:ph type="title"/>
          </p:nvPr>
        </p:nvSpPr>
        <p:spPr/>
        <p:txBody>
          <a:bodyPr/>
          <a:lstStyle/>
          <a:p>
            <a:r>
              <a:rPr lang="zh-CN" altLang="en-US"/>
              <a:t>单击此处编辑母版标题样式</a:t>
            </a:r>
            <a:endParaRPr lang="de-DE" dirty="0"/>
          </a:p>
        </p:txBody>
      </p:sp>
      <p:sp>
        <p:nvSpPr>
          <p:cNvPr id="3" name="Inhaltsplatzhalter 2"/>
          <p:cNvSpPr>
            <a:spLocks noGrp="1"/>
          </p:cNvSpPr>
          <p:nvPr>
            <p:ph idx="1"/>
          </p:nvPr>
        </p:nvSpPr>
        <p:spPr>
          <a:xfrm>
            <a:off x="575733" y="1200000"/>
            <a:ext cx="5376000" cy="4560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dirty="0"/>
          </a:p>
        </p:txBody>
      </p:sp>
      <p:sp>
        <p:nvSpPr>
          <p:cNvPr id="5" name="Inhaltsplatzhalter 2"/>
          <p:cNvSpPr>
            <a:spLocks noGrp="1"/>
          </p:cNvSpPr>
          <p:nvPr>
            <p:ph idx="10"/>
          </p:nvPr>
        </p:nvSpPr>
        <p:spPr>
          <a:xfrm>
            <a:off x="6480043" y="1200000"/>
            <a:ext cx="5376000" cy="4560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dirty="0"/>
          </a:p>
        </p:txBody>
      </p:sp>
    </p:spTree>
    <p:extLst>
      <p:ext uri="{BB962C8B-B14F-4D97-AF65-F5344CB8AC3E}">
        <p14:creationId xmlns:p14="http://schemas.microsoft.com/office/powerpoint/2010/main" val="9983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sp>
        <p:nvSpPr>
          <p:cNvPr id="3" name="Rectangle 18"/>
          <p:cNvSpPr>
            <a:spLocks noChangeArrowheads="1"/>
          </p:cNvSpPr>
          <p:nvPr userDrawn="1"/>
        </p:nvSpPr>
        <p:spPr bwMode="auto">
          <a:xfrm>
            <a:off x="0" y="0"/>
            <a:ext cx="12192000" cy="863600"/>
          </a:xfrm>
          <a:prstGeom prst="rect">
            <a:avLst/>
          </a:prstGeom>
          <a:solidFill>
            <a:srgbClr val="DDDDDD"/>
          </a:solidFill>
          <a:ln w="0">
            <a:noFill/>
            <a:miter lim="800000"/>
            <a:headEnd/>
            <a:tailEnd/>
          </a:ln>
          <a:effectLst/>
        </p:spPr>
        <p:txBody>
          <a:bodyPr wrap="none" anchor="ctr"/>
          <a:lstStyle/>
          <a:p>
            <a:pPr algn="ctr"/>
            <a:endParaRPr lang="de-DE" sz="2400">
              <a:solidFill>
                <a:schemeClr val="accent2"/>
              </a:solidFill>
            </a:endParaRPr>
          </a:p>
        </p:txBody>
      </p:sp>
      <p:sp>
        <p:nvSpPr>
          <p:cNvPr id="2" name="Titel 1"/>
          <p:cNvSpPr>
            <a:spLocks noGrp="1"/>
          </p:cNvSpPr>
          <p:nvPr>
            <p:ph type="title"/>
          </p:nvPr>
        </p:nvSpPr>
        <p:spPr/>
        <p:txBody>
          <a:bodyPr/>
          <a:lstStyle/>
          <a:p>
            <a:r>
              <a:rPr lang="zh-CN" altLang="en-US"/>
              <a:t>单击此处编辑母版标题样式</a:t>
            </a:r>
            <a:endParaRPr lang="de-DE" dirty="0"/>
          </a:p>
        </p:txBody>
      </p:sp>
    </p:spTree>
    <p:extLst>
      <p:ext uri="{BB962C8B-B14F-4D97-AF65-F5344CB8AC3E}">
        <p14:creationId xmlns:p14="http://schemas.microsoft.com/office/powerpoint/2010/main" val="90822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reserve="1">
  <p:cSld name="1_Titel und Diagramm">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0" y="0"/>
            <a:ext cx="12192000" cy="863600"/>
          </a:xfrm>
          <a:prstGeom prst="rect">
            <a:avLst/>
          </a:prstGeom>
          <a:solidFill>
            <a:srgbClr val="DDDDDD"/>
          </a:solidFill>
          <a:ln w="0">
            <a:noFill/>
            <a:miter lim="800000"/>
            <a:headEnd/>
            <a:tailEnd/>
          </a:ln>
          <a:effectLst/>
        </p:spPr>
        <p:txBody>
          <a:bodyPr wrap="none" anchor="ctr"/>
          <a:lstStyle/>
          <a:p>
            <a:pPr algn="ctr"/>
            <a:endParaRPr lang="de-DE" sz="2400">
              <a:solidFill>
                <a:schemeClr val="accent2"/>
              </a:solidFill>
            </a:endParaRPr>
          </a:p>
        </p:txBody>
      </p:sp>
      <p:sp>
        <p:nvSpPr>
          <p:cNvPr id="2" name="Titel 1"/>
          <p:cNvSpPr>
            <a:spLocks noGrp="1"/>
          </p:cNvSpPr>
          <p:nvPr>
            <p:ph type="title"/>
          </p:nvPr>
        </p:nvSpPr>
        <p:spPr>
          <a:xfrm>
            <a:off x="575734" y="111126"/>
            <a:ext cx="11167533" cy="708025"/>
          </a:xfrm>
        </p:spPr>
        <p:txBody>
          <a:bodyPr/>
          <a:lstStyle/>
          <a:p>
            <a:r>
              <a:rPr lang="zh-CN" altLang="en-US"/>
              <a:t>单击此处编辑母版标题样式</a:t>
            </a:r>
            <a:endParaRPr lang="de-DE"/>
          </a:p>
        </p:txBody>
      </p:sp>
      <p:sp>
        <p:nvSpPr>
          <p:cNvPr id="3" name="Diagrammplatzhalter 2"/>
          <p:cNvSpPr>
            <a:spLocks noGrp="1"/>
          </p:cNvSpPr>
          <p:nvPr>
            <p:ph type="chart" idx="1"/>
          </p:nvPr>
        </p:nvSpPr>
        <p:spPr>
          <a:xfrm>
            <a:off x="575734" y="1200000"/>
            <a:ext cx="11167533" cy="4608000"/>
          </a:xfrm>
        </p:spPr>
        <p:txBody>
          <a:bodyPr/>
          <a:lstStyle/>
          <a:p>
            <a:r>
              <a:rPr lang="zh-CN" altLang="en-US"/>
              <a:t>单击图标添加图表</a:t>
            </a:r>
            <a:endParaRPr lang="de-DE"/>
          </a:p>
        </p:txBody>
      </p:sp>
    </p:spTree>
    <p:extLst>
      <p:ext uri="{BB962C8B-B14F-4D97-AF65-F5344CB8AC3E}">
        <p14:creationId xmlns:p14="http://schemas.microsoft.com/office/powerpoint/2010/main" val="3671977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8"/>
          <p:cNvSpPr>
            <a:spLocks noChangeArrowheads="1"/>
          </p:cNvSpPr>
          <p:nvPr userDrawn="1"/>
        </p:nvSpPr>
        <p:spPr bwMode="auto">
          <a:xfrm>
            <a:off x="0" y="0"/>
            <a:ext cx="12192000" cy="863600"/>
          </a:xfrm>
          <a:prstGeom prst="rect">
            <a:avLst/>
          </a:prstGeom>
          <a:solidFill>
            <a:srgbClr val="DDDDDD"/>
          </a:solidFill>
          <a:ln w="0">
            <a:noFill/>
            <a:miter lim="800000"/>
            <a:headEnd/>
            <a:tailEnd/>
          </a:ln>
          <a:effectLst/>
        </p:spPr>
        <p:txBody>
          <a:bodyPr wrap="none" anchor="ctr"/>
          <a:lstStyle/>
          <a:p>
            <a:pPr algn="ctr"/>
            <a:endParaRPr lang="de-DE" sz="2400">
              <a:solidFill>
                <a:schemeClr val="accent2"/>
              </a:solidFill>
            </a:endParaRPr>
          </a:p>
        </p:txBody>
      </p:sp>
      <p:pic>
        <p:nvPicPr>
          <p:cNvPr id="9" name="Grafik 8" descr="Namenszug farbig 2011_03_01.wmf"/>
          <p:cNvPicPr>
            <a:picLocks noChangeAspect="1"/>
          </p:cNvPicPr>
          <p:nvPr userDrawn="1"/>
        </p:nvPicPr>
        <p:blipFill>
          <a:blip r:embed="rId16" cstate="print"/>
          <a:stretch>
            <a:fillRect/>
          </a:stretch>
        </p:blipFill>
        <p:spPr>
          <a:xfrm>
            <a:off x="9005696" y="6287828"/>
            <a:ext cx="2737571" cy="297040"/>
          </a:xfrm>
          <a:prstGeom prst="rect">
            <a:avLst/>
          </a:prstGeom>
        </p:spPr>
      </p:pic>
      <p:sp>
        <p:nvSpPr>
          <p:cNvPr id="1038" name="Line 14"/>
          <p:cNvSpPr>
            <a:spLocks noChangeShapeType="1"/>
          </p:cNvSpPr>
          <p:nvPr/>
        </p:nvSpPr>
        <p:spPr bwMode="auto">
          <a:xfrm>
            <a:off x="0" y="6081600"/>
            <a:ext cx="12192000" cy="0"/>
          </a:xfrm>
          <a:prstGeom prst="line">
            <a:avLst/>
          </a:prstGeom>
          <a:noFill/>
          <a:ln w="9525">
            <a:solidFill>
              <a:srgbClr val="BE1E3C"/>
            </a:solidFill>
            <a:round/>
            <a:headEnd/>
            <a:tailEnd/>
          </a:ln>
          <a:effectLst/>
        </p:spPr>
        <p:txBody>
          <a:bodyPr/>
          <a:lstStyle/>
          <a:p>
            <a:endParaRPr lang="de-DE" sz="2400"/>
          </a:p>
        </p:txBody>
      </p:sp>
      <p:sp>
        <p:nvSpPr>
          <p:cNvPr id="1026" name="Rectangle 2"/>
          <p:cNvSpPr>
            <a:spLocks noGrp="1" noChangeArrowheads="1"/>
          </p:cNvSpPr>
          <p:nvPr>
            <p:ph type="title"/>
          </p:nvPr>
        </p:nvSpPr>
        <p:spPr bwMode="auto">
          <a:xfrm>
            <a:off x="575734" y="111126"/>
            <a:ext cx="11167533" cy="7080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de-DE"/>
              <a:t>Mastertitelformat bearbeiten</a:t>
            </a:r>
          </a:p>
        </p:txBody>
      </p:sp>
      <p:sp>
        <p:nvSpPr>
          <p:cNvPr id="1027" name="Rectangle 3"/>
          <p:cNvSpPr>
            <a:spLocks noGrp="1" noChangeArrowheads="1"/>
          </p:cNvSpPr>
          <p:nvPr>
            <p:ph type="body" idx="1"/>
          </p:nvPr>
        </p:nvSpPr>
        <p:spPr bwMode="auto">
          <a:xfrm>
            <a:off x="575734" y="1200000"/>
            <a:ext cx="11167533" cy="4608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044" name="Picture 20" descr="TUBS_CO_70vH_150dpi"/>
          <p:cNvPicPr>
            <a:picLocks noChangeAspect="1" noChangeArrowheads="1"/>
          </p:cNvPicPr>
          <p:nvPr/>
        </p:nvPicPr>
        <p:blipFill>
          <a:blip r:embed="rId17" cstate="print"/>
          <a:srcRect/>
          <a:stretch>
            <a:fillRect/>
          </a:stretch>
        </p:blipFill>
        <p:spPr bwMode="auto">
          <a:xfrm>
            <a:off x="1" y="5915031"/>
            <a:ext cx="1809187" cy="669837"/>
          </a:xfrm>
          <a:prstGeom prst="rect">
            <a:avLst/>
          </a:prstGeom>
          <a:noFill/>
          <a:ln w="9525">
            <a:noFill/>
            <a:miter lim="800000"/>
            <a:headEnd/>
            <a:tailEnd/>
          </a:ln>
        </p:spPr>
      </p:pic>
    </p:spTree>
    <p:extLst>
      <p:ext uri="{BB962C8B-B14F-4D97-AF65-F5344CB8AC3E}">
        <p14:creationId xmlns:p14="http://schemas.microsoft.com/office/powerpoint/2010/main" val="2100165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l" rtl="0" eaLnBrk="1" fontAlgn="base" hangingPunct="1">
        <a:spcBef>
          <a:spcPct val="0"/>
        </a:spcBef>
        <a:spcAft>
          <a:spcPct val="0"/>
        </a:spcAft>
        <a:defRPr sz="2933" b="1">
          <a:solidFill>
            <a:schemeClr val="tx1"/>
          </a:solidFill>
          <a:latin typeface="+mj-lt"/>
          <a:ea typeface="+mj-ea"/>
          <a:cs typeface="+mj-cs"/>
        </a:defRPr>
      </a:lvl1pPr>
      <a:lvl2pPr algn="l" rtl="0" eaLnBrk="1" fontAlgn="base" hangingPunct="1">
        <a:spcBef>
          <a:spcPct val="0"/>
        </a:spcBef>
        <a:spcAft>
          <a:spcPct val="0"/>
        </a:spcAft>
        <a:defRPr sz="2933" b="1">
          <a:solidFill>
            <a:schemeClr val="tx1"/>
          </a:solidFill>
          <a:latin typeface="Arial" charset="0"/>
        </a:defRPr>
      </a:lvl2pPr>
      <a:lvl3pPr algn="l" rtl="0" eaLnBrk="1" fontAlgn="base" hangingPunct="1">
        <a:spcBef>
          <a:spcPct val="0"/>
        </a:spcBef>
        <a:spcAft>
          <a:spcPct val="0"/>
        </a:spcAft>
        <a:defRPr sz="2933" b="1">
          <a:solidFill>
            <a:schemeClr val="tx1"/>
          </a:solidFill>
          <a:latin typeface="Arial" charset="0"/>
        </a:defRPr>
      </a:lvl3pPr>
      <a:lvl4pPr algn="l" rtl="0" eaLnBrk="1" fontAlgn="base" hangingPunct="1">
        <a:spcBef>
          <a:spcPct val="0"/>
        </a:spcBef>
        <a:spcAft>
          <a:spcPct val="0"/>
        </a:spcAft>
        <a:defRPr sz="2933" b="1">
          <a:solidFill>
            <a:schemeClr val="tx1"/>
          </a:solidFill>
          <a:latin typeface="Arial" charset="0"/>
        </a:defRPr>
      </a:lvl4pPr>
      <a:lvl5pPr algn="l" rtl="0" eaLnBrk="1" fontAlgn="base" hangingPunct="1">
        <a:spcBef>
          <a:spcPct val="0"/>
        </a:spcBef>
        <a:spcAft>
          <a:spcPct val="0"/>
        </a:spcAft>
        <a:defRPr sz="2933" b="1">
          <a:solidFill>
            <a:schemeClr val="tx1"/>
          </a:solidFill>
          <a:latin typeface="Arial" charset="0"/>
        </a:defRPr>
      </a:lvl5pPr>
      <a:lvl6pPr marL="609585" algn="l" rtl="0" eaLnBrk="1" fontAlgn="base" hangingPunct="1">
        <a:spcBef>
          <a:spcPct val="0"/>
        </a:spcBef>
        <a:spcAft>
          <a:spcPct val="0"/>
        </a:spcAft>
        <a:defRPr sz="2933" b="1">
          <a:solidFill>
            <a:schemeClr val="tx1"/>
          </a:solidFill>
          <a:latin typeface="Arial" charset="0"/>
        </a:defRPr>
      </a:lvl6pPr>
      <a:lvl7pPr marL="1219170" algn="l" rtl="0" eaLnBrk="1" fontAlgn="base" hangingPunct="1">
        <a:spcBef>
          <a:spcPct val="0"/>
        </a:spcBef>
        <a:spcAft>
          <a:spcPct val="0"/>
        </a:spcAft>
        <a:defRPr sz="2933" b="1">
          <a:solidFill>
            <a:schemeClr val="tx1"/>
          </a:solidFill>
          <a:latin typeface="Arial" charset="0"/>
        </a:defRPr>
      </a:lvl7pPr>
      <a:lvl8pPr marL="1828754" algn="l" rtl="0" eaLnBrk="1" fontAlgn="base" hangingPunct="1">
        <a:spcBef>
          <a:spcPct val="0"/>
        </a:spcBef>
        <a:spcAft>
          <a:spcPct val="0"/>
        </a:spcAft>
        <a:defRPr sz="2933" b="1">
          <a:solidFill>
            <a:schemeClr val="tx1"/>
          </a:solidFill>
          <a:latin typeface="Arial" charset="0"/>
        </a:defRPr>
      </a:lvl8pPr>
      <a:lvl9pPr marL="2438339" algn="l" rtl="0" eaLnBrk="1" fontAlgn="base" hangingPunct="1">
        <a:spcBef>
          <a:spcPct val="0"/>
        </a:spcBef>
        <a:spcAft>
          <a:spcPct val="0"/>
        </a:spcAft>
        <a:defRPr sz="2933" b="1">
          <a:solidFill>
            <a:schemeClr val="tx1"/>
          </a:solidFill>
          <a:latin typeface="Arial" charset="0"/>
        </a:defRPr>
      </a:lvl9pPr>
    </p:titleStyle>
    <p:body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618249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16.png"/><Relationship Id="rId7" Type="http://schemas.openxmlformats.org/officeDocument/2006/relationships/slide" Target="slide24.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50.png"/><Relationship Id="rId10" Type="http://schemas.openxmlformats.org/officeDocument/2006/relationships/slide" Target="slide22.xml"/><Relationship Id="rId4" Type="http://schemas.openxmlformats.org/officeDocument/2006/relationships/slide" Target="slide19.xml"/><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201.png"/><Relationship Id="rId3" Type="http://schemas.openxmlformats.org/officeDocument/2006/relationships/image" Target="../media/image19.png"/><Relationship Id="rId7" Type="http://schemas.openxmlformats.org/officeDocument/2006/relationships/slide" Target="slide21.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80.png"/><Relationship Id="rId4" Type="http://schemas.openxmlformats.org/officeDocument/2006/relationships/slide" Target="slide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0.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33.png"/><Relationship Id="rId7" Type="http://schemas.openxmlformats.org/officeDocument/2006/relationships/slide" Target="slide28.xml"/><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slide" Target="slide27.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5.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6.emf"/></Relationships>
</file>

<file path=ppt/slides/_rels/slide29.xml.rels><?xml version="1.0" encoding="UTF-8" standalone="yes"?>
<Relationships xmlns="http://schemas.openxmlformats.org/package/2006/relationships"><Relationship Id="rId3" Type="http://schemas.openxmlformats.org/officeDocument/2006/relationships/hyperlink" Target="https://peiran-wang-masterarbeit-shm-dss-ymotte.streamlitapp.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slide" Target="slide40.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slide" Target="slide7.xml"/><Relationship Id="rId12"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4.xml"/><Relationship Id="rId11" Type="http://schemas.openxmlformats.org/officeDocument/2006/relationships/image" Target="../media/image9.png"/><Relationship Id="rId10" Type="http://schemas.openxmlformats.org/officeDocument/2006/relationships/slide" Target="slide40.xml"/><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hyperlink" Target="https://der-autotester.de/bmw-7er-2015/"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hyperlink" Target="https://peiran-wang-masterarbeit-shm-dss-ymotte.streamlitapp.com/" TargetMode="External"/><Relationship Id="rId5" Type="http://schemas.openxmlformats.org/officeDocument/2006/relationships/hyperlink" Target="https://www.compositesworld.com/products/manna-laminates-feature-organosheet-laminate-targets-ems-applications" TargetMode="External"/><Relationship Id="rId4" Type="http://schemas.openxmlformats.org/officeDocument/2006/relationships/hyperlink" Target="https://www.springerprofessional.de/automobil---motoren/werkstoffe/der-neue-bmw-7er-mit-carbon-core-130-kg-leichter/6585360"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11.png"/><Relationship Id="rId5" Type="http://schemas.openxmlformats.org/officeDocument/2006/relationships/slide" Target="slide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ctrTitle"/>
          </p:nvPr>
        </p:nvSpPr>
        <p:spPr>
          <a:xfrm>
            <a:off x="523611" y="4564054"/>
            <a:ext cx="11287653" cy="873125"/>
          </a:xfrm>
        </p:spPr>
        <p:txBody>
          <a:bodyPr/>
          <a:lstStyle/>
          <a:p>
            <a:r>
              <a:rPr lang="en-US" sz="2400" dirty="0">
                <a:latin typeface="Arial" panose="020B0604020202020204" pitchFamily="34" charset="0"/>
              </a:rPr>
              <a:t>Development of a concept for data-based condition monitoring and structural health monitoring strategies for the use phase of hybrid components</a:t>
            </a:r>
            <a:endParaRPr lang="de-DE" sz="2400" dirty="0"/>
          </a:p>
        </p:txBody>
      </p:sp>
      <p:sp>
        <p:nvSpPr>
          <p:cNvPr id="8" name="Untertitel 7"/>
          <p:cNvSpPr>
            <a:spLocks noGrp="1"/>
          </p:cNvSpPr>
          <p:nvPr>
            <p:ph type="subTitle" idx="1"/>
          </p:nvPr>
        </p:nvSpPr>
        <p:spPr>
          <a:xfrm>
            <a:off x="523611" y="5588799"/>
            <a:ext cx="10329333" cy="333375"/>
          </a:xfrm>
        </p:spPr>
        <p:txBody>
          <a:bodyPr/>
          <a:lstStyle/>
          <a:p>
            <a:r>
              <a:rPr lang="de-DE" sz="1800" dirty="0"/>
              <a:t>IWF – Nachhaltige Produktion &amp; Life Cycle Engineering</a:t>
            </a:r>
          </a:p>
          <a:p>
            <a:r>
              <a:rPr lang="de-DE" sz="1800" dirty="0"/>
              <a:t>Peiran, WANG       Stand: 04.08.2022</a:t>
            </a:r>
          </a:p>
        </p:txBody>
      </p:sp>
      <p:sp>
        <p:nvSpPr>
          <p:cNvPr id="4" name="副标题 10">
            <a:extLst>
              <a:ext uri="{FF2B5EF4-FFF2-40B4-BE49-F238E27FC236}">
                <a16:creationId xmlns:a16="http://schemas.microsoft.com/office/drawing/2014/main" id="{7840F507-8758-FDBA-96B8-4F6A555B221A}"/>
              </a:ext>
            </a:extLst>
          </p:cNvPr>
          <p:cNvSpPr txBox="1">
            <a:spLocks/>
          </p:cNvSpPr>
          <p:nvPr/>
        </p:nvSpPr>
        <p:spPr bwMode="auto">
          <a:xfrm>
            <a:off x="523611" y="4279896"/>
            <a:ext cx="10329333" cy="3333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lnSpc>
                <a:spcPct val="130000"/>
              </a:lnSpc>
              <a:spcBef>
                <a:spcPts val="0"/>
              </a:spcBef>
              <a:spcAft>
                <a:spcPts val="600"/>
              </a:spcAft>
              <a:defRPr sz="1600">
                <a:solidFill>
                  <a:schemeClr val="tx1"/>
                </a:solidFill>
                <a:latin typeface="+mn-lt"/>
                <a:ea typeface="+mn-ea"/>
                <a:cs typeface="+mn-cs"/>
              </a:defRPr>
            </a:lvl1pPr>
            <a:lvl2pPr marL="190500" indent="-188913" algn="l" rtl="0" eaLnBrk="1" fontAlgn="base" hangingPunct="1">
              <a:lnSpc>
                <a:spcPct val="130000"/>
              </a:lnSpc>
              <a:spcBef>
                <a:spcPts val="0"/>
              </a:spcBef>
              <a:spcAft>
                <a:spcPts val="600"/>
              </a:spcAft>
              <a:buClr>
                <a:schemeClr val="tx1"/>
              </a:buClr>
              <a:buFont typeface="Wingdings" pitchFamily="2" charset="2"/>
              <a:buChar char="§"/>
              <a:defRPr sz="1600">
                <a:solidFill>
                  <a:schemeClr val="tx1"/>
                </a:solidFill>
                <a:latin typeface="+mn-lt"/>
              </a:defRPr>
            </a:lvl2pPr>
            <a:lvl3pPr marL="361950" indent="-169863" algn="l" rtl="0" eaLnBrk="1" fontAlgn="base" hangingPunct="1">
              <a:lnSpc>
                <a:spcPct val="130000"/>
              </a:lnSpc>
              <a:spcBef>
                <a:spcPts val="0"/>
              </a:spcBef>
              <a:spcAft>
                <a:spcPts val="600"/>
              </a:spcAft>
              <a:buClr>
                <a:schemeClr val="tx1"/>
              </a:buClr>
              <a:buFont typeface="Wingdings" pitchFamily="2" charset="2"/>
              <a:buChar char="§"/>
              <a:defRPr sz="1600">
                <a:solidFill>
                  <a:schemeClr val="tx1"/>
                </a:solidFill>
                <a:latin typeface="+mn-lt"/>
              </a:defRPr>
            </a:lvl3pPr>
            <a:lvl4pPr marL="542925" indent="-179388" algn="l" rtl="0" eaLnBrk="1" fontAlgn="base" hangingPunct="1">
              <a:lnSpc>
                <a:spcPct val="130000"/>
              </a:lnSpc>
              <a:spcBef>
                <a:spcPts val="0"/>
              </a:spcBef>
              <a:spcAft>
                <a:spcPts val="600"/>
              </a:spcAft>
              <a:buClr>
                <a:schemeClr val="tx1"/>
              </a:buClr>
              <a:buFont typeface="Wingdings" pitchFamily="2" charset="2"/>
              <a:buChar char="§"/>
              <a:defRPr sz="1600">
                <a:solidFill>
                  <a:schemeClr val="tx1"/>
                </a:solidFill>
                <a:latin typeface="+mn-lt"/>
              </a:defRPr>
            </a:lvl4pPr>
            <a:lvl5pPr marL="742950" indent="-198438" algn="l" rtl="0" eaLnBrk="1" fontAlgn="base" hangingPunct="1">
              <a:lnSpc>
                <a:spcPct val="130000"/>
              </a:lnSpc>
              <a:spcBef>
                <a:spcPts val="0"/>
              </a:spcBef>
              <a:spcAft>
                <a:spcPts val="60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altLang="zh-CN" sz="1800" kern="0" dirty="0"/>
              <a:t>Masterarbeit</a:t>
            </a:r>
            <a:endParaRPr lang="zh-CN" altLang="en-US" sz="1800"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A76DB-0D07-24AA-A097-B9934642FC5F}"/>
              </a:ext>
            </a:extLst>
          </p:cNvPr>
          <p:cNvSpPr>
            <a:spLocks noGrp="1"/>
          </p:cNvSpPr>
          <p:nvPr>
            <p:ph type="title"/>
          </p:nvPr>
        </p:nvSpPr>
        <p:spPr/>
        <p:txBody>
          <a:bodyPr/>
          <a:lstStyle/>
          <a:p>
            <a:r>
              <a:rPr lang="en-US" sz="3200" b="1" kern="0" dirty="0"/>
              <a:t>Motivation and objective</a:t>
            </a:r>
            <a:endParaRPr lang="en-US" dirty="0"/>
          </a:p>
        </p:txBody>
      </p:sp>
      <p:sp>
        <p:nvSpPr>
          <p:cNvPr id="7" name="内容占位符 2">
            <a:extLst>
              <a:ext uri="{FF2B5EF4-FFF2-40B4-BE49-F238E27FC236}">
                <a16:creationId xmlns:a16="http://schemas.microsoft.com/office/drawing/2014/main" id="{91A1E4CA-052D-1F87-810D-CDB7B255D165}"/>
              </a:ext>
            </a:extLst>
          </p:cNvPr>
          <p:cNvSpPr>
            <a:spLocks noGrp="1"/>
          </p:cNvSpPr>
          <p:nvPr>
            <p:ph idx="1"/>
          </p:nvPr>
        </p:nvSpPr>
        <p:spPr>
          <a:xfrm>
            <a:off x="674243" y="2887652"/>
            <a:ext cx="10365232" cy="1082696"/>
          </a:xfrm>
        </p:spPr>
        <p:txBody>
          <a:bodyPr/>
          <a:lstStyle/>
          <a:p>
            <a:r>
              <a:rPr lang="en-US" sz="2600" dirty="0"/>
              <a:t>How to select suitable strategy to monitor the hybrid structure in use phase ? </a:t>
            </a:r>
          </a:p>
        </p:txBody>
      </p:sp>
      <p:sp>
        <p:nvSpPr>
          <p:cNvPr id="8" name="内容占位符 3">
            <a:extLst>
              <a:ext uri="{FF2B5EF4-FFF2-40B4-BE49-F238E27FC236}">
                <a16:creationId xmlns:a16="http://schemas.microsoft.com/office/drawing/2014/main" id="{8E4D37D4-0500-2D9A-164C-FA8C286D67BD}"/>
              </a:ext>
            </a:extLst>
          </p:cNvPr>
          <p:cNvSpPr txBox="1">
            <a:spLocks/>
          </p:cNvSpPr>
          <p:nvPr/>
        </p:nvSpPr>
        <p:spPr>
          <a:xfrm>
            <a:off x="674242" y="2087594"/>
            <a:ext cx="5571118" cy="388864"/>
          </a:xfrm>
          <a:prstGeom prst="rect">
            <a:avLst/>
          </a:prstGeom>
        </p:spPr>
        <p:txBody>
          <a:bodyPr lIns="0" anchor="ct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2800" b="1" dirty="0"/>
              <a:t>Research Question</a:t>
            </a:r>
            <a:r>
              <a:rPr lang="zh-CN" altLang="en-US" sz="2800" b="1" dirty="0"/>
              <a:t>：</a:t>
            </a:r>
            <a:endParaRPr lang="en-US" sz="2800" b="1" kern="0" dirty="0"/>
          </a:p>
        </p:txBody>
      </p:sp>
      <p:sp>
        <p:nvSpPr>
          <p:cNvPr id="5" name="Textfeld 7">
            <a:extLst>
              <a:ext uri="{FF2B5EF4-FFF2-40B4-BE49-F238E27FC236}">
                <a16:creationId xmlns:a16="http://schemas.microsoft.com/office/drawing/2014/main" id="{92617ECF-404F-A09F-0A24-CEEE24605533}"/>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6</a:t>
            </a:r>
          </a:p>
        </p:txBody>
      </p:sp>
    </p:spTree>
    <p:extLst>
      <p:ext uri="{BB962C8B-B14F-4D97-AF65-F5344CB8AC3E}">
        <p14:creationId xmlns:p14="http://schemas.microsoft.com/office/powerpoint/2010/main" val="231653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6899078-3C94-428B-5B8E-70617F82C2AB}"/>
              </a:ext>
            </a:extLst>
          </p:cNvPr>
          <p:cNvSpPr>
            <a:spLocks noGrp="1"/>
          </p:cNvSpPr>
          <p:nvPr>
            <p:ph type="title"/>
          </p:nvPr>
        </p:nvSpPr>
        <p:spPr/>
        <p:txBody>
          <a:bodyPr/>
          <a:lstStyle/>
          <a:p>
            <a:r>
              <a:rPr lang="en-US" sz="3200" dirty="0"/>
              <a:t>Contents</a:t>
            </a:r>
            <a:endParaRPr lang="en-US" sz="3000" dirty="0"/>
          </a:p>
        </p:txBody>
      </p:sp>
      <p:sp>
        <p:nvSpPr>
          <p:cNvPr id="6" name="矩形 5">
            <a:extLst>
              <a:ext uri="{FF2B5EF4-FFF2-40B4-BE49-F238E27FC236}">
                <a16:creationId xmlns:a16="http://schemas.microsoft.com/office/drawing/2014/main" id="{82714D5C-28D7-E132-476C-F76FD2360F11}"/>
              </a:ext>
            </a:extLst>
          </p:cNvPr>
          <p:cNvSpPr/>
          <p:nvPr/>
        </p:nvSpPr>
        <p:spPr>
          <a:xfrm>
            <a:off x="0" y="2037222"/>
            <a:ext cx="5029200" cy="708025"/>
          </a:xfrm>
          <a:prstGeom prst="rect">
            <a:avLst/>
          </a:prstGeom>
          <a:solidFill>
            <a:srgbClr val="BE1E3C"/>
          </a:solidFill>
          <a:ln w="190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7" name="文本占位符 4">
            <a:extLst>
              <a:ext uri="{FF2B5EF4-FFF2-40B4-BE49-F238E27FC236}">
                <a16:creationId xmlns:a16="http://schemas.microsoft.com/office/drawing/2014/main" id="{EBF9D6F7-4AA7-3802-6109-F43CEE34173C}"/>
              </a:ext>
            </a:extLst>
          </p:cNvPr>
          <p:cNvSpPr txBox="1">
            <a:spLocks/>
          </p:cNvSpPr>
          <p:nvPr/>
        </p:nvSpPr>
        <p:spPr bwMode="gray">
          <a:xfrm>
            <a:off x="575734" y="2157393"/>
            <a:ext cx="6244019" cy="46768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pPr marL="457200" indent="-457200">
              <a:buFont typeface="+mj-lt"/>
              <a:buAutoNum type="arabicPeriod" startAt="2"/>
            </a:pPr>
            <a:r>
              <a:rPr lang="en-US" sz="3200" b="1" dirty="0">
                <a:solidFill>
                  <a:schemeClr val="bg1"/>
                </a:solidFill>
              </a:rPr>
              <a:t>State of the art</a:t>
            </a:r>
          </a:p>
        </p:txBody>
      </p:sp>
      <p:sp>
        <p:nvSpPr>
          <p:cNvPr id="13" name="文本占位符 4">
            <a:extLst>
              <a:ext uri="{FF2B5EF4-FFF2-40B4-BE49-F238E27FC236}">
                <a16:creationId xmlns:a16="http://schemas.microsoft.com/office/drawing/2014/main" id="{D45E0D28-BC75-1C46-8E70-558242CF22EA}"/>
              </a:ext>
            </a:extLst>
          </p:cNvPr>
          <p:cNvSpPr>
            <a:spLocks noGrp="1"/>
          </p:cNvSpPr>
          <p:nvPr>
            <p:ph type="body" idx="1"/>
          </p:nvPr>
        </p:nvSpPr>
        <p:spPr>
          <a:xfrm>
            <a:off x="575734" y="1371667"/>
            <a:ext cx="5140324" cy="458580"/>
          </a:xfrm>
        </p:spPr>
        <p:txBody>
          <a:bodyPr/>
          <a:lstStyle/>
          <a:p>
            <a:pPr marL="457200" indent="-457200">
              <a:buFont typeface="+mj-lt"/>
              <a:buAutoNum type="arabicPeriod"/>
            </a:pPr>
            <a:r>
              <a:rPr lang="en-US" sz="2600" b="1" dirty="0"/>
              <a:t>Motivation and objective</a:t>
            </a:r>
          </a:p>
          <a:p>
            <a:endParaRPr lang="en-US" sz="2600" dirty="0"/>
          </a:p>
        </p:txBody>
      </p:sp>
      <p:sp>
        <p:nvSpPr>
          <p:cNvPr id="14" name="文本占位符 4">
            <a:extLst>
              <a:ext uri="{FF2B5EF4-FFF2-40B4-BE49-F238E27FC236}">
                <a16:creationId xmlns:a16="http://schemas.microsoft.com/office/drawing/2014/main" id="{77DCD00C-CC49-BBA7-3FD1-CD540AAD3DE8}"/>
              </a:ext>
            </a:extLst>
          </p:cNvPr>
          <p:cNvSpPr txBox="1">
            <a:spLocks/>
          </p:cNvSpPr>
          <p:nvPr/>
        </p:nvSpPr>
        <p:spPr bwMode="gray">
          <a:xfrm>
            <a:off x="582083" y="2952224"/>
            <a:ext cx="11161184" cy="242676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pPr marL="514350" indent="-514350">
              <a:buFont typeface="+mj-lt"/>
              <a:buAutoNum type="arabicPeriod" startAt="3"/>
            </a:pPr>
            <a:r>
              <a:rPr lang="en-US" sz="2600" b="1" kern="0" dirty="0"/>
              <a:t>Methodology</a:t>
            </a:r>
          </a:p>
          <a:p>
            <a:pPr marL="514350" indent="-514350">
              <a:buFont typeface="+mj-lt"/>
              <a:buAutoNum type="arabicPeriod" startAt="3"/>
            </a:pPr>
            <a:r>
              <a:rPr lang="en-US" sz="2600" b="1" kern="0" dirty="0"/>
              <a:t>Case Study</a:t>
            </a:r>
          </a:p>
          <a:p>
            <a:pPr marL="514350" indent="-514350">
              <a:buFont typeface="+mj-lt"/>
              <a:buAutoNum type="arabicPeriod" startAt="3"/>
            </a:pPr>
            <a:r>
              <a:rPr lang="en-US" altLang="zh-CN" sz="2600" b="1" kern="0" dirty="0"/>
              <a:t>Summary and </a:t>
            </a:r>
            <a:r>
              <a:rPr lang="en-US" sz="2600" b="1" kern="0" dirty="0"/>
              <a:t>Critical appraisal</a:t>
            </a:r>
          </a:p>
          <a:p>
            <a:pPr marL="514350" indent="-514350">
              <a:buFont typeface="+mj-lt"/>
              <a:buAutoNum type="arabicPeriod" startAt="3"/>
            </a:pPr>
            <a:r>
              <a:rPr lang="en-US" sz="2600" b="1" kern="0" dirty="0"/>
              <a:t>Outlook</a:t>
            </a:r>
            <a:endParaRPr lang="en-US" sz="2600" kern="0" dirty="0"/>
          </a:p>
          <a:p>
            <a:pPr marL="457200" indent="-457200">
              <a:buFont typeface="+mj-lt"/>
              <a:buAutoNum type="arabicPeriod" startAt="2"/>
            </a:pPr>
            <a:endParaRPr lang="en-US" sz="2600" kern="0" dirty="0"/>
          </a:p>
        </p:txBody>
      </p:sp>
      <p:sp>
        <p:nvSpPr>
          <p:cNvPr id="9" name="Textfeld 7">
            <a:extLst>
              <a:ext uri="{FF2B5EF4-FFF2-40B4-BE49-F238E27FC236}">
                <a16:creationId xmlns:a16="http://schemas.microsoft.com/office/drawing/2014/main" id="{6080F08D-C2F7-E566-B7C2-9BFCE5BC9886}"/>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7</a:t>
            </a:r>
          </a:p>
        </p:txBody>
      </p:sp>
    </p:spTree>
    <p:extLst>
      <p:ext uri="{BB962C8B-B14F-4D97-AF65-F5344CB8AC3E}">
        <p14:creationId xmlns:p14="http://schemas.microsoft.com/office/powerpoint/2010/main" val="129298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3040D3D-0417-9D19-8707-44833C6A34D5}"/>
              </a:ext>
            </a:extLst>
          </p:cNvPr>
          <p:cNvSpPr>
            <a:spLocks noGrp="1"/>
          </p:cNvSpPr>
          <p:nvPr>
            <p:ph type="title"/>
          </p:nvPr>
        </p:nvSpPr>
        <p:spPr/>
        <p:txBody>
          <a:bodyPr/>
          <a:lstStyle/>
          <a:p>
            <a:r>
              <a:rPr lang="en-US" altLang="zh-CN" sz="3200" b="1" kern="0" dirty="0"/>
              <a:t>State of art</a:t>
            </a:r>
            <a:endParaRPr lang="en-US" sz="3200" dirty="0"/>
          </a:p>
        </p:txBody>
      </p:sp>
      <p:sp>
        <p:nvSpPr>
          <p:cNvPr id="10" name="内容占位符 9">
            <a:extLst>
              <a:ext uri="{FF2B5EF4-FFF2-40B4-BE49-F238E27FC236}">
                <a16:creationId xmlns:a16="http://schemas.microsoft.com/office/drawing/2014/main" id="{F2ED9D15-14EC-70D1-D554-7C9164DC9C4E}"/>
              </a:ext>
            </a:extLst>
          </p:cNvPr>
          <p:cNvSpPr>
            <a:spLocks noGrp="1"/>
          </p:cNvSpPr>
          <p:nvPr>
            <p:ph idx="1"/>
          </p:nvPr>
        </p:nvSpPr>
        <p:spPr>
          <a:xfrm>
            <a:off x="575733" y="1017120"/>
            <a:ext cx="11167533" cy="537118"/>
          </a:xfrm>
        </p:spPr>
        <p:txBody>
          <a:bodyPr/>
          <a:lstStyle/>
          <a:p>
            <a:r>
              <a:rPr lang="en-US" sz="2200" b="1" dirty="0">
                <a:solidFill>
                  <a:srgbClr val="FF0000"/>
                </a:solidFill>
              </a:rPr>
              <a:t>Guidelines</a:t>
            </a:r>
            <a:r>
              <a:rPr lang="en-US" sz="2200" b="1" dirty="0"/>
              <a:t> for structural health </a:t>
            </a:r>
            <a:r>
              <a:rPr lang="en-US" altLang="zh-CN" sz="2200" b="1" dirty="0"/>
              <a:t>monitoring</a:t>
            </a:r>
            <a:endParaRPr lang="en-US" sz="2200" b="1" dirty="0"/>
          </a:p>
        </p:txBody>
      </p:sp>
      <p:sp>
        <p:nvSpPr>
          <p:cNvPr id="11" name="内容占位符 2">
            <a:extLst>
              <a:ext uri="{FF2B5EF4-FFF2-40B4-BE49-F238E27FC236}">
                <a16:creationId xmlns:a16="http://schemas.microsoft.com/office/drawing/2014/main" id="{534654A1-E5A2-5A1A-1236-34DBE2CFF573}"/>
              </a:ext>
            </a:extLst>
          </p:cNvPr>
          <p:cNvSpPr txBox="1">
            <a:spLocks/>
          </p:cNvSpPr>
          <p:nvPr/>
        </p:nvSpPr>
        <p:spPr>
          <a:xfrm>
            <a:off x="756513" y="2968846"/>
            <a:ext cx="5376000" cy="1082696"/>
          </a:xfrm>
          <a:prstGeom prst="rect">
            <a:avLst/>
          </a:prstGeom>
        </p:spPr>
        <p:txBody>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endParaRPr lang="en-US" sz="2000" kern="0" dirty="0"/>
          </a:p>
        </p:txBody>
      </p:sp>
      <p:sp>
        <p:nvSpPr>
          <p:cNvPr id="12" name="内容占位符 2">
            <a:extLst>
              <a:ext uri="{FF2B5EF4-FFF2-40B4-BE49-F238E27FC236}">
                <a16:creationId xmlns:a16="http://schemas.microsoft.com/office/drawing/2014/main" id="{5E67E77D-8398-D02D-971A-F60401C7613F}"/>
              </a:ext>
            </a:extLst>
          </p:cNvPr>
          <p:cNvSpPr txBox="1">
            <a:spLocks/>
          </p:cNvSpPr>
          <p:nvPr/>
        </p:nvSpPr>
        <p:spPr>
          <a:xfrm>
            <a:off x="666124" y="2714825"/>
            <a:ext cx="5376000" cy="1082696"/>
          </a:xfrm>
          <a:prstGeom prst="rect">
            <a:avLst/>
          </a:prstGeom>
        </p:spPr>
        <p:txBody>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endParaRPr lang="en-US" sz="2000" kern="0" dirty="0"/>
          </a:p>
        </p:txBody>
      </p:sp>
      <p:sp>
        <p:nvSpPr>
          <p:cNvPr id="13" name="内容占位符 9">
            <a:extLst>
              <a:ext uri="{FF2B5EF4-FFF2-40B4-BE49-F238E27FC236}">
                <a16:creationId xmlns:a16="http://schemas.microsoft.com/office/drawing/2014/main" id="{E9BF8465-74EE-9226-B170-EA4F4BB40F0A}"/>
              </a:ext>
            </a:extLst>
          </p:cNvPr>
          <p:cNvSpPr txBox="1">
            <a:spLocks/>
          </p:cNvSpPr>
          <p:nvPr/>
        </p:nvSpPr>
        <p:spPr bwMode="auto">
          <a:xfrm>
            <a:off x="575733" y="1538485"/>
            <a:ext cx="10859754" cy="130115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1800" kern="0" dirty="0"/>
              <a:t>In 2006, the European funded project STRUCTURAL ASSESSMENT, MONITORING AND CONTROL (SAMCO) was published </a:t>
            </a:r>
            <a:r>
              <a:rPr lang="en-US" sz="1800" b="1" i="1" kern="0" dirty="0"/>
              <a:t>Guidelines for structural health monitoring F08b</a:t>
            </a:r>
            <a:r>
              <a:rPr lang="en-US" sz="1800" i="1" kern="0" dirty="0"/>
              <a:t>. </a:t>
            </a:r>
            <a:r>
              <a:rPr lang="en-US" sz="1800" kern="0" dirty="0"/>
              <a:t>[4]</a:t>
            </a:r>
            <a:endParaRPr lang="en-US" sz="1800" i="1" kern="0" dirty="0"/>
          </a:p>
          <a:p>
            <a:pPr marL="1333475" lvl="4" indent="-342900">
              <a:buFont typeface="Arial" panose="020B0604020202020204" pitchFamily="34" charset="0"/>
              <a:buChar char="-"/>
            </a:pPr>
            <a:r>
              <a:rPr lang="en-US" sz="1800" kern="0" dirty="0"/>
              <a:t>Content: Design rules, sensor types, bridge load analysis, damage identification</a:t>
            </a:r>
          </a:p>
          <a:p>
            <a:pPr marL="1333475" lvl="4" indent="-342900">
              <a:buFont typeface="Arial" panose="020B0604020202020204" pitchFamily="34" charset="0"/>
              <a:buChar char="-"/>
            </a:pPr>
            <a:r>
              <a:rPr lang="en-US" sz="1800" kern="0" dirty="0"/>
              <a:t>Purpose: Promote and recommend SHM technology</a:t>
            </a:r>
          </a:p>
          <a:p>
            <a:r>
              <a:rPr lang="en-US" sz="1800" b="1" i="1" kern="0" dirty="0"/>
              <a:t>	</a:t>
            </a:r>
          </a:p>
        </p:txBody>
      </p:sp>
      <p:sp>
        <p:nvSpPr>
          <p:cNvPr id="14" name="内容占位符 9">
            <a:extLst>
              <a:ext uri="{FF2B5EF4-FFF2-40B4-BE49-F238E27FC236}">
                <a16:creationId xmlns:a16="http://schemas.microsoft.com/office/drawing/2014/main" id="{E746CE0D-AD49-C63A-DA1E-18360146BDFE}"/>
              </a:ext>
            </a:extLst>
          </p:cNvPr>
          <p:cNvSpPr txBox="1">
            <a:spLocks/>
          </p:cNvSpPr>
          <p:nvPr/>
        </p:nvSpPr>
        <p:spPr bwMode="auto">
          <a:xfrm>
            <a:off x="575733" y="2984557"/>
            <a:ext cx="10859754" cy="130115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1800" kern="0" dirty="0"/>
              <a:t>In 2013, Werner </a:t>
            </a:r>
            <a:r>
              <a:rPr lang="en-US" sz="1800" kern="0" dirty="0" err="1"/>
              <a:t>Daum</a:t>
            </a:r>
            <a:r>
              <a:rPr lang="en-US" sz="1800" kern="0" dirty="0"/>
              <a:t> published </a:t>
            </a:r>
            <a:r>
              <a:rPr lang="en-US" sz="1800" b="1" i="1" kern="0" dirty="0"/>
              <a:t>Guidelines for structural health monitoring(2013)</a:t>
            </a:r>
            <a:r>
              <a:rPr lang="en-US" sz="1800" i="1" kern="0" dirty="0"/>
              <a:t>.</a:t>
            </a:r>
            <a:r>
              <a:rPr lang="en-US" sz="1800" kern="0" dirty="0"/>
              <a:t>[5]</a:t>
            </a:r>
          </a:p>
          <a:p>
            <a:pPr marL="1333475" lvl="4" indent="-342900">
              <a:buFont typeface="Arial" panose="020B0604020202020204" pitchFamily="34" charset="0"/>
              <a:buChar char="-"/>
            </a:pPr>
            <a:r>
              <a:rPr lang="en-US" sz="1800" kern="0" dirty="0"/>
              <a:t>Content: Structural health monitoring system components, vibration-based damage identification, example analysis of bridge monitoring</a:t>
            </a:r>
          </a:p>
          <a:p>
            <a:pPr marL="1333475" lvl="4" indent="-342900">
              <a:buFont typeface="Arial" panose="020B0604020202020204" pitchFamily="34" charset="0"/>
              <a:buChar char="-"/>
            </a:pPr>
            <a:r>
              <a:rPr lang="en-US" sz="1800" kern="0" dirty="0"/>
              <a:t>Purpose: To provide assistance in the design of SHM for bridges</a:t>
            </a:r>
          </a:p>
          <a:p>
            <a:r>
              <a:rPr lang="en-US" sz="1800" b="1" i="1" kern="0" dirty="0"/>
              <a:t>	</a:t>
            </a:r>
          </a:p>
        </p:txBody>
      </p:sp>
      <p:sp>
        <p:nvSpPr>
          <p:cNvPr id="15" name="内容占位符 9">
            <a:extLst>
              <a:ext uri="{FF2B5EF4-FFF2-40B4-BE49-F238E27FC236}">
                <a16:creationId xmlns:a16="http://schemas.microsoft.com/office/drawing/2014/main" id="{218469DD-9098-D4BD-E8F9-8C639D84A82F}"/>
              </a:ext>
            </a:extLst>
          </p:cNvPr>
          <p:cNvSpPr txBox="1">
            <a:spLocks/>
          </p:cNvSpPr>
          <p:nvPr/>
        </p:nvSpPr>
        <p:spPr bwMode="auto">
          <a:xfrm>
            <a:off x="575733" y="4430629"/>
            <a:ext cx="10859754" cy="130115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1800" kern="0" dirty="0">
                <a:solidFill>
                  <a:srgbClr val="FF0000"/>
                </a:solidFill>
              </a:rPr>
              <a:t>Disadvantages: </a:t>
            </a:r>
          </a:p>
          <a:p>
            <a:pPr marL="285750" indent="-285750">
              <a:buFont typeface="Arial" panose="020B0604020202020204" pitchFamily="34" charset="0"/>
              <a:buChar char="•"/>
            </a:pPr>
            <a:r>
              <a:rPr lang="en-US" sz="1800" kern="0" dirty="0"/>
              <a:t>Monitoring objects are </a:t>
            </a:r>
            <a:r>
              <a:rPr lang="en-US" sz="1800" kern="0" dirty="0">
                <a:solidFill>
                  <a:srgbClr val="FF0000"/>
                </a:solidFill>
              </a:rPr>
              <a:t>civil engineering structures</a:t>
            </a:r>
            <a:r>
              <a:rPr lang="en-US" sz="1800" kern="0" dirty="0"/>
              <a:t>, not applicable to hybrid structures</a:t>
            </a:r>
          </a:p>
          <a:p>
            <a:pPr marL="285750" indent="-285750">
              <a:buFont typeface="Arial" panose="020B0604020202020204" pitchFamily="34" charset="0"/>
              <a:buChar char="•"/>
            </a:pPr>
            <a:r>
              <a:rPr lang="en-US" sz="1800" kern="0" dirty="0">
                <a:solidFill>
                  <a:srgbClr val="FF0000"/>
                </a:solidFill>
              </a:rPr>
              <a:t>Text-based</a:t>
            </a:r>
            <a:r>
              <a:rPr lang="en-US" sz="1800" kern="0" dirty="0"/>
              <a:t>, non-related professionals need to spend a lot of time and effort to study and research</a:t>
            </a:r>
          </a:p>
          <a:p>
            <a:pPr marL="285750" indent="-285750">
              <a:buFont typeface="Arial" panose="020B0604020202020204" pitchFamily="34" charset="0"/>
              <a:buChar char="•"/>
            </a:pPr>
            <a:r>
              <a:rPr lang="en-US" sz="1800" kern="0" dirty="0">
                <a:solidFill>
                  <a:srgbClr val="FF0000"/>
                </a:solidFill>
              </a:rPr>
              <a:t>Difficult to update</a:t>
            </a:r>
            <a:r>
              <a:rPr lang="en-US" sz="1800" kern="0" dirty="0"/>
              <a:t>, no new advanced technology</a:t>
            </a:r>
          </a:p>
        </p:txBody>
      </p:sp>
      <p:sp>
        <p:nvSpPr>
          <p:cNvPr id="9" name="Textfeld 7">
            <a:extLst>
              <a:ext uri="{FF2B5EF4-FFF2-40B4-BE49-F238E27FC236}">
                <a16:creationId xmlns:a16="http://schemas.microsoft.com/office/drawing/2014/main" id="{ABE25C77-CF55-DD89-E500-B2F0388A0094}"/>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8</a:t>
            </a:r>
          </a:p>
        </p:txBody>
      </p:sp>
    </p:spTree>
    <p:extLst>
      <p:ext uri="{BB962C8B-B14F-4D97-AF65-F5344CB8AC3E}">
        <p14:creationId xmlns:p14="http://schemas.microsoft.com/office/powerpoint/2010/main" val="2986616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33006-DF6F-EECA-3ABC-498D9F63D1C1}"/>
              </a:ext>
            </a:extLst>
          </p:cNvPr>
          <p:cNvSpPr>
            <a:spLocks noGrp="1"/>
          </p:cNvSpPr>
          <p:nvPr>
            <p:ph type="title"/>
          </p:nvPr>
        </p:nvSpPr>
        <p:spPr/>
        <p:txBody>
          <a:bodyPr/>
          <a:lstStyle/>
          <a:p>
            <a:r>
              <a:rPr lang="en-US" altLang="zh-CN" sz="3200" b="1" kern="0" dirty="0"/>
              <a:t>State of art</a:t>
            </a:r>
            <a:endParaRPr lang="en-US" sz="3200" dirty="0"/>
          </a:p>
        </p:txBody>
      </p:sp>
      <p:sp>
        <p:nvSpPr>
          <p:cNvPr id="3" name="内容占位符 2">
            <a:extLst>
              <a:ext uri="{FF2B5EF4-FFF2-40B4-BE49-F238E27FC236}">
                <a16:creationId xmlns:a16="http://schemas.microsoft.com/office/drawing/2014/main" id="{9D23A200-D35A-F0B5-D4D7-BC8D8952137C}"/>
              </a:ext>
            </a:extLst>
          </p:cNvPr>
          <p:cNvSpPr>
            <a:spLocks noGrp="1"/>
          </p:cNvSpPr>
          <p:nvPr>
            <p:ph idx="1"/>
          </p:nvPr>
        </p:nvSpPr>
        <p:spPr>
          <a:xfrm>
            <a:off x="575732" y="1554238"/>
            <a:ext cx="11167533" cy="1657350"/>
          </a:xfrm>
        </p:spPr>
        <p:txBody>
          <a:bodyPr/>
          <a:lstStyle/>
          <a:p>
            <a:r>
              <a:rPr lang="en-US" altLang="zh-CN" sz="1800" dirty="0"/>
              <a:t>In </a:t>
            </a:r>
            <a:r>
              <a:rPr lang="en-US" sz="1800" dirty="0"/>
              <a:t>2010, Stefan </a:t>
            </a:r>
            <a:r>
              <a:rPr lang="en-US" sz="1800" dirty="0" err="1"/>
              <a:t>Anderlik</a:t>
            </a:r>
            <a:r>
              <a:rPr lang="en-US" sz="1800" dirty="0"/>
              <a:t>, Reinhard </a:t>
            </a:r>
            <a:r>
              <a:rPr lang="en-US" sz="1800" dirty="0" err="1"/>
              <a:t>Stuptner</a:t>
            </a:r>
            <a:r>
              <a:rPr lang="en-US" sz="1800" dirty="0"/>
              <a:t> et al. present a concept of ontology-based integration of structural health monitoring decision support system. [6]</a:t>
            </a:r>
          </a:p>
          <a:p>
            <a:pPr marL="1333475" lvl="4" indent="-342900">
              <a:buFont typeface="Arial" panose="020B0604020202020204" pitchFamily="34" charset="0"/>
              <a:buChar char="-"/>
            </a:pPr>
            <a:r>
              <a:rPr lang="en-US" sz="1800" kern="0" dirty="0"/>
              <a:t>Proposed by integrating monitoring methods for different monitoring structures and selecting methods according to the corresponding monitoring structures</a:t>
            </a:r>
          </a:p>
          <a:p>
            <a:pPr marL="1333475" lvl="4" indent="-342900">
              <a:buFont typeface="Arial" panose="020B0604020202020204" pitchFamily="34" charset="0"/>
              <a:buChar char="-"/>
            </a:pPr>
            <a:r>
              <a:rPr lang="en-US" sz="1800" kern="0" dirty="0">
                <a:solidFill>
                  <a:srgbClr val="FF0000"/>
                </a:solidFill>
              </a:rPr>
              <a:t>Disadvantages</a:t>
            </a:r>
            <a:r>
              <a:rPr lang="en-US" sz="1800" kern="0" dirty="0"/>
              <a:t>: Needs multiple searches, results </a:t>
            </a:r>
            <a:r>
              <a:rPr lang="en-US" sz="1800" kern="0" dirty="0">
                <a:solidFill>
                  <a:srgbClr val="FF0000"/>
                </a:solidFill>
              </a:rPr>
              <a:t>not comprehensive </a:t>
            </a:r>
            <a:r>
              <a:rPr lang="en-US" sz="1800" kern="0" dirty="0"/>
              <a:t>enough</a:t>
            </a:r>
          </a:p>
          <a:p>
            <a:endParaRPr lang="en-US" sz="1800" dirty="0"/>
          </a:p>
          <a:p>
            <a:r>
              <a:rPr lang="en-US" sz="1800" dirty="0"/>
              <a:t> </a:t>
            </a:r>
          </a:p>
        </p:txBody>
      </p:sp>
      <p:sp>
        <p:nvSpPr>
          <p:cNvPr id="6" name="内容占位符 9">
            <a:extLst>
              <a:ext uri="{FF2B5EF4-FFF2-40B4-BE49-F238E27FC236}">
                <a16:creationId xmlns:a16="http://schemas.microsoft.com/office/drawing/2014/main" id="{F105D476-E605-7F4D-B9A0-1154E70EAA7D}"/>
              </a:ext>
            </a:extLst>
          </p:cNvPr>
          <p:cNvSpPr txBox="1">
            <a:spLocks/>
          </p:cNvSpPr>
          <p:nvPr/>
        </p:nvSpPr>
        <p:spPr bwMode="auto">
          <a:xfrm>
            <a:off x="575733" y="1017120"/>
            <a:ext cx="11167533" cy="53711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2200" b="1" kern="0" dirty="0"/>
              <a:t>Decision Support System</a:t>
            </a:r>
          </a:p>
        </p:txBody>
      </p:sp>
      <p:sp>
        <p:nvSpPr>
          <p:cNvPr id="7" name="内容占位符 2">
            <a:extLst>
              <a:ext uri="{FF2B5EF4-FFF2-40B4-BE49-F238E27FC236}">
                <a16:creationId xmlns:a16="http://schemas.microsoft.com/office/drawing/2014/main" id="{C9BFC792-CF8F-1920-C94C-3199B68396B0}"/>
              </a:ext>
            </a:extLst>
          </p:cNvPr>
          <p:cNvSpPr txBox="1">
            <a:spLocks/>
          </p:cNvSpPr>
          <p:nvPr/>
        </p:nvSpPr>
        <p:spPr bwMode="auto">
          <a:xfrm>
            <a:off x="575732" y="3646413"/>
            <a:ext cx="11167533" cy="1657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altLang="zh-CN" sz="1800" kern="0" dirty="0"/>
              <a:t>In </a:t>
            </a:r>
            <a:r>
              <a:rPr lang="en-US" sz="1800" kern="0" dirty="0"/>
              <a:t>2017, Dr. Cappello applied expected utility theory to the development of a decision support system for structural health monitoring in his dissertation. [7]</a:t>
            </a:r>
          </a:p>
          <a:p>
            <a:pPr marL="1333475" lvl="4" indent="-342900">
              <a:buFont typeface="Arial" panose="020B0604020202020204" pitchFamily="34" charset="0"/>
              <a:buChar char="-"/>
            </a:pPr>
            <a:r>
              <a:rPr lang="en-US" sz="1800" kern="0" dirty="0"/>
              <a:t>Designing monitoring systems based on the expected benefits of monitoring data and the experience of relevant professionals</a:t>
            </a:r>
          </a:p>
          <a:p>
            <a:pPr marL="1333475" lvl="4" indent="-342900">
              <a:buFont typeface="Arial" panose="020B0604020202020204" pitchFamily="34" charset="0"/>
              <a:buChar char="-"/>
            </a:pPr>
            <a:r>
              <a:rPr lang="en-US" sz="1800" kern="0" dirty="0">
                <a:solidFill>
                  <a:srgbClr val="FF0000"/>
                </a:solidFill>
              </a:rPr>
              <a:t>Disadvantages</a:t>
            </a:r>
            <a:r>
              <a:rPr lang="en-US" sz="1800" kern="0" dirty="0"/>
              <a:t>: </a:t>
            </a:r>
            <a:r>
              <a:rPr lang="en-US" sz="1800" kern="0" dirty="0">
                <a:solidFill>
                  <a:srgbClr val="FF0000"/>
                </a:solidFill>
              </a:rPr>
              <a:t>Expertise</a:t>
            </a:r>
            <a:r>
              <a:rPr lang="en-US" sz="1800" kern="0" dirty="0"/>
              <a:t> required, applicable to </a:t>
            </a:r>
            <a:r>
              <a:rPr lang="en-US" sz="1800" kern="0" dirty="0">
                <a:solidFill>
                  <a:srgbClr val="FF0000"/>
                </a:solidFill>
              </a:rPr>
              <a:t>civil engineering structures</a:t>
            </a:r>
          </a:p>
          <a:p>
            <a:endParaRPr lang="en-US" sz="1800" kern="0" dirty="0"/>
          </a:p>
          <a:p>
            <a:r>
              <a:rPr lang="en-US" sz="1800" kern="0" dirty="0"/>
              <a:t> </a:t>
            </a:r>
          </a:p>
        </p:txBody>
      </p:sp>
      <p:sp>
        <p:nvSpPr>
          <p:cNvPr id="8" name="Textfeld 7">
            <a:extLst>
              <a:ext uri="{FF2B5EF4-FFF2-40B4-BE49-F238E27FC236}">
                <a16:creationId xmlns:a16="http://schemas.microsoft.com/office/drawing/2014/main" id="{3BE893D4-8E7D-9313-4484-257187058361}"/>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9</a:t>
            </a:r>
          </a:p>
        </p:txBody>
      </p:sp>
    </p:spTree>
    <p:extLst>
      <p:ext uri="{BB962C8B-B14F-4D97-AF65-F5344CB8AC3E}">
        <p14:creationId xmlns:p14="http://schemas.microsoft.com/office/powerpoint/2010/main" val="225354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22FAE-B737-F01F-C926-47B352293E5A}"/>
              </a:ext>
            </a:extLst>
          </p:cNvPr>
          <p:cNvSpPr>
            <a:spLocks noGrp="1"/>
          </p:cNvSpPr>
          <p:nvPr>
            <p:ph type="title"/>
          </p:nvPr>
        </p:nvSpPr>
        <p:spPr/>
        <p:txBody>
          <a:bodyPr/>
          <a:lstStyle/>
          <a:p>
            <a:r>
              <a:rPr lang="en-US" altLang="zh-CN" sz="2800" b="1" kern="0" dirty="0"/>
              <a:t>State of art</a:t>
            </a:r>
            <a:endParaRPr lang="en-US" dirty="0"/>
          </a:p>
        </p:txBody>
      </p:sp>
      <p:sp>
        <p:nvSpPr>
          <p:cNvPr id="3" name="内容占位符 2">
            <a:extLst>
              <a:ext uri="{FF2B5EF4-FFF2-40B4-BE49-F238E27FC236}">
                <a16:creationId xmlns:a16="http://schemas.microsoft.com/office/drawing/2014/main" id="{2269E954-A08E-F65C-2468-49585DC0D1F0}"/>
              </a:ext>
            </a:extLst>
          </p:cNvPr>
          <p:cNvSpPr>
            <a:spLocks noGrp="1"/>
          </p:cNvSpPr>
          <p:nvPr>
            <p:ph idx="1"/>
          </p:nvPr>
        </p:nvSpPr>
        <p:spPr>
          <a:xfrm>
            <a:off x="575733" y="1554238"/>
            <a:ext cx="11167533" cy="750812"/>
          </a:xfrm>
        </p:spPr>
        <p:txBody>
          <a:bodyPr/>
          <a:lstStyle/>
          <a:p>
            <a:r>
              <a:rPr lang="en-US" sz="2000" dirty="0"/>
              <a:t>Development of a decision support system for selecting suitable structural health monitoring strategy for </a:t>
            </a:r>
            <a:r>
              <a:rPr lang="en-US" sz="2000" dirty="0">
                <a:solidFill>
                  <a:srgbClr val="FF0000"/>
                </a:solidFill>
              </a:rPr>
              <a:t>hybrid structure in use phase</a:t>
            </a:r>
          </a:p>
        </p:txBody>
      </p:sp>
      <p:sp>
        <p:nvSpPr>
          <p:cNvPr id="5" name="内容占位符 9">
            <a:extLst>
              <a:ext uri="{FF2B5EF4-FFF2-40B4-BE49-F238E27FC236}">
                <a16:creationId xmlns:a16="http://schemas.microsoft.com/office/drawing/2014/main" id="{04576B35-3835-19F6-334E-EE390C4A6092}"/>
              </a:ext>
            </a:extLst>
          </p:cNvPr>
          <p:cNvSpPr txBox="1">
            <a:spLocks/>
          </p:cNvSpPr>
          <p:nvPr/>
        </p:nvSpPr>
        <p:spPr bwMode="auto">
          <a:xfrm>
            <a:off x="575733" y="1017120"/>
            <a:ext cx="11167533" cy="53711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2200" b="1" kern="0" dirty="0"/>
              <a:t>Objective of thesis</a:t>
            </a:r>
          </a:p>
        </p:txBody>
      </p:sp>
      <p:sp>
        <p:nvSpPr>
          <p:cNvPr id="6" name="内容占位符 9">
            <a:extLst>
              <a:ext uri="{FF2B5EF4-FFF2-40B4-BE49-F238E27FC236}">
                <a16:creationId xmlns:a16="http://schemas.microsoft.com/office/drawing/2014/main" id="{92F2A02C-FE3A-6D0B-3E88-902478FD3EB8}"/>
              </a:ext>
            </a:extLst>
          </p:cNvPr>
          <p:cNvSpPr txBox="1">
            <a:spLocks/>
          </p:cNvSpPr>
          <p:nvPr/>
        </p:nvSpPr>
        <p:spPr bwMode="auto">
          <a:xfrm>
            <a:off x="575733" y="2503020"/>
            <a:ext cx="11167533" cy="53711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altLang="zh-CN" sz="2000" b="1" kern="0" dirty="0"/>
              <a:t>Sub-objectives</a:t>
            </a:r>
            <a:endParaRPr lang="en-US" sz="2000" b="1" kern="0" dirty="0"/>
          </a:p>
        </p:txBody>
      </p:sp>
      <p:sp>
        <p:nvSpPr>
          <p:cNvPr id="7" name="内容占位符 2">
            <a:extLst>
              <a:ext uri="{FF2B5EF4-FFF2-40B4-BE49-F238E27FC236}">
                <a16:creationId xmlns:a16="http://schemas.microsoft.com/office/drawing/2014/main" id="{7D3B9FEA-9270-03E2-4BB9-8EB14AC702F6}"/>
              </a:ext>
            </a:extLst>
          </p:cNvPr>
          <p:cNvSpPr txBox="1">
            <a:spLocks/>
          </p:cNvSpPr>
          <p:nvPr/>
        </p:nvSpPr>
        <p:spPr bwMode="auto">
          <a:xfrm>
            <a:off x="575733" y="3040137"/>
            <a:ext cx="11167533" cy="2579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pPr marL="457200" indent="-457200">
              <a:lnSpc>
                <a:spcPct val="150000"/>
              </a:lnSpc>
              <a:buFont typeface="+mj-lt"/>
              <a:buAutoNum type="arabicParenR"/>
            </a:pPr>
            <a:r>
              <a:rPr lang="en-US" altLang="zh-CN" sz="2000" kern="0" dirty="0"/>
              <a:t>S</a:t>
            </a:r>
            <a:r>
              <a:rPr lang="en-US" sz="2000" kern="0" dirty="0"/>
              <a:t>elect the optimal </a:t>
            </a:r>
            <a:r>
              <a:rPr lang="en-US" sz="2000" kern="0" dirty="0">
                <a:solidFill>
                  <a:srgbClr val="FF0000"/>
                </a:solidFill>
              </a:rPr>
              <a:t>monitoring parameter</a:t>
            </a:r>
          </a:p>
          <a:p>
            <a:pPr marL="457200" indent="-457200">
              <a:lnSpc>
                <a:spcPct val="150000"/>
              </a:lnSpc>
              <a:buFont typeface="+mj-lt"/>
              <a:buAutoNum type="arabicParenR"/>
            </a:pPr>
            <a:r>
              <a:rPr lang="en-US" altLang="zh-CN" sz="2000" kern="0" dirty="0"/>
              <a:t>S</a:t>
            </a:r>
            <a:r>
              <a:rPr lang="en-US" sz="2000" kern="0" dirty="0"/>
              <a:t>elect the optimal </a:t>
            </a:r>
            <a:r>
              <a:rPr lang="en-US" sz="2000" kern="0" dirty="0">
                <a:solidFill>
                  <a:srgbClr val="FF0000"/>
                </a:solidFill>
              </a:rPr>
              <a:t>monitoring method</a:t>
            </a:r>
          </a:p>
          <a:p>
            <a:pPr marL="457200" indent="-457200">
              <a:lnSpc>
                <a:spcPct val="150000"/>
              </a:lnSpc>
              <a:buFont typeface="+mj-lt"/>
              <a:buAutoNum type="arabicParenR"/>
            </a:pPr>
            <a:r>
              <a:rPr lang="en-US" sz="2000" kern="0" dirty="0"/>
              <a:t>Integrate two decision </a:t>
            </a:r>
            <a:r>
              <a:rPr lang="en-US" altLang="zh-CN" sz="2000" kern="0" dirty="0"/>
              <a:t>steps</a:t>
            </a:r>
            <a:r>
              <a:rPr lang="en-US" sz="2000" kern="0" dirty="0"/>
              <a:t> and design an </a:t>
            </a:r>
            <a:r>
              <a:rPr lang="en-US" sz="2000" kern="0" dirty="0">
                <a:solidFill>
                  <a:srgbClr val="FF0000"/>
                </a:solidFill>
              </a:rPr>
              <a:t>interactive platform </a:t>
            </a:r>
            <a:r>
              <a:rPr lang="en-US" sz="2000" kern="0" dirty="0"/>
              <a:t>for easy operation</a:t>
            </a:r>
          </a:p>
          <a:p>
            <a:pPr marL="457200" indent="-457200">
              <a:lnSpc>
                <a:spcPct val="150000"/>
              </a:lnSpc>
              <a:buFont typeface="+mj-lt"/>
              <a:buAutoNum type="arabicParenR"/>
            </a:pPr>
            <a:r>
              <a:rPr lang="en-US" sz="2000" kern="0" dirty="0"/>
              <a:t>Identify the </a:t>
            </a:r>
            <a:r>
              <a:rPr lang="en-US" sz="2000" kern="0" dirty="0">
                <a:solidFill>
                  <a:srgbClr val="FF0000"/>
                </a:solidFill>
              </a:rPr>
              <a:t>requirements and challenges </a:t>
            </a:r>
            <a:r>
              <a:rPr lang="en-US" sz="2000" kern="0" dirty="0"/>
              <a:t>of monitoring system architecture and data to help decision makers can develop a complete monitoring system.</a:t>
            </a:r>
          </a:p>
          <a:p>
            <a:pPr marL="457200" indent="-457200">
              <a:lnSpc>
                <a:spcPct val="150000"/>
              </a:lnSpc>
              <a:buFont typeface="+mj-lt"/>
              <a:buAutoNum type="arabicParenR"/>
            </a:pPr>
            <a:endParaRPr lang="en-US" sz="2000" kern="0" dirty="0"/>
          </a:p>
          <a:p>
            <a:pPr marL="457200" indent="-457200">
              <a:lnSpc>
                <a:spcPct val="150000"/>
              </a:lnSpc>
              <a:buFont typeface="+mj-lt"/>
              <a:buAutoNum type="arabicParenR"/>
            </a:pPr>
            <a:endParaRPr lang="en-US" sz="2000" kern="0" dirty="0"/>
          </a:p>
          <a:p>
            <a:pPr marL="457200" indent="-457200">
              <a:lnSpc>
                <a:spcPct val="150000"/>
              </a:lnSpc>
              <a:buFont typeface="+mj-lt"/>
              <a:buAutoNum type="arabicParenR"/>
            </a:pPr>
            <a:endParaRPr lang="en-US" sz="2000" kern="0" dirty="0"/>
          </a:p>
        </p:txBody>
      </p:sp>
      <p:sp>
        <p:nvSpPr>
          <p:cNvPr id="8" name="Textfeld 7">
            <a:extLst>
              <a:ext uri="{FF2B5EF4-FFF2-40B4-BE49-F238E27FC236}">
                <a16:creationId xmlns:a16="http://schemas.microsoft.com/office/drawing/2014/main" id="{B75EE811-55AC-D773-62FF-977A85092647}"/>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10</a:t>
            </a:r>
          </a:p>
        </p:txBody>
      </p:sp>
    </p:spTree>
    <p:extLst>
      <p:ext uri="{BB962C8B-B14F-4D97-AF65-F5344CB8AC3E}">
        <p14:creationId xmlns:p14="http://schemas.microsoft.com/office/powerpoint/2010/main" val="292675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6899078-3C94-428B-5B8E-70617F82C2AB}"/>
              </a:ext>
            </a:extLst>
          </p:cNvPr>
          <p:cNvSpPr>
            <a:spLocks noGrp="1"/>
          </p:cNvSpPr>
          <p:nvPr>
            <p:ph type="title"/>
          </p:nvPr>
        </p:nvSpPr>
        <p:spPr/>
        <p:txBody>
          <a:bodyPr/>
          <a:lstStyle/>
          <a:p>
            <a:r>
              <a:rPr lang="en-US" sz="3200" dirty="0"/>
              <a:t>Contents</a:t>
            </a:r>
            <a:endParaRPr lang="en-US" sz="3000" dirty="0"/>
          </a:p>
        </p:txBody>
      </p:sp>
      <p:sp>
        <p:nvSpPr>
          <p:cNvPr id="6" name="矩形 5">
            <a:extLst>
              <a:ext uri="{FF2B5EF4-FFF2-40B4-BE49-F238E27FC236}">
                <a16:creationId xmlns:a16="http://schemas.microsoft.com/office/drawing/2014/main" id="{82714D5C-28D7-E132-476C-F76FD2360F11}"/>
              </a:ext>
            </a:extLst>
          </p:cNvPr>
          <p:cNvSpPr/>
          <p:nvPr/>
        </p:nvSpPr>
        <p:spPr>
          <a:xfrm>
            <a:off x="0" y="2555043"/>
            <a:ext cx="4331856" cy="708025"/>
          </a:xfrm>
          <a:prstGeom prst="rect">
            <a:avLst/>
          </a:prstGeom>
          <a:solidFill>
            <a:srgbClr val="BE1E3C"/>
          </a:solidFill>
          <a:ln w="190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10" name="Textfeld 7">
            <a:extLst>
              <a:ext uri="{FF2B5EF4-FFF2-40B4-BE49-F238E27FC236}">
                <a16:creationId xmlns:a16="http://schemas.microsoft.com/office/drawing/2014/main" id="{2DA0DC9E-68F5-8E5B-0468-D19382564CD1}"/>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11</a:t>
            </a:r>
          </a:p>
        </p:txBody>
      </p:sp>
      <p:sp>
        <p:nvSpPr>
          <p:cNvPr id="11" name="文本占位符 4">
            <a:extLst>
              <a:ext uri="{FF2B5EF4-FFF2-40B4-BE49-F238E27FC236}">
                <a16:creationId xmlns:a16="http://schemas.microsoft.com/office/drawing/2014/main" id="{EC7F4721-5B69-CDB0-62EF-165D59D757B6}"/>
              </a:ext>
            </a:extLst>
          </p:cNvPr>
          <p:cNvSpPr>
            <a:spLocks noGrp="1"/>
          </p:cNvSpPr>
          <p:nvPr>
            <p:ph type="body" idx="1"/>
          </p:nvPr>
        </p:nvSpPr>
        <p:spPr>
          <a:xfrm>
            <a:off x="582083" y="1456810"/>
            <a:ext cx="11161184" cy="1056662"/>
          </a:xfrm>
        </p:spPr>
        <p:txBody>
          <a:bodyPr/>
          <a:lstStyle/>
          <a:p>
            <a:pPr marL="457200" indent="-457200">
              <a:buFont typeface="+mj-lt"/>
              <a:buAutoNum type="arabicPeriod"/>
            </a:pPr>
            <a:r>
              <a:rPr lang="en-US" sz="2600" b="1" dirty="0"/>
              <a:t>Motivation and objective</a:t>
            </a:r>
          </a:p>
          <a:p>
            <a:pPr marL="457200" indent="-457200">
              <a:buFont typeface="+mj-lt"/>
              <a:buAutoNum type="arabicPeriod"/>
            </a:pPr>
            <a:r>
              <a:rPr lang="en-US" sz="2600" b="1" dirty="0"/>
              <a:t>State of the art</a:t>
            </a:r>
            <a:endParaRPr lang="en-US" sz="2600" dirty="0"/>
          </a:p>
          <a:p>
            <a:pPr marL="457200" indent="-457200">
              <a:buFont typeface="+mj-lt"/>
              <a:buAutoNum type="arabicPeriod"/>
            </a:pPr>
            <a:endParaRPr lang="en-US" sz="2600" dirty="0"/>
          </a:p>
        </p:txBody>
      </p:sp>
      <p:sp>
        <p:nvSpPr>
          <p:cNvPr id="12" name="文本占位符 4">
            <a:extLst>
              <a:ext uri="{FF2B5EF4-FFF2-40B4-BE49-F238E27FC236}">
                <a16:creationId xmlns:a16="http://schemas.microsoft.com/office/drawing/2014/main" id="{AA0742A1-465D-3A4B-8F4F-904101176C58}"/>
              </a:ext>
            </a:extLst>
          </p:cNvPr>
          <p:cNvSpPr txBox="1">
            <a:spLocks/>
          </p:cNvSpPr>
          <p:nvPr/>
        </p:nvSpPr>
        <p:spPr bwMode="gray">
          <a:xfrm>
            <a:off x="582083" y="3482441"/>
            <a:ext cx="11161184" cy="188331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pPr marL="514350" indent="-514350">
              <a:buFont typeface="+mj-lt"/>
              <a:buAutoNum type="arabicPeriod" startAt="4"/>
            </a:pPr>
            <a:r>
              <a:rPr lang="en-US" sz="2600" b="1" kern="0" dirty="0"/>
              <a:t>Case Study</a:t>
            </a:r>
          </a:p>
          <a:p>
            <a:pPr marL="514350" indent="-514350">
              <a:buFont typeface="+mj-lt"/>
              <a:buAutoNum type="arabicPeriod" startAt="4"/>
            </a:pPr>
            <a:r>
              <a:rPr lang="en-US" altLang="zh-CN" sz="2600" b="1" kern="0" dirty="0"/>
              <a:t>Summary and </a:t>
            </a:r>
            <a:r>
              <a:rPr lang="en-US" sz="2600" b="1" kern="0" dirty="0"/>
              <a:t>Critical appraisal</a:t>
            </a:r>
          </a:p>
          <a:p>
            <a:pPr marL="514350" indent="-514350">
              <a:buFont typeface="+mj-lt"/>
              <a:buAutoNum type="arabicPeriod" startAt="4"/>
            </a:pPr>
            <a:r>
              <a:rPr lang="en-US" sz="2600" b="1" kern="0" dirty="0"/>
              <a:t>Outlook</a:t>
            </a:r>
            <a:endParaRPr lang="en-US" sz="2600" kern="0" dirty="0"/>
          </a:p>
          <a:p>
            <a:endParaRPr lang="en-US" sz="2600" kern="0" dirty="0"/>
          </a:p>
        </p:txBody>
      </p:sp>
      <p:sp>
        <p:nvSpPr>
          <p:cNvPr id="15" name="文本占位符 4">
            <a:extLst>
              <a:ext uri="{FF2B5EF4-FFF2-40B4-BE49-F238E27FC236}">
                <a16:creationId xmlns:a16="http://schemas.microsoft.com/office/drawing/2014/main" id="{6257A1DB-8E85-5901-766B-E4EC9E9E46F5}"/>
              </a:ext>
            </a:extLst>
          </p:cNvPr>
          <p:cNvSpPr txBox="1">
            <a:spLocks/>
          </p:cNvSpPr>
          <p:nvPr/>
        </p:nvSpPr>
        <p:spPr bwMode="gray">
          <a:xfrm>
            <a:off x="575734" y="2646527"/>
            <a:ext cx="3395902" cy="48415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pPr marL="514350" indent="-514350">
              <a:buFont typeface="+mj-lt"/>
              <a:buAutoNum type="arabicPeriod" startAt="3"/>
            </a:pPr>
            <a:r>
              <a:rPr lang="en-US" sz="3200" b="1" dirty="0">
                <a:solidFill>
                  <a:schemeClr val="bg1"/>
                </a:solidFill>
              </a:rPr>
              <a:t>Methodology</a:t>
            </a:r>
          </a:p>
        </p:txBody>
      </p:sp>
    </p:spTree>
    <p:extLst>
      <p:ext uri="{BB962C8B-B14F-4D97-AF65-F5344CB8AC3E}">
        <p14:creationId xmlns:p14="http://schemas.microsoft.com/office/powerpoint/2010/main" val="3514719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4F83631-679E-754A-E851-6AB87D6A39A5}"/>
              </a:ext>
            </a:extLst>
          </p:cNvPr>
          <p:cNvSpPr>
            <a:spLocks noGrp="1"/>
          </p:cNvSpPr>
          <p:nvPr>
            <p:ph type="title"/>
          </p:nvPr>
        </p:nvSpPr>
        <p:spPr/>
        <p:txBody>
          <a:bodyPr/>
          <a:lstStyle/>
          <a:p>
            <a:r>
              <a:rPr lang="en-US" sz="3200" b="1" dirty="0"/>
              <a:t>Methodology</a:t>
            </a:r>
            <a:endParaRPr lang="en-US" sz="3200" dirty="0"/>
          </a:p>
        </p:txBody>
      </p:sp>
      <p:sp>
        <p:nvSpPr>
          <p:cNvPr id="5" name="内容占位符 9">
            <a:extLst>
              <a:ext uri="{FF2B5EF4-FFF2-40B4-BE49-F238E27FC236}">
                <a16:creationId xmlns:a16="http://schemas.microsoft.com/office/drawing/2014/main" id="{1D3CEBF4-CF7F-906C-5A1A-005E3582B420}"/>
              </a:ext>
            </a:extLst>
          </p:cNvPr>
          <p:cNvSpPr txBox="1">
            <a:spLocks/>
          </p:cNvSpPr>
          <p:nvPr/>
        </p:nvSpPr>
        <p:spPr bwMode="auto">
          <a:xfrm>
            <a:off x="575733" y="1017120"/>
            <a:ext cx="11167533" cy="53711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2200" b="1" kern="0" dirty="0"/>
              <a:t>Decision Support System</a:t>
            </a:r>
          </a:p>
        </p:txBody>
      </p:sp>
      <p:sp>
        <p:nvSpPr>
          <p:cNvPr id="13" name="Textfeld 7">
            <a:extLst>
              <a:ext uri="{FF2B5EF4-FFF2-40B4-BE49-F238E27FC236}">
                <a16:creationId xmlns:a16="http://schemas.microsoft.com/office/drawing/2014/main" id="{20924C11-E51D-3014-C19B-12681F3DD992}"/>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12</a:t>
            </a:r>
          </a:p>
        </p:txBody>
      </p:sp>
      <p:pic>
        <p:nvPicPr>
          <p:cNvPr id="29" name="图片 28">
            <a:extLst>
              <a:ext uri="{FF2B5EF4-FFF2-40B4-BE49-F238E27FC236}">
                <a16:creationId xmlns:a16="http://schemas.microsoft.com/office/drawing/2014/main" id="{45275EBA-3D80-F38E-2F5B-34DDF0BC974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5733" y="1529615"/>
            <a:ext cx="7574011" cy="3169921"/>
          </a:xfrm>
          <a:prstGeom prst="rect">
            <a:avLst/>
          </a:prstGeom>
        </p:spPr>
      </p:pic>
      <p:sp>
        <p:nvSpPr>
          <p:cNvPr id="31" name="文本框 30">
            <a:extLst>
              <a:ext uri="{FF2B5EF4-FFF2-40B4-BE49-F238E27FC236}">
                <a16:creationId xmlns:a16="http://schemas.microsoft.com/office/drawing/2014/main" id="{A55F2700-11B7-DE62-A0C8-46C666CB1A31}"/>
              </a:ext>
            </a:extLst>
          </p:cNvPr>
          <p:cNvSpPr txBox="1"/>
          <p:nvPr/>
        </p:nvSpPr>
        <p:spPr>
          <a:xfrm>
            <a:off x="1655617" y="4674912"/>
            <a:ext cx="4181764" cy="369332"/>
          </a:xfrm>
          <a:prstGeom prst="rect">
            <a:avLst/>
          </a:prstGeom>
          <a:noFill/>
        </p:spPr>
        <p:txBody>
          <a:bodyPr wrap="square">
            <a:spAutoFit/>
          </a:bodyPr>
          <a:lstStyle/>
          <a:p>
            <a:r>
              <a:rPr lang="en-US" kern="0" dirty="0"/>
              <a:t>Decision Support System Framework</a:t>
            </a:r>
          </a:p>
        </p:txBody>
      </p:sp>
      <p:sp>
        <p:nvSpPr>
          <p:cNvPr id="8" name="文本框 7">
            <a:extLst>
              <a:ext uri="{FF2B5EF4-FFF2-40B4-BE49-F238E27FC236}">
                <a16:creationId xmlns:a16="http://schemas.microsoft.com/office/drawing/2014/main" id="{25DF76F5-F191-81B5-3323-2EB01E478B3A}"/>
              </a:ext>
            </a:extLst>
          </p:cNvPr>
          <p:cNvSpPr txBox="1"/>
          <p:nvPr/>
        </p:nvSpPr>
        <p:spPr>
          <a:xfrm>
            <a:off x="7827819" y="3843915"/>
            <a:ext cx="3788448" cy="1200329"/>
          </a:xfrm>
          <a:prstGeom prst="rect">
            <a:avLst/>
          </a:prstGeom>
          <a:noFill/>
        </p:spPr>
        <p:txBody>
          <a:bodyPr wrap="square">
            <a:spAutoFit/>
          </a:bodyPr>
          <a:lstStyle/>
          <a:p>
            <a:r>
              <a:rPr lang="en-US" kern="0" dirty="0">
                <a:solidFill>
                  <a:srgbClr val="FF0000"/>
                </a:solidFill>
              </a:rPr>
              <a:t>Advantage</a:t>
            </a:r>
            <a:r>
              <a:rPr lang="zh-CN" altLang="en-US" kern="0" dirty="0"/>
              <a:t>：</a:t>
            </a:r>
            <a:endParaRPr lang="en-US" altLang="zh-CN" kern="0" dirty="0"/>
          </a:p>
          <a:p>
            <a:pPr marL="285750" indent="-285750">
              <a:buFont typeface="Arial" panose="020B0604020202020204" pitchFamily="34" charset="0"/>
              <a:buChar char="•"/>
            </a:pPr>
            <a:r>
              <a:rPr lang="en-US" altLang="zh-CN" dirty="0"/>
              <a:t>More </a:t>
            </a:r>
            <a:r>
              <a:rPr lang="en-US" dirty="0"/>
              <a:t>comprehensive</a:t>
            </a:r>
          </a:p>
          <a:p>
            <a:pPr marL="285750" indent="-285750">
              <a:buFont typeface="Arial" panose="020B0604020202020204" pitchFamily="34" charset="0"/>
              <a:buChar char="•"/>
            </a:pPr>
            <a:r>
              <a:rPr lang="en-US" dirty="0"/>
              <a:t>Simplify the decision process</a:t>
            </a:r>
          </a:p>
          <a:p>
            <a:pPr marL="285750" indent="-285750">
              <a:buFont typeface="Arial" panose="020B0604020202020204" pitchFamily="34" charset="0"/>
              <a:buChar char="•"/>
            </a:pPr>
            <a:r>
              <a:rPr lang="en-US" dirty="0"/>
              <a:t>Reduced R&amp;D costs </a:t>
            </a:r>
            <a:endParaRPr lang="en-US" kern="0" dirty="0"/>
          </a:p>
        </p:txBody>
      </p:sp>
    </p:spTree>
    <p:extLst>
      <p:ext uri="{BB962C8B-B14F-4D97-AF65-F5344CB8AC3E}">
        <p14:creationId xmlns:p14="http://schemas.microsoft.com/office/powerpoint/2010/main" val="3569500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5FA9A-9BAA-90E0-6113-B70847111DF7}"/>
              </a:ext>
            </a:extLst>
          </p:cNvPr>
          <p:cNvSpPr>
            <a:spLocks noGrp="1"/>
          </p:cNvSpPr>
          <p:nvPr>
            <p:ph type="title"/>
          </p:nvPr>
        </p:nvSpPr>
        <p:spPr/>
        <p:txBody>
          <a:bodyPr/>
          <a:lstStyle/>
          <a:p>
            <a:r>
              <a:rPr lang="en-US" sz="2800" b="1" dirty="0"/>
              <a:t>Methodology</a:t>
            </a:r>
            <a:endParaRPr lang="en-US" dirty="0"/>
          </a:p>
        </p:txBody>
      </p:sp>
      <p:sp>
        <p:nvSpPr>
          <p:cNvPr id="3" name="内容占位符 9">
            <a:extLst>
              <a:ext uri="{FF2B5EF4-FFF2-40B4-BE49-F238E27FC236}">
                <a16:creationId xmlns:a16="http://schemas.microsoft.com/office/drawing/2014/main" id="{DF265511-4AF9-389C-3A61-9079CB86E924}"/>
              </a:ext>
            </a:extLst>
          </p:cNvPr>
          <p:cNvSpPr txBox="1">
            <a:spLocks/>
          </p:cNvSpPr>
          <p:nvPr/>
        </p:nvSpPr>
        <p:spPr bwMode="auto">
          <a:xfrm>
            <a:off x="575731" y="1178213"/>
            <a:ext cx="11167533" cy="53711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2200" b="1" kern="0" dirty="0"/>
              <a:t>1. Selection of the optimal monitoring parameter</a:t>
            </a:r>
          </a:p>
        </p:txBody>
      </p:sp>
      <p:sp>
        <p:nvSpPr>
          <p:cNvPr id="87" name="内容占位符 9">
            <a:extLst>
              <a:ext uri="{FF2B5EF4-FFF2-40B4-BE49-F238E27FC236}">
                <a16:creationId xmlns:a16="http://schemas.microsoft.com/office/drawing/2014/main" id="{BD359C8D-29E2-0C7E-8571-040AB0094A33}"/>
              </a:ext>
            </a:extLst>
          </p:cNvPr>
          <p:cNvSpPr txBox="1">
            <a:spLocks/>
          </p:cNvSpPr>
          <p:nvPr/>
        </p:nvSpPr>
        <p:spPr bwMode="auto">
          <a:xfrm>
            <a:off x="575732" y="2037380"/>
            <a:ext cx="11167533" cy="3983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2200" b="1" kern="0" dirty="0"/>
              <a:t>Analytic Hierarchy Process (AHP)</a:t>
            </a:r>
          </a:p>
          <a:p>
            <a:endParaRPr lang="en-US" sz="2200" b="1" kern="0" dirty="0"/>
          </a:p>
        </p:txBody>
      </p:sp>
      <p:sp>
        <p:nvSpPr>
          <p:cNvPr id="108" name="内容占位符 9">
            <a:extLst>
              <a:ext uri="{FF2B5EF4-FFF2-40B4-BE49-F238E27FC236}">
                <a16:creationId xmlns:a16="http://schemas.microsoft.com/office/drawing/2014/main" id="{731625FC-31F2-F9A1-6516-5EF3019C4702}"/>
              </a:ext>
            </a:extLst>
          </p:cNvPr>
          <p:cNvSpPr txBox="1">
            <a:spLocks/>
          </p:cNvSpPr>
          <p:nvPr/>
        </p:nvSpPr>
        <p:spPr bwMode="auto">
          <a:xfrm>
            <a:off x="575733" y="2611512"/>
            <a:ext cx="11167533" cy="201763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pPr>
              <a:spcBef>
                <a:spcPts val="600"/>
              </a:spcBef>
            </a:pPr>
            <a:r>
              <a:rPr lang="en-US" sz="2000" dirty="0"/>
              <a:t>Analytic Hierarchy Process (AHP) is a decision method that divides a complex decision problem into several </a:t>
            </a:r>
            <a:r>
              <a:rPr lang="en-US" sz="2000" dirty="0">
                <a:solidFill>
                  <a:srgbClr val="FF0000"/>
                </a:solidFill>
              </a:rPr>
              <a:t>simple sub-problems</a:t>
            </a:r>
            <a:r>
              <a:rPr lang="en-US" sz="2000" dirty="0"/>
              <a:t>. </a:t>
            </a:r>
          </a:p>
          <a:p>
            <a:pPr>
              <a:spcBef>
                <a:spcPts val="600"/>
              </a:spcBef>
            </a:pPr>
            <a:r>
              <a:rPr lang="en-US" sz="2000" dirty="0"/>
              <a:t>A multi-layered analytical decision model is formed according to </a:t>
            </a:r>
            <a:r>
              <a:rPr lang="en-US" sz="2000" dirty="0">
                <a:solidFill>
                  <a:srgbClr val="FF0000"/>
                </a:solidFill>
              </a:rPr>
              <a:t>objective, criteria and alternative</a:t>
            </a:r>
            <a:r>
              <a:rPr lang="en-US" sz="2000" dirty="0"/>
              <a:t>. Then each element weight is systematically evaluated by </a:t>
            </a:r>
            <a:r>
              <a:rPr lang="en-US" sz="2000" dirty="0">
                <a:solidFill>
                  <a:srgbClr val="FF0000"/>
                </a:solidFill>
              </a:rPr>
              <a:t>comparing each two </a:t>
            </a:r>
            <a:r>
              <a:rPr lang="en-US" sz="2000" dirty="0"/>
              <a:t>at a time, and finally calculations and ranked to obtain the best solution.</a:t>
            </a:r>
          </a:p>
        </p:txBody>
      </p:sp>
      <p:sp>
        <p:nvSpPr>
          <p:cNvPr id="6" name="Textfeld 7">
            <a:extLst>
              <a:ext uri="{FF2B5EF4-FFF2-40B4-BE49-F238E27FC236}">
                <a16:creationId xmlns:a16="http://schemas.microsoft.com/office/drawing/2014/main" id="{3F2C865B-E5CA-7AB8-DCBE-B4674617C52C}"/>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13</a:t>
            </a:r>
          </a:p>
        </p:txBody>
      </p:sp>
    </p:spTree>
    <p:extLst>
      <p:ext uri="{BB962C8B-B14F-4D97-AF65-F5344CB8AC3E}">
        <p14:creationId xmlns:p14="http://schemas.microsoft.com/office/powerpoint/2010/main" val="4149508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F36EF2-E4EB-3657-A817-203C2EA7D554}"/>
              </a:ext>
            </a:extLst>
          </p:cNvPr>
          <p:cNvSpPr>
            <a:spLocks noGrp="1"/>
          </p:cNvSpPr>
          <p:nvPr>
            <p:ph type="title"/>
          </p:nvPr>
        </p:nvSpPr>
        <p:spPr/>
        <p:txBody>
          <a:bodyPr/>
          <a:lstStyle/>
          <a:p>
            <a:r>
              <a:rPr lang="en-US" sz="3200" b="1" dirty="0"/>
              <a:t>Methodology</a:t>
            </a:r>
            <a:endParaRPr lang="en-US" dirty="0"/>
          </a:p>
        </p:txBody>
      </p:sp>
      <p:sp>
        <p:nvSpPr>
          <p:cNvPr id="3" name="矩形 2">
            <a:extLst>
              <a:ext uri="{FF2B5EF4-FFF2-40B4-BE49-F238E27FC236}">
                <a16:creationId xmlns:a16="http://schemas.microsoft.com/office/drawing/2014/main" id="{6FC068AB-B20A-3375-21D0-8082EC7633EF}"/>
              </a:ext>
            </a:extLst>
          </p:cNvPr>
          <p:cNvSpPr/>
          <p:nvPr/>
        </p:nvSpPr>
        <p:spPr>
          <a:xfrm>
            <a:off x="2522822" y="1917921"/>
            <a:ext cx="3222056" cy="406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 Determine the decision model</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5B68D31A-4673-54F2-CD21-44481A23EC7F}"/>
              </a:ext>
            </a:extLst>
          </p:cNvPr>
          <p:cNvSpPr/>
          <p:nvPr/>
        </p:nvSpPr>
        <p:spPr>
          <a:xfrm>
            <a:off x="2522817" y="2937336"/>
            <a:ext cx="3222056" cy="406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Construct the judgment matrix</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4DAAB17B-BBC7-0C27-303E-AE0A5100278A}"/>
              </a:ext>
            </a:extLst>
          </p:cNvPr>
          <p:cNvSpPr/>
          <p:nvPr/>
        </p:nvSpPr>
        <p:spPr>
          <a:xfrm>
            <a:off x="2522822" y="3785591"/>
            <a:ext cx="3222056" cy="406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Calculate the weight per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菱形 5">
            <a:extLst>
              <a:ext uri="{FF2B5EF4-FFF2-40B4-BE49-F238E27FC236}">
                <a16:creationId xmlns:a16="http://schemas.microsoft.com/office/drawing/2014/main" id="{56D75954-B589-4D89-8AF1-35E0B7BE5BF9}"/>
              </a:ext>
            </a:extLst>
          </p:cNvPr>
          <p:cNvSpPr/>
          <p:nvPr/>
        </p:nvSpPr>
        <p:spPr>
          <a:xfrm>
            <a:off x="2831518" y="4533074"/>
            <a:ext cx="2604655" cy="988291"/>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Consistency testing</a:t>
            </a:r>
          </a:p>
        </p:txBody>
      </p:sp>
      <p:sp>
        <p:nvSpPr>
          <p:cNvPr id="7" name="矩形 6">
            <a:extLst>
              <a:ext uri="{FF2B5EF4-FFF2-40B4-BE49-F238E27FC236}">
                <a16:creationId xmlns:a16="http://schemas.microsoft.com/office/drawing/2014/main" id="{D5E870E8-B713-66C4-227B-A0C2014E43F9}"/>
              </a:ext>
            </a:extLst>
          </p:cNvPr>
          <p:cNvSpPr/>
          <p:nvPr/>
        </p:nvSpPr>
        <p:spPr>
          <a:xfrm>
            <a:off x="6790022" y="4838036"/>
            <a:ext cx="3222056" cy="406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Calculate the overall weight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菱形 7">
            <a:extLst>
              <a:ext uri="{FF2B5EF4-FFF2-40B4-BE49-F238E27FC236}">
                <a16:creationId xmlns:a16="http://schemas.microsoft.com/office/drawing/2014/main" id="{F028A8D4-3877-CF5D-DA35-658E0AF0752A}"/>
              </a:ext>
            </a:extLst>
          </p:cNvPr>
          <p:cNvSpPr/>
          <p:nvPr/>
        </p:nvSpPr>
        <p:spPr>
          <a:xfrm>
            <a:off x="7098722" y="3343736"/>
            <a:ext cx="2604655" cy="988291"/>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Consistency testing</a:t>
            </a:r>
          </a:p>
        </p:txBody>
      </p:sp>
      <p:sp>
        <p:nvSpPr>
          <p:cNvPr id="9" name="矩形 8">
            <a:extLst>
              <a:ext uri="{FF2B5EF4-FFF2-40B4-BE49-F238E27FC236}">
                <a16:creationId xmlns:a16="http://schemas.microsoft.com/office/drawing/2014/main" id="{14416283-725B-60DC-3371-6B1AD582BF6C}"/>
              </a:ext>
            </a:extLst>
          </p:cNvPr>
          <p:cNvSpPr/>
          <p:nvPr/>
        </p:nvSpPr>
        <p:spPr>
          <a:xfrm>
            <a:off x="6790021" y="2505043"/>
            <a:ext cx="3222056" cy="406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End of Decision Analysis</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C8174948-9F71-A759-EF03-9A9E4D9940FA}"/>
              </a:ext>
            </a:extLst>
          </p:cNvPr>
          <p:cNvCxnSpPr>
            <a:cxnSpLocks/>
            <a:stCxn id="3" idx="2"/>
            <a:endCxn id="4" idx="0"/>
          </p:cNvCxnSpPr>
          <p:nvPr/>
        </p:nvCxnSpPr>
        <p:spPr>
          <a:xfrm flipH="1">
            <a:off x="4133845" y="2324321"/>
            <a:ext cx="5" cy="61301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7A42E8D4-0388-B99C-96AF-E9280755D326}"/>
              </a:ext>
            </a:extLst>
          </p:cNvPr>
          <p:cNvCxnSpPr>
            <a:cxnSpLocks/>
            <a:stCxn id="4" idx="2"/>
            <a:endCxn id="5" idx="0"/>
          </p:cNvCxnSpPr>
          <p:nvPr/>
        </p:nvCxnSpPr>
        <p:spPr>
          <a:xfrm>
            <a:off x="4133845" y="3343736"/>
            <a:ext cx="5" cy="44185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1D697D6A-2935-3390-870C-FB8B88EDE694}"/>
              </a:ext>
            </a:extLst>
          </p:cNvPr>
          <p:cNvCxnSpPr>
            <a:cxnSpLocks/>
            <a:stCxn id="5" idx="2"/>
            <a:endCxn id="6" idx="0"/>
          </p:cNvCxnSpPr>
          <p:nvPr/>
        </p:nvCxnSpPr>
        <p:spPr>
          <a:xfrm flipH="1">
            <a:off x="4133846" y="4191991"/>
            <a:ext cx="4" cy="34108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C8141091-D5A5-448F-2381-E5979F36AA6E}"/>
              </a:ext>
            </a:extLst>
          </p:cNvPr>
          <p:cNvCxnSpPr>
            <a:cxnSpLocks/>
            <a:stCxn id="6" idx="3"/>
            <a:endCxn id="7" idx="1"/>
          </p:cNvCxnSpPr>
          <p:nvPr/>
        </p:nvCxnSpPr>
        <p:spPr>
          <a:xfrm>
            <a:off x="5436173" y="5027220"/>
            <a:ext cx="1353849" cy="1401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3F93EC15-8F91-3197-F140-A08B4E7DD158}"/>
              </a:ext>
            </a:extLst>
          </p:cNvPr>
          <p:cNvCxnSpPr>
            <a:cxnSpLocks/>
            <a:stCxn id="7" idx="0"/>
            <a:endCxn id="8" idx="2"/>
          </p:cNvCxnSpPr>
          <p:nvPr/>
        </p:nvCxnSpPr>
        <p:spPr>
          <a:xfrm flipV="1">
            <a:off x="8401050" y="4332027"/>
            <a:ext cx="0" cy="50600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BCC27230-6EE1-3133-281D-4D64A414C60B}"/>
              </a:ext>
            </a:extLst>
          </p:cNvPr>
          <p:cNvCxnSpPr>
            <a:cxnSpLocks/>
            <a:stCxn id="8" idx="0"/>
            <a:endCxn id="9" idx="2"/>
          </p:cNvCxnSpPr>
          <p:nvPr/>
        </p:nvCxnSpPr>
        <p:spPr>
          <a:xfrm flipH="1" flipV="1">
            <a:off x="8401049" y="2911443"/>
            <a:ext cx="1" cy="4322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6">
            <a:extLst>
              <a:ext uri="{FF2B5EF4-FFF2-40B4-BE49-F238E27FC236}">
                <a16:creationId xmlns:a16="http://schemas.microsoft.com/office/drawing/2014/main" id="{13D09D8E-58C8-3B9E-2E9B-936120272CB7}"/>
              </a:ext>
            </a:extLst>
          </p:cNvPr>
          <p:cNvCxnSpPr>
            <a:cxnSpLocks/>
            <a:stCxn id="6" idx="1"/>
          </p:cNvCxnSpPr>
          <p:nvPr/>
        </p:nvCxnSpPr>
        <p:spPr>
          <a:xfrm rot="10800000" flipH="1">
            <a:off x="2831518" y="2624218"/>
            <a:ext cx="1190120" cy="2403002"/>
          </a:xfrm>
          <a:prstGeom prst="bentConnector4">
            <a:avLst>
              <a:gd name="adj1" fmla="val -83235"/>
              <a:gd name="adj2" fmla="val 100316"/>
            </a:avLst>
          </a:prstGeom>
          <a:ln w="19050">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E9DB4976-BE3D-917D-475B-8CFC85D756F7}"/>
              </a:ext>
            </a:extLst>
          </p:cNvPr>
          <p:cNvSpPr txBox="1"/>
          <p:nvPr/>
        </p:nvSpPr>
        <p:spPr>
          <a:xfrm>
            <a:off x="5345541" y="4684900"/>
            <a:ext cx="474810"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YES</a:t>
            </a:r>
            <a:endParaRPr lang="en-US" sz="1200"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46FB4ABC-5404-8AC7-564B-8208F6C90A72}"/>
              </a:ext>
            </a:extLst>
          </p:cNvPr>
          <p:cNvSpPr txBox="1"/>
          <p:nvPr/>
        </p:nvSpPr>
        <p:spPr>
          <a:xfrm>
            <a:off x="2475525" y="4684901"/>
            <a:ext cx="405880"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NO</a:t>
            </a:r>
            <a:endParaRPr lang="en-US" sz="1200" dirty="0">
              <a:latin typeface="Times New Roman" panose="02020603050405020304" pitchFamily="18" charset="0"/>
              <a:cs typeface="Times New Roman" panose="02020603050405020304" pitchFamily="18" charset="0"/>
            </a:endParaRPr>
          </a:p>
        </p:txBody>
      </p:sp>
      <p:cxnSp>
        <p:nvCxnSpPr>
          <p:cNvPr id="19" name="直接箭头连接符 61">
            <a:extLst>
              <a:ext uri="{FF2B5EF4-FFF2-40B4-BE49-F238E27FC236}">
                <a16:creationId xmlns:a16="http://schemas.microsoft.com/office/drawing/2014/main" id="{C8DE5640-02DD-8E30-4352-0A10FC090083}"/>
              </a:ext>
            </a:extLst>
          </p:cNvPr>
          <p:cNvCxnSpPr>
            <a:cxnSpLocks/>
          </p:cNvCxnSpPr>
          <p:nvPr/>
        </p:nvCxnSpPr>
        <p:spPr>
          <a:xfrm rot="10800000">
            <a:off x="4249972" y="2627287"/>
            <a:ext cx="2848750" cy="1220014"/>
          </a:xfrm>
          <a:prstGeom prst="bentConnector3">
            <a:avLst>
              <a:gd name="adj1" fmla="val 33282"/>
            </a:avLst>
          </a:prstGeom>
          <a:ln w="19050">
            <a:tailEnd type="triangle"/>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47A661A0-15DE-0086-33A0-6E341ECC13AA}"/>
              </a:ext>
            </a:extLst>
          </p:cNvPr>
          <p:cNvSpPr txBox="1"/>
          <p:nvPr/>
        </p:nvSpPr>
        <p:spPr>
          <a:xfrm>
            <a:off x="8494348" y="3097663"/>
            <a:ext cx="474810"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YES</a:t>
            </a:r>
            <a:endParaRPr lang="en-US" sz="12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EA837BA8-469E-EF20-4D8A-A49B84B0FB7B}"/>
              </a:ext>
            </a:extLst>
          </p:cNvPr>
          <p:cNvSpPr txBox="1"/>
          <p:nvPr/>
        </p:nvSpPr>
        <p:spPr>
          <a:xfrm>
            <a:off x="6754735" y="3544524"/>
            <a:ext cx="405880"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NO</a:t>
            </a:r>
            <a:endParaRPr lang="en-US" sz="1200" dirty="0">
              <a:latin typeface="Times New Roman" panose="02020603050405020304" pitchFamily="18" charset="0"/>
              <a:cs typeface="Times New Roman" panose="02020603050405020304" pitchFamily="18" charset="0"/>
            </a:endParaRPr>
          </a:p>
        </p:txBody>
      </p:sp>
      <p:sp>
        <p:nvSpPr>
          <p:cNvPr id="22" name="内容占位符 9">
            <a:extLst>
              <a:ext uri="{FF2B5EF4-FFF2-40B4-BE49-F238E27FC236}">
                <a16:creationId xmlns:a16="http://schemas.microsoft.com/office/drawing/2014/main" id="{324A6ABE-D1C6-E702-7B8B-CA8E202B19A4}"/>
              </a:ext>
            </a:extLst>
          </p:cNvPr>
          <p:cNvSpPr txBox="1">
            <a:spLocks/>
          </p:cNvSpPr>
          <p:nvPr/>
        </p:nvSpPr>
        <p:spPr bwMode="auto">
          <a:xfrm>
            <a:off x="575733" y="1017120"/>
            <a:ext cx="11167533" cy="53711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2200" b="1" kern="0" dirty="0"/>
              <a:t>Steps of AHP</a:t>
            </a:r>
          </a:p>
        </p:txBody>
      </p:sp>
      <p:sp>
        <p:nvSpPr>
          <p:cNvPr id="27" name="Textfeld 7">
            <a:extLst>
              <a:ext uri="{FF2B5EF4-FFF2-40B4-BE49-F238E27FC236}">
                <a16:creationId xmlns:a16="http://schemas.microsoft.com/office/drawing/2014/main" id="{93418BE2-12EF-257F-22BC-5F066ABF1BB0}"/>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14</a:t>
            </a:r>
          </a:p>
        </p:txBody>
      </p:sp>
      <mc:AlternateContent xmlns:mc="http://schemas.openxmlformats.org/markup-compatibility/2006" xmlns:pslz="http://schemas.microsoft.com/office/powerpoint/2016/slidezoom">
        <mc:Choice Requires="pslz">
          <p:graphicFrame>
            <p:nvGraphicFramePr>
              <p:cNvPr id="25" name="幻灯片缩放定位 24">
                <a:extLst>
                  <a:ext uri="{FF2B5EF4-FFF2-40B4-BE49-F238E27FC236}">
                    <a16:creationId xmlns:a16="http://schemas.microsoft.com/office/drawing/2014/main" id="{3A11D381-206B-C137-104D-EA2534AEF5DF}"/>
                  </a:ext>
                </a:extLst>
              </p:cNvPr>
              <p:cNvGraphicFramePr>
                <a:graphicFrameLocks noChangeAspect="1"/>
              </p:cNvGraphicFramePr>
              <p:nvPr>
                <p:extLst>
                  <p:ext uri="{D42A27DB-BD31-4B8C-83A1-F6EECF244321}">
                    <p14:modId xmlns:p14="http://schemas.microsoft.com/office/powerpoint/2010/main" val="3170939181"/>
                  </p:ext>
                </p:extLst>
              </p:nvPr>
            </p:nvGraphicFramePr>
            <p:xfrm>
              <a:off x="2723526" y="1477258"/>
              <a:ext cx="2866293" cy="1612290"/>
            </p:xfrm>
            <a:graphic>
              <a:graphicData uri="http://schemas.microsoft.com/office/powerpoint/2016/slidezoom">
                <pslz:sldZm>
                  <pslz:sldZmObj sldId="275" cId="2081724199">
                    <pslz:zmPr id="{7E6F0A09-986B-47B5-A6E7-07A815756548}" transitionDur="1000">
                      <p166:blipFill xmlns:p166="http://schemas.microsoft.com/office/powerpoint/2016/6/main">
                        <a:blip r:embed="rId3"/>
                        <a:stretch>
                          <a:fillRect/>
                        </a:stretch>
                      </p166:blipFill>
                      <p166:spPr xmlns:p166="http://schemas.microsoft.com/office/powerpoint/2016/6/main">
                        <a:xfrm>
                          <a:off x="0" y="0"/>
                          <a:ext cx="2866293" cy="1612290"/>
                        </a:xfrm>
                        <a:prstGeom prst="rect">
                          <a:avLst/>
                        </a:prstGeom>
                        <a:ln w="3175">
                          <a:solidFill>
                            <a:prstClr val="ltGray"/>
                          </a:solidFill>
                        </a:ln>
                        <a:effectLst>
                          <a:softEdge rad="1270000"/>
                        </a:effectLst>
                      </p166:spPr>
                    </pslz:zmPr>
                  </pslz:sldZmObj>
                </pslz:sldZm>
              </a:graphicData>
            </a:graphic>
          </p:graphicFrame>
        </mc:Choice>
        <mc:Fallback xmlns="">
          <p:pic>
            <p:nvPicPr>
              <p:cNvPr id="25" name="幻灯片缩放定位 24">
                <a:hlinkClick r:id="rId4" action="ppaction://hlinksldjump"/>
                <a:extLst>
                  <a:ext uri="{FF2B5EF4-FFF2-40B4-BE49-F238E27FC236}">
                    <a16:creationId xmlns:a16="http://schemas.microsoft.com/office/drawing/2014/main" id="{3A11D381-206B-C137-104D-EA2534AEF5DF}"/>
                  </a:ext>
                </a:extLst>
              </p:cNvPr>
              <p:cNvPicPr>
                <a:picLocks noGrp="1" noRot="1" noChangeAspect="1" noMove="1" noResize="1" noEditPoints="1" noAdjustHandles="1" noChangeArrowheads="1" noChangeShapeType="1"/>
              </p:cNvPicPr>
              <p:nvPr/>
            </p:nvPicPr>
            <p:blipFill>
              <a:blip r:embed="rId5"/>
              <a:stretch>
                <a:fillRect/>
              </a:stretch>
            </p:blipFill>
            <p:spPr>
              <a:xfrm>
                <a:off x="2723526" y="1477258"/>
                <a:ext cx="2866293" cy="1612290"/>
              </a:xfrm>
              <a:prstGeom prst="rect">
                <a:avLst/>
              </a:prstGeom>
              <a:ln w="3175">
                <a:solidFill>
                  <a:prstClr val="ltGray"/>
                </a:solidFill>
              </a:ln>
              <a:effectLst>
                <a:softEdge rad="1270000"/>
              </a:effectLst>
            </p:spPr>
          </p:pic>
        </mc:Fallback>
      </mc:AlternateContent>
      <mc:AlternateContent xmlns:mc="http://schemas.openxmlformats.org/markup-compatibility/2006" xmlns:pslz="http://schemas.microsoft.com/office/powerpoint/2016/slidezoom">
        <mc:Choice Requires="pslz">
          <p:graphicFrame>
            <p:nvGraphicFramePr>
              <p:cNvPr id="34" name="幻灯片缩放定位 33">
                <a:extLst>
                  <a:ext uri="{FF2B5EF4-FFF2-40B4-BE49-F238E27FC236}">
                    <a16:creationId xmlns:a16="http://schemas.microsoft.com/office/drawing/2014/main" id="{9D43E1A5-8059-3336-00DF-81F9D18330C8}"/>
                  </a:ext>
                </a:extLst>
              </p:cNvPr>
              <p:cNvGraphicFramePr>
                <a:graphicFrameLocks noChangeAspect="1"/>
              </p:cNvGraphicFramePr>
              <p:nvPr>
                <p:extLst>
                  <p:ext uri="{D42A27DB-BD31-4B8C-83A1-F6EECF244321}">
                    <p14:modId xmlns:p14="http://schemas.microsoft.com/office/powerpoint/2010/main" val="2769346681"/>
                  </p:ext>
                </p:extLst>
              </p:nvPr>
            </p:nvGraphicFramePr>
            <p:xfrm>
              <a:off x="7155192" y="2436600"/>
              <a:ext cx="2705106" cy="1521622"/>
            </p:xfrm>
            <a:graphic>
              <a:graphicData uri="http://schemas.microsoft.com/office/powerpoint/2016/slidezoom">
                <pslz:sldZm>
                  <pslz:sldZmObj sldId="279" cId="3908875427">
                    <pslz:zmPr id="{D34491C0-8DCD-4425-A74A-DF1617510950}" transitionDur="1000">
                      <p166:blipFill xmlns:p166="http://schemas.microsoft.com/office/powerpoint/2016/6/main">
                        <a:blip r:embed="rId6"/>
                        <a:stretch>
                          <a:fillRect/>
                        </a:stretch>
                      </p166:blipFill>
                      <p166:spPr xmlns:p166="http://schemas.microsoft.com/office/powerpoint/2016/6/main">
                        <a:xfrm>
                          <a:off x="0" y="0"/>
                          <a:ext cx="2705106" cy="1521622"/>
                        </a:xfrm>
                        <a:prstGeom prst="rect">
                          <a:avLst/>
                        </a:prstGeom>
                        <a:ln w="3175">
                          <a:solidFill>
                            <a:prstClr val="ltGray"/>
                          </a:solidFill>
                        </a:ln>
                        <a:effectLst>
                          <a:softEdge rad="1270000"/>
                        </a:effectLst>
                      </p166:spPr>
                    </pslz:zmPr>
                  </pslz:sldZmObj>
                </pslz:sldZm>
              </a:graphicData>
            </a:graphic>
          </p:graphicFrame>
        </mc:Choice>
        <mc:Fallback xmlns="">
          <p:pic>
            <p:nvPicPr>
              <p:cNvPr id="34" name="幻灯片缩放定位 33">
                <a:hlinkClick r:id="rId7" action="ppaction://hlinksldjump"/>
                <a:extLst>
                  <a:ext uri="{FF2B5EF4-FFF2-40B4-BE49-F238E27FC236}">
                    <a16:creationId xmlns:a16="http://schemas.microsoft.com/office/drawing/2014/main" id="{9D43E1A5-8059-3336-00DF-81F9D18330C8}"/>
                  </a:ext>
                </a:extLst>
              </p:cNvPr>
              <p:cNvPicPr>
                <a:picLocks noGrp="1" noRot="1" noChangeAspect="1" noMove="1" noResize="1" noEditPoints="1" noAdjustHandles="1" noChangeArrowheads="1" noChangeShapeType="1"/>
              </p:cNvPicPr>
              <p:nvPr/>
            </p:nvPicPr>
            <p:blipFill>
              <a:blip r:embed="rId8"/>
              <a:stretch>
                <a:fillRect/>
              </a:stretch>
            </p:blipFill>
            <p:spPr>
              <a:xfrm>
                <a:off x="7155192" y="2436600"/>
                <a:ext cx="2705106" cy="1521622"/>
              </a:xfrm>
              <a:prstGeom prst="rect">
                <a:avLst/>
              </a:prstGeom>
              <a:ln w="3175">
                <a:solidFill>
                  <a:prstClr val="ltGray"/>
                </a:solidFill>
              </a:ln>
              <a:effectLst>
                <a:softEdge rad="1270000"/>
              </a:effectLst>
            </p:spPr>
          </p:pic>
        </mc:Fallback>
      </mc:AlternateContent>
      <mc:AlternateContent xmlns:mc="http://schemas.openxmlformats.org/markup-compatibility/2006">
        <mc:Choice xmlns:psez="http://schemas.microsoft.com/office/powerpoint/2016/sectionzoom" Requires="psez">
          <p:graphicFrame>
            <p:nvGraphicFramePr>
              <p:cNvPr id="36" name="节缩放定位 35">
                <a:extLst>
                  <a:ext uri="{FF2B5EF4-FFF2-40B4-BE49-F238E27FC236}">
                    <a16:creationId xmlns:a16="http://schemas.microsoft.com/office/drawing/2014/main" id="{38E4FE99-87F8-B91B-7988-886FF75BD618}"/>
                  </a:ext>
                </a:extLst>
              </p:cNvPr>
              <p:cNvGraphicFramePr>
                <a:graphicFrameLocks noChangeAspect="1"/>
              </p:cNvGraphicFramePr>
              <p:nvPr>
                <p:extLst>
                  <p:ext uri="{D42A27DB-BD31-4B8C-83A1-F6EECF244321}">
                    <p14:modId xmlns:p14="http://schemas.microsoft.com/office/powerpoint/2010/main" val="2220073329"/>
                  </p:ext>
                </p:extLst>
              </p:nvPr>
            </p:nvGraphicFramePr>
            <p:xfrm>
              <a:off x="2607451" y="3956751"/>
              <a:ext cx="3052788" cy="1717194"/>
            </p:xfrm>
            <a:graphic>
              <a:graphicData uri="http://schemas.microsoft.com/office/powerpoint/2016/sectionzoom">
                <psez:sectionZm>
                  <psez:sectionZmObj sectionId="{6B53D963-3AC2-49D4-83A8-C5E483689B2D}">
                    <psez:zmPr id="{370A5B21-85AA-4EF4-8D79-458FA602AA4A}" transitionDur="1000">
                      <p166:blipFill xmlns:p166="http://schemas.microsoft.com/office/powerpoint/2016/6/main">
                        <a:blip r:embed="rId9"/>
                        <a:stretch>
                          <a:fillRect/>
                        </a:stretch>
                      </p166:blipFill>
                      <p166:spPr xmlns:p166="http://schemas.microsoft.com/office/powerpoint/2016/6/main">
                        <a:xfrm>
                          <a:off x="0" y="0"/>
                          <a:ext cx="3052788" cy="1717194"/>
                        </a:xfrm>
                        <a:prstGeom prst="rect">
                          <a:avLst/>
                        </a:prstGeom>
                        <a:ln w="3175">
                          <a:solidFill>
                            <a:prstClr val="ltGray"/>
                          </a:solidFill>
                        </a:ln>
                        <a:effectLst>
                          <a:softEdge rad="1270000"/>
                        </a:effectLst>
                      </p166:spPr>
                    </psez:zmPr>
                  </psez:sectionZmObj>
                </psez:sectionZm>
              </a:graphicData>
            </a:graphic>
          </p:graphicFrame>
        </mc:Choice>
        <mc:Fallback>
          <p:pic>
            <p:nvPicPr>
              <p:cNvPr id="36" name="节缩放定位 35">
                <a:hlinkClick r:id="rId10" action="ppaction://hlinksldjump"/>
                <a:extLst>
                  <a:ext uri="{FF2B5EF4-FFF2-40B4-BE49-F238E27FC236}">
                    <a16:creationId xmlns:a16="http://schemas.microsoft.com/office/drawing/2014/main" id="{38E4FE99-87F8-B91B-7988-886FF75BD618}"/>
                  </a:ext>
                </a:extLst>
              </p:cNvPr>
              <p:cNvPicPr>
                <a:picLocks noGrp="1" noRot="1" noChangeAspect="1" noMove="1" noResize="1" noEditPoints="1" noAdjustHandles="1" noChangeArrowheads="1" noChangeShapeType="1"/>
              </p:cNvPicPr>
              <p:nvPr/>
            </p:nvPicPr>
            <p:blipFill>
              <a:blip r:embed="rId9"/>
              <a:stretch>
                <a:fillRect/>
              </a:stretch>
            </p:blipFill>
            <p:spPr>
              <a:xfrm>
                <a:off x="2607451" y="3956751"/>
                <a:ext cx="3052788" cy="1717194"/>
              </a:xfrm>
              <a:prstGeom prst="rect">
                <a:avLst/>
              </a:prstGeom>
              <a:ln w="3175">
                <a:solidFill>
                  <a:prstClr val="ltGray"/>
                </a:solidFill>
              </a:ln>
              <a:effectLst>
                <a:softEdge rad="1270000"/>
              </a:effectLst>
            </p:spPr>
          </p:pic>
        </mc:Fallback>
      </mc:AlternateContent>
    </p:spTree>
    <p:extLst>
      <p:ext uri="{BB962C8B-B14F-4D97-AF65-F5344CB8AC3E}">
        <p14:creationId xmlns:p14="http://schemas.microsoft.com/office/powerpoint/2010/main" val="5967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817E8-859E-424D-C83B-999E9751E0E8}"/>
              </a:ext>
            </a:extLst>
          </p:cNvPr>
          <p:cNvSpPr>
            <a:spLocks noGrp="1"/>
          </p:cNvSpPr>
          <p:nvPr>
            <p:ph type="title"/>
          </p:nvPr>
        </p:nvSpPr>
        <p:spPr/>
        <p:txBody>
          <a:bodyPr/>
          <a:lstStyle/>
          <a:p>
            <a:r>
              <a:rPr lang="en-US" sz="3200" b="1" dirty="0"/>
              <a:t>Methodology</a:t>
            </a:r>
            <a:endParaRPr lang="en-US" sz="3200" dirty="0"/>
          </a:p>
        </p:txBody>
      </p:sp>
      <p:sp>
        <p:nvSpPr>
          <p:cNvPr id="3" name="矩形 2">
            <a:extLst>
              <a:ext uri="{FF2B5EF4-FFF2-40B4-BE49-F238E27FC236}">
                <a16:creationId xmlns:a16="http://schemas.microsoft.com/office/drawing/2014/main" id="{776D3C58-485B-2E47-4F04-042AB49DC551}"/>
              </a:ext>
            </a:extLst>
          </p:cNvPr>
          <p:cNvSpPr/>
          <p:nvPr/>
        </p:nvSpPr>
        <p:spPr>
          <a:xfrm>
            <a:off x="5057192" y="1932999"/>
            <a:ext cx="3222056" cy="406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Optimal monitoring parameters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2B67708E-0201-086F-CFA8-FECF2ECC82BC}"/>
              </a:ext>
            </a:extLst>
          </p:cNvPr>
          <p:cNvSpPr/>
          <p:nvPr/>
        </p:nvSpPr>
        <p:spPr>
          <a:xfrm>
            <a:off x="3883452" y="2847399"/>
            <a:ext cx="1532763" cy="51377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Parameter Sensitivity C1</a:t>
            </a:r>
          </a:p>
        </p:txBody>
      </p:sp>
      <p:sp>
        <p:nvSpPr>
          <p:cNvPr id="5" name="矩形 4">
            <a:extLst>
              <a:ext uri="{FF2B5EF4-FFF2-40B4-BE49-F238E27FC236}">
                <a16:creationId xmlns:a16="http://schemas.microsoft.com/office/drawing/2014/main" id="{26292C03-BC39-3B83-A893-02F4A4021B12}"/>
              </a:ext>
            </a:extLst>
          </p:cNvPr>
          <p:cNvSpPr/>
          <p:nvPr/>
        </p:nvSpPr>
        <p:spPr>
          <a:xfrm>
            <a:off x="5901839" y="2847399"/>
            <a:ext cx="1532763" cy="51377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Damage correlation C2</a:t>
            </a:r>
          </a:p>
        </p:txBody>
      </p:sp>
      <p:sp>
        <p:nvSpPr>
          <p:cNvPr id="6" name="矩形 5">
            <a:extLst>
              <a:ext uri="{FF2B5EF4-FFF2-40B4-BE49-F238E27FC236}">
                <a16:creationId xmlns:a16="http://schemas.microsoft.com/office/drawing/2014/main" id="{FF0A4172-D7D7-E95D-A038-7D0DE22EC6D3}"/>
              </a:ext>
            </a:extLst>
          </p:cNvPr>
          <p:cNvSpPr/>
          <p:nvPr/>
        </p:nvSpPr>
        <p:spPr>
          <a:xfrm>
            <a:off x="7906186" y="2853171"/>
            <a:ext cx="1532763" cy="508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Monitoring economics C3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F8B0D71-8E3F-D4CB-EB99-D598DA6D5116}"/>
              </a:ext>
            </a:extLst>
          </p:cNvPr>
          <p:cNvSpPr/>
          <p:nvPr/>
        </p:nvSpPr>
        <p:spPr>
          <a:xfrm>
            <a:off x="5057192" y="4310846"/>
            <a:ext cx="1520842" cy="3693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Vibration  P</a:t>
            </a:r>
            <a:r>
              <a:rPr lang="en-US" altLang="zh-CN" baseline="-25000" dirty="0">
                <a:solidFill>
                  <a:schemeClr val="tx1"/>
                </a:solidFill>
                <a:latin typeface="Times New Roman" panose="02020603050405020304" pitchFamily="18" charset="0"/>
                <a:cs typeface="Times New Roman" panose="02020603050405020304" pitchFamily="18" charset="0"/>
              </a:rPr>
              <a:t>2</a:t>
            </a:r>
            <a:endParaRPr lang="en-US" baseline="-25000" dirty="0">
              <a:solidFill>
                <a:schemeClr val="tx1"/>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52EC9F36-9DC7-8C3B-797A-F656C004DE83}"/>
              </a:ext>
            </a:extLst>
          </p:cNvPr>
          <p:cNvSpPr/>
          <p:nvPr/>
        </p:nvSpPr>
        <p:spPr>
          <a:xfrm>
            <a:off x="2911698" y="4299818"/>
            <a:ext cx="1655725" cy="3913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Stress-Strain P</a:t>
            </a:r>
            <a:r>
              <a:rPr lang="en-US" altLang="zh-CN" baseline="-25000" dirty="0">
                <a:solidFill>
                  <a:schemeClr val="tx1"/>
                </a:solidFill>
                <a:latin typeface="Times New Roman" panose="02020603050405020304" pitchFamily="18" charset="0"/>
                <a:cs typeface="Times New Roman" panose="02020603050405020304" pitchFamily="18" charset="0"/>
              </a:rPr>
              <a:t>1</a:t>
            </a:r>
            <a:endParaRPr lang="en-US" baseline="-25000" dirty="0">
              <a:solidFill>
                <a:schemeClr val="tx1"/>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D1F02B3C-D9E4-85E0-7D1A-B862B0D9C897}"/>
              </a:ext>
            </a:extLst>
          </p:cNvPr>
          <p:cNvSpPr/>
          <p:nvPr/>
        </p:nvSpPr>
        <p:spPr>
          <a:xfrm>
            <a:off x="6915062" y="4309175"/>
            <a:ext cx="1825717" cy="38780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Acoustic Wave P</a:t>
            </a:r>
            <a:r>
              <a:rPr lang="en-US" altLang="zh-CN" baseline="-25000" dirty="0">
                <a:solidFill>
                  <a:schemeClr val="tx1"/>
                </a:solidFill>
                <a:latin typeface="Times New Roman" panose="02020603050405020304" pitchFamily="18" charset="0"/>
                <a:cs typeface="Times New Roman" panose="02020603050405020304" pitchFamily="18" charset="0"/>
              </a:rPr>
              <a:t>3</a:t>
            </a:r>
            <a:endParaRPr lang="en-US" baseline="-25000" dirty="0">
              <a:solidFill>
                <a:schemeClr val="tx1"/>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E08EF840-65C5-4DDD-034D-809E82354231}"/>
              </a:ext>
            </a:extLst>
          </p:cNvPr>
          <p:cNvSpPr/>
          <p:nvPr/>
        </p:nvSpPr>
        <p:spPr>
          <a:xfrm>
            <a:off x="9077807" y="4290828"/>
            <a:ext cx="1693532" cy="3693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Impedance P</a:t>
            </a:r>
            <a:r>
              <a:rPr lang="en-US" altLang="zh-CN" baseline="-25000" dirty="0">
                <a:solidFill>
                  <a:schemeClr val="tx1"/>
                </a:solidFill>
                <a:latin typeface="Times New Roman" panose="02020603050405020304" pitchFamily="18" charset="0"/>
                <a:cs typeface="Times New Roman" panose="02020603050405020304" pitchFamily="18" charset="0"/>
              </a:rPr>
              <a:t>4</a:t>
            </a:r>
            <a:endParaRPr lang="en-US" baseline="-25000" dirty="0">
              <a:solidFill>
                <a:schemeClr val="tx1"/>
              </a:solidFill>
              <a:latin typeface="Times New Roman" panose="02020603050405020304" pitchFamily="18" charset="0"/>
              <a:cs typeface="Times New Roman" panose="02020603050405020304" pitchFamily="18" charset="0"/>
            </a:endParaRPr>
          </a:p>
        </p:txBody>
      </p:sp>
      <p:cxnSp>
        <p:nvCxnSpPr>
          <p:cNvPr id="11" name="直接连接符 10">
            <a:extLst>
              <a:ext uri="{FF2B5EF4-FFF2-40B4-BE49-F238E27FC236}">
                <a16:creationId xmlns:a16="http://schemas.microsoft.com/office/drawing/2014/main" id="{5E35E496-3118-8F39-F7C8-3AFBFF95BBEE}"/>
              </a:ext>
            </a:extLst>
          </p:cNvPr>
          <p:cNvCxnSpPr>
            <a:cxnSpLocks/>
            <a:stCxn id="3" idx="2"/>
            <a:endCxn id="4" idx="0"/>
          </p:cNvCxnSpPr>
          <p:nvPr/>
        </p:nvCxnSpPr>
        <p:spPr>
          <a:xfrm flipH="1">
            <a:off x="4649834" y="2339399"/>
            <a:ext cx="2018386" cy="508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BE6D363D-CF8C-7CE1-0CB1-D4894191DC88}"/>
              </a:ext>
            </a:extLst>
          </p:cNvPr>
          <p:cNvCxnSpPr>
            <a:cxnSpLocks/>
            <a:stCxn id="3" idx="2"/>
            <a:endCxn id="5" idx="0"/>
          </p:cNvCxnSpPr>
          <p:nvPr/>
        </p:nvCxnSpPr>
        <p:spPr>
          <a:xfrm>
            <a:off x="6668220" y="2339399"/>
            <a:ext cx="1" cy="508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76A2CBA0-5CCB-02E6-EAC3-8F003F00220D}"/>
              </a:ext>
            </a:extLst>
          </p:cNvPr>
          <p:cNvCxnSpPr>
            <a:cxnSpLocks/>
            <a:stCxn id="3" idx="2"/>
            <a:endCxn id="6" idx="0"/>
          </p:cNvCxnSpPr>
          <p:nvPr/>
        </p:nvCxnSpPr>
        <p:spPr>
          <a:xfrm>
            <a:off x="6668220" y="2339399"/>
            <a:ext cx="2004348" cy="513772"/>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4BCC874E-8EF9-D71C-1E0B-3D60AE52147F}"/>
              </a:ext>
            </a:extLst>
          </p:cNvPr>
          <p:cNvCxnSpPr>
            <a:cxnSpLocks/>
            <a:stCxn id="4" idx="2"/>
            <a:endCxn id="8" idx="0"/>
          </p:cNvCxnSpPr>
          <p:nvPr/>
        </p:nvCxnSpPr>
        <p:spPr>
          <a:xfrm flipH="1">
            <a:off x="3739561" y="3361171"/>
            <a:ext cx="910273" cy="938647"/>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0FC273A2-0A1C-BDF3-6D87-EDF338A56ADC}"/>
              </a:ext>
            </a:extLst>
          </p:cNvPr>
          <p:cNvCxnSpPr>
            <a:cxnSpLocks/>
            <a:stCxn id="4" idx="2"/>
            <a:endCxn id="7" idx="0"/>
          </p:cNvCxnSpPr>
          <p:nvPr/>
        </p:nvCxnSpPr>
        <p:spPr>
          <a:xfrm>
            <a:off x="4649834" y="3361171"/>
            <a:ext cx="1167779" cy="949675"/>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2A3189A9-F859-DB09-1478-21B9685EC48C}"/>
              </a:ext>
            </a:extLst>
          </p:cNvPr>
          <p:cNvCxnSpPr>
            <a:cxnSpLocks/>
            <a:stCxn id="4" idx="2"/>
            <a:endCxn id="9" idx="0"/>
          </p:cNvCxnSpPr>
          <p:nvPr/>
        </p:nvCxnSpPr>
        <p:spPr>
          <a:xfrm>
            <a:off x="4649834" y="3361171"/>
            <a:ext cx="3178087" cy="948004"/>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738923C8-FD41-94A4-E676-B17B5951D294}"/>
              </a:ext>
            </a:extLst>
          </p:cNvPr>
          <p:cNvCxnSpPr>
            <a:cxnSpLocks/>
            <a:stCxn id="4" idx="2"/>
            <a:endCxn id="10" idx="0"/>
          </p:cNvCxnSpPr>
          <p:nvPr/>
        </p:nvCxnSpPr>
        <p:spPr>
          <a:xfrm>
            <a:off x="4649834" y="3361171"/>
            <a:ext cx="5274739" cy="929657"/>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417DB3EA-61D4-1278-659E-2B749323B329}"/>
              </a:ext>
            </a:extLst>
          </p:cNvPr>
          <p:cNvCxnSpPr>
            <a:cxnSpLocks/>
            <a:stCxn id="5" idx="2"/>
            <a:endCxn id="10" idx="0"/>
          </p:cNvCxnSpPr>
          <p:nvPr/>
        </p:nvCxnSpPr>
        <p:spPr>
          <a:xfrm>
            <a:off x="6668221" y="3361171"/>
            <a:ext cx="3256352" cy="929657"/>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132CA70A-FBFA-2F47-8637-894489481963}"/>
              </a:ext>
            </a:extLst>
          </p:cNvPr>
          <p:cNvCxnSpPr>
            <a:cxnSpLocks/>
            <a:stCxn id="6" idx="2"/>
            <a:endCxn id="10" idx="0"/>
          </p:cNvCxnSpPr>
          <p:nvPr/>
        </p:nvCxnSpPr>
        <p:spPr>
          <a:xfrm>
            <a:off x="8672568" y="3361171"/>
            <a:ext cx="1252005" cy="929657"/>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F194941C-4264-E9F5-D499-1FE3589B057B}"/>
              </a:ext>
            </a:extLst>
          </p:cNvPr>
          <p:cNvCxnSpPr>
            <a:cxnSpLocks/>
            <a:stCxn id="5" idx="2"/>
            <a:endCxn id="9" idx="0"/>
          </p:cNvCxnSpPr>
          <p:nvPr/>
        </p:nvCxnSpPr>
        <p:spPr>
          <a:xfrm>
            <a:off x="6668221" y="3361171"/>
            <a:ext cx="1159700" cy="948004"/>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83E2912E-E83B-4532-7442-BC4208ACDC21}"/>
              </a:ext>
            </a:extLst>
          </p:cNvPr>
          <p:cNvCxnSpPr>
            <a:cxnSpLocks/>
            <a:stCxn id="6" idx="2"/>
            <a:endCxn id="9" idx="0"/>
          </p:cNvCxnSpPr>
          <p:nvPr/>
        </p:nvCxnSpPr>
        <p:spPr>
          <a:xfrm flipH="1">
            <a:off x="7827921" y="3361171"/>
            <a:ext cx="844647" cy="948004"/>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B00818AB-0DF6-9EDA-7364-9F27CD9BC281}"/>
              </a:ext>
            </a:extLst>
          </p:cNvPr>
          <p:cNvCxnSpPr>
            <a:cxnSpLocks/>
            <a:stCxn id="5" idx="2"/>
            <a:endCxn id="7" idx="0"/>
          </p:cNvCxnSpPr>
          <p:nvPr/>
        </p:nvCxnSpPr>
        <p:spPr>
          <a:xfrm flipH="1">
            <a:off x="5817613" y="3361171"/>
            <a:ext cx="850608" cy="949675"/>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D7F82C5E-6409-E623-2E24-1FB1E97F40A7}"/>
              </a:ext>
            </a:extLst>
          </p:cNvPr>
          <p:cNvCxnSpPr>
            <a:cxnSpLocks/>
            <a:stCxn id="6" idx="2"/>
            <a:endCxn id="7" idx="0"/>
          </p:cNvCxnSpPr>
          <p:nvPr/>
        </p:nvCxnSpPr>
        <p:spPr>
          <a:xfrm flipH="1">
            <a:off x="5817613" y="3361171"/>
            <a:ext cx="2854955" cy="949675"/>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0376486F-D783-37D9-EC98-C24038F70001}"/>
              </a:ext>
            </a:extLst>
          </p:cNvPr>
          <p:cNvCxnSpPr>
            <a:cxnSpLocks/>
            <a:stCxn id="5" idx="2"/>
            <a:endCxn id="8" idx="0"/>
          </p:cNvCxnSpPr>
          <p:nvPr/>
        </p:nvCxnSpPr>
        <p:spPr>
          <a:xfrm flipH="1">
            <a:off x="3739561" y="3361171"/>
            <a:ext cx="2928660" cy="938647"/>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AAF1295F-BA09-991A-B914-D21FAB491F14}"/>
              </a:ext>
            </a:extLst>
          </p:cNvPr>
          <p:cNvCxnSpPr>
            <a:cxnSpLocks/>
            <a:stCxn id="6" idx="2"/>
            <a:endCxn id="8" idx="0"/>
          </p:cNvCxnSpPr>
          <p:nvPr/>
        </p:nvCxnSpPr>
        <p:spPr>
          <a:xfrm flipH="1">
            <a:off x="3739561" y="3361171"/>
            <a:ext cx="4933007" cy="938647"/>
          </a:xfrm>
          <a:prstGeom prst="line">
            <a:avLst/>
          </a:prstGeom>
          <a:ln w="12700"/>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C76F427C-F7A3-6021-763C-EF72DB254E13}"/>
              </a:ext>
            </a:extLst>
          </p:cNvPr>
          <p:cNvSpPr txBox="1"/>
          <p:nvPr/>
        </p:nvSpPr>
        <p:spPr>
          <a:xfrm>
            <a:off x="1094673" y="1970067"/>
            <a:ext cx="160172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Objective layer</a:t>
            </a:r>
          </a:p>
        </p:txBody>
      </p:sp>
      <p:sp>
        <p:nvSpPr>
          <p:cNvPr id="27" name="文本框 26">
            <a:extLst>
              <a:ext uri="{FF2B5EF4-FFF2-40B4-BE49-F238E27FC236}">
                <a16:creationId xmlns:a16="http://schemas.microsoft.com/office/drawing/2014/main" id="{20424035-85C7-C83B-4555-61CF3288B476}"/>
              </a:ext>
            </a:extLst>
          </p:cNvPr>
          <p:cNvSpPr txBox="1"/>
          <p:nvPr/>
        </p:nvSpPr>
        <p:spPr>
          <a:xfrm>
            <a:off x="1072749" y="2991839"/>
            <a:ext cx="1615962" cy="369332"/>
          </a:xfrm>
          <a:prstGeom prst="rect">
            <a:avLst/>
          </a:prstGeom>
          <a:noFill/>
        </p:spPr>
        <p:txBody>
          <a:bodyPr wrap="square">
            <a:spAutoFit/>
          </a:bodyPr>
          <a:lstStyle/>
          <a:p>
            <a:r>
              <a:rPr lang="en-US" altLang="zh-CN" dirty="0">
                <a:solidFill>
                  <a:schemeClr val="tx1"/>
                </a:solidFill>
                <a:latin typeface="Times New Roman" panose="02020603050405020304" pitchFamily="18" charset="0"/>
                <a:cs typeface="Times New Roman" panose="02020603050405020304" pitchFamily="18" charset="0"/>
              </a:rPr>
              <a:t>Criteria</a:t>
            </a:r>
            <a:r>
              <a:rPr lang="en-US" dirty="0">
                <a:latin typeface="Times New Roman" panose="02020603050405020304" pitchFamily="18" charset="0"/>
                <a:cs typeface="Times New Roman" panose="02020603050405020304" pitchFamily="18" charset="0"/>
              </a:rPr>
              <a:t> layer</a:t>
            </a:r>
          </a:p>
        </p:txBody>
      </p:sp>
      <p:sp>
        <p:nvSpPr>
          <p:cNvPr id="28" name="文本框 27">
            <a:extLst>
              <a:ext uri="{FF2B5EF4-FFF2-40B4-BE49-F238E27FC236}">
                <a16:creationId xmlns:a16="http://schemas.microsoft.com/office/drawing/2014/main" id="{0A8578FD-1E94-EC63-692B-657D72790E37}"/>
              </a:ext>
            </a:extLst>
          </p:cNvPr>
          <p:cNvSpPr txBox="1"/>
          <p:nvPr/>
        </p:nvSpPr>
        <p:spPr>
          <a:xfrm>
            <a:off x="1045492" y="4290829"/>
            <a:ext cx="1742785" cy="369332"/>
          </a:xfrm>
          <a:prstGeom prst="rect">
            <a:avLst/>
          </a:prstGeom>
          <a:noFill/>
        </p:spPr>
        <p:txBody>
          <a:bodyPr wrap="none" rtlCol="0">
            <a:spAutoFit/>
          </a:bodyPr>
          <a:lstStyle/>
          <a:p>
            <a:r>
              <a:rPr lang="en-US" altLang="zh-CN" dirty="0">
                <a:solidFill>
                  <a:schemeClr val="tx1"/>
                </a:solidFill>
                <a:latin typeface="Times New Roman" panose="02020603050405020304" pitchFamily="18" charset="0"/>
                <a:cs typeface="Times New Roman" panose="02020603050405020304" pitchFamily="18" charset="0"/>
              </a:rPr>
              <a:t>Parameters</a:t>
            </a:r>
            <a:r>
              <a:rPr lang="en-US" dirty="0">
                <a:latin typeface="Times New Roman" panose="02020603050405020304" pitchFamily="18" charset="0"/>
                <a:cs typeface="Times New Roman" panose="02020603050405020304" pitchFamily="18" charset="0"/>
              </a:rPr>
              <a:t> layer</a:t>
            </a:r>
          </a:p>
        </p:txBody>
      </p:sp>
      <mc:AlternateContent xmlns:mc="http://schemas.openxmlformats.org/markup-compatibility/2006" xmlns:pslz="http://schemas.microsoft.com/office/powerpoint/2016/slidezoom">
        <mc:Choice Requires="pslz">
          <p:graphicFrame>
            <p:nvGraphicFramePr>
              <p:cNvPr id="73" name="幻灯片缩放定位 72">
                <a:extLst>
                  <a:ext uri="{FF2B5EF4-FFF2-40B4-BE49-F238E27FC236}">
                    <a16:creationId xmlns:a16="http://schemas.microsoft.com/office/drawing/2014/main" id="{441C87BC-DB8D-FC2B-BBA1-5594C8F377D9}"/>
                  </a:ext>
                </a:extLst>
              </p:cNvPr>
              <p:cNvGraphicFramePr>
                <a:graphicFrameLocks noChangeAspect="1"/>
              </p:cNvGraphicFramePr>
              <p:nvPr>
                <p:extLst>
                  <p:ext uri="{D42A27DB-BD31-4B8C-83A1-F6EECF244321}">
                    <p14:modId xmlns:p14="http://schemas.microsoft.com/office/powerpoint/2010/main" val="977928189"/>
                  </p:ext>
                </p:extLst>
              </p:nvPr>
            </p:nvGraphicFramePr>
            <p:xfrm>
              <a:off x="967071" y="2604618"/>
              <a:ext cx="2065816" cy="1162022"/>
            </p:xfrm>
            <a:graphic>
              <a:graphicData uri="http://schemas.microsoft.com/office/powerpoint/2016/slidezoom">
                <pslz:sldZm>
                  <pslz:sldZmObj sldId="276" cId="410984189">
                    <pslz:zmPr id="{229366D6-95DC-44C6-BC45-F6C78FD1ACC0}" transitionDur="1000">
                      <p166:blipFill xmlns:p166="http://schemas.microsoft.com/office/powerpoint/2016/6/main">
                        <a:blip r:embed="rId3"/>
                        <a:stretch>
                          <a:fillRect/>
                        </a:stretch>
                      </p166:blipFill>
                      <p166:spPr xmlns:p166="http://schemas.microsoft.com/office/powerpoint/2016/6/main">
                        <a:xfrm>
                          <a:off x="0" y="0"/>
                          <a:ext cx="2065816" cy="1162022"/>
                        </a:xfrm>
                        <a:prstGeom prst="rect">
                          <a:avLst/>
                        </a:prstGeom>
                        <a:ln w="3175">
                          <a:solidFill>
                            <a:prstClr val="ltGray"/>
                          </a:solidFill>
                        </a:ln>
                        <a:effectLst>
                          <a:softEdge rad="1244600"/>
                        </a:effectLst>
                      </p166:spPr>
                    </pslz:zmPr>
                  </pslz:sldZmObj>
                </pslz:sldZm>
              </a:graphicData>
            </a:graphic>
          </p:graphicFrame>
        </mc:Choice>
        <mc:Fallback xmlns="">
          <p:pic>
            <p:nvPicPr>
              <p:cNvPr id="73" name="幻灯片缩放定位 72">
                <a:hlinkClick r:id="rId4" action="ppaction://hlinksldjump"/>
                <a:extLst>
                  <a:ext uri="{FF2B5EF4-FFF2-40B4-BE49-F238E27FC236}">
                    <a16:creationId xmlns:a16="http://schemas.microsoft.com/office/drawing/2014/main" id="{441C87BC-DB8D-FC2B-BBA1-5594C8F377D9}"/>
                  </a:ext>
                </a:extLst>
              </p:cNvPr>
              <p:cNvPicPr>
                <a:picLocks noGrp="1" noRot="1" noChangeAspect="1" noMove="1" noResize="1" noEditPoints="1" noAdjustHandles="1" noChangeArrowheads="1" noChangeShapeType="1"/>
              </p:cNvPicPr>
              <p:nvPr/>
            </p:nvPicPr>
            <p:blipFill>
              <a:blip r:embed="rId5"/>
              <a:stretch>
                <a:fillRect/>
              </a:stretch>
            </p:blipFill>
            <p:spPr>
              <a:xfrm>
                <a:off x="967071" y="2604618"/>
                <a:ext cx="2065816" cy="1162022"/>
              </a:xfrm>
              <a:prstGeom prst="rect">
                <a:avLst/>
              </a:prstGeom>
              <a:ln w="3175">
                <a:solidFill>
                  <a:prstClr val="ltGray"/>
                </a:solidFill>
              </a:ln>
              <a:effectLst>
                <a:softEdge rad="1244600"/>
              </a:effectLst>
            </p:spPr>
          </p:pic>
        </mc:Fallback>
      </mc:AlternateContent>
      <mc:AlternateContent xmlns:mc="http://schemas.openxmlformats.org/markup-compatibility/2006" xmlns:pslz="http://schemas.microsoft.com/office/powerpoint/2016/slidezoom">
        <mc:Choice Requires="pslz">
          <p:graphicFrame>
            <p:nvGraphicFramePr>
              <p:cNvPr id="75" name="幻灯片缩放定位 74">
                <a:extLst>
                  <a:ext uri="{FF2B5EF4-FFF2-40B4-BE49-F238E27FC236}">
                    <a16:creationId xmlns:a16="http://schemas.microsoft.com/office/drawing/2014/main" id="{14E966E4-2DFA-080A-B626-743C89DDF92C}"/>
                  </a:ext>
                </a:extLst>
              </p:cNvPr>
              <p:cNvGraphicFramePr>
                <a:graphicFrameLocks noChangeAspect="1"/>
              </p:cNvGraphicFramePr>
              <p:nvPr>
                <p:extLst>
                  <p:ext uri="{D42A27DB-BD31-4B8C-83A1-F6EECF244321}">
                    <p14:modId xmlns:p14="http://schemas.microsoft.com/office/powerpoint/2010/main" val="2352344229"/>
                  </p:ext>
                </p:extLst>
              </p:nvPr>
            </p:nvGraphicFramePr>
            <p:xfrm>
              <a:off x="840251" y="3991003"/>
              <a:ext cx="2132929" cy="1199773"/>
            </p:xfrm>
            <a:graphic>
              <a:graphicData uri="http://schemas.microsoft.com/office/powerpoint/2016/slidezoom">
                <pslz:sldZm>
                  <pslz:sldZmObj sldId="277" cId="252985402">
                    <pslz:zmPr id="{9504F109-8A7D-47C1-A1AB-6C3E750D2E18}" transitionDur="1000">
                      <p166:blipFill xmlns:p166="http://schemas.microsoft.com/office/powerpoint/2016/6/main">
                        <a:blip r:embed="rId6"/>
                        <a:stretch>
                          <a:fillRect/>
                        </a:stretch>
                      </p166:blipFill>
                      <p166:spPr xmlns:p166="http://schemas.microsoft.com/office/powerpoint/2016/6/main">
                        <a:xfrm>
                          <a:off x="0" y="0"/>
                          <a:ext cx="2132929" cy="1199773"/>
                        </a:xfrm>
                        <a:prstGeom prst="rect">
                          <a:avLst/>
                        </a:prstGeom>
                        <a:ln w="3175">
                          <a:solidFill>
                            <a:prstClr val="ltGray"/>
                          </a:solidFill>
                        </a:ln>
                        <a:effectLst>
                          <a:softEdge rad="1270000"/>
                        </a:effectLst>
                      </p166:spPr>
                    </pslz:zmPr>
                  </pslz:sldZmObj>
                </pslz:sldZm>
              </a:graphicData>
            </a:graphic>
          </p:graphicFrame>
        </mc:Choice>
        <mc:Fallback xmlns="">
          <p:pic>
            <p:nvPicPr>
              <p:cNvPr id="75" name="幻灯片缩放定位 74">
                <a:hlinkClick r:id="rId7" action="ppaction://hlinksldjump"/>
                <a:extLst>
                  <a:ext uri="{FF2B5EF4-FFF2-40B4-BE49-F238E27FC236}">
                    <a16:creationId xmlns:a16="http://schemas.microsoft.com/office/drawing/2014/main" id="{14E966E4-2DFA-080A-B626-743C89DDF92C}"/>
                  </a:ext>
                </a:extLst>
              </p:cNvPr>
              <p:cNvPicPr>
                <a:picLocks noGrp="1" noRot="1" noChangeAspect="1" noMove="1" noResize="1" noEditPoints="1" noAdjustHandles="1" noChangeArrowheads="1" noChangeShapeType="1"/>
              </p:cNvPicPr>
              <p:nvPr/>
            </p:nvPicPr>
            <p:blipFill>
              <a:blip r:embed="rId8"/>
              <a:stretch>
                <a:fillRect/>
              </a:stretch>
            </p:blipFill>
            <p:spPr>
              <a:xfrm>
                <a:off x="840251" y="3991003"/>
                <a:ext cx="2132929" cy="1199773"/>
              </a:xfrm>
              <a:prstGeom prst="rect">
                <a:avLst/>
              </a:prstGeom>
              <a:ln w="3175">
                <a:solidFill>
                  <a:prstClr val="ltGray"/>
                </a:solidFill>
              </a:ln>
              <a:effectLst>
                <a:softEdge rad="1270000"/>
              </a:effectLst>
            </p:spPr>
          </p:pic>
        </mc:Fallback>
      </mc:AlternateContent>
      <p:sp>
        <p:nvSpPr>
          <p:cNvPr id="31" name="Textfeld 7">
            <a:extLst>
              <a:ext uri="{FF2B5EF4-FFF2-40B4-BE49-F238E27FC236}">
                <a16:creationId xmlns:a16="http://schemas.microsoft.com/office/drawing/2014/main" id="{93A9E753-C667-3C9E-AB09-98DFA7F6A2D0}"/>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15</a:t>
            </a:r>
          </a:p>
        </p:txBody>
      </p:sp>
      <p:sp>
        <p:nvSpPr>
          <p:cNvPr id="33" name="文本框 32">
            <a:extLst>
              <a:ext uri="{FF2B5EF4-FFF2-40B4-BE49-F238E27FC236}">
                <a16:creationId xmlns:a16="http://schemas.microsoft.com/office/drawing/2014/main" id="{B2074723-EA9E-6CA1-0984-CCEEE4723144}"/>
              </a:ext>
            </a:extLst>
          </p:cNvPr>
          <p:cNvSpPr txBox="1"/>
          <p:nvPr/>
        </p:nvSpPr>
        <p:spPr>
          <a:xfrm>
            <a:off x="502932" y="1035973"/>
            <a:ext cx="6100618" cy="430887"/>
          </a:xfrm>
          <a:prstGeom prst="rect">
            <a:avLst/>
          </a:prstGeom>
          <a:noFill/>
        </p:spPr>
        <p:txBody>
          <a:bodyPr wrap="square">
            <a:spAutoFit/>
          </a:bodyPr>
          <a:lstStyle/>
          <a:p>
            <a:r>
              <a:rPr lang="en-US" sz="2200" b="1" dirty="0"/>
              <a:t>Analytical decision model </a:t>
            </a:r>
          </a:p>
        </p:txBody>
      </p:sp>
    </p:spTree>
    <p:extLst>
      <p:ext uri="{BB962C8B-B14F-4D97-AF65-F5344CB8AC3E}">
        <p14:creationId xmlns:p14="http://schemas.microsoft.com/office/powerpoint/2010/main" val="208172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6899078-3C94-428B-5B8E-70617F82C2AB}"/>
              </a:ext>
            </a:extLst>
          </p:cNvPr>
          <p:cNvSpPr>
            <a:spLocks noGrp="1"/>
          </p:cNvSpPr>
          <p:nvPr>
            <p:ph type="title"/>
          </p:nvPr>
        </p:nvSpPr>
        <p:spPr/>
        <p:txBody>
          <a:bodyPr/>
          <a:lstStyle/>
          <a:p>
            <a:r>
              <a:rPr lang="en-US" sz="3000" dirty="0"/>
              <a:t>Contents</a:t>
            </a:r>
          </a:p>
        </p:txBody>
      </p:sp>
      <p:sp>
        <p:nvSpPr>
          <p:cNvPr id="5" name="文本占位符 4">
            <a:extLst>
              <a:ext uri="{FF2B5EF4-FFF2-40B4-BE49-F238E27FC236}">
                <a16:creationId xmlns:a16="http://schemas.microsoft.com/office/drawing/2014/main" id="{FFE119D4-AC28-F3D4-B64B-07F30062EBFC}"/>
              </a:ext>
            </a:extLst>
          </p:cNvPr>
          <p:cNvSpPr>
            <a:spLocks noGrp="1"/>
          </p:cNvSpPr>
          <p:nvPr>
            <p:ph type="body" idx="1"/>
          </p:nvPr>
        </p:nvSpPr>
        <p:spPr>
          <a:xfrm>
            <a:off x="582083" y="1456810"/>
            <a:ext cx="11161184" cy="3798681"/>
          </a:xfrm>
        </p:spPr>
        <p:txBody>
          <a:bodyPr/>
          <a:lstStyle/>
          <a:p>
            <a:pPr marL="457200" indent="-457200">
              <a:buFont typeface="+mj-lt"/>
              <a:buAutoNum type="arabicPeriod"/>
            </a:pPr>
            <a:r>
              <a:rPr lang="en-US" sz="2600" b="1" dirty="0"/>
              <a:t>Motivation and objective</a:t>
            </a:r>
          </a:p>
          <a:p>
            <a:pPr marL="457200" indent="-457200">
              <a:buFont typeface="+mj-lt"/>
              <a:buAutoNum type="arabicPeriod"/>
            </a:pPr>
            <a:r>
              <a:rPr lang="en-US" sz="2600" b="1" dirty="0"/>
              <a:t>State of the art</a:t>
            </a:r>
          </a:p>
          <a:p>
            <a:pPr marL="457200" indent="-457200">
              <a:buFont typeface="+mj-lt"/>
              <a:buAutoNum type="arabicPeriod"/>
            </a:pPr>
            <a:r>
              <a:rPr lang="en-US" sz="2600" b="1" dirty="0"/>
              <a:t>Methodology</a:t>
            </a:r>
          </a:p>
          <a:p>
            <a:pPr marL="457200" indent="-457200">
              <a:buFont typeface="+mj-lt"/>
              <a:buAutoNum type="arabicPeriod"/>
            </a:pPr>
            <a:r>
              <a:rPr lang="en-US" sz="2600" b="1" dirty="0"/>
              <a:t>Case Study</a:t>
            </a:r>
          </a:p>
          <a:p>
            <a:pPr marL="457200" indent="-457200">
              <a:buFont typeface="+mj-lt"/>
              <a:buAutoNum type="arabicPeriod"/>
            </a:pPr>
            <a:r>
              <a:rPr lang="en-US" altLang="zh-CN" sz="2600" b="1" kern="0" dirty="0"/>
              <a:t>Summary and </a:t>
            </a:r>
            <a:r>
              <a:rPr lang="en-US" sz="2600" b="1" kern="0" dirty="0"/>
              <a:t>Critical appraisal</a:t>
            </a:r>
          </a:p>
          <a:p>
            <a:pPr marL="457200" indent="-457200">
              <a:buFont typeface="+mj-lt"/>
              <a:buAutoNum type="arabicPeriod"/>
            </a:pPr>
            <a:r>
              <a:rPr lang="en-US" sz="2600" b="1" kern="0" dirty="0"/>
              <a:t>Outlook</a:t>
            </a:r>
            <a:endParaRPr lang="en-US" sz="2600" dirty="0"/>
          </a:p>
          <a:p>
            <a:pPr marL="457200" indent="-457200">
              <a:buFont typeface="+mj-lt"/>
              <a:buAutoNum type="arabicPeriod"/>
            </a:pPr>
            <a:endParaRPr lang="en-US" sz="2600" dirty="0"/>
          </a:p>
          <a:p>
            <a:pPr marL="457200" indent="-457200">
              <a:buFont typeface="+mj-lt"/>
              <a:buAutoNum type="arabicPeriod"/>
            </a:pPr>
            <a:endParaRPr lang="en-US" sz="2600" dirty="0"/>
          </a:p>
          <a:p>
            <a:pPr marL="457200" indent="-457200">
              <a:buFont typeface="+mj-lt"/>
              <a:buAutoNum type="arabicPeriod"/>
            </a:pPr>
            <a:endParaRPr lang="en-US" sz="2600" dirty="0"/>
          </a:p>
          <a:p>
            <a:pPr marL="457200" indent="-457200">
              <a:buFont typeface="+mj-lt"/>
              <a:buAutoNum type="arabicPeriod"/>
            </a:pPr>
            <a:endParaRPr lang="en-US" sz="2600" dirty="0"/>
          </a:p>
        </p:txBody>
      </p:sp>
      <p:sp>
        <p:nvSpPr>
          <p:cNvPr id="6" name="Textfeld 7">
            <a:extLst>
              <a:ext uri="{FF2B5EF4-FFF2-40B4-BE49-F238E27FC236}">
                <a16:creationId xmlns:a16="http://schemas.microsoft.com/office/drawing/2014/main" id="{2FD20C01-0D19-A075-AEC1-DDC6562CD484}"/>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1</a:t>
            </a:r>
          </a:p>
        </p:txBody>
      </p:sp>
    </p:spTree>
    <p:extLst>
      <p:ext uri="{BB962C8B-B14F-4D97-AF65-F5344CB8AC3E}">
        <p14:creationId xmlns:p14="http://schemas.microsoft.com/office/powerpoint/2010/main" val="2600597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22098-0535-E254-C27D-827BDB1034FC}"/>
              </a:ext>
            </a:extLst>
          </p:cNvPr>
          <p:cNvSpPr>
            <a:spLocks noGrp="1"/>
          </p:cNvSpPr>
          <p:nvPr>
            <p:ph type="title"/>
          </p:nvPr>
        </p:nvSpPr>
        <p:spPr/>
        <p:txBody>
          <a:bodyPr/>
          <a:lstStyle/>
          <a:p>
            <a:r>
              <a:rPr lang="en-US" sz="3200" b="1" dirty="0"/>
              <a:t>Methodology</a:t>
            </a:r>
            <a:endParaRPr lang="en-US" dirty="0"/>
          </a:p>
        </p:txBody>
      </p:sp>
      <p:graphicFrame>
        <p:nvGraphicFramePr>
          <p:cNvPr id="3" name="表格 3">
            <a:extLst>
              <a:ext uri="{FF2B5EF4-FFF2-40B4-BE49-F238E27FC236}">
                <a16:creationId xmlns:a16="http://schemas.microsoft.com/office/drawing/2014/main" id="{A07654F6-D3F3-679E-1583-9E182B1875AD}"/>
              </a:ext>
            </a:extLst>
          </p:cNvPr>
          <p:cNvGraphicFramePr>
            <a:graphicFrameLocks noGrp="1"/>
          </p:cNvGraphicFramePr>
          <p:nvPr>
            <p:extLst>
              <p:ext uri="{D42A27DB-BD31-4B8C-83A1-F6EECF244321}">
                <p14:modId xmlns:p14="http://schemas.microsoft.com/office/powerpoint/2010/main" val="3598610085"/>
              </p:ext>
            </p:extLst>
          </p:nvPr>
        </p:nvGraphicFramePr>
        <p:xfrm>
          <a:off x="1849967" y="2043360"/>
          <a:ext cx="8634942" cy="1737360"/>
        </p:xfrm>
        <a:graphic>
          <a:graphicData uri="http://schemas.openxmlformats.org/drawingml/2006/table">
            <a:tbl>
              <a:tblPr firstRow="1" bandRow="1">
                <a:tableStyleId>{5C22544A-7EE6-4342-B048-85BDC9FD1C3A}</a:tableStyleId>
              </a:tblPr>
              <a:tblGrid>
                <a:gridCol w="2380707">
                  <a:extLst>
                    <a:ext uri="{9D8B030D-6E8A-4147-A177-3AD203B41FA5}">
                      <a16:colId xmlns:a16="http://schemas.microsoft.com/office/drawing/2014/main" val="3907859187"/>
                    </a:ext>
                  </a:extLst>
                </a:gridCol>
                <a:gridCol w="1936764">
                  <a:extLst>
                    <a:ext uri="{9D8B030D-6E8A-4147-A177-3AD203B41FA5}">
                      <a16:colId xmlns:a16="http://schemas.microsoft.com/office/drawing/2014/main" val="1375883497"/>
                    </a:ext>
                  </a:extLst>
                </a:gridCol>
                <a:gridCol w="2136619">
                  <a:extLst>
                    <a:ext uri="{9D8B030D-6E8A-4147-A177-3AD203B41FA5}">
                      <a16:colId xmlns:a16="http://schemas.microsoft.com/office/drawing/2014/main" val="2608110353"/>
                    </a:ext>
                  </a:extLst>
                </a:gridCol>
                <a:gridCol w="2180852">
                  <a:extLst>
                    <a:ext uri="{9D8B030D-6E8A-4147-A177-3AD203B41FA5}">
                      <a16:colId xmlns:a16="http://schemas.microsoft.com/office/drawing/2014/main" val="1883320332"/>
                    </a:ext>
                  </a:extLst>
                </a:gridCol>
              </a:tblGrid>
              <a:tr h="146445">
                <a:tc>
                  <a:txBody>
                    <a:bodyPr/>
                    <a:lstStyle/>
                    <a:p>
                      <a:r>
                        <a:rPr lang="en-US" sz="1800" dirty="0"/>
                        <a:t>Objective</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Parameter Sensitivity</a:t>
                      </a:r>
                    </a:p>
                  </a:txBody>
                  <a:tcPr/>
                </a:tc>
                <a:tc>
                  <a:txBody>
                    <a:bodyPr/>
                    <a:lstStyle/>
                    <a:p>
                      <a:pPr algn="ctr"/>
                      <a:r>
                        <a:rPr lang="en-US" sz="1800" dirty="0"/>
                        <a:t>Damage</a:t>
                      </a:r>
                    </a:p>
                    <a:p>
                      <a:pPr algn="ctr"/>
                      <a:r>
                        <a:rPr lang="en-US" sz="1800" dirty="0"/>
                        <a:t>Correlation</a:t>
                      </a:r>
                    </a:p>
                  </a:txBody>
                  <a:tcPr/>
                </a:tc>
                <a:tc>
                  <a:txBody>
                    <a:bodyPr/>
                    <a:lstStyle/>
                    <a:p>
                      <a:pPr algn="ctr"/>
                      <a:r>
                        <a:rPr lang="en-US" sz="1800" dirty="0"/>
                        <a:t>Monitoring Economy</a:t>
                      </a:r>
                    </a:p>
                  </a:txBody>
                  <a:tcPr/>
                </a:tc>
                <a:extLst>
                  <a:ext uri="{0D108BD9-81ED-4DB2-BD59-A6C34878D82A}">
                    <a16:rowId xmlns:a16="http://schemas.microsoft.com/office/drawing/2014/main" val="2765953418"/>
                  </a:ext>
                </a:extLst>
              </a:tr>
              <a:tr h="0">
                <a:tc>
                  <a:txBody>
                    <a:bodyPr/>
                    <a:lstStyle/>
                    <a:p>
                      <a:r>
                        <a:rPr lang="en-US" sz="1800" dirty="0"/>
                        <a:t>Parameter Sensitivity</a:t>
                      </a:r>
                    </a:p>
                  </a:txBody>
                  <a:tcPr/>
                </a:tc>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t>3</a:t>
                      </a:r>
                    </a:p>
                  </a:txBody>
                  <a:tcPr/>
                </a:tc>
                <a:extLst>
                  <a:ext uri="{0D108BD9-81ED-4DB2-BD59-A6C34878D82A}">
                    <a16:rowId xmlns:a16="http://schemas.microsoft.com/office/drawing/2014/main" val="1059140985"/>
                  </a:ext>
                </a:extLst>
              </a:tr>
              <a:tr h="0">
                <a:tc>
                  <a:txBody>
                    <a:bodyPr/>
                    <a:lstStyle/>
                    <a:p>
                      <a:r>
                        <a:rPr lang="en-US" sz="1800" dirty="0"/>
                        <a:t>Damage Correlation</a:t>
                      </a:r>
                    </a:p>
                  </a:txBody>
                  <a:tcPr/>
                </a:tc>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t>3</a:t>
                      </a:r>
                    </a:p>
                  </a:txBody>
                  <a:tcPr/>
                </a:tc>
                <a:extLst>
                  <a:ext uri="{0D108BD9-81ED-4DB2-BD59-A6C34878D82A}">
                    <a16:rowId xmlns:a16="http://schemas.microsoft.com/office/drawing/2014/main" val="2635432178"/>
                  </a:ext>
                </a:extLst>
              </a:tr>
              <a:tr h="0">
                <a:tc>
                  <a:txBody>
                    <a:bodyPr/>
                    <a:lstStyle/>
                    <a:p>
                      <a:r>
                        <a:rPr lang="en-US" sz="1800" b="0" i="0" kern="1200" dirty="0">
                          <a:solidFill>
                            <a:schemeClr val="dk1"/>
                          </a:solidFill>
                          <a:effectLst/>
                          <a:latin typeface="+mn-lt"/>
                          <a:ea typeface="+mn-ea"/>
                          <a:cs typeface="+mn-cs"/>
                        </a:rPr>
                        <a:t>Monitoring Economy</a:t>
                      </a:r>
                      <a:endParaRPr lang="en-US" sz="1800" dirty="0"/>
                    </a:p>
                  </a:txBody>
                  <a:tcPr/>
                </a:tc>
                <a:tc>
                  <a:txBody>
                    <a:bodyPr/>
                    <a:lstStyle/>
                    <a:p>
                      <a:pPr algn="ctr"/>
                      <a:r>
                        <a:rPr lang="en-US" sz="1800" dirty="0"/>
                        <a:t>1/3</a:t>
                      </a:r>
                    </a:p>
                  </a:txBody>
                  <a:tcPr/>
                </a:tc>
                <a:tc>
                  <a:txBody>
                    <a:bodyPr/>
                    <a:lstStyle/>
                    <a:p>
                      <a:pPr algn="ctr"/>
                      <a:r>
                        <a:rPr lang="en-US" sz="1800" dirty="0"/>
                        <a:t>1/3</a:t>
                      </a:r>
                    </a:p>
                  </a:txBody>
                  <a:tcPr/>
                </a:tc>
                <a:tc>
                  <a:txBody>
                    <a:bodyPr/>
                    <a:lstStyle/>
                    <a:p>
                      <a:pPr algn="ctr"/>
                      <a:r>
                        <a:rPr lang="en-US" sz="1800" dirty="0"/>
                        <a:t>1</a:t>
                      </a:r>
                    </a:p>
                  </a:txBody>
                  <a:tcPr/>
                </a:tc>
                <a:extLst>
                  <a:ext uri="{0D108BD9-81ED-4DB2-BD59-A6C34878D82A}">
                    <a16:rowId xmlns:a16="http://schemas.microsoft.com/office/drawing/2014/main" val="1681964820"/>
                  </a:ext>
                </a:extLst>
              </a:tr>
            </a:tbl>
          </a:graphicData>
        </a:graphic>
      </p:graphicFrame>
      <p:sp>
        <p:nvSpPr>
          <p:cNvPr id="8" name="文本框 7">
            <a:extLst>
              <a:ext uri="{FF2B5EF4-FFF2-40B4-BE49-F238E27FC236}">
                <a16:creationId xmlns:a16="http://schemas.microsoft.com/office/drawing/2014/main" id="{E54970BF-6D3F-4A0D-B103-74CD97379362}"/>
              </a:ext>
            </a:extLst>
          </p:cNvPr>
          <p:cNvSpPr txBox="1"/>
          <p:nvPr/>
        </p:nvSpPr>
        <p:spPr>
          <a:xfrm>
            <a:off x="575733" y="1614851"/>
            <a:ext cx="3947053" cy="369332"/>
          </a:xfrm>
          <a:prstGeom prst="rect">
            <a:avLst/>
          </a:prstGeom>
          <a:noFill/>
        </p:spPr>
        <p:txBody>
          <a:bodyPr wrap="square" lIns="0">
            <a:spAutoFit/>
          </a:bodyPr>
          <a:lstStyle/>
          <a:p>
            <a:r>
              <a:rPr lang="en-US" dirty="0"/>
              <a:t>The importance of criteria indicators</a:t>
            </a:r>
            <a:r>
              <a:rPr lang="en-US" dirty="0">
                <a:solidFill>
                  <a:srgbClr val="FF0000"/>
                </a:solidFill>
              </a:rPr>
              <a:t>*</a:t>
            </a:r>
          </a:p>
        </p:txBody>
      </p:sp>
      <p:sp>
        <p:nvSpPr>
          <p:cNvPr id="10" name="文本框 9">
            <a:extLst>
              <a:ext uri="{FF2B5EF4-FFF2-40B4-BE49-F238E27FC236}">
                <a16:creationId xmlns:a16="http://schemas.microsoft.com/office/drawing/2014/main" id="{71C1C19D-B1B2-AC01-7A3B-A3A40A97E2AA}"/>
              </a:ext>
            </a:extLst>
          </p:cNvPr>
          <p:cNvSpPr txBox="1"/>
          <p:nvPr/>
        </p:nvSpPr>
        <p:spPr>
          <a:xfrm>
            <a:off x="575734" y="3891029"/>
            <a:ext cx="6510866" cy="369332"/>
          </a:xfrm>
          <a:prstGeom prst="rect">
            <a:avLst/>
          </a:prstGeom>
          <a:noFill/>
        </p:spPr>
        <p:txBody>
          <a:bodyPr wrap="square" lIns="0">
            <a:spAutoFit/>
          </a:bodyPr>
          <a:lstStyle/>
          <a:p>
            <a:r>
              <a:rPr lang="en-US" dirty="0"/>
              <a:t>The importance judgment matrix </a:t>
            </a:r>
            <a:r>
              <a:rPr lang="en-US" i="1" dirty="0"/>
              <a:t>A</a:t>
            </a:r>
            <a:r>
              <a:rPr lang="en-US" dirty="0"/>
              <a:t> of the criteria indicators is</a:t>
            </a: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67D5EC5E-305E-A9A3-C6E8-2678A0DA8DA4}"/>
                  </a:ext>
                </a:extLst>
              </p:cNvPr>
              <p:cNvSpPr txBox="1"/>
              <p:nvPr/>
            </p:nvSpPr>
            <p:spPr>
              <a:xfrm>
                <a:off x="4948236" y="4396741"/>
                <a:ext cx="2138364" cy="7792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m:t>
                      </m:r>
                      <m:r>
                        <a:rPr lang="en-US" i="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3</m:t>
                                </m:r>
                              </m:e>
                            </m:mr>
                            <m:mr>
                              <m:e>
                                <m:r>
                                  <a:rPr lang="en-US" b="0" i="1" smtClean="0">
                                    <a:latin typeface="Cambria Math" panose="02040503050406030204" pitchFamily="18" charset="0"/>
                                  </a:rPr>
                                  <m:t>1/3</m:t>
                                </m:r>
                              </m:e>
                              <m:e>
                                <m:r>
                                  <a:rPr lang="en-US" b="0" i="1" smtClean="0">
                                    <a:latin typeface="Cambria Math" panose="02040503050406030204" pitchFamily="18" charset="0"/>
                                  </a:rPr>
                                  <m:t>1/3</m:t>
                                </m:r>
                              </m:e>
                              <m:e>
                                <m:r>
                                  <a:rPr lang="en-US" b="0" i="1" smtClean="0">
                                    <a:latin typeface="Cambria Math" panose="02040503050406030204" pitchFamily="18" charset="0"/>
                                  </a:rPr>
                                  <m:t>1</m:t>
                                </m:r>
                              </m:e>
                            </m:mr>
                          </m:m>
                        </m:e>
                      </m:d>
                    </m:oMath>
                  </m:oMathPara>
                </a14:m>
                <a:endParaRPr lang="en-US" dirty="0"/>
              </a:p>
            </p:txBody>
          </p:sp>
        </mc:Choice>
        <mc:Fallback>
          <p:sp>
            <p:nvSpPr>
              <p:cNvPr id="16" name="文本框 15">
                <a:extLst>
                  <a:ext uri="{FF2B5EF4-FFF2-40B4-BE49-F238E27FC236}">
                    <a16:creationId xmlns:a16="http://schemas.microsoft.com/office/drawing/2014/main" id="{67D5EC5E-305E-A9A3-C6E8-2678A0DA8DA4}"/>
                  </a:ext>
                </a:extLst>
              </p:cNvPr>
              <p:cNvSpPr txBox="1">
                <a:spLocks noRot="1" noChangeAspect="1" noMove="1" noResize="1" noEditPoints="1" noAdjustHandles="1" noChangeArrowheads="1" noChangeShapeType="1" noTextEdit="1"/>
              </p:cNvSpPr>
              <p:nvPr/>
            </p:nvSpPr>
            <p:spPr>
              <a:xfrm>
                <a:off x="4948236" y="4396741"/>
                <a:ext cx="2138364" cy="779252"/>
              </a:xfrm>
              <a:prstGeom prst="rect">
                <a:avLst/>
              </a:prstGeom>
              <a:blipFill>
                <a:blip r:embed="rId3"/>
                <a:stretch>
                  <a:fillRect/>
                </a:stretch>
              </a:blipFill>
            </p:spPr>
            <p:txBody>
              <a:bodyPr/>
              <a:lstStyle/>
              <a:p>
                <a:r>
                  <a:rPr lang="en-US">
                    <a:noFill/>
                  </a:rPr>
                  <a:t> </a:t>
                </a:r>
              </a:p>
            </p:txBody>
          </p:sp>
        </mc:Fallback>
      </mc:AlternateContent>
      <p:sp>
        <p:nvSpPr>
          <p:cNvPr id="18" name="文本框 17">
            <a:extLst>
              <a:ext uri="{FF2B5EF4-FFF2-40B4-BE49-F238E27FC236}">
                <a16:creationId xmlns:a16="http://schemas.microsoft.com/office/drawing/2014/main" id="{3FE8BB34-4620-036E-AC63-B7A4B28216EC}"/>
              </a:ext>
            </a:extLst>
          </p:cNvPr>
          <p:cNvSpPr txBox="1"/>
          <p:nvPr/>
        </p:nvSpPr>
        <p:spPr>
          <a:xfrm>
            <a:off x="1815042" y="5396612"/>
            <a:ext cx="8338608" cy="523220"/>
          </a:xfrm>
          <a:prstGeom prst="rect">
            <a:avLst/>
          </a:prstGeom>
          <a:noFill/>
        </p:spPr>
        <p:txBody>
          <a:bodyPr wrap="square">
            <a:spAutoFit/>
          </a:bodyPr>
          <a:lstStyle/>
          <a:p>
            <a:r>
              <a:rPr lang="en-US" sz="1400" dirty="0">
                <a:solidFill>
                  <a:srgbClr val="FF0000"/>
                </a:solidFill>
              </a:rPr>
              <a:t>*</a:t>
            </a:r>
            <a:r>
              <a:rPr lang="en-US" sz="1400" dirty="0"/>
              <a:t>A scale of 1-9: The number shows the importance of a factor to another factor, with larger values meaning greater importance.</a:t>
            </a:r>
          </a:p>
        </p:txBody>
      </p:sp>
      <p:sp>
        <p:nvSpPr>
          <p:cNvPr id="9" name="Textfeld 7">
            <a:extLst>
              <a:ext uri="{FF2B5EF4-FFF2-40B4-BE49-F238E27FC236}">
                <a16:creationId xmlns:a16="http://schemas.microsoft.com/office/drawing/2014/main" id="{1FD675B9-4029-3CFA-A1F6-9F7E83330A00}"/>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16</a:t>
            </a:r>
          </a:p>
        </p:txBody>
      </p:sp>
      <p:sp>
        <p:nvSpPr>
          <p:cNvPr id="12" name="文本框 11">
            <a:extLst>
              <a:ext uri="{FF2B5EF4-FFF2-40B4-BE49-F238E27FC236}">
                <a16:creationId xmlns:a16="http://schemas.microsoft.com/office/drawing/2014/main" id="{9A6BF111-D0D3-F8FD-F007-6513463A36A1}"/>
              </a:ext>
            </a:extLst>
          </p:cNvPr>
          <p:cNvSpPr txBox="1"/>
          <p:nvPr/>
        </p:nvSpPr>
        <p:spPr>
          <a:xfrm>
            <a:off x="575732" y="1080389"/>
            <a:ext cx="4372504" cy="400110"/>
          </a:xfrm>
          <a:prstGeom prst="rect">
            <a:avLst/>
          </a:prstGeom>
          <a:noFill/>
        </p:spPr>
        <p:txBody>
          <a:bodyPr wrap="square" lIns="0">
            <a:spAutoFit/>
          </a:bodyPr>
          <a:lstStyle/>
          <a:p>
            <a:r>
              <a:rPr lang="en-US" sz="2000" b="1" dirty="0"/>
              <a:t>Construct the judgment matrix</a:t>
            </a:r>
          </a:p>
        </p:txBody>
      </p:sp>
    </p:spTree>
    <p:extLst>
      <p:ext uri="{BB962C8B-B14F-4D97-AF65-F5344CB8AC3E}">
        <p14:creationId xmlns:p14="http://schemas.microsoft.com/office/powerpoint/2010/main" val="41098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C0C3A4-1740-C574-1186-9554D22DF6F0}"/>
              </a:ext>
            </a:extLst>
          </p:cNvPr>
          <p:cNvSpPr>
            <a:spLocks noGrp="1"/>
          </p:cNvSpPr>
          <p:nvPr>
            <p:ph type="title"/>
          </p:nvPr>
        </p:nvSpPr>
        <p:spPr/>
        <p:txBody>
          <a:bodyPr/>
          <a:lstStyle/>
          <a:p>
            <a:r>
              <a:rPr lang="en-US" sz="3200" b="1" dirty="0"/>
              <a:t>Methodology</a:t>
            </a:r>
            <a:endParaRPr lang="en-US" dirty="0"/>
          </a:p>
        </p:txBody>
      </p:sp>
      <p:graphicFrame>
        <p:nvGraphicFramePr>
          <p:cNvPr id="3" name="表格 6">
            <a:extLst>
              <a:ext uri="{FF2B5EF4-FFF2-40B4-BE49-F238E27FC236}">
                <a16:creationId xmlns:a16="http://schemas.microsoft.com/office/drawing/2014/main" id="{30131074-8352-D756-08B2-923522BFF477}"/>
              </a:ext>
            </a:extLst>
          </p:cNvPr>
          <p:cNvGraphicFramePr>
            <a:graphicFrameLocks noGrp="1"/>
          </p:cNvGraphicFramePr>
          <p:nvPr>
            <p:extLst>
              <p:ext uri="{D42A27DB-BD31-4B8C-83A1-F6EECF244321}">
                <p14:modId xmlns:p14="http://schemas.microsoft.com/office/powerpoint/2010/main" val="3742171912"/>
              </p:ext>
            </p:extLst>
          </p:nvPr>
        </p:nvGraphicFramePr>
        <p:xfrm>
          <a:off x="2270653" y="1687747"/>
          <a:ext cx="7473422" cy="2108024"/>
        </p:xfrm>
        <a:graphic>
          <a:graphicData uri="http://schemas.openxmlformats.org/drawingml/2006/table">
            <a:tbl>
              <a:tblPr firstRow="1" bandRow="1">
                <a:tableStyleId>{5C22544A-7EE6-4342-B048-85BDC9FD1C3A}</a:tableStyleId>
              </a:tblPr>
              <a:tblGrid>
                <a:gridCol w="1816300">
                  <a:extLst>
                    <a:ext uri="{9D8B030D-6E8A-4147-A177-3AD203B41FA5}">
                      <a16:colId xmlns:a16="http://schemas.microsoft.com/office/drawing/2014/main" val="2802841680"/>
                    </a:ext>
                  </a:extLst>
                </a:gridCol>
                <a:gridCol w="984988">
                  <a:extLst>
                    <a:ext uri="{9D8B030D-6E8A-4147-A177-3AD203B41FA5}">
                      <a16:colId xmlns:a16="http://schemas.microsoft.com/office/drawing/2014/main" val="84296752"/>
                    </a:ext>
                  </a:extLst>
                </a:gridCol>
                <a:gridCol w="1257282">
                  <a:extLst>
                    <a:ext uri="{9D8B030D-6E8A-4147-A177-3AD203B41FA5}">
                      <a16:colId xmlns:a16="http://schemas.microsoft.com/office/drawing/2014/main" val="3824247414"/>
                    </a:ext>
                  </a:extLst>
                </a:gridCol>
                <a:gridCol w="1877200">
                  <a:extLst>
                    <a:ext uri="{9D8B030D-6E8A-4147-A177-3AD203B41FA5}">
                      <a16:colId xmlns:a16="http://schemas.microsoft.com/office/drawing/2014/main" val="1391642244"/>
                    </a:ext>
                  </a:extLst>
                </a:gridCol>
                <a:gridCol w="1537652">
                  <a:extLst>
                    <a:ext uri="{9D8B030D-6E8A-4147-A177-3AD203B41FA5}">
                      <a16:colId xmlns:a16="http://schemas.microsoft.com/office/drawing/2014/main" val="2888579686"/>
                    </a:ext>
                  </a:extLst>
                </a:gridCol>
              </a:tblGrid>
              <a:tr h="644984">
                <a:tc>
                  <a:txBody>
                    <a:bodyPr/>
                    <a:lstStyle/>
                    <a:p>
                      <a:r>
                        <a:rPr lang="en-US" sz="1800" b="0" i="0" kern="1200" dirty="0">
                          <a:solidFill>
                            <a:schemeClr val="lt1"/>
                          </a:solidFill>
                          <a:effectLst/>
                          <a:latin typeface="+mn-lt"/>
                          <a:ea typeface="+mn-ea"/>
                          <a:cs typeface="+mn-cs"/>
                        </a:rPr>
                        <a:t>Parameter</a:t>
                      </a:r>
                      <a:br>
                        <a:rPr lang="en-US" sz="1800" dirty="0"/>
                      </a:br>
                      <a:r>
                        <a:rPr lang="en-US" sz="1800" b="0" i="0" kern="1200" dirty="0">
                          <a:solidFill>
                            <a:schemeClr val="lt1"/>
                          </a:solidFill>
                          <a:effectLst/>
                          <a:latin typeface="+mn-lt"/>
                          <a:ea typeface="+mn-ea"/>
                          <a:cs typeface="+mn-cs"/>
                        </a:rPr>
                        <a:t>sensitivity C1</a:t>
                      </a:r>
                      <a:endParaRPr lang="en-US" sz="1800" dirty="0"/>
                    </a:p>
                  </a:txBody>
                  <a:tcPr/>
                </a:tc>
                <a:tc>
                  <a:txBody>
                    <a:bodyPr/>
                    <a:lstStyle/>
                    <a:p>
                      <a:pPr algn="ctr"/>
                      <a:r>
                        <a:rPr lang="en-US" sz="1800" dirty="0"/>
                        <a:t>Stress</a:t>
                      </a:r>
                    </a:p>
                    <a:p>
                      <a:pPr algn="ctr"/>
                      <a:endParaRPr lang="en-US" sz="1800" dirty="0"/>
                    </a:p>
                  </a:txBody>
                  <a:tcPr/>
                </a:tc>
                <a:tc>
                  <a:txBody>
                    <a:bodyPr/>
                    <a:lstStyle/>
                    <a:p>
                      <a:pPr algn="ctr"/>
                      <a:r>
                        <a:rPr lang="en-US" sz="1800" dirty="0"/>
                        <a:t>Vibration</a:t>
                      </a:r>
                    </a:p>
                  </a:txBody>
                  <a:tcPr/>
                </a:tc>
                <a:tc>
                  <a:txBody>
                    <a:bodyPr/>
                    <a:lstStyle/>
                    <a:p>
                      <a:pPr algn="ctr"/>
                      <a:r>
                        <a:rPr lang="en-US" sz="1800" dirty="0"/>
                        <a:t>Acoustic Wave</a:t>
                      </a:r>
                    </a:p>
                    <a:p>
                      <a:pPr algn="ctr"/>
                      <a:endParaRPr lang="en-US" sz="1800" dirty="0"/>
                    </a:p>
                  </a:txBody>
                  <a:tcPr/>
                </a:tc>
                <a:tc>
                  <a:txBody>
                    <a:bodyPr/>
                    <a:lstStyle/>
                    <a:p>
                      <a:pPr algn="ctr"/>
                      <a:r>
                        <a:rPr lang="en-US" sz="1800" dirty="0"/>
                        <a:t>Impedance</a:t>
                      </a:r>
                    </a:p>
                  </a:txBody>
                  <a:tcPr/>
                </a:tc>
                <a:extLst>
                  <a:ext uri="{0D108BD9-81ED-4DB2-BD59-A6C34878D82A}">
                    <a16:rowId xmlns:a16="http://schemas.microsoft.com/office/drawing/2014/main" val="68021653"/>
                  </a:ext>
                </a:extLst>
              </a:tr>
              <a:tr h="334054">
                <a:tc>
                  <a:txBody>
                    <a:bodyPr/>
                    <a:lstStyle/>
                    <a:p>
                      <a:r>
                        <a:rPr lang="en-US" sz="1800" b="0" i="0" kern="1200" dirty="0">
                          <a:solidFill>
                            <a:schemeClr val="dk1"/>
                          </a:solidFill>
                          <a:effectLst/>
                          <a:latin typeface="+mn-lt"/>
                          <a:ea typeface="+mn-ea"/>
                          <a:cs typeface="+mn-cs"/>
                        </a:rPr>
                        <a:t>Stress</a:t>
                      </a:r>
                      <a:endParaRPr lang="en-US" sz="1800" dirty="0"/>
                    </a:p>
                  </a:txBody>
                  <a:tcPr/>
                </a:tc>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t>1/2</a:t>
                      </a:r>
                    </a:p>
                  </a:txBody>
                  <a:tcPr/>
                </a:tc>
                <a:tc>
                  <a:txBody>
                    <a:bodyPr/>
                    <a:lstStyle/>
                    <a:p>
                      <a:pPr algn="ctr"/>
                      <a:r>
                        <a:rPr lang="en-US" sz="1800" dirty="0"/>
                        <a:t>1/2</a:t>
                      </a:r>
                    </a:p>
                  </a:txBody>
                  <a:tcPr/>
                </a:tc>
                <a:extLst>
                  <a:ext uri="{0D108BD9-81ED-4DB2-BD59-A6C34878D82A}">
                    <a16:rowId xmlns:a16="http://schemas.microsoft.com/office/drawing/2014/main" val="2443221503"/>
                  </a:ext>
                </a:extLst>
              </a:tr>
              <a:tr h="334054">
                <a:tc>
                  <a:txBody>
                    <a:bodyPr/>
                    <a:lstStyle/>
                    <a:p>
                      <a:r>
                        <a:rPr lang="en-US" sz="1800" b="0" i="0" kern="1200" dirty="0">
                          <a:solidFill>
                            <a:schemeClr val="dk1"/>
                          </a:solidFill>
                          <a:effectLst/>
                          <a:latin typeface="+mn-lt"/>
                          <a:ea typeface="+mn-ea"/>
                          <a:cs typeface="+mn-cs"/>
                        </a:rPr>
                        <a:t>Vibration</a:t>
                      </a:r>
                      <a:endParaRPr lang="en-US" sz="1800" dirty="0"/>
                    </a:p>
                  </a:txBody>
                  <a:tcPr/>
                </a:tc>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t>1/2</a:t>
                      </a:r>
                    </a:p>
                  </a:txBody>
                  <a:tcPr/>
                </a:tc>
                <a:tc>
                  <a:txBody>
                    <a:bodyPr/>
                    <a:lstStyle/>
                    <a:p>
                      <a:pPr algn="ctr"/>
                      <a:r>
                        <a:rPr lang="en-US" sz="1800" dirty="0"/>
                        <a:t>1/2</a:t>
                      </a:r>
                    </a:p>
                  </a:txBody>
                  <a:tcPr/>
                </a:tc>
                <a:extLst>
                  <a:ext uri="{0D108BD9-81ED-4DB2-BD59-A6C34878D82A}">
                    <a16:rowId xmlns:a16="http://schemas.microsoft.com/office/drawing/2014/main" val="616056674"/>
                  </a:ext>
                </a:extLst>
              </a:tr>
              <a:tr h="334054">
                <a:tc>
                  <a:txBody>
                    <a:bodyPr/>
                    <a:lstStyle/>
                    <a:p>
                      <a:r>
                        <a:rPr lang="en-US" sz="1800" b="0" i="0" kern="1200" dirty="0">
                          <a:solidFill>
                            <a:schemeClr val="dk1"/>
                          </a:solidFill>
                          <a:effectLst/>
                          <a:latin typeface="+mn-lt"/>
                          <a:ea typeface="+mn-ea"/>
                          <a:cs typeface="+mn-cs"/>
                        </a:rPr>
                        <a:t>Acoustic Wave</a:t>
                      </a:r>
                      <a:endParaRPr lang="en-US" sz="1800" dirty="0"/>
                    </a:p>
                  </a:txBody>
                  <a:tcPr/>
                </a:tc>
                <a:tc>
                  <a:txBody>
                    <a:bodyPr/>
                    <a:lstStyle/>
                    <a:p>
                      <a:pPr algn="ctr"/>
                      <a:r>
                        <a:rPr lang="en-US" sz="1800" dirty="0"/>
                        <a:t>2</a:t>
                      </a:r>
                    </a:p>
                  </a:txBody>
                  <a:tcPr/>
                </a:tc>
                <a:tc>
                  <a:txBody>
                    <a:bodyPr/>
                    <a:lstStyle/>
                    <a:p>
                      <a:pPr algn="ctr"/>
                      <a:r>
                        <a:rPr lang="en-US" sz="1800" dirty="0"/>
                        <a:t>2</a:t>
                      </a:r>
                    </a:p>
                  </a:txBody>
                  <a:tcPr/>
                </a:tc>
                <a:tc>
                  <a:txBody>
                    <a:bodyPr/>
                    <a:lstStyle/>
                    <a:p>
                      <a:pPr algn="ctr"/>
                      <a:r>
                        <a:rPr lang="en-US" sz="1800" dirty="0"/>
                        <a:t>1</a:t>
                      </a:r>
                    </a:p>
                  </a:txBody>
                  <a:tcPr/>
                </a:tc>
                <a:tc>
                  <a:txBody>
                    <a:bodyPr/>
                    <a:lstStyle/>
                    <a:p>
                      <a:pPr algn="ctr"/>
                      <a:r>
                        <a:rPr lang="en-US" sz="1800" dirty="0"/>
                        <a:t>1</a:t>
                      </a:r>
                    </a:p>
                  </a:txBody>
                  <a:tcPr/>
                </a:tc>
                <a:extLst>
                  <a:ext uri="{0D108BD9-81ED-4DB2-BD59-A6C34878D82A}">
                    <a16:rowId xmlns:a16="http://schemas.microsoft.com/office/drawing/2014/main" val="2472064053"/>
                  </a:ext>
                </a:extLst>
              </a:tr>
              <a:tr h="334054">
                <a:tc>
                  <a:txBody>
                    <a:bodyPr/>
                    <a:lstStyle/>
                    <a:p>
                      <a:r>
                        <a:rPr lang="en-US" sz="1800" b="0" i="0" kern="1200" dirty="0">
                          <a:solidFill>
                            <a:schemeClr val="dk1"/>
                          </a:solidFill>
                          <a:effectLst/>
                          <a:latin typeface="+mn-lt"/>
                          <a:ea typeface="+mn-ea"/>
                          <a:cs typeface="+mn-cs"/>
                        </a:rPr>
                        <a:t>Impedance</a:t>
                      </a:r>
                      <a:endParaRPr lang="en-US" sz="1800" dirty="0"/>
                    </a:p>
                  </a:txBody>
                  <a:tcPr/>
                </a:tc>
                <a:tc>
                  <a:txBody>
                    <a:bodyPr/>
                    <a:lstStyle/>
                    <a:p>
                      <a:pPr algn="ctr"/>
                      <a:r>
                        <a:rPr lang="en-US" sz="1800" dirty="0"/>
                        <a:t>2</a:t>
                      </a:r>
                    </a:p>
                  </a:txBody>
                  <a:tcPr/>
                </a:tc>
                <a:tc>
                  <a:txBody>
                    <a:bodyPr/>
                    <a:lstStyle/>
                    <a:p>
                      <a:pPr algn="ctr"/>
                      <a:r>
                        <a:rPr lang="en-US" sz="1800" dirty="0"/>
                        <a:t>2</a:t>
                      </a:r>
                    </a:p>
                  </a:txBody>
                  <a:tcPr/>
                </a:tc>
                <a:tc>
                  <a:txBody>
                    <a:bodyPr/>
                    <a:lstStyle/>
                    <a:p>
                      <a:pPr algn="ctr"/>
                      <a:r>
                        <a:rPr lang="en-US" sz="1800" dirty="0"/>
                        <a:t>1</a:t>
                      </a:r>
                    </a:p>
                  </a:txBody>
                  <a:tcPr/>
                </a:tc>
                <a:tc>
                  <a:txBody>
                    <a:bodyPr/>
                    <a:lstStyle/>
                    <a:p>
                      <a:pPr algn="ctr"/>
                      <a:r>
                        <a:rPr lang="en-US" sz="1800" dirty="0"/>
                        <a:t>1</a:t>
                      </a:r>
                    </a:p>
                  </a:txBody>
                  <a:tcPr/>
                </a:tc>
                <a:extLst>
                  <a:ext uri="{0D108BD9-81ED-4DB2-BD59-A6C34878D82A}">
                    <a16:rowId xmlns:a16="http://schemas.microsoft.com/office/drawing/2014/main" val="404763386"/>
                  </a:ext>
                </a:extLst>
              </a:tr>
            </a:tbl>
          </a:graphicData>
        </a:graphic>
      </p:graphicFrame>
      <p:sp>
        <p:nvSpPr>
          <p:cNvPr id="5" name="文本框 4">
            <a:extLst>
              <a:ext uri="{FF2B5EF4-FFF2-40B4-BE49-F238E27FC236}">
                <a16:creationId xmlns:a16="http://schemas.microsoft.com/office/drawing/2014/main" id="{D3C4028C-BFE7-BA99-62E1-7098B1A2F024}"/>
              </a:ext>
            </a:extLst>
          </p:cNvPr>
          <p:cNvSpPr txBox="1"/>
          <p:nvPr/>
        </p:nvSpPr>
        <p:spPr>
          <a:xfrm>
            <a:off x="575734" y="1105709"/>
            <a:ext cx="7198519" cy="369332"/>
          </a:xfrm>
          <a:prstGeom prst="rect">
            <a:avLst/>
          </a:prstGeom>
          <a:noFill/>
        </p:spPr>
        <p:txBody>
          <a:bodyPr wrap="square" lIns="0">
            <a:spAutoFit/>
          </a:bodyPr>
          <a:lstStyle/>
          <a:p>
            <a:r>
              <a:rPr lang="en-US" dirty="0"/>
              <a:t>Importance of the sensitivity C1 of each monitoring parameter </a:t>
            </a:r>
          </a:p>
        </p:txBody>
      </p:sp>
      <p:sp>
        <p:nvSpPr>
          <p:cNvPr id="6" name="文本框 5">
            <a:extLst>
              <a:ext uri="{FF2B5EF4-FFF2-40B4-BE49-F238E27FC236}">
                <a16:creationId xmlns:a16="http://schemas.microsoft.com/office/drawing/2014/main" id="{1CAA3A82-9CBF-E2C3-265D-B3784CA78AA8}"/>
              </a:ext>
            </a:extLst>
          </p:cNvPr>
          <p:cNvSpPr txBox="1"/>
          <p:nvPr/>
        </p:nvSpPr>
        <p:spPr>
          <a:xfrm>
            <a:off x="575734" y="3970138"/>
            <a:ext cx="7473422" cy="369332"/>
          </a:xfrm>
          <a:prstGeom prst="rect">
            <a:avLst/>
          </a:prstGeom>
          <a:noFill/>
        </p:spPr>
        <p:txBody>
          <a:bodyPr wrap="square" lIns="0">
            <a:spAutoFit/>
          </a:bodyPr>
          <a:lstStyle/>
          <a:p>
            <a:r>
              <a:rPr lang="en-US" dirty="0"/>
              <a:t>The importance judgment matrix </a:t>
            </a:r>
            <a:r>
              <a:rPr lang="en-US" i="1" dirty="0"/>
              <a:t>B</a:t>
            </a:r>
            <a:r>
              <a:rPr lang="en-US" dirty="0"/>
              <a:t> of the monitoring parameter is</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61E5D5B-7BCB-E7E8-DF89-98575B606BB8}"/>
                  </a:ext>
                </a:extLst>
              </p:cNvPr>
              <p:cNvSpPr txBox="1"/>
              <p:nvPr/>
            </p:nvSpPr>
            <p:spPr>
              <a:xfrm>
                <a:off x="1568846" y="4664367"/>
                <a:ext cx="2606147" cy="10506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𝐶</m:t>
                          </m:r>
                          <m:r>
                            <a:rPr lang="en-US" b="0" i="1" smtClean="0">
                              <a:latin typeface="Cambria Math" panose="02040503050406030204" pitchFamily="18" charset="0"/>
                            </a:rPr>
                            <m:t>1</m:t>
                          </m:r>
                        </m:sub>
                      </m:sSub>
                      <m:r>
                        <a:rPr lang="en-US" i="0"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mr>
                            <m:mr>
                              <m:e>
                                <m:eqArr>
                                  <m:eqArrPr>
                                    <m:ctrlPr>
                                      <a:rPr lang="en-US" i="1">
                                        <a:latin typeface="Cambria Math" panose="02040503050406030204" pitchFamily="18" charset="0"/>
                                      </a:rPr>
                                    </m:ctrlPr>
                                  </m:eqArrPr>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2</m:t>
                                    </m:r>
                                  </m:e>
                                </m:eqArr>
                              </m:e>
                              <m:e>
                                <m:eqArr>
                                  <m:eqArrPr>
                                    <m:ctrlPr>
                                      <a:rPr lang="en-US" i="1">
                                        <a:latin typeface="Cambria Math" panose="02040503050406030204" pitchFamily="18" charset="0"/>
                                      </a:rPr>
                                    </m:ctrlPr>
                                  </m:eqArrPr>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2</m:t>
                                    </m:r>
                                  </m:e>
                                </m:eqArr>
                              </m:e>
                            </m:mr>
                          </m:m>
                          <m:r>
                            <a:rPr lang="en-US" i="1">
                              <a:latin typeface="Cambria Math" panose="02040503050406030204" pitchFamily="18" charset="0"/>
                            </a:rPr>
                            <m:t>     </m:t>
                          </m:r>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/2</m:t>
                                </m:r>
                              </m:e>
                              <m:e>
                                <m:r>
                                  <a:rPr lang="en-US" b="0" i="1" smtClean="0">
                                    <a:latin typeface="Cambria Math" panose="02040503050406030204" pitchFamily="18" charset="0"/>
                                  </a:rPr>
                                  <m:t>1/2</m:t>
                                </m:r>
                              </m:e>
                            </m:mr>
                            <m:mr>
                              <m:e>
                                <m:eqArr>
                                  <m:eqArrPr>
                                    <m:ctrlPr>
                                      <a:rPr lang="en-US" i="1">
                                        <a:latin typeface="Cambria Math" panose="02040503050406030204" pitchFamily="18" charset="0"/>
                                      </a:rPr>
                                    </m:ctrlPr>
                                  </m:eqArrPr>
                                  <m:e>
                                    <m:r>
                                      <a:rPr lang="en-US" b="0" i="1" smtClean="0">
                                        <a:latin typeface="Cambria Math" panose="02040503050406030204" pitchFamily="18" charset="0"/>
                                      </a:rPr>
                                      <m:t>1/2</m:t>
                                    </m:r>
                                  </m:e>
                                  <m:e>
                                    <m:r>
                                      <a:rPr lang="en-US" b="0" i="1" smtClean="0">
                                        <a:latin typeface="Cambria Math" panose="02040503050406030204" pitchFamily="18" charset="0"/>
                                      </a:rPr>
                                      <m:t>1</m:t>
                                    </m:r>
                                  </m:e>
                                  <m:e>
                                    <m:r>
                                      <a:rPr lang="en-US" b="0" i="1" smtClean="0">
                                        <a:latin typeface="Cambria Math" panose="02040503050406030204" pitchFamily="18" charset="0"/>
                                      </a:rPr>
                                      <m:t>1</m:t>
                                    </m:r>
                                  </m:e>
                                </m:eqArr>
                              </m:e>
                              <m:e>
                                <m:eqArr>
                                  <m:eqArrPr>
                                    <m:ctrlPr>
                                      <a:rPr lang="en-US" i="1">
                                        <a:latin typeface="Cambria Math" panose="02040503050406030204" pitchFamily="18" charset="0"/>
                                      </a:rPr>
                                    </m:ctrlPr>
                                  </m:eqArrPr>
                                  <m:e>
                                    <m:r>
                                      <a:rPr lang="en-US" b="0" i="1" smtClean="0">
                                        <a:latin typeface="Cambria Math" panose="02040503050406030204" pitchFamily="18" charset="0"/>
                                      </a:rPr>
                                      <m:t>1/2</m:t>
                                    </m:r>
                                  </m:e>
                                  <m:e>
                                    <m:r>
                                      <a:rPr lang="en-US" b="0" i="1" smtClean="0">
                                        <a:latin typeface="Cambria Math" panose="02040503050406030204" pitchFamily="18" charset="0"/>
                                      </a:rPr>
                                      <m:t>1</m:t>
                                    </m:r>
                                  </m:e>
                                  <m:e>
                                    <m:r>
                                      <a:rPr lang="en-US" b="0" i="1" smtClean="0">
                                        <a:latin typeface="Cambria Math" panose="02040503050406030204" pitchFamily="18" charset="0"/>
                                      </a:rPr>
                                      <m:t>1</m:t>
                                    </m:r>
                                  </m:e>
                                </m:eqArr>
                              </m:e>
                            </m:mr>
                          </m:m>
                        </m:e>
                      </m:d>
                    </m:oMath>
                  </m:oMathPara>
                </a14:m>
                <a:endParaRPr lang="en-US" dirty="0"/>
              </a:p>
            </p:txBody>
          </p:sp>
        </mc:Choice>
        <mc:Fallback xmlns="">
          <p:sp>
            <p:nvSpPr>
              <p:cNvPr id="7" name="文本框 6">
                <a:extLst>
                  <a:ext uri="{FF2B5EF4-FFF2-40B4-BE49-F238E27FC236}">
                    <a16:creationId xmlns:a16="http://schemas.microsoft.com/office/drawing/2014/main" id="{F61E5D5B-7BCB-E7E8-DF89-98575B606BB8}"/>
                  </a:ext>
                </a:extLst>
              </p:cNvPr>
              <p:cNvSpPr txBox="1">
                <a:spLocks noRot="1" noChangeAspect="1" noMove="1" noResize="1" noEditPoints="1" noAdjustHandles="1" noChangeArrowheads="1" noChangeShapeType="1" noTextEdit="1"/>
              </p:cNvSpPr>
              <p:nvPr/>
            </p:nvSpPr>
            <p:spPr>
              <a:xfrm>
                <a:off x="1568846" y="4664367"/>
                <a:ext cx="2606147" cy="105067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6F02F89-8B15-1F48-ACBF-812713A58461}"/>
                  </a:ext>
                </a:extLst>
              </p:cNvPr>
              <p:cNvSpPr txBox="1"/>
              <p:nvPr/>
            </p:nvSpPr>
            <p:spPr>
              <a:xfrm>
                <a:off x="4685770" y="4660017"/>
                <a:ext cx="2801410" cy="10204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𝐶</m:t>
                          </m:r>
                          <m:r>
                            <a:rPr lang="en-US" b="0" i="1" smtClean="0">
                              <a:latin typeface="Cambria Math" panose="02040503050406030204" pitchFamily="18" charset="0"/>
                            </a:rPr>
                            <m:t>2</m:t>
                          </m:r>
                        </m:sub>
                      </m:sSub>
                      <m:r>
                        <a:rPr lang="en-US" i="0"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1/2</m:t>
                                </m:r>
                              </m:e>
                            </m:mr>
                            <m:mr>
                              <m:e>
                                <m:eqArr>
                                  <m:eqArrPr>
                                    <m:ctrlPr>
                                      <a:rPr lang="en-US" i="1">
                                        <a:latin typeface="Cambria Math" panose="02040503050406030204" pitchFamily="18" charset="0"/>
                                      </a:rPr>
                                    </m:ctrlPr>
                                  </m:eqArrPr>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2</m:t>
                                    </m:r>
                                  </m:e>
                                </m:eqArr>
                              </m:e>
                              <m:e>
                                <m:eqArr>
                                  <m:eqArrPr>
                                    <m:ctrlPr>
                                      <a:rPr lang="en-US" i="1">
                                        <a:latin typeface="Cambria Math" panose="02040503050406030204" pitchFamily="18" charset="0"/>
                                      </a:rPr>
                                    </m:ctrlPr>
                                  </m:eqArrP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qArr>
                              </m:e>
                            </m:mr>
                          </m:m>
                          <m:r>
                            <a:rPr lang="en-US" i="1">
                              <a:latin typeface="Cambria Math" panose="02040503050406030204" pitchFamily="18" charset="0"/>
                            </a:rPr>
                            <m:t>     </m:t>
                          </m:r>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/3</m:t>
                                </m:r>
                              </m:e>
                              <m:e>
                                <m:r>
                                  <a:rPr lang="en-US" b="0" i="1" smtClean="0">
                                    <a:latin typeface="Cambria Math" panose="02040503050406030204" pitchFamily="18" charset="0"/>
                                  </a:rPr>
                                  <m:t>1/2</m:t>
                                </m:r>
                              </m:e>
                            </m:mr>
                            <m:mr>
                              <m:e>
                                <m:eqArr>
                                  <m:eqArrPr>
                                    <m:ctrlPr>
                                      <a:rPr lang="en-US" i="1">
                                        <a:latin typeface="Cambria Math" panose="02040503050406030204" pitchFamily="18" charset="0"/>
                                      </a:rPr>
                                    </m:ctrlPr>
                                  </m:eqArrP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qArr>
                              </m:e>
                              <m:e>
                                <m:eqArr>
                                  <m:eqArrPr>
                                    <m:ctrlPr>
                                      <a:rPr lang="en-US" i="1">
                                        <a:latin typeface="Cambria Math" panose="02040503050406030204" pitchFamily="18" charset="0"/>
                                      </a:rPr>
                                    </m:ctrlPr>
                                  </m:eqArrP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qArr>
                              </m:e>
                            </m:mr>
                          </m:m>
                        </m:e>
                      </m:d>
                    </m:oMath>
                  </m:oMathPara>
                </a14:m>
                <a:endParaRPr lang="en-US" dirty="0"/>
              </a:p>
            </p:txBody>
          </p:sp>
        </mc:Choice>
        <mc:Fallback xmlns="">
          <p:sp>
            <p:nvSpPr>
              <p:cNvPr id="9" name="文本框 8">
                <a:extLst>
                  <a:ext uri="{FF2B5EF4-FFF2-40B4-BE49-F238E27FC236}">
                    <a16:creationId xmlns:a16="http://schemas.microsoft.com/office/drawing/2014/main" id="{76F02F89-8B15-1F48-ACBF-812713A58461}"/>
                  </a:ext>
                </a:extLst>
              </p:cNvPr>
              <p:cNvSpPr txBox="1">
                <a:spLocks noRot="1" noChangeAspect="1" noMove="1" noResize="1" noEditPoints="1" noAdjustHandles="1" noChangeArrowheads="1" noChangeShapeType="1" noTextEdit="1"/>
              </p:cNvSpPr>
              <p:nvPr/>
            </p:nvSpPr>
            <p:spPr>
              <a:xfrm>
                <a:off x="4685770" y="4660017"/>
                <a:ext cx="2801410" cy="10204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A9384C2-0929-0909-A7E3-B6FC6117ED69}"/>
                  </a:ext>
                </a:extLst>
              </p:cNvPr>
              <p:cNvSpPr txBox="1"/>
              <p:nvPr/>
            </p:nvSpPr>
            <p:spPr>
              <a:xfrm>
                <a:off x="7997957" y="4664367"/>
                <a:ext cx="2606147" cy="10212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𝐶</m:t>
                          </m:r>
                          <m:r>
                            <a:rPr lang="en-US" b="0" i="1" smtClean="0">
                              <a:latin typeface="Cambria Math" panose="02040503050406030204" pitchFamily="18" charset="0"/>
                            </a:rPr>
                            <m:t>3</m:t>
                          </m:r>
                        </m:sub>
                      </m:sSub>
                      <m:r>
                        <a:rPr lang="en-US" i="0"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mr>
                            <m:mr>
                              <m:e>
                                <m:eqArr>
                                  <m:eqArrPr>
                                    <m:ctrlPr>
                                      <a:rPr lang="en-US" i="1">
                                        <a:latin typeface="Cambria Math" panose="02040503050406030204" pitchFamily="18" charset="0"/>
                                      </a:rPr>
                                    </m:ctrlPr>
                                  </m:eqArrPr>
                                  <m:e>
                                    <m:r>
                                      <a:rPr lang="en-US" b="0" i="1" smtClean="0">
                                        <a:latin typeface="Cambria Math" panose="02040503050406030204" pitchFamily="18" charset="0"/>
                                      </a:rPr>
                                      <m:t>1</m:t>
                                    </m:r>
                                  </m:e>
                                  <m:e>
                                    <m:r>
                                      <a:rPr lang="en-US" b="0" i="1" smtClean="0">
                                        <a:latin typeface="Cambria Math" panose="02040503050406030204" pitchFamily="18" charset="0"/>
                                      </a:rPr>
                                      <m:t>1/4</m:t>
                                    </m:r>
                                  </m:e>
                                  <m:e>
                                    <m:r>
                                      <a:rPr lang="en-US" b="0" i="1" smtClean="0">
                                        <a:latin typeface="Cambria Math" panose="02040503050406030204" pitchFamily="18" charset="0"/>
                                      </a:rPr>
                                      <m:t>1/3</m:t>
                                    </m:r>
                                  </m:e>
                                </m:eqArr>
                              </m:e>
                              <m:e>
                                <m:eqArr>
                                  <m:eqArrPr>
                                    <m:ctrlPr>
                                      <a:rPr lang="en-US" i="1">
                                        <a:latin typeface="Cambria Math" panose="02040503050406030204" pitchFamily="18" charset="0"/>
                                      </a:rPr>
                                    </m:ctrlPr>
                                  </m:eqArrPr>
                                  <m:e>
                                    <m:r>
                                      <a:rPr lang="en-US" b="0" i="1" smtClean="0">
                                        <a:latin typeface="Cambria Math" panose="02040503050406030204" pitchFamily="18" charset="0"/>
                                      </a:rPr>
                                      <m:t>1</m:t>
                                    </m:r>
                                  </m:e>
                                  <m:e>
                                    <m:r>
                                      <a:rPr lang="en-US" b="0" i="1" smtClean="0">
                                        <a:latin typeface="Cambria Math" panose="02040503050406030204" pitchFamily="18" charset="0"/>
                                      </a:rPr>
                                      <m:t>1/3</m:t>
                                    </m:r>
                                  </m:e>
                                  <m:e>
                                    <m:r>
                                      <a:rPr lang="en-US" b="0" i="1" smtClean="0">
                                        <a:latin typeface="Cambria Math" panose="02040503050406030204" pitchFamily="18" charset="0"/>
                                      </a:rPr>
                                      <m:t>1/2</m:t>
                                    </m:r>
                                  </m:e>
                                </m:eqArr>
                              </m:e>
                            </m:mr>
                          </m:m>
                          <m:r>
                            <a:rPr lang="en-US" i="1">
                              <a:latin typeface="Cambria Math" panose="02040503050406030204" pitchFamily="18" charset="0"/>
                            </a:rPr>
                            <m:t>     </m:t>
                          </m:r>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4</m:t>
                                </m:r>
                              </m:e>
                              <m:e>
                                <m:r>
                                  <a:rPr lang="en-US" b="0" i="1" smtClean="0">
                                    <a:latin typeface="Cambria Math" panose="02040503050406030204" pitchFamily="18" charset="0"/>
                                  </a:rPr>
                                  <m:t>3</m:t>
                                </m:r>
                              </m:e>
                            </m:mr>
                            <m:mr>
                              <m:e>
                                <m:eqArr>
                                  <m:eqArrPr>
                                    <m:ctrlPr>
                                      <a:rPr lang="en-US" i="1">
                                        <a:latin typeface="Cambria Math" panose="02040503050406030204" pitchFamily="18" charset="0"/>
                                      </a:rPr>
                                    </m:ctrlPr>
                                  </m:eqArrPr>
                                  <m:e>
                                    <m:r>
                                      <a:rPr lang="en-US" b="0" i="1" smtClean="0">
                                        <a:latin typeface="Cambria Math" panose="02040503050406030204" pitchFamily="18" charset="0"/>
                                      </a:rPr>
                                      <m:t>3</m:t>
                                    </m:r>
                                  </m:e>
                                  <m:e>
                                    <m:r>
                                      <a:rPr lang="en-US" b="0" i="1" smtClean="0">
                                        <a:latin typeface="Cambria Math" panose="02040503050406030204" pitchFamily="18" charset="0"/>
                                      </a:rPr>
                                      <m:t>1</m:t>
                                    </m:r>
                                  </m:e>
                                  <m:e>
                                    <m:r>
                                      <a:rPr lang="en-US" b="0" i="1" smtClean="0">
                                        <a:latin typeface="Cambria Math" panose="02040503050406030204" pitchFamily="18" charset="0"/>
                                      </a:rPr>
                                      <m:t>1</m:t>
                                    </m:r>
                                  </m:e>
                                </m:eqArr>
                              </m:e>
                              <m:e>
                                <m:eqArr>
                                  <m:eqArrPr>
                                    <m:ctrlPr>
                                      <a:rPr lang="en-US" i="1">
                                        <a:latin typeface="Cambria Math" panose="02040503050406030204" pitchFamily="18" charset="0"/>
                                      </a:rPr>
                                    </m:ctrlPr>
                                  </m:eqArrPr>
                                  <m:e>
                                    <m:r>
                                      <a:rPr lang="en-US" b="0" i="1" smtClean="0">
                                        <a:latin typeface="Cambria Math" panose="02040503050406030204" pitchFamily="18" charset="0"/>
                                      </a:rPr>
                                      <m:t>2</m:t>
                                    </m:r>
                                  </m:e>
                                  <m:e>
                                    <m:r>
                                      <a:rPr lang="en-US" b="0" i="1" smtClean="0">
                                        <a:latin typeface="Cambria Math" panose="02040503050406030204" pitchFamily="18" charset="0"/>
                                      </a:rPr>
                                      <m:t>1</m:t>
                                    </m:r>
                                  </m:e>
                                  <m:e>
                                    <m:r>
                                      <a:rPr lang="en-US" b="0" i="1" smtClean="0">
                                        <a:latin typeface="Cambria Math" panose="02040503050406030204" pitchFamily="18" charset="0"/>
                                      </a:rPr>
                                      <m:t>1</m:t>
                                    </m:r>
                                  </m:e>
                                </m:eqArr>
                              </m:e>
                            </m:mr>
                          </m:m>
                        </m:e>
                      </m:d>
                    </m:oMath>
                  </m:oMathPara>
                </a14:m>
                <a:endParaRPr lang="en-US" dirty="0"/>
              </a:p>
            </p:txBody>
          </p:sp>
        </mc:Choice>
        <mc:Fallback xmlns="">
          <p:sp>
            <p:nvSpPr>
              <p:cNvPr id="10" name="文本框 9">
                <a:extLst>
                  <a:ext uri="{FF2B5EF4-FFF2-40B4-BE49-F238E27FC236}">
                    <a16:creationId xmlns:a16="http://schemas.microsoft.com/office/drawing/2014/main" id="{CA9384C2-0929-0909-A7E3-B6FC6117ED69}"/>
                  </a:ext>
                </a:extLst>
              </p:cNvPr>
              <p:cNvSpPr txBox="1">
                <a:spLocks noRot="1" noChangeAspect="1" noMove="1" noResize="1" noEditPoints="1" noAdjustHandles="1" noChangeArrowheads="1" noChangeShapeType="1" noTextEdit="1"/>
              </p:cNvSpPr>
              <p:nvPr/>
            </p:nvSpPr>
            <p:spPr>
              <a:xfrm>
                <a:off x="7997957" y="4664367"/>
                <a:ext cx="2606147" cy="1021242"/>
              </a:xfrm>
              <a:prstGeom prst="rect">
                <a:avLst/>
              </a:prstGeom>
              <a:blipFill>
                <a:blip r:embed="rId5"/>
                <a:stretch>
                  <a:fillRect/>
                </a:stretch>
              </a:blipFill>
            </p:spPr>
            <p:txBody>
              <a:bodyPr/>
              <a:lstStyle/>
              <a:p>
                <a:r>
                  <a:rPr lang="en-US">
                    <a:noFill/>
                  </a:rPr>
                  <a:t> </a:t>
                </a:r>
              </a:p>
            </p:txBody>
          </p:sp>
        </mc:Fallback>
      </mc:AlternateContent>
      <p:sp>
        <p:nvSpPr>
          <p:cNvPr id="11" name="Textfeld 7">
            <a:extLst>
              <a:ext uri="{FF2B5EF4-FFF2-40B4-BE49-F238E27FC236}">
                <a16:creationId xmlns:a16="http://schemas.microsoft.com/office/drawing/2014/main" id="{4A05FBA4-1C5B-C867-5157-73308EF99DC3}"/>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17</a:t>
            </a:r>
          </a:p>
        </p:txBody>
      </p:sp>
    </p:spTree>
    <p:extLst>
      <p:ext uri="{BB962C8B-B14F-4D97-AF65-F5344CB8AC3E}">
        <p14:creationId xmlns:p14="http://schemas.microsoft.com/office/powerpoint/2010/main" val="252985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3B500-7A69-FA06-C40E-3F1AAC28534A}"/>
              </a:ext>
            </a:extLst>
          </p:cNvPr>
          <p:cNvSpPr>
            <a:spLocks noGrp="1"/>
          </p:cNvSpPr>
          <p:nvPr>
            <p:ph type="title"/>
          </p:nvPr>
        </p:nvSpPr>
        <p:spPr/>
        <p:txBody>
          <a:bodyPr/>
          <a:lstStyle/>
          <a:p>
            <a:r>
              <a:rPr lang="en-US" sz="3200" b="1" dirty="0"/>
              <a:t>Methodology</a:t>
            </a:r>
            <a:endParaRPr lang="en-US" sz="32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08F1584-2672-D5CB-4F15-584BB4B87217}"/>
                  </a:ext>
                </a:extLst>
              </p:cNvPr>
              <p:cNvSpPr txBox="1"/>
              <p:nvPr/>
            </p:nvSpPr>
            <p:spPr>
              <a:xfrm>
                <a:off x="685801" y="1961044"/>
                <a:ext cx="2279073" cy="8715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m:t>
                      </m:r>
                      <m:r>
                        <a:rPr lang="en-US" i="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3</m:t>
                                </m:r>
                              </m:e>
                            </m:mr>
                            <m:mr>
                              <m:e>
                                <m:r>
                                  <a:rPr lang="en-US" b="0" i="1" smtClean="0">
                                    <a:latin typeface="Cambria Math" panose="02040503050406030204" pitchFamily="18" charset="0"/>
                                  </a:rPr>
                                  <m:t>1/3</m:t>
                                </m:r>
                              </m:e>
                              <m:e>
                                <m:r>
                                  <a:rPr lang="en-US" b="0" i="1" smtClean="0">
                                    <a:latin typeface="Cambria Math" panose="02040503050406030204" pitchFamily="18" charset="0"/>
                                  </a:rPr>
                                  <m:t>1/3</m:t>
                                </m:r>
                              </m:e>
                              <m:e>
                                <m:r>
                                  <a:rPr lang="en-US" b="0" i="1" smtClean="0">
                                    <a:latin typeface="Cambria Math" panose="02040503050406030204" pitchFamily="18" charset="0"/>
                                  </a:rPr>
                                  <m:t>1</m:t>
                                </m:r>
                              </m:e>
                            </m:mr>
                          </m:m>
                        </m:e>
                      </m:d>
                    </m:oMath>
                  </m:oMathPara>
                </a14:m>
                <a:endParaRPr lang="en-US" dirty="0"/>
              </a:p>
            </p:txBody>
          </p:sp>
        </mc:Choice>
        <mc:Fallback xmlns="">
          <p:sp>
            <p:nvSpPr>
              <p:cNvPr id="6" name="文本框 5">
                <a:extLst>
                  <a:ext uri="{FF2B5EF4-FFF2-40B4-BE49-F238E27FC236}">
                    <a16:creationId xmlns:a16="http://schemas.microsoft.com/office/drawing/2014/main" id="{C08F1584-2672-D5CB-4F15-584BB4B87217}"/>
                  </a:ext>
                </a:extLst>
              </p:cNvPr>
              <p:cNvSpPr txBox="1">
                <a:spLocks noRot="1" noChangeAspect="1" noMove="1" noResize="1" noEditPoints="1" noAdjustHandles="1" noChangeArrowheads="1" noChangeShapeType="1" noTextEdit="1"/>
              </p:cNvSpPr>
              <p:nvPr/>
            </p:nvSpPr>
            <p:spPr>
              <a:xfrm>
                <a:off x="685801" y="1961044"/>
                <a:ext cx="2279073" cy="871585"/>
              </a:xfrm>
              <a:prstGeom prst="rect">
                <a:avLst/>
              </a:prstGeom>
              <a:blipFill>
                <a:blip r:embed="rId3"/>
                <a:stretch>
                  <a:fillRect/>
                </a:stretch>
              </a:blipFill>
            </p:spPr>
            <p:txBody>
              <a:bodyPr/>
              <a:lstStyle/>
              <a:p>
                <a:r>
                  <a:rPr lang="en-US">
                    <a:noFill/>
                  </a:rPr>
                  <a:t> </a:t>
                </a:r>
              </a:p>
            </p:txBody>
          </p:sp>
        </mc:Fallback>
      </mc:AlternateContent>
      <p:sp>
        <p:nvSpPr>
          <p:cNvPr id="8" name="文本框 7">
            <a:extLst>
              <a:ext uri="{FF2B5EF4-FFF2-40B4-BE49-F238E27FC236}">
                <a16:creationId xmlns:a16="http://schemas.microsoft.com/office/drawing/2014/main" id="{DEE43AE1-6732-61F3-63F6-142E9334AFFD}"/>
              </a:ext>
            </a:extLst>
          </p:cNvPr>
          <p:cNvSpPr txBox="1"/>
          <p:nvPr/>
        </p:nvSpPr>
        <p:spPr>
          <a:xfrm>
            <a:off x="575734" y="1197966"/>
            <a:ext cx="2389140" cy="369332"/>
          </a:xfrm>
          <a:prstGeom prst="rect">
            <a:avLst/>
          </a:prstGeom>
          <a:noFill/>
        </p:spPr>
        <p:txBody>
          <a:bodyPr wrap="square">
            <a:spAutoFit/>
          </a:bodyPr>
          <a:lstStyle/>
          <a:p>
            <a:r>
              <a:rPr lang="en-US" b="1" dirty="0"/>
              <a:t>Weight calculation</a:t>
            </a:r>
          </a:p>
        </p:txBody>
      </p:sp>
      <p:sp>
        <p:nvSpPr>
          <p:cNvPr id="9" name="箭头: 右 8">
            <a:extLst>
              <a:ext uri="{FF2B5EF4-FFF2-40B4-BE49-F238E27FC236}">
                <a16:creationId xmlns:a16="http://schemas.microsoft.com/office/drawing/2014/main" id="{B40949ED-56B1-C961-63E6-424585B1F673}"/>
              </a:ext>
            </a:extLst>
          </p:cNvPr>
          <p:cNvSpPr/>
          <p:nvPr/>
        </p:nvSpPr>
        <p:spPr>
          <a:xfrm>
            <a:off x="2715997" y="4096037"/>
            <a:ext cx="972485" cy="230909"/>
          </a:xfrm>
          <a:prstGeom prst="rightArrow">
            <a:avLst/>
          </a:prstGeom>
          <a:solidFill>
            <a:schemeClr val="bg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4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8BD13B1-7604-6397-CB23-2B306724BE4B}"/>
                  </a:ext>
                </a:extLst>
              </p:cNvPr>
              <p:cNvSpPr txBox="1"/>
              <p:nvPr/>
            </p:nvSpPr>
            <p:spPr>
              <a:xfrm>
                <a:off x="4526756" y="2015961"/>
                <a:ext cx="2660073"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.4286</m:t>
                                </m:r>
                              </m:e>
                              <m:e>
                                <m:r>
                                  <a:rPr lang="en-US" b="0" i="1" smtClean="0">
                                    <a:latin typeface="Cambria Math" panose="02040503050406030204" pitchFamily="18" charset="0"/>
                                  </a:rPr>
                                  <m:t>0.4286</m:t>
                                </m:r>
                              </m:e>
                              <m:e>
                                <m:r>
                                  <a:rPr lang="en-US" b="0" i="1" smtClean="0">
                                    <a:latin typeface="Cambria Math" panose="02040503050406030204" pitchFamily="18" charset="0"/>
                                  </a:rPr>
                                  <m:t>0.4286</m:t>
                                </m:r>
                              </m:e>
                            </m:mr>
                            <m:mr>
                              <m:e>
                                <m:r>
                                  <a:rPr lang="en-US" b="0" i="1" smtClean="0">
                                    <a:latin typeface="Cambria Math" panose="02040503050406030204" pitchFamily="18" charset="0"/>
                                  </a:rPr>
                                  <m:t>0.4286</m:t>
                                </m:r>
                              </m:e>
                              <m:e>
                                <m:r>
                                  <a:rPr lang="en-US" b="0" i="1" smtClean="0">
                                    <a:latin typeface="Cambria Math" panose="02040503050406030204" pitchFamily="18" charset="0"/>
                                  </a:rPr>
                                  <m:t>0.4286</m:t>
                                </m:r>
                              </m:e>
                              <m:e>
                                <m:r>
                                  <a:rPr lang="en-US" b="0" i="1" smtClean="0">
                                    <a:latin typeface="Cambria Math" panose="02040503050406030204" pitchFamily="18" charset="0"/>
                                  </a:rPr>
                                  <m:t>0.4286</m:t>
                                </m:r>
                              </m:e>
                            </m:mr>
                            <m:mr>
                              <m:e>
                                <m:r>
                                  <a:rPr lang="en-US" b="0" i="1" smtClean="0">
                                    <a:latin typeface="Cambria Math" panose="02040503050406030204" pitchFamily="18" charset="0"/>
                                  </a:rPr>
                                  <m:t>0.1429</m:t>
                                </m:r>
                              </m:e>
                              <m:e>
                                <m:r>
                                  <a:rPr lang="en-US" b="0" i="1" smtClean="0">
                                    <a:latin typeface="Cambria Math" panose="02040503050406030204" pitchFamily="18" charset="0"/>
                                  </a:rPr>
                                  <m:t>0.1429</m:t>
                                </m:r>
                              </m:e>
                              <m:e>
                                <m:r>
                                  <a:rPr lang="en-US" b="0" i="1" smtClean="0">
                                    <a:latin typeface="Cambria Math" panose="02040503050406030204" pitchFamily="18" charset="0"/>
                                  </a:rPr>
                                  <m:t>0.1429</m:t>
                                </m:r>
                              </m:e>
                            </m:mr>
                          </m:m>
                        </m:e>
                      </m:d>
                    </m:oMath>
                  </m:oMathPara>
                </a14:m>
                <a:endParaRPr lang="en-US" dirty="0"/>
              </a:p>
            </p:txBody>
          </p:sp>
        </mc:Choice>
        <mc:Fallback xmlns="">
          <p:sp>
            <p:nvSpPr>
              <p:cNvPr id="10" name="文本框 9">
                <a:extLst>
                  <a:ext uri="{FF2B5EF4-FFF2-40B4-BE49-F238E27FC236}">
                    <a16:creationId xmlns:a16="http://schemas.microsoft.com/office/drawing/2014/main" id="{28BD13B1-7604-6397-CB23-2B306724BE4B}"/>
                  </a:ext>
                </a:extLst>
              </p:cNvPr>
              <p:cNvSpPr txBox="1">
                <a:spLocks noRot="1" noChangeAspect="1" noMove="1" noResize="1" noEditPoints="1" noAdjustHandles="1" noChangeArrowheads="1" noChangeShapeType="1" noTextEdit="1"/>
              </p:cNvSpPr>
              <p:nvPr/>
            </p:nvSpPr>
            <p:spPr>
              <a:xfrm>
                <a:off x="4526756" y="2015961"/>
                <a:ext cx="2660073" cy="824906"/>
              </a:xfrm>
              <a:prstGeom prst="rect">
                <a:avLst/>
              </a:prstGeom>
              <a:blipFill>
                <a:blip r:embed="rId4"/>
                <a:stretch>
                  <a:fillRect r="-38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B244301-08B7-42F2-406D-DE02F310CB68}"/>
                  </a:ext>
                </a:extLst>
              </p:cNvPr>
              <p:cNvSpPr txBox="1"/>
              <p:nvPr/>
            </p:nvSpPr>
            <p:spPr>
              <a:xfrm>
                <a:off x="8554603" y="1965137"/>
                <a:ext cx="2505362"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.4286</m:t>
                                </m:r>
                              </m:e>
                            </m:mr>
                            <m:mr>
                              <m:e>
                                <m:r>
                                  <a:rPr lang="en-US" b="0" i="1" smtClean="0">
                                    <a:latin typeface="Cambria Math" panose="02040503050406030204" pitchFamily="18" charset="0"/>
                                  </a:rPr>
                                  <m:t>0.4286</m:t>
                                </m:r>
                              </m:e>
                            </m:mr>
                            <m:mr>
                              <m:e>
                                <m:r>
                                  <a:rPr lang="en-US" b="0" i="1" smtClean="0">
                                    <a:latin typeface="Cambria Math" panose="02040503050406030204" pitchFamily="18" charset="0"/>
                                  </a:rPr>
                                  <m:t>0.1429</m:t>
                                </m:r>
                              </m:e>
                            </m:mr>
                          </m:m>
                        </m:e>
                      </m:d>
                      <m:r>
                        <a:rPr lang="en-US" b="0" i="1" smtClean="0">
                          <a:latin typeface="Cambria Math" panose="02040503050406030204" pitchFamily="18" charset="0"/>
                        </a:rPr>
                        <m:t>=</m:t>
                      </m:r>
                      <m:r>
                        <a:rPr lang="en-US" b="0" i="1" smtClean="0">
                          <a:latin typeface="Cambria Math" panose="02040503050406030204" pitchFamily="18" charset="0"/>
                        </a:rPr>
                        <m:t>𝑤</m:t>
                      </m:r>
                    </m:oMath>
                  </m:oMathPara>
                </a14:m>
                <a:endParaRPr lang="en-US" i="1" dirty="0"/>
              </a:p>
            </p:txBody>
          </p:sp>
        </mc:Choice>
        <mc:Fallback xmlns="">
          <p:sp>
            <p:nvSpPr>
              <p:cNvPr id="11" name="文本框 10">
                <a:extLst>
                  <a:ext uri="{FF2B5EF4-FFF2-40B4-BE49-F238E27FC236}">
                    <a16:creationId xmlns:a16="http://schemas.microsoft.com/office/drawing/2014/main" id="{0B244301-08B7-42F2-406D-DE02F310CB68}"/>
                  </a:ext>
                </a:extLst>
              </p:cNvPr>
              <p:cNvSpPr txBox="1">
                <a:spLocks noRot="1" noChangeAspect="1" noMove="1" noResize="1" noEditPoints="1" noAdjustHandles="1" noChangeArrowheads="1" noChangeShapeType="1" noTextEdit="1"/>
              </p:cNvSpPr>
              <p:nvPr/>
            </p:nvSpPr>
            <p:spPr>
              <a:xfrm>
                <a:off x="8554603" y="1965137"/>
                <a:ext cx="2505362" cy="824906"/>
              </a:xfrm>
              <a:prstGeom prst="rect">
                <a:avLst/>
              </a:prstGeom>
              <a:blipFill>
                <a:blip r:embed="rId5"/>
                <a:stretch>
                  <a:fillRect/>
                </a:stretch>
              </a:blipFill>
            </p:spPr>
            <p:txBody>
              <a:bodyPr/>
              <a:lstStyle/>
              <a:p>
                <a:r>
                  <a:rPr lang="en-US">
                    <a:noFill/>
                  </a:rPr>
                  <a:t> </a:t>
                </a:r>
              </a:p>
            </p:txBody>
          </p:sp>
        </mc:Fallback>
      </mc:AlternateContent>
      <p:sp>
        <p:nvSpPr>
          <p:cNvPr id="12" name="箭头: 右 11">
            <a:extLst>
              <a:ext uri="{FF2B5EF4-FFF2-40B4-BE49-F238E27FC236}">
                <a16:creationId xmlns:a16="http://schemas.microsoft.com/office/drawing/2014/main" id="{C55A0708-BFFE-3B8D-B1D0-5C0788B9F610}"/>
              </a:ext>
            </a:extLst>
          </p:cNvPr>
          <p:cNvSpPr/>
          <p:nvPr/>
        </p:nvSpPr>
        <p:spPr>
          <a:xfrm>
            <a:off x="7594016" y="2272379"/>
            <a:ext cx="960589" cy="230909"/>
          </a:xfrm>
          <a:prstGeom prst="rightArrow">
            <a:avLst/>
          </a:prstGeom>
          <a:solidFill>
            <a:schemeClr val="bg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400" dirty="0"/>
          </a:p>
        </p:txBody>
      </p:sp>
      <p:sp>
        <p:nvSpPr>
          <p:cNvPr id="14" name="矩形 13">
            <a:extLst>
              <a:ext uri="{FF2B5EF4-FFF2-40B4-BE49-F238E27FC236}">
                <a16:creationId xmlns:a16="http://schemas.microsoft.com/office/drawing/2014/main" id="{F989081F-48CE-CBC3-C3E6-CF0C5C858EC9}"/>
              </a:ext>
            </a:extLst>
          </p:cNvPr>
          <p:cNvSpPr/>
          <p:nvPr/>
        </p:nvSpPr>
        <p:spPr>
          <a:xfrm>
            <a:off x="1902117" y="1983871"/>
            <a:ext cx="490101" cy="871585"/>
          </a:xfrm>
          <a:prstGeom prst="rect">
            <a:avLst/>
          </a:prstGeom>
          <a:noFill/>
          <a:ln w="1905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400" dirty="0"/>
          </a:p>
        </p:txBody>
      </p:sp>
      <p:sp>
        <p:nvSpPr>
          <p:cNvPr id="15" name="矩形 14">
            <a:extLst>
              <a:ext uri="{FF2B5EF4-FFF2-40B4-BE49-F238E27FC236}">
                <a16:creationId xmlns:a16="http://schemas.microsoft.com/office/drawing/2014/main" id="{90A91BE9-3ABC-AF20-5278-07BF2B37CCA4}"/>
              </a:ext>
            </a:extLst>
          </p:cNvPr>
          <p:cNvSpPr/>
          <p:nvPr/>
        </p:nvSpPr>
        <p:spPr>
          <a:xfrm>
            <a:off x="4511958" y="1971438"/>
            <a:ext cx="2928499" cy="316457"/>
          </a:xfrm>
          <a:prstGeom prst="rect">
            <a:avLst/>
          </a:prstGeom>
          <a:noFill/>
          <a:ln w="1905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400" dirty="0"/>
          </a:p>
        </p:txBody>
      </p:sp>
      <p:sp>
        <p:nvSpPr>
          <p:cNvPr id="17" name="文本框 16">
            <a:extLst>
              <a:ext uri="{FF2B5EF4-FFF2-40B4-BE49-F238E27FC236}">
                <a16:creationId xmlns:a16="http://schemas.microsoft.com/office/drawing/2014/main" id="{318B47D2-2E24-FB82-8E51-A5B1859DDBCF}"/>
              </a:ext>
            </a:extLst>
          </p:cNvPr>
          <p:cNvSpPr txBox="1"/>
          <p:nvPr/>
        </p:nvSpPr>
        <p:spPr>
          <a:xfrm>
            <a:off x="3197452" y="1971438"/>
            <a:ext cx="889289" cy="338554"/>
          </a:xfrm>
          <a:prstGeom prst="rect">
            <a:avLst/>
          </a:prstGeom>
          <a:noFill/>
        </p:spPr>
        <p:txBody>
          <a:bodyPr wrap="square">
            <a:spAutoFit/>
          </a:bodyPr>
          <a:lstStyle/>
          <a:p>
            <a:r>
              <a:rPr lang="en-US" sz="1600" dirty="0"/>
              <a:t>Column</a:t>
            </a:r>
          </a:p>
        </p:txBody>
      </p:sp>
      <p:sp>
        <p:nvSpPr>
          <p:cNvPr id="19" name="文本框 18">
            <a:extLst>
              <a:ext uri="{FF2B5EF4-FFF2-40B4-BE49-F238E27FC236}">
                <a16:creationId xmlns:a16="http://schemas.microsoft.com/office/drawing/2014/main" id="{482EAE7D-DB03-26A6-DC73-426F39C607F9}"/>
              </a:ext>
            </a:extLst>
          </p:cNvPr>
          <p:cNvSpPr txBox="1"/>
          <p:nvPr/>
        </p:nvSpPr>
        <p:spPr>
          <a:xfrm>
            <a:off x="3024224" y="2470223"/>
            <a:ext cx="1443182" cy="338554"/>
          </a:xfrm>
          <a:prstGeom prst="rect">
            <a:avLst/>
          </a:prstGeom>
          <a:noFill/>
        </p:spPr>
        <p:txBody>
          <a:bodyPr wrap="square">
            <a:spAutoFit/>
          </a:bodyPr>
          <a:lstStyle/>
          <a:p>
            <a:r>
              <a:rPr lang="en-US" sz="1600" dirty="0"/>
              <a:t>normalization</a:t>
            </a:r>
          </a:p>
        </p:txBody>
      </p:sp>
      <p:sp>
        <p:nvSpPr>
          <p:cNvPr id="23" name="文本框 22">
            <a:extLst>
              <a:ext uri="{FF2B5EF4-FFF2-40B4-BE49-F238E27FC236}">
                <a16:creationId xmlns:a16="http://schemas.microsoft.com/office/drawing/2014/main" id="{1654DE48-A339-E676-0C5A-653C239CCB7F}"/>
              </a:ext>
            </a:extLst>
          </p:cNvPr>
          <p:cNvSpPr txBox="1"/>
          <p:nvPr/>
        </p:nvSpPr>
        <p:spPr>
          <a:xfrm>
            <a:off x="7747573" y="1933825"/>
            <a:ext cx="653473" cy="338554"/>
          </a:xfrm>
          <a:prstGeom prst="rect">
            <a:avLst/>
          </a:prstGeom>
          <a:noFill/>
        </p:spPr>
        <p:txBody>
          <a:bodyPr wrap="square">
            <a:spAutoFit/>
          </a:bodyPr>
          <a:lstStyle/>
          <a:p>
            <a:r>
              <a:rPr lang="en-US" sz="1600" dirty="0"/>
              <a:t>Row </a:t>
            </a:r>
          </a:p>
        </p:txBody>
      </p:sp>
      <p:sp>
        <p:nvSpPr>
          <p:cNvPr id="24" name="文本框 23">
            <a:extLst>
              <a:ext uri="{FF2B5EF4-FFF2-40B4-BE49-F238E27FC236}">
                <a16:creationId xmlns:a16="http://schemas.microsoft.com/office/drawing/2014/main" id="{CA12C85F-EBFB-C5FD-6BF2-74A32BDF717D}"/>
              </a:ext>
            </a:extLst>
          </p:cNvPr>
          <p:cNvSpPr txBox="1"/>
          <p:nvPr/>
        </p:nvSpPr>
        <p:spPr>
          <a:xfrm>
            <a:off x="7456062" y="2470223"/>
            <a:ext cx="1443182" cy="338554"/>
          </a:xfrm>
          <a:prstGeom prst="rect">
            <a:avLst/>
          </a:prstGeom>
          <a:noFill/>
        </p:spPr>
        <p:txBody>
          <a:bodyPr wrap="square">
            <a:spAutoFit/>
          </a:bodyPr>
          <a:lstStyle/>
          <a:p>
            <a:r>
              <a:rPr lang="en-US" sz="1600" dirty="0"/>
              <a:t>normalization</a:t>
            </a:r>
          </a:p>
        </p:txBody>
      </p:sp>
      <p:sp>
        <p:nvSpPr>
          <p:cNvPr id="26" name="文本框 25">
            <a:extLst>
              <a:ext uri="{FF2B5EF4-FFF2-40B4-BE49-F238E27FC236}">
                <a16:creationId xmlns:a16="http://schemas.microsoft.com/office/drawing/2014/main" id="{AE9896F9-CEA7-3098-03D3-5609B465BAEE}"/>
              </a:ext>
            </a:extLst>
          </p:cNvPr>
          <p:cNvSpPr txBox="1"/>
          <p:nvPr/>
        </p:nvSpPr>
        <p:spPr>
          <a:xfrm>
            <a:off x="575734" y="3128221"/>
            <a:ext cx="2660073" cy="369332"/>
          </a:xfrm>
          <a:prstGeom prst="rect">
            <a:avLst/>
          </a:prstGeom>
          <a:noFill/>
        </p:spPr>
        <p:txBody>
          <a:bodyPr wrap="square">
            <a:spAutoFit/>
          </a:bodyPr>
          <a:lstStyle/>
          <a:p>
            <a:r>
              <a:rPr lang="en-US" b="1" dirty="0"/>
              <a:t>Consistency test</a:t>
            </a: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0825EB02-3855-AF92-18AB-2B78415E0E7B}"/>
                  </a:ext>
                </a:extLst>
              </p:cNvPr>
              <p:cNvSpPr txBox="1"/>
              <p:nvPr/>
            </p:nvSpPr>
            <p:spPr>
              <a:xfrm>
                <a:off x="685801" y="3791260"/>
                <a:ext cx="1784928" cy="8469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m:t>
                      </m:r>
                      <m:r>
                        <a:rPr lang="en-US" altLang="zh-CN" i="1">
                          <a:latin typeface="Cambria Math" panose="02040503050406030204" pitchFamily="18" charset="0"/>
                        </a:rPr>
                        <m:t>𝑤</m:t>
                      </m:r>
                      <m:r>
                        <a:rPr lang="en-US" i="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.2859</m:t>
                                </m:r>
                              </m:e>
                            </m:mr>
                            <m:mr>
                              <m:e>
                                <m:r>
                                  <a:rPr lang="en-US" b="0" i="1" smtClean="0">
                                    <a:latin typeface="Cambria Math" panose="02040503050406030204" pitchFamily="18" charset="0"/>
                                  </a:rPr>
                                  <m:t>1.2859</m:t>
                                </m:r>
                              </m:e>
                            </m:mr>
                            <m:mr>
                              <m:e>
                                <m:r>
                                  <a:rPr lang="en-US" b="0" i="1" smtClean="0">
                                    <a:latin typeface="Cambria Math" panose="02040503050406030204" pitchFamily="18" charset="0"/>
                                  </a:rPr>
                                  <m:t>0.4286</m:t>
                                </m:r>
                              </m:e>
                            </m:mr>
                          </m:m>
                        </m:e>
                      </m:d>
                    </m:oMath>
                  </m:oMathPara>
                </a14:m>
                <a:endParaRPr lang="en-US" dirty="0"/>
              </a:p>
            </p:txBody>
          </p:sp>
        </mc:Choice>
        <mc:Fallback xmlns="">
          <p:sp>
            <p:nvSpPr>
              <p:cNvPr id="29" name="文本框 28">
                <a:extLst>
                  <a:ext uri="{FF2B5EF4-FFF2-40B4-BE49-F238E27FC236}">
                    <a16:creationId xmlns:a16="http://schemas.microsoft.com/office/drawing/2014/main" id="{0825EB02-3855-AF92-18AB-2B78415E0E7B}"/>
                  </a:ext>
                </a:extLst>
              </p:cNvPr>
              <p:cNvSpPr txBox="1">
                <a:spLocks noRot="1" noChangeAspect="1" noMove="1" noResize="1" noEditPoints="1" noAdjustHandles="1" noChangeArrowheads="1" noChangeShapeType="1" noTextEdit="1"/>
              </p:cNvSpPr>
              <p:nvPr/>
            </p:nvSpPr>
            <p:spPr>
              <a:xfrm>
                <a:off x="685801" y="3791260"/>
                <a:ext cx="1784928" cy="846963"/>
              </a:xfrm>
              <a:prstGeom prst="rect">
                <a:avLst/>
              </a:prstGeom>
              <a:blipFill>
                <a:blip r:embed="rId6"/>
                <a:stretch>
                  <a:fillRect/>
                </a:stretch>
              </a:blipFill>
            </p:spPr>
            <p:txBody>
              <a:bodyPr/>
              <a:lstStyle/>
              <a:p>
                <a:r>
                  <a:rPr lang="en-US">
                    <a:noFill/>
                  </a:rPr>
                  <a:t> </a:t>
                </a:r>
              </a:p>
            </p:txBody>
          </p:sp>
        </mc:Fallback>
      </mc:AlternateContent>
      <p:sp>
        <p:nvSpPr>
          <p:cNvPr id="30" name="箭头: 右 29">
            <a:extLst>
              <a:ext uri="{FF2B5EF4-FFF2-40B4-BE49-F238E27FC236}">
                <a16:creationId xmlns:a16="http://schemas.microsoft.com/office/drawing/2014/main" id="{2E29CDE3-06FC-7302-23BA-EF94A0E7A527}"/>
              </a:ext>
            </a:extLst>
          </p:cNvPr>
          <p:cNvSpPr/>
          <p:nvPr/>
        </p:nvSpPr>
        <p:spPr>
          <a:xfrm>
            <a:off x="3180998" y="2298364"/>
            <a:ext cx="972485" cy="230909"/>
          </a:xfrm>
          <a:prstGeom prst="rightArrow">
            <a:avLst/>
          </a:prstGeom>
          <a:solidFill>
            <a:schemeClr val="bg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400" dirty="0"/>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B032ACDD-726E-8FF4-90F7-C0F7618307CC}"/>
                  </a:ext>
                </a:extLst>
              </p:cNvPr>
              <p:cNvSpPr txBox="1"/>
              <p:nvPr/>
            </p:nvSpPr>
            <p:spPr>
              <a:xfrm>
                <a:off x="2591025" y="3696720"/>
                <a:ext cx="117994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m:t>
                      </m:r>
                      <m:r>
                        <a:rPr lang="en-US" altLang="zh-CN" i="1">
                          <a:latin typeface="Cambria Math" panose="02040503050406030204" pitchFamily="18" charset="0"/>
                        </a:rPr>
                        <m:t>𝑤</m:t>
                      </m:r>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𝜆</m:t>
                      </m:r>
                      <m:r>
                        <a:rPr lang="en-US" altLang="zh-CN" i="1">
                          <a:latin typeface="Cambria Math" panose="02040503050406030204" pitchFamily="18" charset="0"/>
                        </a:rPr>
                        <m:t>𝑤</m:t>
                      </m:r>
                    </m:oMath>
                  </m:oMathPara>
                </a14:m>
                <a:endParaRPr lang="en-US" dirty="0"/>
              </a:p>
            </p:txBody>
          </p:sp>
        </mc:Choice>
        <mc:Fallback xmlns="">
          <p:sp>
            <p:nvSpPr>
              <p:cNvPr id="32" name="文本框 31">
                <a:extLst>
                  <a:ext uri="{FF2B5EF4-FFF2-40B4-BE49-F238E27FC236}">
                    <a16:creationId xmlns:a16="http://schemas.microsoft.com/office/drawing/2014/main" id="{B032ACDD-726E-8FF4-90F7-C0F7618307CC}"/>
                  </a:ext>
                </a:extLst>
              </p:cNvPr>
              <p:cNvSpPr txBox="1">
                <a:spLocks noRot="1" noChangeAspect="1" noMove="1" noResize="1" noEditPoints="1" noAdjustHandles="1" noChangeArrowheads="1" noChangeShapeType="1" noTextEdit="1"/>
              </p:cNvSpPr>
              <p:nvPr/>
            </p:nvSpPr>
            <p:spPr>
              <a:xfrm>
                <a:off x="2591025" y="3696720"/>
                <a:ext cx="117994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8597F5CA-35F8-3FA2-594C-29ABD34F83C9}"/>
                  </a:ext>
                </a:extLst>
              </p:cNvPr>
              <p:cNvSpPr txBox="1"/>
              <p:nvPr/>
            </p:nvSpPr>
            <p:spPr>
              <a:xfrm>
                <a:off x="3716266" y="3855423"/>
                <a:ext cx="4065840"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𝜆</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3</m:t>
                          </m:r>
                        </m:den>
                      </m:f>
                      <m:d>
                        <m:dPr>
                          <m:ctrlPr>
                            <a:rPr lang="en-US" altLang="zh-CN" b="0" i="1" smtClean="0">
                              <a:latin typeface="Cambria Math" panose="02040503050406030204" pitchFamily="18" charset="0"/>
                              <a:ea typeface="Cambria Math" panose="02040503050406030204" pitchFamily="18" charset="0"/>
                            </a:rPr>
                          </m:ctrlPr>
                        </m:dPr>
                        <m:e>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1.2859</m:t>
                              </m:r>
                            </m:num>
                            <m:den>
                              <m:r>
                                <a:rPr lang="en-US" altLang="zh-CN" b="0" i="1" smtClean="0">
                                  <a:latin typeface="Cambria Math" panose="02040503050406030204" pitchFamily="18" charset="0"/>
                                  <a:ea typeface="Cambria Math" panose="02040503050406030204" pitchFamily="18" charset="0"/>
                                </a:rPr>
                                <m:t>0.4286</m:t>
                              </m:r>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1.2859</m:t>
                              </m:r>
                            </m:num>
                            <m:den>
                              <m:r>
                                <a:rPr lang="en-US" altLang="zh-CN" i="1">
                                  <a:latin typeface="Cambria Math" panose="02040503050406030204" pitchFamily="18" charset="0"/>
                                  <a:ea typeface="Cambria Math" panose="02040503050406030204" pitchFamily="18" charset="0"/>
                                </a:rPr>
                                <m:t>0.4286</m:t>
                              </m:r>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0.4286</m:t>
                              </m:r>
                            </m:num>
                            <m:den>
                              <m:r>
                                <a:rPr lang="en-US" altLang="zh-CN" b="0" i="1" smtClean="0">
                                  <a:latin typeface="Cambria Math" panose="02040503050406030204" pitchFamily="18" charset="0"/>
                                  <a:ea typeface="Cambria Math" panose="02040503050406030204" pitchFamily="18" charset="0"/>
                                </a:rPr>
                                <m:t>0.1429</m:t>
                              </m:r>
                            </m:den>
                          </m:f>
                        </m:e>
                      </m:d>
                      <m:r>
                        <a:rPr lang="en-US" altLang="zh-CN" b="0" i="1" smtClean="0">
                          <a:latin typeface="Cambria Math" panose="02040503050406030204" pitchFamily="18" charset="0"/>
                          <a:ea typeface="Cambria Math" panose="02040503050406030204" pitchFamily="18" charset="0"/>
                        </a:rPr>
                        <m:t>=3</m:t>
                      </m:r>
                    </m:oMath>
                  </m:oMathPara>
                </a14:m>
                <a:endParaRPr lang="en-US" dirty="0"/>
              </a:p>
            </p:txBody>
          </p:sp>
        </mc:Choice>
        <mc:Fallback xmlns="">
          <p:sp>
            <p:nvSpPr>
              <p:cNvPr id="33" name="文本框 32">
                <a:extLst>
                  <a:ext uri="{FF2B5EF4-FFF2-40B4-BE49-F238E27FC236}">
                    <a16:creationId xmlns:a16="http://schemas.microsoft.com/office/drawing/2014/main" id="{8597F5CA-35F8-3FA2-594C-29ABD34F83C9}"/>
                  </a:ext>
                </a:extLst>
              </p:cNvPr>
              <p:cNvSpPr txBox="1">
                <a:spLocks noRot="1" noChangeAspect="1" noMove="1" noResize="1" noEditPoints="1" noAdjustHandles="1" noChangeArrowheads="1" noChangeShapeType="1" noTextEdit="1"/>
              </p:cNvSpPr>
              <p:nvPr/>
            </p:nvSpPr>
            <p:spPr>
              <a:xfrm>
                <a:off x="3716266" y="3855423"/>
                <a:ext cx="4065840" cy="71468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87A02F8E-EB18-ED82-6C3C-DAF2165913AE}"/>
                  </a:ext>
                </a:extLst>
              </p:cNvPr>
              <p:cNvSpPr txBox="1"/>
              <p:nvPr/>
            </p:nvSpPr>
            <p:spPr>
              <a:xfrm>
                <a:off x="832841" y="4848814"/>
                <a:ext cx="2402966" cy="525978"/>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rPr>
                            <m:t>−</m:t>
                          </m:r>
                          <m:r>
                            <a:rPr lang="en-US" b="0" i="1" smtClean="0">
                              <a:latin typeface="Cambria Math" panose="02040503050406030204" pitchFamily="18" charset="0"/>
                            </a:rPr>
                            <m:t>𝑛</m:t>
                          </m:r>
                        </m:num>
                        <m:den>
                          <m:r>
                            <a:rPr lang="en-US" b="0" i="1" smtClean="0">
                              <a:latin typeface="Cambria Math" panose="02040503050406030204" pitchFamily="18" charset="0"/>
                            </a:rPr>
                            <m:t>𝑛</m:t>
                          </m:r>
                          <m:r>
                            <a:rPr lang="en-US" b="0" i="1" smtClean="0">
                              <a:latin typeface="Cambria Math" panose="02040503050406030204" pitchFamily="18" charset="0"/>
                            </a:rPr>
                            <m:t>−1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3−3</m:t>
                          </m:r>
                        </m:num>
                        <m:den>
                          <m:r>
                            <a:rPr lang="en-US" b="0" i="1" smtClean="0">
                              <a:latin typeface="Cambria Math" panose="02040503050406030204" pitchFamily="18" charset="0"/>
                            </a:rPr>
                            <m:t>2</m:t>
                          </m:r>
                        </m:den>
                      </m:f>
                      <m:r>
                        <a:rPr lang="en-US" b="0" i="1" smtClean="0">
                          <a:latin typeface="Cambria Math" panose="02040503050406030204" pitchFamily="18" charset="0"/>
                        </a:rPr>
                        <m:t>=0</m:t>
                      </m:r>
                    </m:oMath>
                  </m:oMathPara>
                </a14:m>
                <a:endParaRPr lang="en-US" dirty="0"/>
              </a:p>
            </p:txBody>
          </p:sp>
        </mc:Choice>
        <mc:Fallback xmlns="">
          <p:sp>
            <p:nvSpPr>
              <p:cNvPr id="34" name="文本框 33">
                <a:extLst>
                  <a:ext uri="{FF2B5EF4-FFF2-40B4-BE49-F238E27FC236}">
                    <a16:creationId xmlns:a16="http://schemas.microsoft.com/office/drawing/2014/main" id="{87A02F8E-EB18-ED82-6C3C-DAF2165913AE}"/>
                  </a:ext>
                </a:extLst>
              </p:cNvPr>
              <p:cNvSpPr txBox="1">
                <a:spLocks noRot="1" noChangeAspect="1" noMove="1" noResize="1" noEditPoints="1" noAdjustHandles="1" noChangeArrowheads="1" noChangeShapeType="1" noTextEdit="1"/>
              </p:cNvSpPr>
              <p:nvPr/>
            </p:nvSpPr>
            <p:spPr>
              <a:xfrm>
                <a:off x="832841" y="4848814"/>
                <a:ext cx="2402966" cy="52597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4C6D8035-6F90-3675-E3D5-592424F63B43}"/>
                  </a:ext>
                </a:extLst>
              </p:cNvPr>
              <p:cNvSpPr txBox="1"/>
              <p:nvPr/>
            </p:nvSpPr>
            <p:spPr>
              <a:xfrm>
                <a:off x="3451297" y="4802647"/>
                <a:ext cx="2931030" cy="612796"/>
              </a:xfrm>
              <a:prstGeom prst="rect">
                <a:avLst/>
              </a:prstGeom>
              <a:noFill/>
            </p:spPr>
            <p:txBody>
              <a:bodyPr wrap="square">
                <a:spAutoFit/>
              </a:bodyPr>
              <a:lstStyle/>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𝐼</m:t>
                          </m:r>
                        </m:num>
                        <m:den>
                          <m:r>
                            <a:rPr lang="en-US" b="0" i="1" smtClean="0">
                              <a:latin typeface="Cambria Math" panose="02040503050406030204" pitchFamily="18" charset="0"/>
                            </a:rPr>
                            <m:t>𝑅𝐼</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0.52</m:t>
                          </m:r>
                        </m:den>
                      </m:f>
                      <m:r>
                        <a:rPr lang="en-US" b="0" i="1" smtClean="0">
                          <a:latin typeface="Cambria Math" panose="02040503050406030204" pitchFamily="18" charset="0"/>
                        </a:rPr>
                        <m:t>=0&lt;0.1</m:t>
                      </m:r>
                    </m:oMath>
                  </m:oMathPara>
                </a14:m>
                <a:endParaRPr lang="en-US" dirty="0"/>
              </a:p>
            </p:txBody>
          </p:sp>
        </mc:Choice>
        <mc:Fallback xmlns="">
          <p:sp>
            <p:nvSpPr>
              <p:cNvPr id="36" name="文本框 35">
                <a:extLst>
                  <a:ext uri="{FF2B5EF4-FFF2-40B4-BE49-F238E27FC236}">
                    <a16:creationId xmlns:a16="http://schemas.microsoft.com/office/drawing/2014/main" id="{4C6D8035-6F90-3675-E3D5-592424F63B43}"/>
                  </a:ext>
                </a:extLst>
              </p:cNvPr>
              <p:cNvSpPr txBox="1">
                <a:spLocks noRot="1" noChangeAspect="1" noMove="1" noResize="1" noEditPoints="1" noAdjustHandles="1" noChangeArrowheads="1" noChangeShapeType="1" noTextEdit="1"/>
              </p:cNvSpPr>
              <p:nvPr/>
            </p:nvSpPr>
            <p:spPr>
              <a:xfrm>
                <a:off x="3451297" y="4802647"/>
                <a:ext cx="2931030" cy="61279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A266AD9A-FA40-0AD9-9EE3-03206571C3BE}"/>
                  </a:ext>
                </a:extLst>
              </p:cNvPr>
              <p:cNvSpPr txBox="1"/>
              <p:nvPr/>
            </p:nvSpPr>
            <p:spPr>
              <a:xfrm>
                <a:off x="8571342" y="3690836"/>
                <a:ext cx="3515017" cy="2308324"/>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rPr>
                      <m:t>𝑤</m:t>
                    </m:r>
                  </m:oMath>
                </a14:m>
                <a:r>
                  <a:rPr lang="en-US" dirty="0"/>
                  <a:t>:  Weight </a:t>
                </a:r>
              </a:p>
              <a:p>
                <a14:m>
                  <m:oMath xmlns:m="http://schemas.openxmlformats.org/officeDocument/2006/math">
                    <m:r>
                      <a:rPr lang="en-US" altLang="zh-CN" i="1" smtClean="0">
                        <a:latin typeface="Cambria Math" panose="02040503050406030204" pitchFamily="18" charset="0"/>
                        <a:ea typeface="Cambria Math" panose="02040503050406030204" pitchFamily="18" charset="0"/>
                      </a:rPr>
                      <m:t>𝜆</m:t>
                    </m:r>
                  </m:oMath>
                </a14:m>
                <a:r>
                  <a:rPr lang="en-US" dirty="0"/>
                  <a:t>:   Maximum Eigenvalue</a:t>
                </a:r>
              </a:p>
              <a:p>
                <a14:m>
                  <m:oMath xmlns:m="http://schemas.openxmlformats.org/officeDocument/2006/math">
                    <m:r>
                      <a:rPr lang="en-US" b="0" i="1" smtClean="0">
                        <a:latin typeface="Cambria Math" panose="02040503050406030204" pitchFamily="18" charset="0"/>
                      </a:rPr>
                      <m:t>𝑛</m:t>
                    </m:r>
                  </m:oMath>
                </a14:m>
                <a:r>
                  <a:rPr lang="zh-CN" altLang="en-US" dirty="0"/>
                  <a:t>：</a:t>
                </a:r>
                <a:r>
                  <a:rPr lang="en-US" dirty="0"/>
                  <a:t> Order of matrix</a:t>
                </a:r>
              </a:p>
              <a:p>
                <a:r>
                  <a:rPr lang="en-US" dirty="0"/>
                  <a:t>𝐶𝐼:  Consistency index</a:t>
                </a:r>
              </a:p>
              <a:p>
                <a14:m>
                  <m:oMath xmlns:m="http://schemas.openxmlformats.org/officeDocument/2006/math">
                    <m:r>
                      <a:rPr lang="en-US" b="0" i="1" smtClean="0">
                        <a:latin typeface="Cambria Math" panose="02040503050406030204" pitchFamily="18" charset="0"/>
                      </a:rPr>
                      <m:t>𝐶𝑅</m:t>
                    </m:r>
                  </m:oMath>
                </a14:m>
                <a:r>
                  <a:rPr lang="en-US" dirty="0"/>
                  <a:t>: Relative consistency index</a:t>
                </a:r>
              </a:p>
              <a:p>
                <a14:m>
                  <m:oMath xmlns:m="http://schemas.openxmlformats.org/officeDocument/2006/math">
                    <m:r>
                      <a:rPr lang="en-US" b="0" i="1" smtClean="0">
                        <a:latin typeface="Cambria Math" panose="02040503050406030204" pitchFamily="18" charset="0"/>
                      </a:rPr>
                      <m:t>𝑅𝐼</m:t>
                    </m:r>
                  </m:oMath>
                </a14:m>
                <a:r>
                  <a:rPr lang="en-US" dirty="0"/>
                  <a:t>: Random consistency index</a:t>
                </a:r>
              </a:p>
              <a:p>
                <a:r>
                  <a:rPr lang="en-US" dirty="0"/>
                  <a:t>*</a:t>
                </a:r>
                <a:r>
                  <a:rPr lang="en-US" b="0" dirty="0"/>
                  <a:t> </a:t>
                </a:r>
                <a14:m>
                  <m:oMath xmlns:m="http://schemas.openxmlformats.org/officeDocument/2006/math">
                    <m:r>
                      <a:rPr lang="en-US" b="0" i="1" smtClean="0">
                        <a:latin typeface="Cambria Math" panose="02040503050406030204" pitchFamily="18" charset="0"/>
                      </a:rPr>
                      <m:t>𝑅𝐼</m:t>
                    </m:r>
                  </m:oMath>
                </a14:m>
                <a:r>
                  <a:rPr lang="en-US" dirty="0"/>
                  <a:t> : look-up table [8]</a:t>
                </a:r>
              </a:p>
              <a:p>
                <a:endParaRPr lang="en-US" dirty="0"/>
              </a:p>
            </p:txBody>
          </p:sp>
        </mc:Choice>
        <mc:Fallback xmlns="">
          <p:sp>
            <p:nvSpPr>
              <p:cNvPr id="38" name="文本框 37">
                <a:extLst>
                  <a:ext uri="{FF2B5EF4-FFF2-40B4-BE49-F238E27FC236}">
                    <a16:creationId xmlns:a16="http://schemas.microsoft.com/office/drawing/2014/main" id="{A266AD9A-FA40-0AD9-9EE3-03206571C3BE}"/>
                  </a:ext>
                </a:extLst>
              </p:cNvPr>
              <p:cNvSpPr txBox="1">
                <a:spLocks noRot="1" noChangeAspect="1" noMove="1" noResize="1" noEditPoints="1" noAdjustHandles="1" noChangeArrowheads="1" noChangeShapeType="1" noTextEdit="1"/>
              </p:cNvSpPr>
              <p:nvPr/>
            </p:nvSpPr>
            <p:spPr>
              <a:xfrm>
                <a:off x="8571342" y="3690836"/>
                <a:ext cx="3515017" cy="2308324"/>
              </a:xfrm>
              <a:prstGeom prst="rect">
                <a:avLst/>
              </a:prstGeom>
              <a:blipFill>
                <a:blip r:embed="rId11"/>
                <a:stretch>
                  <a:fillRect l="-1386" t="-1319"/>
                </a:stretch>
              </a:blipFill>
            </p:spPr>
            <p:txBody>
              <a:bodyPr/>
              <a:lstStyle/>
              <a:p>
                <a:r>
                  <a:rPr lang="en-US">
                    <a:noFill/>
                  </a:rPr>
                  <a:t> </a:t>
                </a:r>
              </a:p>
            </p:txBody>
          </p:sp>
        </mc:Fallback>
      </mc:AlternateContent>
      <p:sp>
        <p:nvSpPr>
          <p:cNvPr id="40" name="文本框 39">
            <a:extLst>
              <a:ext uri="{FF2B5EF4-FFF2-40B4-BE49-F238E27FC236}">
                <a16:creationId xmlns:a16="http://schemas.microsoft.com/office/drawing/2014/main" id="{74725E6E-3672-9D3E-715A-3E9CEB8E22B3}"/>
              </a:ext>
            </a:extLst>
          </p:cNvPr>
          <p:cNvSpPr txBox="1"/>
          <p:nvPr/>
        </p:nvSpPr>
        <p:spPr>
          <a:xfrm>
            <a:off x="3586775" y="5521812"/>
            <a:ext cx="2660073" cy="369332"/>
          </a:xfrm>
          <a:prstGeom prst="rect">
            <a:avLst/>
          </a:prstGeom>
          <a:noFill/>
        </p:spPr>
        <p:txBody>
          <a:bodyPr wrap="square">
            <a:spAutoFit/>
          </a:bodyPr>
          <a:lstStyle/>
          <a:p>
            <a:r>
              <a:rPr lang="en-US" dirty="0"/>
              <a:t>Consistency test passed</a:t>
            </a:r>
          </a:p>
        </p:txBody>
      </p:sp>
      <p:sp>
        <p:nvSpPr>
          <p:cNvPr id="25" name="Textfeld 7">
            <a:extLst>
              <a:ext uri="{FF2B5EF4-FFF2-40B4-BE49-F238E27FC236}">
                <a16:creationId xmlns:a16="http://schemas.microsoft.com/office/drawing/2014/main" id="{6DD825D8-0E11-3522-5881-23930A73E297}"/>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18</a:t>
            </a:r>
          </a:p>
        </p:txBody>
      </p:sp>
    </p:spTree>
    <p:extLst>
      <p:ext uri="{BB962C8B-B14F-4D97-AF65-F5344CB8AC3E}">
        <p14:creationId xmlns:p14="http://schemas.microsoft.com/office/powerpoint/2010/main" val="2776575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1E259-8EA6-1A0F-AE2C-C1E035E7BC12}"/>
              </a:ext>
            </a:extLst>
          </p:cNvPr>
          <p:cNvSpPr>
            <a:spLocks noGrp="1"/>
          </p:cNvSpPr>
          <p:nvPr>
            <p:ph type="title"/>
          </p:nvPr>
        </p:nvSpPr>
        <p:spPr/>
        <p:txBody>
          <a:bodyPr/>
          <a:lstStyle/>
          <a:p>
            <a:r>
              <a:rPr lang="en-US" sz="3200" b="1" dirty="0"/>
              <a:t>Methodology</a:t>
            </a:r>
            <a:endParaRPr lang="en-US" sz="3200" dirty="0"/>
          </a:p>
        </p:txBody>
      </p:sp>
      <p:sp>
        <p:nvSpPr>
          <p:cNvPr id="4" name="文本框 3">
            <a:extLst>
              <a:ext uri="{FF2B5EF4-FFF2-40B4-BE49-F238E27FC236}">
                <a16:creationId xmlns:a16="http://schemas.microsoft.com/office/drawing/2014/main" id="{F8D9C0D3-EB36-D760-6F17-DB80A2720507}"/>
              </a:ext>
            </a:extLst>
          </p:cNvPr>
          <p:cNvSpPr txBox="1"/>
          <p:nvPr/>
        </p:nvSpPr>
        <p:spPr>
          <a:xfrm>
            <a:off x="575734" y="991285"/>
            <a:ext cx="7912894" cy="430887"/>
          </a:xfrm>
          <a:prstGeom prst="rect">
            <a:avLst/>
          </a:prstGeom>
          <a:noFill/>
        </p:spPr>
        <p:txBody>
          <a:bodyPr wrap="square" lIns="0">
            <a:spAutoFit/>
          </a:bodyPr>
          <a:lstStyle/>
          <a:p>
            <a:r>
              <a:rPr lang="en-US" sz="2200" b="1" dirty="0"/>
              <a:t>Weight calculation and consistency testing</a:t>
            </a:r>
          </a:p>
        </p:txBody>
      </p:sp>
      <p:sp>
        <p:nvSpPr>
          <p:cNvPr id="6" name="文本框 5">
            <a:extLst>
              <a:ext uri="{FF2B5EF4-FFF2-40B4-BE49-F238E27FC236}">
                <a16:creationId xmlns:a16="http://schemas.microsoft.com/office/drawing/2014/main" id="{69CBF398-5B81-26FD-7290-C8AF36771162}"/>
              </a:ext>
            </a:extLst>
          </p:cNvPr>
          <p:cNvSpPr txBox="1"/>
          <p:nvPr/>
        </p:nvSpPr>
        <p:spPr>
          <a:xfrm>
            <a:off x="575734" y="1549658"/>
            <a:ext cx="2350294" cy="369332"/>
          </a:xfrm>
          <a:prstGeom prst="rect">
            <a:avLst/>
          </a:prstGeom>
          <a:noFill/>
        </p:spPr>
        <p:txBody>
          <a:bodyPr wrap="square" lIns="0">
            <a:spAutoFit/>
          </a:bodyPr>
          <a:lstStyle/>
          <a:p>
            <a:pPr eaLnBrk="0" hangingPunct="0"/>
            <a:r>
              <a:rPr lang="en-US" dirty="0">
                <a:latin typeface="Arial" panose="020B0604020202020204" pitchFamily="34" charset="0"/>
              </a:rPr>
              <a:t>C</a:t>
            </a:r>
            <a:r>
              <a:rPr lang="en-US" b="0" i="0" dirty="0">
                <a:effectLst/>
                <a:latin typeface="Arial" panose="020B0604020202020204" pitchFamily="34" charset="0"/>
              </a:rPr>
              <a:t>riteria layer</a:t>
            </a:r>
            <a:endParaRPr lang="en-US" dirty="0"/>
          </a:p>
        </p:txBody>
      </p:sp>
      <p:graphicFrame>
        <p:nvGraphicFramePr>
          <p:cNvPr id="7" name="表格 7">
            <a:extLst>
              <a:ext uri="{FF2B5EF4-FFF2-40B4-BE49-F238E27FC236}">
                <a16:creationId xmlns:a16="http://schemas.microsoft.com/office/drawing/2014/main" id="{EDC376D8-A3E3-8C67-DE45-E91C76CF7C81}"/>
              </a:ext>
            </a:extLst>
          </p:cNvPr>
          <p:cNvGraphicFramePr>
            <a:graphicFrameLocks noGrp="1"/>
          </p:cNvGraphicFramePr>
          <p:nvPr>
            <p:extLst>
              <p:ext uri="{D42A27DB-BD31-4B8C-83A1-F6EECF244321}">
                <p14:modId xmlns:p14="http://schemas.microsoft.com/office/powerpoint/2010/main" val="1734103044"/>
              </p:ext>
            </p:extLst>
          </p:nvPr>
        </p:nvGraphicFramePr>
        <p:xfrm>
          <a:off x="1011765" y="2046476"/>
          <a:ext cx="10168469" cy="949960"/>
        </p:xfrm>
        <a:graphic>
          <a:graphicData uri="http://schemas.openxmlformats.org/drawingml/2006/table">
            <a:tbl>
              <a:tblPr firstRow="1" bandRow="1">
                <a:tableStyleId>{5C22544A-7EE6-4342-B048-85BDC9FD1C3A}</a:tableStyleId>
              </a:tblPr>
              <a:tblGrid>
                <a:gridCol w="1452638">
                  <a:extLst>
                    <a:ext uri="{9D8B030D-6E8A-4147-A177-3AD203B41FA5}">
                      <a16:colId xmlns:a16="http://schemas.microsoft.com/office/drawing/2014/main" val="1059717214"/>
                    </a:ext>
                  </a:extLst>
                </a:gridCol>
                <a:gridCol w="1962006">
                  <a:extLst>
                    <a:ext uri="{9D8B030D-6E8A-4147-A177-3AD203B41FA5}">
                      <a16:colId xmlns:a16="http://schemas.microsoft.com/office/drawing/2014/main" val="3192986212"/>
                    </a:ext>
                  </a:extLst>
                </a:gridCol>
                <a:gridCol w="1709159">
                  <a:extLst>
                    <a:ext uri="{9D8B030D-6E8A-4147-A177-3AD203B41FA5}">
                      <a16:colId xmlns:a16="http://schemas.microsoft.com/office/drawing/2014/main" val="2293443257"/>
                    </a:ext>
                  </a:extLst>
                </a:gridCol>
                <a:gridCol w="1435212">
                  <a:extLst>
                    <a:ext uri="{9D8B030D-6E8A-4147-A177-3AD203B41FA5}">
                      <a16:colId xmlns:a16="http://schemas.microsoft.com/office/drawing/2014/main" val="2019297078"/>
                    </a:ext>
                  </a:extLst>
                </a:gridCol>
                <a:gridCol w="1392372">
                  <a:extLst>
                    <a:ext uri="{9D8B030D-6E8A-4147-A177-3AD203B41FA5}">
                      <a16:colId xmlns:a16="http://schemas.microsoft.com/office/drawing/2014/main" val="3750346380"/>
                    </a:ext>
                  </a:extLst>
                </a:gridCol>
                <a:gridCol w="749738">
                  <a:extLst>
                    <a:ext uri="{9D8B030D-6E8A-4147-A177-3AD203B41FA5}">
                      <a16:colId xmlns:a16="http://schemas.microsoft.com/office/drawing/2014/main" val="1671507962"/>
                    </a:ext>
                  </a:extLst>
                </a:gridCol>
                <a:gridCol w="1467344">
                  <a:extLst>
                    <a:ext uri="{9D8B030D-6E8A-4147-A177-3AD203B41FA5}">
                      <a16:colId xmlns:a16="http://schemas.microsoft.com/office/drawing/2014/main" val="1032702511"/>
                    </a:ext>
                  </a:extLst>
                </a:gridCol>
              </a:tblGrid>
              <a:tr h="236956">
                <a:tc>
                  <a:txBody>
                    <a:bodyPr/>
                    <a:lstStyle/>
                    <a:p>
                      <a:r>
                        <a:rPr lang="en-US" sz="1600" b="1" i="0" kern="1200" dirty="0">
                          <a:solidFill>
                            <a:schemeClr val="lt1"/>
                          </a:solidFill>
                          <a:effectLst/>
                          <a:latin typeface="+mn-lt"/>
                          <a:ea typeface="+mn-ea"/>
                          <a:cs typeface="+mn-cs"/>
                        </a:rPr>
                        <a:t>Criteria</a:t>
                      </a:r>
                      <a:br>
                        <a:rPr lang="en-US" sz="1600" b="1" dirty="0"/>
                      </a:br>
                      <a:r>
                        <a:rPr lang="en-US" sz="1600" b="1" i="0" kern="1200" dirty="0">
                          <a:solidFill>
                            <a:schemeClr val="lt1"/>
                          </a:solidFill>
                          <a:effectLst/>
                          <a:latin typeface="+mn-lt"/>
                          <a:ea typeface="+mn-ea"/>
                          <a:cs typeface="+mn-cs"/>
                        </a:rPr>
                        <a:t>layer</a:t>
                      </a:r>
                      <a:endParaRPr lang="en-US" sz="1600" b="1" dirty="0"/>
                    </a:p>
                  </a:txBody>
                  <a:tcPr/>
                </a:tc>
                <a:tc>
                  <a:txBody>
                    <a:bodyPr/>
                    <a:lstStyle/>
                    <a:p>
                      <a:r>
                        <a:rPr lang="en-US" sz="1600" b="1" i="0" kern="1200" dirty="0">
                          <a:solidFill>
                            <a:schemeClr val="lt1"/>
                          </a:solidFill>
                          <a:effectLst/>
                          <a:latin typeface="+mn-lt"/>
                          <a:ea typeface="+mn-ea"/>
                          <a:cs typeface="+mn-cs"/>
                        </a:rPr>
                        <a:t>Parameter</a:t>
                      </a:r>
                      <a:br>
                        <a:rPr lang="en-US" sz="1600" b="1" dirty="0"/>
                      </a:br>
                      <a:r>
                        <a:rPr lang="en-US" sz="1600" b="1" i="0" kern="1200" dirty="0">
                          <a:solidFill>
                            <a:schemeClr val="lt1"/>
                          </a:solidFill>
                          <a:effectLst/>
                          <a:latin typeface="+mn-lt"/>
                          <a:ea typeface="+mn-ea"/>
                          <a:cs typeface="+mn-cs"/>
                        </a:rPr>
                        <a:t>Sensitivity C1</a:t>
                      </a:r>
                      <a:endParaRPr lang="en-US" sz="1600" b="1" dirty="0"/>
                    </a:p>
                  </a:txBody>
                  <a:tcPr/>
                </a:tc>
                <a:tc>
                  <a:txBody>
                    <a:bodyPr/>
                    <a:lstStyle/>
                    <a:p>
                      <a:r>
                        <a:rPr lang="en-US" sz="1600" b="1" i="0" kern="1200" dirty="0">
                          <a:solidFill>
                            <a:schemeClr val="lt1"/>
                          </a:solidFill>
                          <a:effectLst/>
                          <a:latin typeface="+mn-lt"/>
                          <a:ea typeface="+mn-ea"/>
                          <a:cs typeface="+mn-cs"/>
                        </a:rPr>
                        <a:t>Damage</a:t>
                      </a:r>
                      <a:br>
                        <a:rPr lang="en-US" sz="1600" b="1" dirty="0"/>
                      </a:br>
                      <a:r>
                        <a:rPr lang="en-US" sz="1600" b="1" i="0" kern="1200" dirty="0">
                          <a:solidFill>
                            <a:schemeClr val="lt1"/>
                          </a:solidFill>
                          <a:effectLst/>
                          <a:latin typeface="+mn-lt"/>
                          <a:ea typeface="+mn-ea"/>
                          <a:cs typeface="+mn-cs"/>
                        </a:rPr>
                        <a:t>Correlation C2</a:t>
                      </a:r>
                      <a:endParaRPr lang="en-US" sz="1600" b="1" dirty="0"/>
                    </a:p>
                  </a:txBody>
                  <a:tcPr/>
                </a:tc>
                <a:tc>
                  <a:txBody>
                    <a:bodyPr/>
                    <a:lstStyle/>
                    <a:p>
                      <a:r>
                        <a:rPr lang="en-US" sz="1600" b="1" i="0" kern="1200" dirty="0">
                          <a:solidFill>
                            <a:schemeClr val="lt1"/>
                          </a:solidFill>
                          <a:effectLst/>
                          <a:latin typeface="+mn-lt"/>
                          <a:ea typeface="+mn-ea"/>
                          <a:cs typeface="+mn-cs"/>
                        </a:rPr>
                        <a:t>Monitoring</a:t>
                      </a:r>
                      <a:br>
                        <a:rPr lang="en-US" sz="1600" b="1" dirty="0"/>
                      </a:br>
                      <a:r>
                        <a:rPr lang="en-US" sz="1600" b="1" i="0" kern="1200" dirty="0">
                          <a:solidFill>
                            <a:schemeClr val="lt1"/>
                          </a:solidFill>
                          <a:effectLst/>
                          <a:latin typeface="+mn-lt"/>
                          <a:ea typeface="+mn-ea"/>
                          <a:cs typeface="+mn-cs"/>
                        </a:rPr>
                        <a:t>Economy C3</a:t>
                      </a:r>
                      <a:endParaRPr lang="en-US" sz="1600" b="1" dirty="0"/>
                    </a:p>
                  </a:txBody>
                  <a:tcPr/>
                </a:tc>
                <a:tc>
                  <a:txBody>
                    <a:bodyPr/>
                    <a:lstStyle/>
                    <a:p>
                      <a:r>
                        <a:rPr lang="en-US" sz="1600" b="1" i="0" kern="1200" dirty="0">
                          <a:solidFill>
                            <a:schemeClr val="lt1"/>
                          </a:solidFill>
                          <a:effectLst/>
                          <a:latin typeface="+mn-lt"/>
                          <a:ea typeface="+mn-ea"/>
                          <a:cs typeface="+mn-cs"/>
                        </a:rPr>
                        <a:t>Maximum</a:t>
                      </a:r>
                      <a:br>
                        <a:rPr lang="en-US" sz="1600" b="1" dirty="0"/>
                      </a:br>
                      <a:r>
                        <a:rPr lang="en-US" sz="1600" b="1" i="0" kern="1200" dirty="0">
                          <a:solidFill>
                            <a:schemeClr val="lt1"/>
                          </a:solidFill>
                          <a:effectLst/>
                          <a:latin typeface="+mn-lt"/>
                          <a:ea typeface="+mn-ea"/>
                          <a:cs typeface="+mn-cs"/>
                        </a:rPr>
                        <a:t>Eigenvalue</a:t>
                      </a:r>
                      <a:endParaRPr lang="en-US" sz="1600" b="1" dirty="0"/>
                    </a:p>
                  </a:txBody>
                  <a:tcPr/>
                </a:tc>
                <a:tc>
                  <a:txBody>
                    <a:bodyPr/>
                    <a:lstStyle/>
                    <a:p>
                      <a:r>
                        <a:rPr lang="en-US" sz="1600" b="1" i="0" kern="1200" dirty="0">
                          <a:solidFill>
                            <a:schemeClr val="lt1"/>
                          </a:solidFill>
                          <a:effectLst/>
                          <a:latin typeface="+mn-lt"/>
                          <a:ea typeface="+mn-ea"/>
                          <a:cs typeface="+mn-cs"/>
                        </a:rPr>
                        <a:t>CR*</a:t>
                      </a:r>
                      <a:endParaRPr lang="en-US" sz="1600" b="1" dirty="0"/>
                    </a:p>
                  </a:txBody>
                  <a:tcPr/>
                </a:tc>
                <a:tc>
                  <a:txBody>
                    <a:bodyPr/>
                    <a:lstStyle/>
                    <a:p>
                      <a:r>
                        <a:rPr lang="en-US" sz="1600" b="1" i="0" kern="1200" dirty="0">
                          <a:solidFill>
                            <a:schemeClr val="lt1"/>
                          </a:solidFill>
                          <a:effectLst/>
                          <a:latin typeface="+mn-lt"/>
                          <a:ea typeface="+mn-ea"/>
                          <a:cs typeface="+mn-cs"/>
                        </a:rPr>
                        <a:t>Consistency</a:t>
                      </a:r>
                      <a:br>
                        <a:rPr lang="en-US" sz="1600" b="1" dirty="0"/>
                      </a:br>
                      <a:r>
                        <a:rPr lang="en-US" sz="1600" b="1" i="0" kern="1200" dirty="0">
                          <a:solidFill>
                            <a:schemeClr val="lt1"/>
                          </a:solidFill>
                          <a:effectLst/>
                          <a:latin typeface="+mn-lt"/>
                          <a:ea typeface="+mn-ea"/>
                          <a:cs typeface="+mn-cs"/>
                        </a:rPr>
                        <a:t>test</a:t>
                      </a:r>
                      <a:endParaRPr lang="en-US" sz="1600" b="1" dirty="0"/>
                    </a:p>
                  </a:txBody>
                  <a:tcPr/>
                </a:tc>
                <a:extLst>
                  <a:ext uri="{0D108BD9-81ED-4DB2-BD59-A6C34878D82A}">
                    <a16:rowId xmlns:a16="http://schemas.microsoft.com/office/drawing/2014/main" val="2342783406"/>
                  </a:ext>
                </a:extLst>
              </a:tr>
              <a:tr h="370840">
                <a:tc>
                  <a:txBody>
                    <a:bodyPr/>
                    <a:lstStyle/>
                    <a:p>
                      <a:r>
                        <a:rPr lang="en-US" sz="1600" b="1" dirty="0"/>
                        <a:t>Weight</a:t>
                      </a:r>
                    </a:p>
                  </a:txBody>
                  <a:tcPr/>
                </a:tc>
                <a:tc>
                  <a:txBody>
                    <a:bodyPr/>
                    <a:lstStyle/>
                    <a:p>
                      <a:pPr algn="ctr"/>
                      <a:r>
                        <a:rPr lang="en-US" sz="1600" dirty="0"/>
                        <a:t>0.4286</a:t>
                      </a:r>
                    </a:p>
                  </a:txBody>
                  <a:tcPr anchor="ctr" anchorCtr="1"/>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0.4286</a:t>
                      </a:r>
                    </a:p>
                  </a:txBody>
                  <a:tcPr anchor="ctr" anchorCtr="1"/>
                </a:tc>
                <a:tc>
                  <a:txBody>
                    <a:bodyPr/>
                    <a:lstStyle/>
                    <a:p>
                      <a:pPr algn="ctr"/>
                      <a:r>
                        <a:rPr lang="en-US" sz="1600" dirty="0"/>
                        <a:t>0.1429</a:t>
                      </a:r>
                    </a:p>
                  </a:txBody>
                  <a:tcPr anchor="ctr" anchorCtr="1"/>
                </a:tc>
                <a:tc>
                  <a:txBody>
                    <a:bodyPr/>
                    <a:lstStyle/>
                    <a:p>
                      <a:pPr algn="ctr"/>
                      <a:r>
                        <a:rPr lang="en-US" sz="1600" dirty="0"/>
                        <a:t>3.0000</a:t>
                      </a:r>
                    </a:p>
                  </a:txBody>
                  <a:tcPr anchor="ctr" anchorCtr="1"/>
                </a:tc>
                <a:tc>
                  <a:txBody>
                    <a:bodyPr/>
                    <a:lstStyle/>
                    <a:p>
                      <a:pPr algn="ctr"/>
                      <a:r>
                        <a:rPr lang="en-US" sz="1600" dirty="0"/>
                        <a:t>0.000</a:t>
                      </a:r>
                    </a:p>
                  </a:txBody>
                  <a:tcPr anchor="ctr" anchorCtr="1"/>
                </a:tc>
                <a:tc>
                  <a:txBody>
                    <a:bodyPr/>
                    <a:lstStyle/>
                    <a:p>
                      <a:pPr algn="ctr"/>
                      <a:r>
                        <a:rPr lang="en-US" sz="1600" dirty="0"/>
                        <a:t>Pass</a:t>
                      </a:r>
                    </a:p>
                  </a:txBody>
                  <a:tcPr anchor="ctr" anchorCtr="1"/>
                </a:tc>
                <a:extLst>
                  <a:ext uri="{0D108BD9-81ED-4DB2-BD59-A6C34878D82A}">
                    <a16:rowId xmlns:a16="http://schemas.microsoft.com/office/drawing/2014/main" val="2478329730"/>
                  </a:ext>
                </a:extLst>
              </a:tr>
            </a:tbl>
          </a:graphicData>
        </a:graphic>
      </p:graphicFrame>
      <p:sp>
        <p:nvSpPr>
          <p:cNvPr id="8" name="文本框 7">
            <a:extLst>
              <a:ext uri="{FF2B5EF4-FFF2-40B4-BE49-F238E27FC236}">
                <a16:creationId xmlns:a16="http://schemas.microsoft.com/office/drawing/2014/main" id="{84A86812-8234-8276-50A6-461D1BCED2FB}"/>
              </a:ext>
            </a:extLst>
          </p:cNvPr>
          <p:cNvSpPr txBox="1"/>
          <p:nvPr/>
        </p:nvSpPr>
        <p:spPr>
          <a:xfrm>
            <a:off x="575734" y="3078361"/>
            <a:ext cx="2350294" cy="369332"/>
          </a:xfrm>
          <a:prstGeom prst="rect">
            <a:avLst/>
          </a:prstGeom>
          <a:noFill/>
        </p:spPr>
        <p:txBody>
          <a:bodyPr wrap="square" lIns="0">
            <a:spAutoFit/>
          </a:bodyPr>
          <a:lstStyle/>
          <a:p>
            <a:pPr eaLnBrk="0" hangingPunct="0"/>
            <a:r>
              <a:rPr lang="en-US" dirty="0">
                <a:latin typeface="Arial" panose="020B0604020202020204" pitchFamily="34" charset="0"/>
              </a:rPr>
              <a:t>Parameter layer</a:t>
            </a:r>
            <a:endParaRPr lang="en-US" dirty="0"/>
          </a:p>
        </p:txBody>
      </p:sp>
      <p:graphicFrame>
        <p:nvGraphicFramePr>
          <p:cNvPr id="9" name="表格 6">
            <a:extLst>
              <a:ext uri="{FF2B5EF4-FFF2-40B4-BE49-F238E27FC236}">
                <a16:creationId xmlns:a16="http://schemas.microsoft.com/office/drawing/2014/main" id="{20323080-9F5E-8231-284E-B1B0F892C237}"/>
              </a:ext>
            </a:extLst>
          </p:cNvPr>
          <p:cNvGraphicFramePr>
            <a:graphicFrameLocks noGrp="1"/>
          </p:cNvGraphicFramePr>
          <p:nvPr>
            <p:extLst>
              <p:ext uri="{D42A27DB-BD31-4B8C-83A1-F6EECF244321}">
                <p14:modId xmlns:p14="http://schemas.microsoft.com/office/powerpoint/2010/main" val="1832279510"/>
              </p:ext>
            </p:extLst>
          </p:nvPr>
        </p:nvGraphicFramePr>
        <p:xfrm>
          <a:off x="1378876" y="3550235"/>
          <a:ext cx="9507274" cy="2316480"/>
        </p:xfrm>
        <a:graphic>
          <a:graphicData uri="http://schemas.openxmlformats.org/drawingml/2006/table">
            <a:tbl>
              <a:tblPr firstRow="1" bandRow="1">
                <a:tableStyleId>{5C22544A-7EE6-4342-B048-85BDC9FD1C3A}</a:tableStyleId>
              </a:tblPr>
              <a:tblGrid>
                <a:gridCol w="1382449">
                  <a:extLst>
                    <a:ext uri="{9D8B030D-6E8A-4147-A177-3AD203B41FA5}">
                      <a16:colId xmlns:a16="http://schemas.microsoft.com/office/drawing/2014/main" val="2802841680"/>
                    </a:ext>
                  </a:extLst>
                </a:gridCol>
                <a:gridCol w="876300">
                  <a:extLst>
                    <a:ext uri="{9D8B030D-6E8A-4147-A177-3AD203B41FA5}">
                      <a16:colId xmlns:a16="http://schemas.microsoft.com/office/drawing/2014/main" val="84296752"/>
                    </a:ext>
                  </a:extLst>
                </a:gridCol>
                <a:gridCol w="1086709">
                  <a:extLst>
                    <a:ext uri="{9D8B030D-6E8A-4147-A177-3AD203B41FA5}">
                      <a16:colId xmlns:a16="http://schemas.microsoft.com/office/drawing/2014/main" val="3824247414"/>
                    </a:ext>
                  </a:extLst>
                </a:gridCol>
                <a:gridCol w="1115153">
                  <a:extLst>
                    <a:ext uri="{9D8B030D-6E8A-4147-A177-3AD203B41FA5}">
                      <a16:colId xmlns:a16="http://schemas.microsoft.com/office/drawing/2014/main" val="1391642244"/>
                    </a:ext>
                  </a:extLst>
                </a:gridCol>
                <a:gridCol w="1322388">
                  <a:extLst>
                    <a:ext uri="{9D8B030D-6E8A-4147-A177-3AD203B41FA5}">
                      <a16:colId xmlns:a16="http://schemas.microsoft.com/office/drawing/2014/main" val="2888579686"/>
                    </a:ext>
                  </a:extLst>
                </a:gridCol>
                <a:gridCol w="1476375">
                  <a:extLst>
                    <a:ext uri="{9D8B030D-6E8A-4147-A177-3AD203B41FA5}">
                      <a16:colId xmlns:a16="http://schemas.microsoft.com/office/drawing/2014/main" val="243102888"/>
                    </a:ext>
                  </a:extLst>
                </a:gridCol>
                <a:gridCol w="838200">
                  <a:extLst>
                    <a:ext uri="{9D8B030D-6E8A-4147-A177-3AD203B41FA5}">
                      <a16:colId xmlns:a16="http://schemas.microsoft.com/office/drawing/2014/main" val="1371253462"/>
                    </a:ext>
                  </a:extLst>
                </a:gridCol>
                <a:gridCol w="1409700">
                  <a:extLst>
                    <a:ext uri="{9D8B030D-6E8A-4147-A177-3AD203B41FA5}">
                      <a16:colId xmlns:a16="http://schemas.microsoft.com/office/drawing/2014/main" val="3374076916"/>
                    </a:ext>
                  </a:extLst>
                </a:gridCol>
              </a:tblGrid>
              <a:tr h="524523">
                <a:tc>
                  <a:txBody>
                    <a:bodyPr/>
                    <a:lstStyle/>
                    <a:p>
                      <a:r>
                        <a:rPr lang="en-US" sz="1600" b="0" i="0" kern="1200" dirty="0">
                          <a:solidFill>
                            <a:schemeClr val="lt1"/>
                          </a:solidFill>
                          <a:effectLst/>
                          <a:latin typeface="+mn-lt"/>
                          <a:ea typeface="+mn-ea"/>
                          <a:cs typeface="+mn-cs"/>
                        </a:rPr>
                        <a:t>Parameter</a:t>
                      </a:r>
                      <a:br>
                        <a:rPr lang="en-US" sz="1600" dirty="0"/>
                      </a:br>
                      <a:r>
                        <a:rPr lang="en-US" sz="1600" b="0" i="0" kern="1200" dirty="0">
                          <a:solidFill>
                            <a:schemeClr val="lt1"/>
                          </a:solidFill>
                          <a:effectLst/>
                          <a:latin typeface="+mn-lt"/>
                          <a:ea typeface="+mn-ea"/>
                          <a:cs typeface="+mn-cs"/>
                        </a:rPr>
                        <a:t>layer</a:t>
                      </a:r>
                      <a:endParaRPr lang="en-US" sz="1600" dirty="0"/>
                    </a:p>
                  </a:txBody>
                  <a:tcPr/>
                </a:tc>
                <a:tc>
                  <a:txBody>
                    <a:bodyPr/>
                    <a:lstStyle/>
                    <a:p>
                      <a:pPr algn="ctr"/>
                      <a:r>
                        <a:rPr lang="en-US" sz="1600" dirty="0"/>
                        <a:t>Stress</a:t>
                      </a:r>
                    </a:p>
                  </a:txBody>
                  <a:tcPr/>
                </a:tc>
                <a:tc>
                  <a:txBody>
                    <a:bodyPr/>
                    <a:lstStyle/>
                    <a:p>
                      <a:pPr algn="ctr"/>
                      <a:r>
                        <a:rPr lang="en-US" sz="1600" dirty="0"/>
                        <a:t>Vibration</a:t>
                      </a:r>
                    </a:p>
                  </a:txBody>
                  <a:tcPr/>
                </a:tc>
                <a:tc>
                  <a:txBody>
                    <a:bodyPr/>
                    <a:lstStyle/>
                    <a:p>
                      <a:pPr algn="ctr"/>
                      <a:r>
                        <a:rPr lang="en-US" sz="1600" dirty="0"/>
                        <a:t>Acoustic Wave</a:t>
                      </a:r>
                    </a:p>
                  </a:txBody>
                  <a:tcPr/>
                </a:tc>
                <a:tc>
                  <a:txBody>
                    <a:bodyPr/>
                    <a:lstStyle/>
                    <a:p>
                      <a:pPr algn="ctr"/>
                      <a:r>
                        <a:rPr lang="en-US" sz="1600" dirty="0"/>
                        <a:t>Impedance</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b="1" i="0" kern="1200" dirty="0">
                          <a:solidFill>
                            <a:schemeClr val="lt1"/>
                          </a:solidFill>
                          <a:effectLst/>
                          <a:latin typeface="+mn-lt"/>
                          <a:ea typeface="+mn-ea"/>
                          <a:cs typeface="+mn-cs"/>
                        </a:rPr>
                        <a:t>Maximum</a:t>
                      </a:r>
                      <a:br>
                        <a:rPr lang="en-US" sz="1600" b="1" dirty="0"/>
                      </a:br>
                      <a:r>
                        <a:rPr lang="en-US" sz="1600" b="1" i="0" kern="1200" dirty="0">
                          <a:solidFill>
                            <a:schemeClr val="lt1"/>
                          </a:solidFill>
                          <a:effectLst/>
                          <a:latin typeface="+mn-lt"/>
                          <a:ea typeface="+mn-ea"/>
                          <a:cs typeface="+mn-cs"/>
                        </a:rPr>
                        <a:t>Eigenvalue</a:t>
                      </a:r>
                      <a:endParaRPr lang="en-US" sz="1600" b="1" dirty="0"/>
                    </a:p>
                  </a:txBody>
                  <a:tcPr/>
                </a:tc>
                <a:tc>
                  <a:txBody>
                    <a:bodyPr/>
                    <a:lstStyle/>
                    <a:p>
                      <a:pPr algn="ctr"/>
                      <a:r>
                        <a:rPr lang="en-US" sz="1600" b="1" i="0" kern="1200" dirty="0">
                          <a:solidFill>
                            <a:schemeClr val="lt1"/>
                          </a:solidFill>
                          <a:effectLst/>
                          <a:latin typeface="+mn-lt"/>
                          <a:ea typeface="+mn-ea"/>
                          <a:cs typeface="+mn-cs"/>
                        </a:rPr>
                        <a:t>CR*</a:t>
                      </a:r>
                      <a:endParaRPr lang="en-US" sz="1600" dirty="0"/>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b="1" i="0" kern="1200" dirty="0">
                          <a:solidFill>
                            <a:schemeClr val="lt1"/>
                          </a:solidFill>
                          <a:effectLst/>
                          <a:latin typeface="+mn-lt"/>
                          <a:ea typeface="+mn-ea"/>
                          <a:cs typeface="+mn-cs"/>
                        </a:rPr>
                        <a:t>Consistency</a:t>
                      </a:r>
                      <a:br>
                        <a:rPr lang="en-US" sz="1600" b="1" dirty="0"/>
                      </a:br>
                      <a:r>
                        <a:rPr lang="en-US" sz="1600" b="1" i="0" kern="1200" dirty="0">
                          <a:solidFill>
                            <a:schemeClr val="lt1"/>
                          </a:solidFill>
                          <a:effectLst/>
                          <a:latin typeface="+mn-lt"/>
                          <a:ea typeface="+mn-ea"/>
                          <a:cs typeface="+mn-cs"/>
                        </a:rPr>
                        <a:t>test</a:t>
                      </a:r>
                      <a:endParaRPr lang="en-US" sz="1600" b="1" dirty="0"/>
                    </a:p>
                  </a:txBody>
                  <a:tcPr/>
                </a:tc>
                <a:extLst>
                  <a:ext uri="{0D108BD9-81ED-4DB2-BD59-A6C34878D82A}">
                    <a16:rowId xmlns:a16="http://schemas.microsoft.com/office/drawing/2014/main" val="68021653"/>
                  </a:ext>
                </a:extLst>
              </a:tr>
              <a:tr h="52452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dirty="0"/>
                        <a:t>Parameter Sensitivity</a:t>
                      </a:r>
                    </a:p>
                  </a:txBody>
                  <a:tcPr/>
                </a:tc>
                <a:tc>
                  <a:txBody>
                    <a:bodyPr/>
                    <a:lstStyle/>
                    <a:p>
                      <a:pPr algn="ctr"/>
                      <a:r>
                        <a:rPr lang="en-US" sz="1600" dirty="0"/>
                        <a:t>0.1667</a:t>
                      </a:r>
                    </a:p>
                  </a:txBody>
                  <a:tcPr anchor="ctr" anchorCtr="1"/>
                </a:tc>
                <a:tc>
                  <a:txBody>
                    <a:bodyPr/>
                    <a:lstStyle/>
                    <a:p>
                      <a:pPr algn="ctr"/>
                      <a:r>
                        <a:rPr lang="en-US" sz="1600" dirty="0"/>
                        <a:t>0.1667</a:t>
                      </a:r>
                    </a:p>
                  </a:txBody>
                  <a:tcPr anchor="ctr" anchorCtr="1"/>
                </a:tc>
                <a:tc>
                  <a:txBody>
                    <a:bodyPr/>
                    <a:lstStyle/>
                    <a:p>
                      <a:pPr algn="ctr"/>
                      <a:r>
                        <a:rPr lang="en-US" sz="1600" dirty="0"/>
                        <a:t>0.3333</a:t>
                      </a:r>
                    </a:p>
                  </a:txBody>
                  <a:tcPr anchor="ctr" anchorCtr="1"/>
                </a:tc>
                <a:tc>
                  <a:txBody>
                    <a:bodyPr/>
                    <a:lstStyle/>
                    <a:p>
                      <a:pPr algn="ctr"/>
                      <a:r>
                        <a:rPr lang="en-US" sz="1600" dirty="0"/>
                        <a:t>0.3333</a:t>
                      </a:r>
                    </a:p>
                  </a:txBody>
                  <a:tcPr anchor="ctr" anchorCtr="1"/>
                </a:tc>
                <a:tc>
                  <a:txBody>
                    <a:bodyPr/>
                    <a:lstStyle/>
                    <a:p>
                      <a:pPr algn="ctr"/>
                      <a:r>
                        <a:rPr lang="en-US" sz="1600" dirty="0"/>
                        <a:t>4.0000</a:t>
                      </a:r>
                    </a:p>
                  </a:txBody>
                  <a:tcPr anchor="ctr" anchorCtr="1"/>
                </a:tc>
                <a:tc>
                  <a:txBody>
                    <a:bodyPr/>
                    <a:lstStyle/>
                    <a:p>
                      <a:pPr algn="ctr"/>
                      <a:r>
                        <a:rPr lang="en-US" sz="1600" dirty="0"/>
                        <a:t>0.000</a:t>
                      </a:r>
                    </a:p>
                  </a:txBody>
                  <a:tcPr anchor="ctr" anchorCtr="1"/>
                </a:tc>
                <a:tc>
                  <a:txBody>
                    <a:bodyPr/>
                    <a:lstStyle/>
                    <a:p>
                      <a:pPr algn="ctr"/>
                      <a:r>
                        <a:rPr lang="en-US" sz="1600" dirty="0"/>
                        <a:t>Pass</a:t>
                      </a:r>
                    </a:p>
                  </a:txBody>
                  <a:tcPr anchor="ctr" anchorCtr="1"/>
                </a:tc>
                <a:extLst>
                  <a:ext uri="{0D108BD9-81ED-4DB2-BD59-A6C34878D82A}">
                    <a16:rowId xmlns:a16="http://schemas.microsoft.com/office/drawing/2014/main" val="2443221503"/>
                  </a:ext>
                </a:extLst>
              </a:tr>
              <a:tr h="524523">
                <a:tc>
                  <a:txBody>
                    <a:bodyPr/>
                    <a:lstStyle/>
                    <a:p>
                      <a:r>
                        <a:rPr lang="en-US" sz="1600" dirty="0"/>
                        <a:t>Damage Correlation</a:t>
                      </a:r>
                    </a:p>
                  </a:txBody>
                  <a:tcPr/>
                </a:tc>
                <a:tc>
                  <a:txBody>
                    <a:bodyPr/>
                    <a:lstStyle/>
                    <a:p>
                      <a:pPr algn="ctr"/>
                      <a:r>
                        <a:rPr lang="en-US" sz="1600" dirty="0"/>
                        <a:t>0.1272</a:t>
                      </a:r>
                    </a:p>
                  </a:txBody>
                  <a:tcPr anchor="ctr" anchorCtr="1"/>
                </a:tc>
                <a:tc>
                  <a:txBody>
                    <a:bodyPr/>
                    <a:lstStyle/>
                    <a:p>
                      <a:pPr algn="ctr"/>
                      <a:r>
                        <a:rPr lang="en-US" sz="1600" dirty="0"/>
                        <a:t>0.2804</a:t>
                      </a:r>
                    </a:p>
                  </a:txBody>
                  <a:tcPr anchor="ctr" anchorCtr="1"/>
                </a:tc>
                <a:tc>
                  <a:txBody>
                    <a:bodyPr/>
                    <a:lstStyle/>
                    <a:p>
                      <a:pPr algn="ctr"/>
                      <a:r>
                        <a:rPr lang="en-US" sz="1600" dirty="0"/>
                        <a:t>0.3120</a:t>
                      </a:r>
                    </a:p>
                  </a:txBody>
                  <a:tcPr anchor="ctr" anchorCtr="1"/>
                </a:tc>
                <a:tc>
                  <a:txBody>
                    <a:bodyPr/>
                    <a:lstStyle/>
                    <a:p>
                      <a:pPr algn="ctr"/>
                      <a:r>
                        <a:rPr lang="en-US" sz="1600" dirty="0"/>
                        <a:t>0.2804</a:t>
                      </a:r>
                    </a:p>
                  </a:txBody>
                  <a:tcPr anchor="ctr" anchorCtr="1"/>
                </a:tc>
                <a:tc>
                  <a:txBody>
                    <a:bodyPr/>
                    <a:lstStyle/>
                    <a:p>
                      <a:pPr algn="ctr"/>
                      <a:r>
                        <a:rPr lang="en-US" sz="1600" dirty="0"/>
                        <a:t>4.0206</a:t>
                      </a:r>
                    </a:p>
                  </a:txBody>
                  <a:tcPr anchor="ctr" anchorCtr="1"/>
                </a:tc>
                <a:tc>
                  <a:txBody>
                    <a:bodyPr/>
                    <a:lstStyle/>
                    <a:p>
                      <a:pPr algn="ctr"/>
                      <a:r>
                        <a:rPr lang="en-US" sz="1600" dirty="0"/>
                        <a:t>0.0061</a:t>
                      </a:r>
                    </a:p>
                  </a:txBody>
                  <a:tcPr anchor="ctr" anchorCtr="1"/>
                </a:tc>
                <a:tc>
                  <a:txBody>
                    <a:bodyPr/>
                    <a:lstStyle/>
                    <a:p>
                      <a:pPr algn="ctr"/>
                      <a:r>
                        <a:rPr lang="en-US" sz="1600" dirty="0"/>
                        <a:t>Pass</a:t>
                      </a:r>
                    </a:p>
                  </a:txBody>
                  <a:tcPr anchor="ctr" anchorCtr="1"/>
                </a:tc>
                <a:extLst>
                  <a:ext uri="{0D108BD9-81ED-4DB2-BD59-A6C34878D82A}">
                    <a16:rowId xmlns:a16="http://schemas.microsoft.com/office/drawing/2014/main" val="616056674"/>
                  </a:ext>
                </a:extLst>
              </a:tr>
              <a:tr h="524523">
                <a:tc>
                  <a:txBody>
                    <a:bodyPr/>
                    <a:lstStyle/>
                    <a:p>
                      <a:r>
                        <a:rPr lang="en-US" sz="1600" b="0" i="0" kern="1200" dirty="0">
                          <a:solidFill>
                            <a:schemeClr val="dk1"/>
                          </a:solidFill>
                          <a:effectLst/>
                          <a:latin typeface="+mn-lt"/>
                          <a:ea typeface="+mn-ea"/>
                          <a:cs typeface="+mn-cs"/>
                        </a:rPr>
                        <a:t>Monitoring Economy</a:t>
                      </a:r>
                      <a:endParaRPr lang="en-US" sz="1600" dirty="0"/>
                    </a:p>
                  </a:txBody>
                  <a:tcPr/>
                </a:tc>
                <a:tc>
                  <a:txBody>
                    <a:bodyPr/>
                    <a:lstStyle/>
                    <a:p>
                      <a:pPr algn="ctr"/>
                      <a:r>
                        <a:rPr lang="en-US" sz="1600" dirty="0"/>
                        <a:t>0.4039</a:t>
                      </a:r>
                    </a:p>
                  </a:txBody>
                  <a:tcPr anchor="ctr" anchorCtr="1"/>
                </a:tc>
                <a:tc>
                  <a:txBody>
                    <a:bodyPr/>
                    <a:lstStyle/>
                    <a:p>
                      <a:pPr algn="ctr"/>
                      <a:r>
                        <a:rPr lang="en-US" sz="1600" dirty="0"/>
                        <a:t>0.3404</a:t>
                      </a:r>
                    </a:p>
                  </a:txBody>
                  <a:tcPr anchor="ctr" anchorCtr="1"/>
                </a:tc>
                <a:tc>
                  <a:txBody>
                    <a:bodyPr/>
                    <a:lstStyle/>
                    <a:p>
                      <a:pPr algn="ctr"/>
                      <a:r>
                        <a:rPr lang="en-US" sz="1600" dirty="0"/>
                        <a:t>0.1166</a:t>
                      </a:r>
                    </a:p>
                  </a:txBody>
                  <a:tcPr anchor="ctr" anchorCtr="1"/>
                </a:tc>
                <a:tc>
                  <a:txBody>
                    <a:bodyPr/>
                    <a:lstStyle/>
                    <a:p>
                      <a:pPr algn="ctr"/>
                      <a:r>
                        <a:rPr lang="en-US" sz="1600" dirty="0"/>
                        <a:t>0.1391</a:t>
                      </a:r>
                    </a:p>
                  </a:txBody>
                  <a:tcPr anchor="ctr" anchorCtr="1"/>
                </a:tc>
                <a:tc>
                  <a:txBody>
                    <a:bodyPr/>
                    <a:lstStyle/>
                    <a:p>
                      <a:pPr algn="ctr"/>
                      <a:r>
                        <a:rPr lang="en-US" sz="1600" dirty="0"/>
                        <a:t>4.0310</a:t>
                      </a:r>
                    </a:p>
                  </a:txBody>
                  <a:tcPr anchor="ctr" anchorCtr="1"/>
                </a:tc>
                <a:tc>
                  <a:txBody>
                    <a:bodyPr/>
                    <a:lstStyle/>
                    <a:p>
                      <a:pPr algn="ctr"/>
                      <a:r>
                        <a:rPr lang="en-US" sz="1600" dirty="0"/>
                        <a:t>0.0092</a:t>
                      </a:r>
                    </a:p>
                  </a:txBody>
                  <a:tcPr anchor="ctr" anchorCtr="1"/>
                </a:tc>
                <a:tc>
                  <a:txBody>
                    <a:bodyPr/>
                    <a:lstStyle/>
                    <a:p>
                      <a:pPr algn="ctr"/>
                      <a:r>
                        <a:rPr lang="en-US" sz="1600" dirty="0"/>
                        <a:t>Pass</a:t>
                      </a:r>
                    </a:p>
                  </a:txBody>
                  <a:tcPr anchor="ctr" anchorCtr="1"/>
                </a:tc>
                <a:extLst>
                  <a:ext uri="{0D108BD9-81ED-4DB2-BD59-A6C34878D82A}">
                    <a16:rowId xmlns:a16="http://schemas.microsoft.com/office/drawing/2014/main" val="2472064053"/>
                  </a:ext>
                </a:extLst>
              </a:tr>
            </a:tbl>
          </a:graphicData>
        </a:graphic>
      </p:graphicFrame>
      <p:sp>
        <p:nvSpPr>
          <p:cNvPr id="11" name="文本框 10">
            <a:extLst>
              <a:ext uri="{FF2B5EF4-FFF2-40B4-BE49-F238E27FC236}">
                <a16:creationId xmlns:a16="http://schemas.microsoft.com/office/drawing/2014/main" id="{296E53DF-D72D-4103-F75C-709A6529BEB8}"/>
              </a:ext>
            </a:extLst>
          </p:cNvPr>
          <p:cNvSpPr txBox="1"/>
          <p:nvPr/>
        </p:nvSpPr>
        <p:spPr>
          <a:xfrm>
            <a:off x="7646530" y="2996436"/>
            <a:ext cx="3695724" cy="338554"/>
          </a:xfrm>
          <a:prstGeom prst="rect">
            <a:avLst/>
          </a:prstGeom>
          <a:noFill/>
        </p:spPr>
        <p:txBody>
          <a:bodyPr wrap="square">
            <a:spAutoFit/>
          </a:bodyPr>
          <a:lstStyle/>
          <a:p>
            <a:r>
              <a:rPr lang="en-US" sz="1600" dirty="0">
                <a:solidFill>
                  <a:srgbClr val="FF0000"/>
                </a:solidFill>
              </a:rPr>
              <a:t>*</a:t>
            </a:r>
            <a:r>
              <a:rPr lang="en-US" sz="1600" b="0" i="0" u="none" strike="noStrike" baseline="0" dirty="0"/>
              <a:t>CR: Relative consistency index </a:t>
            </a:r>
            <a:r>
              <a:rPr lang="en-US" sz="1600" dirty="0"/>
              <a:t>&lt; 0.1</a:t>
            </a:r>
          </a:p>
        </p:txBody>
      </p:sp>
      <p:sp>
        <p:nvSpPr>
          <p:cNvPr id="10" name="Textfeld 7">
            <a:extLst>
              <a:ext uri="{FF2B5EF4-FFF2-40B4-BE49-F238E27FC236}">
                <a16:creationId xmlns:a16="http://schemas.microsoft.com/office/drawing/2014/main" id="{40B9C356-373E-4520-1AD1-BB73924F3CBD}"/>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19</a:t>
            </a:r>
          </a:p>
        </p:txBody>
      </p:sp>
    </p:spTree>
    <p:extLst>
      <p:ext uri="{BB962C8B-B14F-4D97-AF65-F5344CB8AC3E}">
        <p14:creationId xmlns:p14="http://schemas.microsoft.com/office/powerpoint/2010/main" val="1743887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92FA38-88C8-6DB2-995E-68408E759C0B}"/>
              </a:ext>
            </a:extLst>
          </p:cNvPr>
          <p:cNvSpPr>
            <a:spLocks noGrp="1"/>
          </p:cNvSpPr>
          <p:nvPr>
            <p:ph type="title"/>
          </p:nvPr>
        </p:nvSpPr>
        <p:spPr/>
        <p:txBody>
          <a:bodyPr/>
          <a:lstStyle/>
          <a:p>
            <a:r>
              <a:rPr lang="en-US" sz="3200" b="1" dirty="0"/>
              <a:t>Methodology</a:t>
            </a:r>
            <a:endParaRPr lang="en-US" sz="3200" dirty="0"/>
          </a:p>
        </p:txBody>
      </p:sp>
      <p:sp>
        <p:nvSpPr>
          <p:cNvPr id="6" name="文本框 5">
            <a:extLst>
              <a:ext uri="{FF2B5EF4-FFF2-40B4-BE49-F238E27FC236}">
                <a16:creationId xmlns:a16="http://schemas.microsoft.com/office/drawing/2014/main" id="{4CF708EF-9F66-F6D3-34FE-B3D4AC5DB432}"/>
              </a:ext>
            </a:extLst>
          </p:cNvPr>
          <p:cNvSpPr txBox="1"/>
          <p:nvPr/>
        </p:nvSpPr>
        <p:spPr>
          <a:xfrm>
            <a:off x="575733" y="1186934"/>
            <a:ext cx="8063442" cy="430887"/>
          </a:xfrm>
          <a:prstGeom prst="rect">
            <a:avLst/>
          </a:prstGeom>
          <a:noFill/>
        </p:spPr>
        <p:txBody>
          <a:bodyPr wrap="square" lIns="0">
            <a:spAutoFit/>
          </a:bodyPr>
          <a:lstStyle/>
          <a:p>
            <a:r>
              <a:rPr lang="en-US" sz="2200" b="1" dirty="0"/>
              <a:t>Combined weighting and ranking of monitored parameters</a:t>
            </a:r>
          </a:p>
        </p:txBody>
      </p:sp>
      <p:graphicFrame>
        <p:nvGraphicFramePr>
          <p:cNvPr id="7" name="表格 7">
            <a:extLst>
              <a:ext uri="{FF2B5EF4-FFF2-40B4-BE49-F238E27FC236}">
                <a16:creationId xmlns:a16="http://schemas.microsoft.com/office/drawing/2014/main" id="{D72143F8-2299-B830-A0D8-3B256CE77BE5}"/>
              </a:ext>
            </a:extLst>
          </p:cNvPr>
          <p:cNvGraphicFramePr>
            <a:graphicFrameLocks noGrp="1"/>
          </p:cNvGraphicFramePr>
          <p:nvPr>
            <p:extLst>
              <p:ext uri="{D42A27DB-BD31-4B8C-83A1-F6EECF244321}">
                <p14:modId xmlns:p14="http://schemas.microsoft.com/office/powerpoint/2010/main" val="290375557"/>
              </p:ext>
            </p:extLst>
          </p:nvPr>
        </p:nvGraphicFramePr>
        <p:xfrm>
          <a:off x="2350366" y="2113102"/>
          <a:ext cx="6940550" cy="2194560"/>
        </p:xfrm>
        <a:graphic>
          <a:graphicData uri="http://schemas.openxmlformats.org/drawingml/2006/table">
            <a:tbl>
              <a:tblPr firstRow="1" bandRow="1">
                <a:tableStyleId>{5C22544A-7EE6-4342-B048-85BDC9FD1C3A}</a:tableStyleId>
              </a:tblPr>
              <a:tblGrid>
                <a:gridCol w="1388110">
                  <a:extLst>
                    <a:ext uri="{9D8B030D-6E8A-4147-A177-3AD203B41FA5}">
                      <a16:colId xmlns:a16="http://schemas.microsoft.com/office/drawing/2014/main" val="4194007126"/>
                    </a:ext>
                  </a:extLst>
                </a:gridCol>
                <a:gridCol w="1388110">
                  <a:extLst>
                    <a:ext uri="{9D8B030D-6E8A-4147-A177-3AD203B41FA5}">
                      <a16:colId xmlns:a16="http://schemas.microsoft.com/office/drawing/2014/main" val="1956043723"/>
                    </a:ext>
                  </a:extLst>
                </a:gridCol>
                <a:gridCol w="1388110">
                  <a:extLst>
                    <a:ext uri="{9D8B030D-6E8A-4147-A177-3AD203B41FA5}">
                      <a16:colId xmlns:a16="http://schemas.microsoft.com/office/drawing/2014/main" val="2954641793"/>
                    </a:ext>
                  </a:extLst>
                </a:gridCol>
                <a:gridCol w="1388110">
                  <a:extLst>
                    <a:ext uri="{9D8B030D-6E8A-4147-A177-3AD203B41FA5}">
                      <a16:colId xmlns:a16="http://schemas.microsoft.com/office/drawing/2014/main" val="3709262625"/>
                    </a:ext>
                  </a:extLst>
                </a:gridCol>
                <a:gridCol w="1388110">
                  <a:extLst>
                    <a:ext uri="{9D8B030D-6E8A-4147-A177-3AD203B41FA5}">
                      <a16:colId xmlns:a16="http://schemas.microsoft.com/office/drawing/2014/main" val="1585223087"/>
                    </a:ext>
                  </a:extLst>
                </a:gridCol>
              </a:tblGrid>
              <a:tr h="628650">
                <a:tc>
                  <a:txBody>
                    <a:bodyPr/>
                    <a:lstStyle/>
                    <a:p>
                      <a:r>
                        <a:rPr lang="en-US" sz="1800" dirty="0"/>
                        <a:t>Parameter</a:t>
                      </a:r>
                    </a:p>
                  </a:txBody>
                  <a:tcPr/>
                </a:tc>
                <a:tc>
                  <a:txBody>
                    <a:bodyPr/>
                    <a:lstStyle/>
                    <a:p>
                      <a:pPr algn="ctr"/>
                      <a:r>
                        <a:rPr lang="en-US" sz="1800" dirty="0"/>
                        <a:t>Stress</a:t>
                      </a:r>
                    </a:p>
                  </a:txBody>
                  <a:tcPr/>
                </a:tc>
                <a:tc>
                  <a:txBody>
                    <a:bodyPr/>
                    <a:lstStyle/>
                    <a:p>
                      <a:pPr algn="ctr"/>
                      <a:r>
                        <a:rPr lang="en-US" sz="1800" dirty="0"/>
                        <a:t>Vibration</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Acoustic Wave</a:t>
                      </a:r>
                    </a:p>
                  </a:txBody>
                  <a:tcPr/>
                </a:tc>
                <a:tc>
                  <a:txBody>
                    <a:bodyPr/>
                    <a:lstStyle/>
                    <a:p>
                      <a:pPr algn="ctr"/>
                      <a:r>
                        <a:rPr lang="en-US" sz="1800" dirty="0"/>
                        <a:t>Impedance</a:t>
                      </a:r>
                    </a:p>
                  </a:txBody>
                  <a:tcPr/>
                </a:tc>
                <a:extLst>
                  <a:ext uri="{0D108BD9-81ED-4DB2-BD59-A6C34878D82A}">
                    <a16:rowId xmlns:a16="http://schemas.microsoft.com/office/drawing/2014/main" val="3393633875"/>
                  </a:ext>
                </a:extLst>
              </a:tr>
              <a:tr h="857250">
                <a:tc>
                  <a:txBody>
                    <a:bodyPr/>
                    <a:lstStyle/>
                    <a:p>
                      <a:r>
                        <a:rPr lang="en-US" sz="1800" b="1" dirty="0"/>
                        <a:t>Combined</a:t>
                      </a:r>
                    </a:p>
                    <a:p>
                      <a:r>
                        <a:rPr lang="en-US" sz="1800" dirty="0"/>
                        <a:t>weights of</a:t>
                      </a:r>
                    </a:p>
                    <a:p>
                      <a:r>
                        <a:rPr lang="en-US" sz="1800" dirty="0"/>
                        <a:t>parameters</a:t>
                      </a:r>
                    </a:p>
                  </a:txBody>
                  <a:tcPr/>
                </a:tc>
                <a:tc>
                  <a:txBody>
                    <a:bodyPr/>
                    <a:lstStyle/>
                    <a:p>
                      <a:pPr algn="ctr"/>
                      <a:r>
                        <a:rPr lang="en-US" sz="1800" dirty="0"/>
                        <a:t>0.1837</a:t>
                      </a:r>
                    </a:p>
                  </a:txBody>
                  <a:tcPr anchor="ctr" anchorCtr="1"/>
                </a:tc>
                <a:tc>
                  <a:txBody>
                    <a:bodyPr/>
                    <a:lstStyle/>
                    <a:p>
                      <a:pPr algn="ctr"/>
                      <a:r>
                        <a:rPr lang="en-US" sz="1800" dirty="0"/>
                        <a:t>0.2402</a:t>
                      </a:r>
                    </a:p>
                  </a:txBody>
                  <a:tcPr anchor="ctr" anchorCtr="1"/>
                </a:tc>
                <a:tc>
                  <a:txBody>
                    <a:bodyPr/>
                    <a:lstStyle/>
                    <a:p>
                      <a:pPr algn="ctr"/>
                      <a:r>
                        <a:rPr lang="en-US" sz="1800" dirty="0"/>
                        <a:t>0.2932</a:t>
                      </a:r>
                    </a:p>
                  </a:txBody>
                  <a:tcPr anchor="ctr" anchorCtr="1"/>
                </a:tc>
                <a:tc>
                  <a:txBody>
                    <a:bodyPr/>
                    <a:lstStyle/>
                    <a:p>
                      <a:pPr algn="ctr"/>
                      <a:r>
                        <a:rPr lang="en-US" sz="1800" dirty="0"/>
                        <a:t>0.2829</a:t>
                      </a:r>
                    </a:p>
                  </a:txBody>
                  <a:tcPr anchor="ctr" anchorCtr="1"/>
                </a:tc>
                <a:extLst>
                  <a:ext uri="{0D108BD9-81ED-4DB2-BD59-A6C34878D82A}">
                    <a16:rowId xmlns:a16="http://schemas.microsoft.com/office/drawing/2014/main" val="2461842489"/>
                  </a:ext>
                </a:extLst>
              </a:tr>
              <a:tr h="600075">
                <a:tc>
                  <a:txBody>
                    <a:bodyPr/>
                    <a:lstStyle/>
                    <a:p>
                      <a:r>
                        <a:rPr lang="en-US" sz="1800" dirty="0"/>
                        <a:t>Overall</a:t>
                      </a:r>
                    </a:p>
                    <a:p>
                      <a:r>
                        <a:rPr lang="en-US" sz="1800" dirty="0"/>
                        <a:t>Ranking</a:t>
                      </a:r>
                    </a:p>
                  </a:txBody>
                  <a:tcPr/>
                </a:tc>
                <a:tc>
                  <a:txBody>
                    <a:bodyPr/>
                    <a:lstStyle/>
                    <a:p>
                      <a:pPr algn="ctr"/>
                      <a:r>
                        <a:rPr lang="en-US" sz="1800" dirty="0"/>
                        <a:t>4</a:t>
                      </a:r>
                    </a:p>
                  </a:txBody>
                  <a:tcPr anchor="ctr" anchorCtr="1"/>
                </a:tc>
                <a:tc>
                  <a:txBody>
                    <a:bodyPr/>
                    <a:lstStyle/>
                    <a:p>
                      <a:pPr algn="ctr"/>
                      <a:r>
                        <a:rPr lang="en-US" sz="1800" dirty="0"/>
                        <a:t>3</a:t>
                      </a:r>
                    </a:p>
                  </a:txBody>
                  <a:tcPr anchor="ctr" anchorCtr="1"/>
                </a:tc>
                <a:tc>
                  <a:txBody>
                    <a:bodyPr/>
                    <a:lstStyle/>
                    <a:p>
                      <a:pPr algn="ctr"/>
                      <a:r>
                        <a:rPr lang="en-US" sz="1800" dirty="0"/>
                        <a:t>1</a:t>
                      </a:r>
                    </a:p>
                  </a:txBody>
                  <a:tcPr anchor="ctr" anchorCtr="1"/>
                </a:tc>
                <a:tc>
                  <a:txBody>
                    <a:bodyPr/>
                    <a:lstStyle/>
                    <a:p>
                      <a:pPr algn="ctr"/>
                      <a:r>
                        <a:rPr lang="en-US" sz="1800" dirty="0"/>
                        <a:t>2</a:t>
                      </a:r>
                    </a:p>
                  </a:txBody>
                  <a:tcPr anchor="ctr" anchorCtr="1"/>
                </a:tc>
                <a:extLst>
                  <a:ext uri="{0D108BD9-81ED-4DB2-BD59-A6C34878D82A}">
                    <a16:rowId xmlns:a16="http://schemas.microsoft.com/office/drawing/2014/main" val="2421337363"/>
                  </a:ext>
                </a:extLst>
              </a:tr>
            </a:tbl>
          </a:graphicData>
        </a:graphic>
      </p:graphicFrame>
      <p:pic>
        <p:nvPicPr>
          <p:cNvPr id="4" name="图片 3">
            <a:extLst>
              <a:ext uri="{FF2B5EF4-FFF2-40B4-BE49-F238E27FC236}">
                <a16:creationId xmlns:a16="http://schemas.microsoft.com/office/drawing/2014/main" id="{4603D6FB-411E-F6EE-3789-9D4D07A694FF}"/>
              </a:ext>
            </a:extLst>
          </p:cNvPr>
          <p:cNvPicPr>
            <a:picLocks noChangeAspect="1"/>
          </p:cNvPicPr>
          <p:nvPr/>
        </p:nvPicPr>
        <p:blipFill>
          <a:blip r:embed="rId3"/>
          <a:stretch>
            <a:fillRect/>
          </a:stretch>
        </p:blipFill>
        <p:spPr>
          <a:xfrm>
            <a:off x="6459851" y="2059491"/>
            <a:ext cx="1511132" cy="2337017"/>
          </a:xfrm>
          <a:prstGeom prst="rect">
            <a:avLst/>
          </a:prstGeom>
          <a:ln>
            <a:noFill/>
          </a:ln>
          <a:effectLst>
            <a:outerShdw blurRad="190500" algn="tl" rotWithShape="0">
              <a:srgbClr val="000000">
                <a:alpha val="70000"/>
              </a:srgbClr>
            </a:outerShdw>
          </a:effectLst>
        </p:spPr>
      </p:pic>
      <p:sp>
        <p:nvSpPr>
          <p:cNvPr id="8" name="Textfeld 7">
            <a:extLst>
              <a:ext uri="{FF2B5EF4-FFF2-40B4-BE49-F238E27FC236}">
                <a16:creationId xmlns:a16="http://schemas.microsoft.com/office/drawing/2014/main" id="{D44308FC-0A32-F198-24B8-87EB5C724A1C}"/>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20</a:t>
            </a:r>
          </a:p>
        </p:txBody>
      </p:sp>
    </p:spTree>
    <p:extLst>
      <p:ext uri="{BB962C8B-B14F-4D97-AF65-F5344CB8AC3E}">
        <p14:creationId xmlns:p14="http://schemas.microsoft.com/office/powerpoint/2010/main" val="3908875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75B8E-467E-9F24-F0FE-9D1581EB00FD}"/>
              </a:ext>
            </a:extLst>
          </p:cNvPr>
          <p:cNvSpPr>
            <a:spLocks noGrp="1"/>
          </p:cNvSpPr>
          <p:nvPr>
            <p:ph type="title"/>
          </p:nvPr>
        </p:nvSpPr>
        <p:spPr/>
        <p:txBody>
          <a:bodyPr/>
          <a:lstStyle/>
          <a:p>
            <a:r>
              <a:rPr lang="en-US" sz="3200" b="1" dirty="0"/>
              <a:t>Methodology</a:t>
            </a:r>
            <a:endParaRPr lang="en-US" sz="3200" dirty="0"/>
          </a:p>
        </p:txBody>
      </p:sp>
      <p:sp>
        <p:nvSpPr>
          <p:cNvPr id="3" name="内容占位符 9">
            <a:extLst>
              <a:ext uri="{FF2B5EF4-FFF2-40B4-BE49-F238E27FC236}">
                <a16:creationId xmlns:a16="http://schemas.microsoft.com/office/drawing/2014/main" id="{7151804F-EF11-B0C7-65B8-DE8E2E1330C9}"/>
              </a:ext>
            </a:extLst>
          </p:cNvPr>
          <p:cNvSpPr txBox="1">
            <a:spLocks/>
          </p:cNvSpPr>
          <p:nvPr/>
        </p:nvSpPr>
        <p:spPr bwMode="auto">
          <a:xfrm>
            <a:off x="575731" y="1178213"/>
            <a:ext cx="11167533" cy="53711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2200" b="1" kern="0" dirty="0"/>
              <a:t>2. Selection of the optimal monitoring method</a:t>
            </a:r>
          </a:p>
        </p:txBody>
      </p:sp>
      <p:sp>
        <p:nvSpPr>
          <p:cNvPr id="4" name="内容占位符 9">
            <a:extLst>
              <a:ext uri="{FF2B5EF4-FFF2-40B4-BE49-F238E27FC236}">
                <a16:creationId xmlns:a16="http://schemas.microsoft.com/office/drawing/2014/main" id="{7D2BCDEB-3EEA-3709-9E17-93D5EFD317AA}"/>
              </a:ext>
            </a:extLst>
          </p:cNvPr>
          <p:cNvSpPr txBox="1">
            <a:spLocks/>
          </p:cNvSpPr>
          <p:nvPr/>
        </p:nvSpPr>
        <p:spPr bwMode="auto">
          <a:xfrm>
            <a:off x="575732" y="2009671"/>
            <a:ext cx="11167533" cy="3983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2200" b="1" kern="0" dirty="0"/>
              <a:t>Rule-based reasoning (RBR)</a:t>
            </a:r>
          </a:p>
        </p:txBody>
      </p:sp>
      <p:sp>
        <p:nvSpPr>
          <p:cNvPr id="5" name="内容占位符 9">
            <a:extLst>
              <a:ext uri="{FF2B5EF4-FFF2-40B4-BE49-F238E27FC236}">
                <a16:creationId xmlns:a16="http://schemas.microsoft.com/office/drawing/2014/main" id="{74A9AD48-D406-D1BD-DC58-5465CF60C55E}"/>
              </a:ext>
            </a:extLst>
          </p:cNvPr>
          <p:cNvSpPr txBox="1">
            <a:spLocks/>
          </p:cNvSpPr>
          <p:nvPr/>
        </p:nvSpPr>
        <p:spPr bwMode="auto">
          <a:xfrm>
            <a:off x="575733" y="2611512"/>
            <a:ext cx="11167533" cy="201763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pPr>
              <a:spcBef>
                <a:spcPts val="600"/>
              </a:spcBef>
            </a:pPr>
            <a:r>
              <a:rPr lang="en-US" sz="2000" dirty="0"/>
              <a:t>Rule-based reasoning (RBR) is a logical reasoning method. </a:t>
            </a:r>
          </a:p>
          <a:p>
            <a:pPr marL="342900" indent="-342900">
              <a:spcBef>
                <a:spcPts val="600"/>
              </a:spcBef>
              <a:buFont typeface="Arial" panose="020B0604020202020204" pitchFamily="34" charset="0"/>
              <a:buChar char="•"/>
            </a:pPr>
            <a:r>
              <a:rPr lang="en-US" sz="2000" dirty="0"/>
              <a:t>Firstly organizes a </a:t>
            </a:r>
            <a:r>
              <a:rPr lang="en-US" sz="2000" dirty="0">
                <a:solidFill>
                  <a:srgbClr val="FF0000"/>
                </a:solidFill>
              </a:rPr>
              <a:t>knowledge base </a:t>
            </a:r>
            <a:r>
              <a:rPr lang="en-US" sz="2000" dirty="0"/>
              <a:t>(judgment matrix) based on various attribute labels of monitoring methods.</a:t>
            </a:r>
          </a:p>
          <a:p>
            <a:pPr marL="342900" indent="-342900">
              <a:spcBef>
                <a:spcPts val="600"/>
              </a:spcBef>
              <a:buFont typeface="Arial" panose="020B0604020202020204" pitchFamily="34" charset="0"/>
              <a:buChar char="•"/>
            </a:pPr>
            <a:r>
              <a:rPr lang="en-US" sz="2000" dirty="0"/>
              <a:t>And then users </a:t>
            </a:r>
            <a:r>
              <a:rPr lang="en-US" sz="2000" dirty="0">
                <a:solidFill>
                  <a:srgbClr val="FF0000"/>
                </a:solidFill>
              </a:rPr>
              <a:t>select</a:t>
            </a:r>
            <a:r>
              <a:rPr lang="en-US" sz="2000" dirty="0"/>
              <a:t> different </a:t>
            </a:r>
            <a:r>
              <a:rPr lang="en-US" sz="2000" dirty="0">
                <a:solidFill>
                  <a:srgbClr val="FF0000"/>
                </a:solidFill>
              </a:rPr>
              <a:t>sub-attributes</a:t>
            </a:r>
            <a:r>
              <a:rPr lang="en-US" sz="2000" dirty="0"/>
              <a:t> based on actual information and wishes.</a:t>
            </a:r>
          </a:p>
          <a:p>
            <a:pPr marL="342900" indent="-342900">
              <a:spcBef>
                <a:spcPts val="600"/>
              </a:spcBef>
              <a:buFont typeface="Arial" panose="020B0604020202020204" pitchFamily="34" charset="0"/>
              <a:buChar char="•"/>
            </a:pPr>
            <a:r>
              <a:rPr lang="en-US" sz="2000" dirty="0"/>
              <a:t>Finally reason through </a:t>
            </a:r>
            <a:r>
              <a:rPr lang="en-US" sz="2000" i="1" dirty="0">
                <a:solidFill>
                  <a:srgbClr val="FF0000"/>
                </a:solidFill>
              </a:rPr>
              <a:t>If-Then</a:t>
            </a:r>
            <a:r>
              <a:rPr lang="en-US" sz="2000" dirty="0">
                <a:solidFill>
                  <a:srgbClr val="FF0000"/>
                </a:solidFill>
              </a:rPr>
              <a:t> statement </a:t>
            </a:r>
            <a:r>
              <a:rPr lang="en-US" sz="2000" dirty="0"/>
              <a:t>to arrive at the optimal monitoring method.</a:t>
            </a:r>
          </a:p>
        </p:txBody>
      </p:sp>
      <p:sp>
        <p:nvSpPr>
          <p:cNvPr id="6" name="Textfeld 7">
            <a:extLst>
              <a:ext uri="{FF2B5EF4-FFF2-40B4-BE49-F238E27FC236}">
                <a16:creationId xmlns:a16="http://schemas.microsoft.com/office/drawing/2014/main" id="{9C70DEF1-8888-9C27-CED9-9D6FDE6F0E7A}"/>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a:t>
            </a:r>
          </a:p>
          <a:p>
            <a:pPr defTabSz="1219170" fontAlgn="base">
              <a:spcBef>
                <a:spcPct val="0"/>
              </a:spcBef>
              <a:spcAft>
                <a:spcPct val="0"/>
              </a:spcAft>
              <a:defRPr/>
            </a:pPr>
            <a:r>
              <a:rPr lang="de-DE" sz="1100" dirty="0"/>
              <a:t>04. August | Peiran Wang | Seit 21</a:t>
            </a:r>
          </a:p>
        </p:txBody>
      </p:sp>
    </p:spTree>
    <p:extLst>
      <p:ext uri="{BB962C8B-B14F-4D97-AF65-F5344CB8AC3E}">
        <p14:creationId xmlns:p14="http://schemas.microsoft.com/office/powerpoint/2010/main" val="175513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6B9908-2AC6-521D-7310-307BD66639FE}"/>
              </a:ext>
            </a:extLst>
          </p:cNvPr>
          <p:cNvSpPr>
            <a:spLocks noGrp="1"/>
          </p:cNvSpPr>
          <p:nvPr>
            <p:ph type="title"/>
          </p:nvPr>
        </p:nvSpPr>
        <p:spPr/>
        <p:txBody>
          <a:bodyPr/>
          <a:lstStyle/>
          <a:p>
            <a:r>
              <a:rPr lang="en-US" sz="3200" b="1" dirty="0"/>
              <a:t>Methodology</a:t>
            </a:r>
            <a:endParaRPr lang="en-US" sz="3200" dirty="0"/>
          </a:p>
        </p:txBody>
      </p:sp>
      <p:sp>
        <p:nvSpPr>
          <p:cNvPr id="3" name="内容占位符 9">
            <a:extLst>
              <a:ext uri="{FF2B5EF4-FFF2-40B4-BE49-F238E27FC236}">
                <a16:creationId xmlns:a16="http://schemas.microsoft.com/office/drawing/2014/main" id="{2DDA1492-9312-9498-4949-C558BEBE505C}"/>
              </a:ext>
            </a:extLst>
          </p:cNvPr>
          <p:cNvSpPr txBox="1">
            <a:spLocks/>
          </p:cNvSpPr>
          <p:nvPr/>
        </p:nvSpPr>
        <p:spPr bwMode="auto">
          <a:xfrm>
            <a:off x="575734" y="1145887"/>
            <a:ext cx="11167533" cy="53711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2200" b="1" kern="0" dirty="0"/>
              <a:t>Structure of rule-based reasoning decision system</a:t>
            </a:r>
          </a:p>
        </p:txBody>
      </p:sp>
      <p:sp>
        <p:nvSpPr>
          <p:cNvPr id="16" name="矩形 15">
            <a:extLst>
              <a:ext uri="{FF2B5EF4-FFF2-40B4-BE49-F238E27FC236}">
                <a16:creationId xmlns:a16="http://schemas.microsoft.com/office/drawing/2014/main" id="{232695A4-3A58-AA26-18B1-7F8D90A5BA94}"/>
              </a:ext>
            </a:extLst>
          </p:cNvPr>
          <p:cNvSpPr/>
          <p:nvPr/>
        </p:nvSpPr>
        <p:spPr>
          <a:xfrm>
            <a:off x="1927402" y="2172272"/>
            <a:ext cx="2012444" cy="65347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Knowledge Base </a:t>
            </a:r>
          </a:p>
        </p:txBody>
      </p:sp>
      <p:sp>
        <p:nvSpPr>
          <p:cNvPr id="17" name="矩形 16">
            <a:extLst>
              <a:ext uri="{FF2B5EF4-FFF2-40B4-BE49-F238E27FC236}">
                <a16:creationId xmlns:a16="http://schemas.microsoft.com/office/drawing/2014/main" id="{BCEF8F20-AFB0-A9E1-7920-447CF5173729}"/>
              </a:ext>
            </a:extLst>
          </p:cNvPr>
          <p:cNvSpPr/>
          <p:nvPr/>
        </p:nvSpPr>
        <p:spPr>
          <a:xfrm>
            <a:off x="1927402" y="3924300"/>
            <a:ext cx="2012445" cy="65347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Reasoning Module </a:t>
            </a:r>
          </a:p>
        </p:txBody>
      </p:sp>
      <p:sp>
        <p:nvSpPr>
          <p:cNvPr id="18" name="矩形 17">
            <a:extLst>
              <a:ext uri="{FF2B5EF4-FFF2-40B4-BE49-F238E27FC236}">
                <a16:creationId xmlns:a16="http://schemas.microsoft.com/office/drawing/2014/main" id="{F9D3F751-09CD-9464-E582-A1B61C5BCE0D}"/>
              </a:ext>
            </a:extLst>
          </p:cNvPr>
          <p:cNvSpPr/>
          <p:nvPr/>
        </p:nvSpPr>
        <p:spPr>
          <a:xfrm>
            <a:off x="4871640" y="2303317"/>
            <a:ext cx="2467191" cy="39138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Knowledge Acquisition</a:t>
            </a:r>
          </a:p>
        </p:txBody>
      </p:sp>
      <p:sp>
        <p:nvSpPr>
          <p:cNvPr id="19" name="矩形 18">
            <a:extLst>
              <a:ext uri="{FF2B5EF4-FFF2-40B4-BE49-F238E27FC236}">
                <a16:creationId xmlns:a16="http://schemas.microsoft.com/office/drawing/2014/main" id="{D151E9F6-4526-691F-E2A8-BFD366C1F76B}"/>
              </a:ext>
            </a:extLst>
          </p:cNvPr>
          <p:cNvSpPr/>
          <p:nvPr/>
        </p:nvSpPr>
        <p:spPr>
          <a:xfrm>
            <a:off x="8270624" y="2172273"/>
            <a:ext cx="1936100" cy="65347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Literature/relevant experts</a:t>
            </a:r>
          </a:p>
        </p:txBody>
      </p:sp>
      <p:sp>
        <p:nvSpPr>
          <p:cNvPr id="20" name="矩形 19">
            <a:extLst>
              <a:ext uri="{FF2B5EF4-FFF2-40B4-BE49-F238E27FC236}">
                <a16:creationId xmlns:a16="http://schemas.microsoft.com/office/drawing/2014/main" id="{FB8FB1A4-C7B3-4A4F-0B62-CD77EE247E0E}"/>
              </a:ext>
            </a:extLst>
          </p:cNvPr>
          <p:cNvSpPr/>
          <p:nvPr/>
        </p:nvSpPr>
        <p:spPr>
          <a:xfrm>
            <a:off x="8270624" y="3924298"/>
            <a:ext cx="1936100" cy="65347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Users</a:t>
            </a:r>
          </a:p>
        </p:txBody>
      </p:sp>
      <p:sp>
        <p:nvSpPr>
          <p:cNvPr id="21" name="矩形 20">
            <a:extLst>
              <a:ext uri="{FF2B5EF4-FFF2-40B4-BE49-F238E27FC236}">
                <a16:creationId xmlns:a16="http://schemas.microsoft.com/office/drawing/2014/main" id="{18ECB183-F879-6295-3645-523BE8919289}"/>
              </a:ext>
            </a:extLst>
          </p:cNvPr>
          <p:cNvSpPr/>
          <p:nvPr/>
        </p:nvSpPr>
        <p:spPr>
          <a:xfrm>
            <a:off x="4871640" y="4055341"/>
            <a:ext cx="2467191" cy="39138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Reasoning guidance</a:t>
            </a:r>
          </a:p>
        </p:txBody>
      </p:sp>
      <p:cxnSp>
        <p:nvCxnSpPr>
          <p:cNvPr id="22" name="直接箭头连接符 21">
            <a:extLst>
              <a:ext uri="{FF2B5EF4-FFF2-40B4-BE49-F238E27FC236}">
                <a16:creationId xmlns:a16="http://schemas.microsoft.com/office/drawing/2014/main" id="{4E57F505-CC82-25D0-B714-9C0E0EC10359}"/>
              </a:ext>
            </a:extLst>
          </p:cNvPr>
          <p:cNvCxnSpPr>
            <a:cxnSpLocks/>
            <a:stCxn id="18" idx="3"/>
            <a:endCxn id="19" idx="1"/>
          </p:cNvCxnSpPr>
          <p:nvPr/>
        </p:nvCxnSpPr>
        <p:spPr>
          <a:xfrm flipV="1">
            <a:off x="7338831" y="2499010"/>
            <a:ext cx="931793" cy="2"/>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2615E7D0-1452-7F97-60F3-FD6D5FCAEFEE}"/>
              </a:ext>
            </a:extLst>
          </p:cNvPr>
          <p:cNvCxnSpPr>
            <a:cxnSpLocks/>
            <a:stCxn id="16" idx="3"/>
            <a:endCxn id="18" idx="1"/>
          </p:cNvCxnSpPr>
          <p:nvPr/>
        </p:nvCxnSpPr>
        <p:spPr>
          <a:xfrm>
            <a:off x="3939846" y="2499009"/>
            <a:ext cx="931794" cy="3"/>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6C2BFDFB-6FE6-76C3-B95F-709D95FEA3C7}"/>
              </a:ext>
            </a:extLst>
          </p:cNvPr>
          <p:cNvCxnSpPr>
            <a:cxnSpLocks/>
          </p:cNvCxnSpPr>
          <p:nvPr/>
        </p:nvCxnSpPr>
        <p:spPr>
          <a:xfrm flipV="1">
            <a:off x="7329595" y="4251032"/>
            <a:ext cx="931793" cy="2"/>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18B195D7-8BD8-7042-6129-1C015A425E7C}"/>
              </a:ext>
            </a:extLst>
          </p:cNvPr>
          <p:cNvCxnSpPr>
            <a:cxnSpLocks/>
          </p:cNvCxnSpPr>
          <p:nvPr/>
        </p:nvCxnSpPr>
        <p:spPr>
          <a:xfrm flipV="1">
            <a:off x="3935229" y="4251036"/>
            <a:ext cx="931793" cy="2"/>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A92B4B17-6C55-DF88-C1F4-E019E2E7A174}"/>
              </a:ext>
            </a:extLst>
          </p:cNvPr>
          <p:cNvCxnSpPr>
            <a:cxnSpLocks/>
            <a:stCxn id="16" idx="2"/>
          </p:cNvCxnSpPr>
          <p:nvPr/>
        </p:nvCxnSpPr>
        <p:spPr>
          <a:xfrm>
            <a:off x="2933624" y="2825745"/>
            <a:ext cx="0" cy="1098553"/>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27" name="Textfeld 7">
            <a:extLst>
              <a:ext uri="{FF2B5EF4-FFF2-40B4-BE49-F238E27FC236}">
                <a16:creationId xmlns:a16="http://schemas.microsoft.com/office/drawing/2014/main" id="{C6C59117-CB89-1381-A32A-3A687E26EA27}"/>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a:t>
            </a:r>
          </a:p>
          <a:p>
            <a:pPr defTabSz="1219170" fontAlgn="base">
              <a:spcBef>
                <a:spcPct val="0"/>
              </a:spcBef>
              <a:spcAft>
                <a:spcPct val="0"/>
              </a:spcAft>
              <a:defRPr/>
            </a:pPr>
            <a:r>
              <a:rPr lang="de-DE" sz="1100" dirty="0"/>
              <a:t>04. August | Peiran Wang | Seit 22</a:t>
            </a:r>
          </a:p>
        </p:txBody>
      </p:sp>
      <mc:AlternateContent xmlns:mc="http://schemas.openxmlformats.org/markup-compatibility/2006">
        <mc:Choice xmlns:pslz="http://schemas.microsoft.com/office/powerpoint/2016/slidezoom" Requires="pslz">
          <p:graphicFrame>
            <p:nvGraphicFramePr>
              <p:cNvPr id="5" name="幻灯片缩放定位 4">
                <a:extLst>
                  <a:ext uri="{FF2B5EF4-FFF2-40B4-BE49-F238E27FC236}">
                    <a16:creationId xmlns:a16="http://schemas.microsoft.com/office/drawing/2014/main" id="{C8691F54-B7F9-5675-1D1F-673F235EDCEE}"/>
                  </a:ext>
                </a:extLst>
              </p:cNvPr>
              <p:cNvGraphicFramePr>
                <a:graphicFrameLocks noChangeAspect="1"/>
              </p:cNvGraphicFramePr>
              <p:nvPr>
                <p:extLst>
                  <p:ext uri="{D42A27DB-BD31-4B8C-83A1-F6EECF244321}">
                    <p14:modId xmlns:p14="http://schemas.microsoft.com/office/powerpoint/2010/main" val="761108965"/>
                  </p:ext>
                </p:extLst>
              </p:nvPr>
            </p:nvGraphicFramePr>
            <p:xfrm>
              <a:off x="1441450" y="1622425"/>
              <a:ext cx="3048000" cy="1714500"/>
            </p:xfrm>
            <a:graphic>
              <a:graphicData uri="http://schemas.microsoft.com/office/powerpoint/2016/slidezoom">
                <pslz:sldZm>
                  <pslz:sldZmObj sldId="282" cId="2578566754">
                    <pslz:zmPr id="{F7242072-4639-4B6C-9022-EBF6C89A9DC9}"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a:effectLst>
                          <a:softEdge rad="1270000"/>
                        </a:effectLst>
                      </p166:spPr>
                    </pslz:zmPr>
                  </pslz:sldZmObj>
                </pslz:sldZm>
              </a:graphicData>
            </a:graphic>
          </p:graphicFrame>
        </mc:Choice>
        <mc:Fallback>
          <p:pic>
            <p:nvPicPr>
              <p:cNvPr id="5" name="幻灯片缩放定位 4">
                <a:hlinkClick r:id="rId4" action="ppaction://hlinksldjump"/>
                <a:extLst>
                  <a:ext uri="{FF2B5EF4-FFF2-40B4-BE49-F238E27FC236}">
                    <a16:creationId xmlns:a16="http://schemas.microsoft.com/office/drawing/2014/main" id="{C8691F54-B7F9-5675-1D1F-673F235EDCEE}"/>
                  </a:ext>
                </a:extLst>
              </p:cNvPr>
              <p:cNvPicPr>
                <a:picLocks noGrp="1" noRot="1" noChangeAspect="1" noMove="1" noResize="1" noEditPoints="1" noAdjustHandles="1" noChangeArrowheads="1" noChangeShapeType="1"/>
              </p:cNvPicPr>
              <p:nvPr/>
            </p:nvPicPr>
            <p:blipFill>
              <a:blip r:embed="rId3"/>
              <a:stretch>
                <a:fillRect/>
              </a:stretch>
            </p:blipFill>
            <p:spPr>
              <a:xfrm>
                <a:off x="1441450" y="1622425"/>
                <a:ext cx="3048000" cy="1714500"/>
              </a:xfrm>
              <a:prstGeom prst="rect">
                <a:avLst/>
              </a:prstGeom>
              <a:ln w="3175">
                <a:solidFill>
                  <a:prstClr val="ltGray"/>
                </a:solidFill>
              </a:ln>
              <a:effectLst>
                <a:softEdge rad="1270000"/>
              </a:effectLst>
            </p:spPr>
          </p:pic>
        </mc:Fallback>
      </mc:AlternateContent>
      <mc:AlternateContent xmlns:mc="http://schemas.openxmlformats.org/markup-compatibility/2006" xmlns:pslz="http://schemas.microsoft.com/office/powerpoint/2016/slidezoom">
        <mc:Choice Requires="pslz">
          <p:graphicFrame>
            <p:nvGraphicFramePr>
              <p:cNvPr id="7" name="幻灯片缩放定位 6">
                <a:extLst>
                  <a:ext uri="{FF2B5EF4-FFF2-40B4-BE49-F238E27FC236}">
                    <a16:creationId xmlns:a16="http://schemas.microsoft.com/office/drawing/2014/main" id="{3A647429-ADA5-0A62-F09C-F68CDE077922}"/>
                  </a:ext>
                </a:extLst>
              </p:cNvPr>
              <p:cNvGraphicFramePr>
                <a:graphicFrameLocks noChangeAspect="1"/>
              </p:cNvGraphicFramePr>
              <p:nvPr>
                <p:extLst>
                  <p:ext uri="{D42A27DB-BD31-4B8C-83A1-F6EECF244321}">
                    <p14:modId xmlns:p14="http://schemas.microsoft.com/office/powerpoint/2010/main" val="2643053841"/>
                  </p:ext>
                </p:extLst>
              </p:nvPr>
            </p:nvGraphicFramePr>
            <p:xfrm>
              <a:off x="1613096" y="3720521"/>
              <a:ext cx="3048000" cy="1714500"/>
            </p:xfrm>
            <a:graphic>
              <a:graphicData uri="http://schemas.microsoft.com/office/powerpoint/2016/slidezoom">
                <pslz:sldZm>
                  <pslz:sldZmObj sldId="283" cId="1398891732">
                    <pslz:zmPr id="{3DF0104F-7099-4012-ADF5-FF1FCF18C71E}"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a:effectLst>
                          <a:softEdge rad="1270000"/>
                        </a:effectLst>
                      </p166:spPr>
                    </pslz:zmPr>
                  </pslz:sldZmObj>
                </pslz:sldZm>
              </a:graphicData>
            </a:graphic>
          </p:graphicFrame>
        </mc:Choice>
        <mc:Fallback xmlns="">
          <p:pic>
            <p:nvPicPr>
              <p:cNvPr id="7" name="幻灯片缩放定位 6">
                <a:hlinkClick r:id="rId7" action="ppaction://hlinksldjump"/>
                <a:extLst>
                  <a:ext uri="{FF2B5EF4-FFF2-40B4-BE49-F238E27FC236}">
                    <a16:creationId xmlns:a16="http://schemas.microsoft.com/office/drawing/2014/main" id="{3A647429-ADA5-0A62-F09C-F68CDE077922}"/>
                  </a:ext>
                </a:extLst>
              </p:cNvPr>
              <p:cNvPicPr>
                <a:picLocks noGrp="1" noRot="1" noChangeAspect="1" noMove="1" noResize="1" noEditPoints="1" noAdjustHandles="1" noChangeArrowheads="1" noChangeShapeType="1"/>
              </p:cNvPicPr>
              <p:nvPr/>
            </p:nvPicPr>
            <p:blipFill>
              <a:blip r:embed="rId8"/>
              <a:stretch>
                <a:fillRect/>
              </a:stretch>
            </p:blipFill>
            <p:spPr>
              <a:xfrm>
                <a:off x="1613096" y="3720521"/>
                <a:ext cx="3048000" cy="1714500"/>
              </a:xfrm>
              <a:prstGeom prst="rect">
                <a:avLst/>
              </a:prstGeom>
              <a:ln w="3175">
                <a:solidFill>
                  <a:prstClr val="ltGray"/>
                </a:solidFill>
              </a:ln>
              <a:effectLst>
                <a:softEdge rad="1270000"/>
              </a:effectLst>
            </p:spPr>
          </p:pic>
        </mc:Fallback>
      </mc:AlternateContent>
      <p:sp>
        <p:nvSpPr>
          <p:cNvPr id="4" name="矩形: 圆角 3">
            <a:extLst>
              <a:ext uri="{FF2B5EF4-FFF2-40B4-BE49-F238E27FC236}">
                <a16:creationId xmlns:a16="http://schemas.microsoft.com/office/drawing/2014/main" id="{FC60EE5B-A648-9C50-6BA8-7E5C78BB1349}"/>
              </a:ext>
            </a:extLst>
          </p:cNvPr>
          <p:cNvSpPr/>
          <p:nvPr/>
        </p:nvSpPr>
        <p:spPr>
          <a:xfrm>
            <a:off x="1739900" y="1892300"/>
            <a:ext cx="2451100" cy="1174751"/>
          </a:xfrm>
          <a:prstGeom prst="roundRect">
            <a:avLst/>
          </a:prstGeom>
          <a:noFill/>
          <a:ln w="19050">
            <a:solidFill>
              <a:srgbClr val="FF0000"/>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400" dirty="0"/>
          </a:p>
        </p:txBody>
      </p:sp>
      <p:sp>
        <p:nvSpPr>
          <p:cNvPr id="28" name="矩形: 圆角 27">
            <a:extLst>
              <a:ext uri="{FF2B5EF4-FFF2-40B4-BE49-F238E27FC236}">
                <a16:creationId xmlns:a16="http://schemas.microsoft.com/office/drawing/2014/main" id="{8A4C157B-BB0C-0509-75B5-D437CD386E41}"/>
              </a:ext>
            </a:extLst>
          </p:cNvPr>
          <p:cNvSpPr/>
          <p:nvPr/>
        </p:nvSpPr>
        <p:spPr>
          <a:xfrm>
            <a:off x="1705766" y="3616897"/>
            <a:ext cx="2451100" cy="1174751"/>
          </a:xfrm>
          <a:prstGeom prst="roundRect">
            <a:avLst/>
          </a:prstGeom>
          <a:noFill/>
          <a:ln w="19050">
            <a:solidFill>
              <a:srgbClr val="FF0000"/>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400" dirty="0"/>
          </a:p>
        </p:txBody>
      </p:sp>
    </p:spTree>
    <p:extLst>
      <p:ext uri="{BB962C8B-B14F-4D97-AF65-F5344CB8AC3E}">
        <p14:creationId xmlns:p14="http://schemas.microsoft.com/office/powerpoint/2010/main" val="3596417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C0DDB-1CDF-71C5-83CF-75B73847BF3D}"/>
              </a:ext>
            </a:extLst>
          </p:cNvPr>
          <p:cNvSpPr>
            <a:spLocks noGrp="1"/>
          </p:cNvSpPr>
          <p:nvPr>
            <p:ph type="title"/>
          </p:nvPr>
        </p:nvSpPr>
        <p:spPr/>
        <p:txBody>
          <a:bodyPr/>
          <a:lstStyle/>
          <a:p>
            <a:r>
              <a:rPr lang="en-US" sz="3200" b="1" dirty="0"/>
              <a:t>Methodology</a:t>
            </a:r>
            <a:endParaRPr lang="en-US" dirty="0"/>
          </a:p>
        </p:txBody>
      </p:sp>
      <p:sp>
        <p:nvSpPr>
          <p:cNvPr id="3" name="内容占位符 9">
            <a:extLst>
              <a:ext uri="{FF2B5EF4-FFF2-40B4-BE49-F238E27FC236}">
                <a16:creationId xmlns:a16="http://schemas.microsoft.com/office/drawing/2014/main" id="{2D2D50AD-1764-A2BA-A123-BDC32B1B0184}"/>
              </a:ext>
            </a:extLst>
          </p:cNvPr>
          <p:cNvSpPr txBox="1">
            <a:spLocks/>
          </p:cNvSpPr>
          <p:nvPr/>
        </p:nvSpPr>
        <p:spPr bwMode="auto">
          <a:xfrm>
            <a:off x="575734" y="1127414"/>
            <a:ext cx="11167533" cy="53711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2200" b="1" kern="0" dirty="0"/>
              <a:t>Part of Knowledge Base (Judgment matrix)  </a:t>
            </a:r>
          </a:p>
        </p:txBody>
      </p:sp>
      <p:graphicFrame>
        <p:nvGraphicFramePr>
          <p:cNvPr id="15" name="对象 14">
            <a:extLst>
              <a:ext uri="{FF2B5EF4-FFF2-40B4-BE49-F238E27FC236}">
                <a16:creationId xmlns:a16="http://schemas.microsoft.com/office/drawing/2014/main" id="{2A902925-E258-69F5-2EF9-618D14266591}"/>
              </a:ext>
            </a:extLst>
          </p:cNvPr>
          <p:cNvGraphicFramePr>
            <a:graphicFrameLocks noChangeAspect="1"/>
          </p:cNvGraphicFramePr>
          <p:nvPr>
            <p:extLst>
              <p:ext uri="{D42A27DB-BD31-4B8C-83A1-F6EECF244321}">
                <p14:modId xmlns:p14="http://schemas.microsoft.com/office/powerpoint/2010/main" val="1570990667"/>
              </p:ext>
            </p:extLst>
          </p:nvPr>
        </p:nvGraphicFramePr>
        <p:xfrm>
          <a:off x="1206500" y="1833563"/>
          <a:ext cx="9629775" cy="3190875"/>
        </p:xfrm>
        <a:graphic>
          <a:graphicData uri="http://schemas.openxmlformats.org/presentationml/2006/ole">
            <mc:AlternateContent xmlns:mc="http://schemas.openxmlformats.org/markup-compatibility/2006">
              <mc:Choice xmlns:v="urn:schemas-microsoft-com:vml" Requires="v">
                <p:oleObj name="Worksheet" r:id="rId3" imgW="9629829" imgH="3133712" progId="Excel.Sheet.12">
                  <p:embed/>
                </p:oleObj>
              </mc:Choice>
              <mc:Fallback>
                <p:oleObj name="Worksheet" r:id="rId3" imgW="9629829" imgH="3133712" progId="Excel.Sheet.12">
                  <p:embed/>
                  <p:pic>
                    <p:nvPicPr>
                      <p:cNvPr id="0" name=""/>
                      <p:cNvPicPr/>
                      <p:nvPr/>
                    </p:nvPicPr>
                    <p:blipFill>
                      <a:blip r:embed="rId4"/>
                      <a:stretch>
                        <a:fillRect/>
                      </a:stretch>
                    </p:blipFill>
                    <p:spPr>
                      <a:xfrm>
                        <a:off x="1206500" y="1833563"/>
                        <a:ext cx="9629775" cy="3190875"/>
                      </a:xfrm>
                      <a:prstGeom prst="rect">
                        <a:avLst/>
                      </a:prstGeom>
                    </p:spPr>
                  </p:pic>
                </p:oleObj>
              </mc:Fallback>
            </mc:AlternateContent>
          </a:graphicData>
        </a:graphic>
      </p:graphicFrame>
      <p:sp>
        <p:nvSpPr>
          <p:cNvPr id="17" name="文本框 16">
            <a:extLst>
              <a:ext uri="{FF2B5EF4-FFF2-40B4-BE49-F238E27FC236}">
                <a16:creationId xmlns:a16="http://schemas.microsoft.com/office/drawing/2014/main" id="{B8EDBDED-04FF-A6E4-AFF8-4432DE654749}"/>
              </a:ext>
            </a:extLst>
          </p:cNvPr>
          <p:cNvSpPr txBox="1"/>
          <p:nvPr/>
        </p:nvSpPr>
        <p:spPr>
          <a:xfrm>
            <a:off x="1207221" y="5119576"/>
            <a:ext cx="6100618" cy="738664"/>
          </a:xfrm>
          <a:prstGeom prst="rect">
            <a:avLst/>
          </a:prstGeom>
          <a:noFill/>
        </p:spPr>
        <p:txBody>
          <a:bodyPr wrap="square">
            <a:spAutoFit/>
          </a:bodyPr>
          <a:lstStyle/>
          <a:p>
            <a:pPr marL="285750" indent="-285750">
              <a:buFont typeface="Arial" panose="020B0604020202020204" pitchFamily="34" charset="0"/>
              <a:buChar char="•"/>
            </a:pPr>
            <a:r>
              <a:rPr lang="en-US" sz="1400" dirty="0"/>
              <a:t>0: Non-recommended element</a:t>
            </a:r>
          </a:p>
          <a:p>
            <a:pPr marL="285750" indent="-285750">
              <a:buFont typeface="Arial" panose="020B0604020202020204" pitchFamily="34" charset="0"/>
              <a:buChar char="•"/>
            </a:pPr>
            <a:r>
              <a:rPr lang="en-US" sz="1400" dirty="0"/>
              <a:t>1: Recommended element</a:t>
            </a:r>
          </a:p>
          <a:p>
            <a:pPr marL="285750" indent="-285750">
              <a:buFont typeface="Arial" panose="020B0604020202020204" pitchFamily="34" charset="0"/>
              <a:buChar char="•"/>
            </a:pPr>
            <a:r>
              <a:rPr lang="en-US" sz="1400" dirty="0"/>
              <a:t>Empty: Neutral element</a:t>
            </a:r>
          </a:p>
        </p:txBody>
      </p:sp>
      <p:sp>
        <p:nvSpPr>
          <p:cNvPr id="18" name="Textfeld 7">
            <a:extLst>
              <a:ext uri="{FF2B5EF4-FFF2-40B4-BE49-F238E27FC236}">
                <a16:creationId xmlns:a16="http://schemas.microsoft.com/office/drawing/2014/main" id="{7E4ABAAD-F8E1-17C6-76D5-A76060C0190E}"/>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23</a:t>
            </a:r>
          </a:p>
        </p:txBody>
      </p:sp>
    </p:spTree>
    <p:extLst>
      <p:ext uri="{BB962C8B-B14F-4D97-AF65-F5344CB8AC3E}">
        <p14:creationId xmlns:p14="http://schemas.microsoft.com/office/powerpoint/2010/main" val="2578566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8B3BE-023A-9133-83C3-53A7431EE29A}"/>
              </a:ext>
            </a:extLst>
          </p:cNvPr>
          <p:cNvSpPr>
            <a:spLocks noGrp="1"/>
          </p:cNvSpPr>
          <p:nvPr>
            <p:ph type="title"/>
          </p:nvPr>
        </p:nvSpPr>
        <p:spPr/>
        <p:txBody>
          <a:bodyPr/>
          <a:lstStyle/>
          <a:p>
            <a:r>
              <a:rPr lang="en-US" sz="3200" b="1" dirty="0"/>
              <a:t>Methodology</a:t>
            </a:r>
            <a:endParaRPr lang="en-US" sz="3200" dirty="0"/>
          </a:p>
        </p:txBody>
      </p:sp>
      <p:sp>
        <p:nvSpPr>
          <p:cNvPr id="3" name="内容占位符 9">
            <a:extLst>
              <a:ext uri="{FF2B5EF4-FFF2-40B4-BE49-F238E27FC236}">
                <a16:creationId xmlns:a16="http://schemas.microsoft.com/office/drawing/2014/main" id="{FC42AB7C-8263-0631-A828-CB0D4F6CBD40}"/>
              </a:ext>
            </a:extLst>
          </p:cNvPr>
          <p:cNvSpPr txBox="1">
            <a:spLocks/>
          </p:cNvSpPr>
          <p:nvPr/>
        </p:nvSpPr>
        <p:spPr bwMode="auto">
          <a:xfrm>
            <a:off x="575734" y="1127414"/>
            <a:ext cx="11167533" cy="53711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2200" b="1" kern="0" dirty="0"/>
              <a:t>Reasoning module</a:t>
            </a:r>
          </a:p>
        </p:txBody>
      </p:sp>
      <p:sp>
        <p:nvSpPr>
          <p:cNvPr id="7" name="文本框 6">
            <a:extLst>
              <a:ext uri="{FF2B5EF4-FFF2-40B4-BE49-F238E27FC236}">
                <a16:creationId xmlns:a16="http://schemas.microsoft.com/office/drawing/2014/main" id="{9AC8DCE6-BF55-D589-A2C4-6F0F579EE620}"/>
              </a:ext>
            </a:extLst>
          </p:cNvPr>
          <p:cNvSpPr txBox="1"/>
          <p:nvPr/>
        </p:nvSpPr>
        <p:spPr>
          <a:xfrm>
            <a:off x="575734" y="1664532"/>
            <a:ext cx="6100618" cy="369332"/>
          </a:xfrm>
          <a:prstGeom prst="rect">
            <a:avLst/>
          </a:prstGeom>
          <a:noFill/>
        </p:spPr>
        <p:txBody>
          <a:bodyPr wrap="square" lIns="0">
            <a:spAutoFit/>
          </a:bodyPr>
          <a:lstStyle/>
          <a:p>
            <a:r>
              <a:rPr lang="en-US" b="1" dirty="0"/>
              <a:t>Forward reasoning</a:t>
            </a:r>
          </a:p>
        </p:txBody>
      </p:sp>
      <p:sp>
        <p:nvSpPr>
          <p:cNvPr id="9" name="文本框 8">
            <a:extLst>
              <a:ext uri="{FF2B5EF4-FFF2-40B4-BE49-F238E27FC236}">
                <a16:creationId xmlns:a16="http://schemas.microsoft.com/office/drawing/2014/main" id="{8E84FAF0-4DBB-2F17-EAB8-990B1F6958C1}"/>
              </a:ext>
            </a:extLst>
          </p:cNvPr>
          <p:cNvSpPr txBox="1"/>
          <p:nvPr/>
        </p:nvSpPr>
        <p:spPr>
          <a:xfrm>
            <a:off x="575734" y="2109317"/>
            <a:ext cx="11167532" cy="923330"/>
          </a:xfrm>
          <a:prstGeom prst="rect">
            <a:avLst/>
          </a:prstGeom>
          <a:noFill/>
        </p:spPr>
        <p:txBody>
          <a:bodyPr wrap="square" lIns="0">
            <a:spAutoFit/>
          </a:bodyPr>
          <a:lstStyle/>
          <a:p>
            <a:r>
              <a:rPr lang="en-US" dirty="0"/>
              <a:t>The user selects each sub-attribute from the </a:t>
            </a:r>
            <a:r>
              <a:rPr lang="en-US" dirty="0">
                <a:solidFill>
                  <a:srgbClr val="92D050"/>
                </a:solidFill>
              </a:rPr>
              <a:t>[</a:t>
            </a:r>
            <a:r>
              <a:rPr lang="en-US" altLang="zh-CN" dirty="0">
                <a:solidFill>
                  <a:srgbClr val="92D050"/>
                </a:solidFill>
              </a:rPr>
              <a:t>A</a:t>
            </a:r>
            <a:r>
              <a:rPr lang="en-US" dirty="0">
                <a:solidFill>
                  <a:srgbClr val="92D050"/>
                </a:solidFill>
              </a:rPr>
              <a:t>] Monitoring Material related</a:t>
            </a:r>
            <a:r>
              <a:rPr lang="en-US" dirty="0"/>
              <a:t>, </a:t>
            </a:r>
            <a:r>
              <a:rPr lang="en-US" dirty="0">
                <a:solidFill>
                  <a:srgbClr val="00B0F0"/>
                </a:solidFill>
              </a:rPr>
              <a:t>[B] Monitoring Data related </a:t>
            </a:r>
            <a:r>
              <a:rPr lang="en-US" dirty="0"/>
              <a:t>and </a:t>
            </a:r>
            <a:r>
              <a:rPr lang="en-US" dirty="0">
                <a:solidFill>
                  <a:srgbClr val="FF0000"/>
                </a:solidFill>
              </a:rPr>
              <a:t>[C] Monitoring System related </a:t>
            </a:r>
            <a:r>
              <a:rPr lang="en-US" dirty="0"/>
              <a:t>attributes according to the actual situation or </a:t>
            </a:r>
            <a:r>
              <a:rPr lang="en-US" altLang="zh-CN" dirty="0"/>
              <a:t>wishes</a:t>
            </a:r>
            <a:r>
              <a:rPr lang="en-US" dirty="0"/>
              <a:t>, and obtains the most suitable monitoring method through forward reasoning based on the knowledge base.</a:t>
            </a:r>
          </a:p>
        </p:txBody>
      </p:sp>
      <p:sp>
        <p:nvSpPr>
          <p:cNvPr id="12" name="文本框 11">
            <a:extLst>
              <a:ext uri="{FF2B5EF4-FFF2-40B4-BE49-F238E27FC236}">
                <a16:creationId xmlns:a16="http://schemas.microsoft.com/office/drawing/2014/main" id="{42E4BC4D-9989-47E2-6857-6974592B20C1}"/>
              </a:ext>
            </a:extLst>
          </p:cNvPr>
          <p:cNvSpPr txBox="1"/>
          <p:nvPr/>
        </p:nvSpPr>
        <p:spPr>
          <a:xfrm>
            <a:off x="575734" y="3235596"/>
            <a:ext cx="6100618" cy="369332"/>
          </a:xfrm>
          <a:prstGeom prst="rect">
            <a:avLst/>
          </a:prstGeom>
          <a:noFill/>
        </p:spPr>
        <p:txBody>
          <a:bodyPr wrap="square" lIns="0">
            <a:spAutoFit/>
          </a:bodyPr>
          <a:lstStyle/>
          <a:p>
            <a:r>
              <a:rPr lang="en-US" b="1" dirty="0"/>
              <a:t>The general form of rule-based reasoning</a:t>
            </a:r>
          </a:p>
        </p:txBody>
      </p:sp>
      <p:sp>
        <p:nvSpPr>
          <p:cNvPr id="13" name="文本框 12">
            <a:extLst>
              <a:ext uri="{FF2B5EF4-FFF2-40B4-BE49-F238E27FC236}">
                <a16:creationId xmlns:a16="http://schemas.microsoft.com/office/drawing/2014/main" id="{84C30923-9883-E59D-42D7-FCBAAC1BAEDB}"/>
              </a:ext>
            </a:extLst>
          </p:cNvPr>
          <p:cNvSpPr txBox="1"/>
          <p:nvPr/>
        </p:nvSpPr>
        <p:spPr>
          <a:xfrm>
            <a:off x="839684" y="3825353"/>
            <a:ext cx="4411046" cy="646331"/>
          </a:xfrm>
          <a:prstGeom prst="rect">
            <a:avLst/>
          </a:prstGeom>
          <a:noFill/>
        </p:spPr>
        <p:txBody>
          <a:bodyPr wrap="square" lIns="0">
            <a:spAutoFit/>
          </a:bodyPr>
          <a:lstStyle/>
          <a:p>
            <a:r>
              <a:rPr lang="en-US" b="1" i="1" dirty="0"/>
              <a:t>If</a:t>
            </a:r>
            <a:r>
              <a:rPr lang="en-US" i="1" dirty="0"/>
              <a:t>          </a:t>
            </a:r>
            <a:r>
              <a:rPr lang="en-US" dirty="0"/>
              <a:t>User requirements and selection</a:t>
            </a:r>
          </a:p>
          <a:p>
            <a:r>
              <a:rPr lang="en-US" b="1" i="1" dirty="0"/>
              <a:t>Then</a:t>
            </a:r>
            <a:r>
              <a:rPr lang="en-US" dirty="0"/>
              <a:t>    </a:t>
            </a:r>
            <a:r>
              <a:rPr lang="en-US" b="0" i="0" dirty="0">
                <a:effectLst/>
                <a:latin typeface="Arial" panose="020B0604020202020204" pitchFamily="34" charset="0"/>
              </a:rPr>
              <a:t>Recommended monitoring method</a:t>
            </a:r>
            <a:endParaRPr lang="en-US" dirty="0"/>
          </a:p>
        </p:txBody>
      </p:sp>
      <p:sp>
        <p:nvSpPr>
          <p:cNvPr id="16" name="文本框 15">
            <a:extLst>
              <a:ext uri="{FF2B5EF4-FFF2-40B4-BE49-F238E27FC236}">
                <a16:creationId xmlns:a16="http://schemas.microsoft.com/office/drawing/2014/main" id="{C840AF8A-2FA4-3158-282F-01B1A4E69F1E}"/>
              </a:ext>
            </a:extLst>
          </p:cNvPr>
          <p:cNvSpPr txBox="1"/>
          <p:nvPr/>
        </p:nvSpPr>
        <p:spPr>
          <a:xfrm>
            <a:off x="6304978" y="3250717"/>
            <a:ext cx="2051067" cy="369332"/>
          </a:xfrm>
          <a:prstGeom prst="rect">
            <a:avLst/>
          </a:prstGeom>
          <a:noFill/>
        </p:spPr>
        <p:txBody>
          <a:bodyPr wrap="square" lIns="0">
            <a:spAutoFit/>
          </a:bodyPr>
          <a:lstStyle/>
          <a:p>
            <a:r>
              <a:rPr lang="en-US" b="1" dirty="0"/>
              <a:t>Example</a:t>
            </a:r>
          </a:p>
        </p:txBody>
      </p:sp>
      <p:graphicFrame>
        <p:nvGraphicFramePr>
          <p:cNvPr id="20" name="对象 19">
            <a:extLst>
              <a:ext uri="{FF2B5EF4-FFF2-40B4-BE49-F238E27FC236}">
                <a16:creationId xmlns:a16="http://schemas.microsoft.com/office/drawing/2014/main" id="{49827F67-0CC7-AE36-9290-25B31E83A92B}"/>
              </a:ext>
            </a:extLst>
          </p:cNvPr>
          <p:cNvGraphicFramePr>
            <a:graphicFrameLocks noChangeAspect="1"/>
          </p:cNvGraphicFramePr>
          <p:nvPr>
            <p:extLst>
              <p:ext uri="{D42A27DB-BD31-4B8C-83A1-F6EECF244321}">
                <p14:modId xmlns:p14="http://schemas.microsoft.com/office/powerpoint/2010/main" val="1928317744"/>
              </p:ext>
            </p:extLst>
          </p:nvPr>
        </p:nvGraphicFramePr>
        <p:xfrm>
          <a:off x="6304978" y="3825353"/>
          <a:ext cx="5619750" cy="1809750"/>
        </p:xfrm>
        <a:graphic>
          <a:graphicData uri="http://schemas.openxmlformats.org/presentationml/2006/ole">
            <mc:AlternateContent xmlns:mc="http://schemas.openxmlformats.org/markup-compatibility/2006">
              <mc:Choice xmlns:v="urn:schemas-microsoft-com:vml" Requires="v">
                <p:oleObj name="Worksheet" r:id="rId3" imgW="5619656" imgH="1809608" progId="Excel.Sheet.12">
                  <p:embed/>
                </p:oleObj>
              </mc:Choice>
              <mc:Fallback>
                <p:oleObj name="Worksheet" r:id="rId3" imgW="5619656" imgH="1809608" progId="Excel.Sheet.12">
                  <p:embed/>
                  <p:pic>
                    <p:nvPicPr>
                      <p:cNvPr id="0" name=""/>
                      <p:cNvPicPr/>
                      <p:nvPr/>
                    </p:nvPicPr>
                    <p:blipFill>
                      <a:blip r:embed="rId4"/>
                      <a:stretch>
                        <a:fillRect/>
                      </a:stretch>
                    </p:blipFill>
                    <p:spPr>
                      <a:xfrm>
                        <a:off x="6304978" y="3825353"/>
                        <a:ext cx="5619750" cy="1809750"/>
                      </a:xfrm>
                      <a:prstGeom prst="rect">
                        <a:avLst/>
                      </a:prstGeom>
                    </p:spPr>
                  </p:pic>
                </p:oleObj>
              </mc:Fallback>
            </mc:AlternateContent>
          </a:graphicData>
        </a:graphic>
      </p:graphicFrame>
      <p:sp>
        <p:nvSpPr>
          <p:cNvPr id="10" name="Textfeld 7">
            <a:extLst>
              <a:ext uri="{FF2B5EF4-FFF2-40B4-BE49-F238E27FC236}">
                <a16:creationId xmlns:a16="http://schemas.microsoft.com/office/drawing/2014/main" id="{3B39284B-BB9C-9C1B-159B-AB8415B279E4}"/>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24</a:t>
            </a:r>
          </a:p>
        </p:txBody>
      </p:sp>
    </p:spTree>
    <p:extLst>
      <p:ext uri="{BB962C8B-B14F-4D97-AF65-F5344CB8AC3E}">
        <p14:creationId xmlns:p14="http://schemas.microsoft.com/office/powerpoint/2010/main" val="1398891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B57DC657-ACFC-062D-6963-578023B6628B}"/>
              </a:ext>
            </a:extLst>
          </p:cNvPr>
          <p:cNvSpPr>
            <a:spLocks noGrp="1"/>
          </p:cNvSpPr>
          <p:nvPr>
            <p:ph type="title"/>
          </p:nvPr>
        </p:nvSpPr>
        <p:spPr>
          <a:xfrm>
            <a:off x="576263" y="111125"/>
            <a:ext cx="11166475" cy="708025"/>
          </a:xfrm>
        </p:spPr>
        <p:txBody>
          <a:bodyPr/>
          <a:lstStyle/>
          <a:p>
            <a:r>
              <a:rPr lang="en-US" sz="3200" b="1" dirty="0"/>
              <a:t>Methodology</a:t>
            </a:r>
            <a:endParaRPr lang="en-US" sz="3200" dirty="0"/>
          </a:p>
        </p:txBody>
      </p:sp>
      <p:sp>
        <p:nvSpPr>
          <p:cNvPr id="4" name="内容占位符 9">
            <a:extLst>
              <a:ext uri="{FF2B5EF4-FFF2-40B4-BE49-F238E27FC236}">
                <a16:creationId xmlns:a16="http://schemas.microsoft.com/office/drawing/2014/main" id="{03CE708E-6BDC-AA65-A609-60963EA12B31}"/>
              </a:ext>
            </a:extLst>
          </p:cNvPr>
          <p:cNvSpPr txBox="1">
            <a:spLocks/>
          </p:cNvSpPr>
          <p:nvPr/>
        </p:nvSpPr>
        <p:spPr bwMode="auto">
          <a:xfrm>
            <a:off x="575733" y="1071996"/>
            <a:ext cx="11167533" cy="53711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2200" b="1" kern="0" dirty="0"/>
              <a:t>3. Decision Support System Integration </a:t>
            </a:r>
          </a:p>
        </p:txBody>
      </p:sp>
      <p:pic>
        <p:nvPicPr>
          <p:cNvPr id="5" name="图片 4">
            <a:hlinkClick r:id="rId3"/>
            <a:extLst>
              <a:ext uri="{FF2B5EF4-FFF2-40B4-BE49-F238E27FC236}">
                <a16:creationId xmlns:a16="http://schemas.microsoft.com/office/drawing/2014/main" id="{12A3B4FD-9588-0914-254B-42E9F8F482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1833" y="1597480"/>
            <a:ext cx="7606791" cy="3918967"/>
          </a:xfrm>
          <a:prstGeom prst="rect">
            <a:avLst/>
          </a:prstGeom>
          <a:ln>
            <a:noFill/>
          </a:ln>
          <a:effectLst>
            <a:outerShdw blurRad="292100" dist="139700" dir="2700000" algn="tl" rotWithShape="0">
              <a:srgbClr val="333333">
                <a:alpha val="65000"/>
              </a:srgbClr>
            </a:outerShdw>
          </a:effectLst>
        </p:spPr>
      </p:pic>
      <p:sp>
        <p:nvSpPr>
          <p:cNvPr id="7" name="文本框 6">
            <a:extLst>
              <a:ext uri="{FF2B5EF4-FFF2-40B4-BE49-F238E27FC236}">
                <a16:creationId xmlns:a16="http://schemas.microsoft.com/office/drawing/2014/main" id="{2AD0C51F-E42A-8423-F927-17999B458831}"/>
              </a:ext>
            </a:extLst>
          </p:cNvPr>
          <p:cNvSpPr txBox="1"/>
          <p:nvPr/>
        </p:nvSpPr>
        <p:spPr>
          <a:xfrm>
            <a:off x="4187928" y="5601338"/>
            <a:ext cx="4378751" cy="369332"/>
          </a:xfrm>
          <a:prstGeom prst="rect">
            <a:avLst/>
          </a:prstGeom>
          <a:noFill/>
        </p:spPr>
        <p:txBody>
          <a:bodyPr wrap="square">
            <a:spAutoFit/>
          </a:bodyPr>
          <a:lstStyle/>
          <a:p>
            <a:r>
              <a:rPr lang="en-US" dirty="0"/>
              <a:t>Decision Support System by </a:t>
            </a:r>
            <a:r>
              <a:rPr lang="en-US" dirty="0" err="1">
                <a:solidFill>
                  <a:srgbClr val="FF0000"/>
                </a:solidFill>
              </a:rPr>
              <a:t>Streamlit</a:t>
            </a:r>
            <a:r>
              <a:rPr lang="en-US" dirty="0"/>
              <a:t> </a:t>
            </a:r>
            <a:r>
              <a:rPr lang="en-US" dirty="0">
                <a:hlinkClick r:id="rId5" action="ppaction://hlinksldjump"/>
              </a:rPr>
              <a:t>[4]</a:t>
            </a:r>
            <a:endParaRPr lang="en-US" dirty="0"/>
          </a:p>
        </p:txBody>
      </p:sp>
      <p:sp>
        <p:nvSpPr>
          <p:cNvPr id="8" name="Textfeld 7">
            <a:extLst>
              <a:ext uri="{FF2B5EF4-FFF2-40B4-BE49-F238E27FC236}">
                <a16:creationId xmlns:a16="http://schemas.microsoft.com/office/drawing/2014/main" id="{48CFED23-DD73-8FAB-EB5C-6A127CD8D9BA}"/>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25</a:t>
            </a:r>
          </a:p>
        </p:txBody>
      </p:sp>
    </p:spTree>
    <p:extLst>
      <p:ext uri="{BB962C8B-B14F-4D97-AF65-F5344CB8AC3E}">
        <p14:creationId xmlns:p14="http://schemas.microsoft.com/office/powerpoint/2010/main" val="409550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6899078-3C94-428B-5B8E-70617F82C2AB}"/>
              </a:ext>
            </a:extLst>
          </p:cNvPr>
          <p:cNvSpPr>
            <a:spLocks noGrp="1"/>
          </p:cNvSpPr>
          <p:nvPr>
            <p:ph type="title"/>
          </p:nvPr>
        </p:nvSpPr>
        <p:spPr/>
        <p:txBody>
          <a:bodyPr/>
          <a:lstStyle/>
          <a:p>
            <a:r>
              <a:rPr lang="en-US" sz="3200" dirty="0"/>
              <a:t>Contents</a:t>
            </a:r>
            <a:endParaRPr lang="en-US" sz="3000" dirty="0"/>
          </a:p>
        </p:txBody>
      </p:sp>
      <p:sp>
        <p:nvSpPr>
          <p:cNvPr id="5" name="文本占位符 4">
            <a:extLst>
              <a:ext uri="{FF2B5EF4-FFF2-40B4-BE49-F238E27FC236}">
                <a16:creationId xmlns:a16="http://schemas.microsoft.com/office/drawing/2014/main" id="{FFE119D4-AC28-F3D4-B64B-07F30062EBFC}"/>
              </a:ext>
            </a:extLst>
          </p:cNvPr>
          <p:cNvSpPr>
            <a:spLocks noGrp="1"/>
          </p:cNvSpPr>
          <p:nvPr>
            <p:ph type="body" idx="1"/>
          </p:nvPr>
        </p:nvSpPr>
        <p:spPr>
          <a:xfrm>
            <a:off x="582083" y="1930995"/>
            <a:ext cx="11161184" cy="3740132"/>
          </a:xfrm>
        </p:spPr>
        <p:txBody>
          <a:bodyPr/>
          <a:lstStyle/>
          <a:p>
            <a:endParaRPr lang="en-US" sz="2600" b="1" dirty="0"/>
          </a:p>
          <a:p>
            <a:pPr marL="457200" indent="-457200">
              <a:buFont typeface="+mj-lt"/>
              <a:buAutoNum type="arabicPeriod" startAt="2"/>
            </a:pPr>
            <a:r>
              <a:rPr lang="en-US" sz="2600" b="1" dirty="0"/>
              <a:t>State of the art</a:t>
            </a:r>
          </a:p>
          <a:p>
            <a:pPr marL="457200" indent="-457200">
              <a:buFont typeface="+mj-lt"/>
              <a:buAutoNum type="arabicPeriod" startAt="2"/>
            </a:pPr>
            <a:r>
              <a:rPr lang="en-US" sz="2600" b="1" dirty="0"/>
              <a:t>Methodology</a:t>
            </a:r>
          </a:p>
          <a:p>
            <a:pPr marL="457200" indent="-457200">
              <a:buFont typeface="+mj-lt"/>
              <a:buAutoNum type="arabicPeriod" startAt="2"/>
            </a:pPr>
            <a:r>
              <a:rPr lang="en-US" sz="2600" b="1" dirty="0"/>
              <a:t>Case Study</a:t>
            </a:r>
          </a:p>
          <a:p>
            <a:pPr marL="457200" indent="-457200">
              <a:buFont typeface="+mj-lt"/>
              <a:buAutoNum type="arabicPeriod" startAt="2"/>
            </a:pPr>
            <a:r>
              <a:rPr lang="en-US" altLang="zh-CN" sz="2600" b="1" kern="0" dirty="0"/>
              <a:t>Summary and </a:t>
            </a:r>
            <a:r>
              <a:rPr lang="en-US" sz="2600" b="1" kern="0" dirty="0"/>
              <a:t>Critical appraisal</a:t>
            </a:r>
          </a:p>
          <a:p>
            <a:pPr marL="457200" indent="-457200">
              <a:buFont typeface="+mj-lt"/>
              <a:buAutoNum type="arabicPeriod" startAt="2"/>
            </a:pPr>
            <a:r>
              <a:rPr lang="en-US" sz="2600" b="1" kern="0" dirty="0"/>
              <a:t>Outlook</a:t>
            </a:r>
            <a:endParaRPr lang="en-US" sz="2600" dirty="0"/>
          </a:p>
          <a:p>
            <a:pPr marL="457200" indent="-457200">
              <a:buFont typeface="+mj-lt"/>
              <a:buAutoNum type="arabicPeriod" startAt="2"/>
            </a:pPr>
            <a:endParaRPr lang="en-US" sz="2600" dirty="0"/>
          </a:p>
          <a:p>
            <a:pPr marL="457200" indent="-457200">
              <a:buFont typeface="+mj-lt"/>
              <a:buAutoNum type="arabicPeriod" startAt="2"/>
            </a:pPr>
            <a:endParaRPr lang="en-US" sz="2600" dirty="0"/>
          </a:p>
          <a:p>
            <a:pPr marL="457200" indent="-457200">
              <a:buFont typeface="+mj-lt"/>
              <a:buAutoNum type="arabicPeriod" startAt="2"/>
            </a:pPr>
            <a:endParaRPr lang="en-US" sz="2600" dirty="0"/>
          </a:p>
          <a:p>
            <a:pPr marL="457200" indent="-457200">
              <a:buFont typeface="+mj-lt"/>
              <a:buAutoNum type="arabicPeriod" startAt="2"/>
            </a:pPr>
            <a:endParaRPr lang="en-US" sz="2600" dirty="0"/>
          </a:p>
        </p:txBody>
      </p:sp>
      <p:sp>
        <p:nvSpPr>
          <p:cNvPr id="6" name="矩形 5">
            <a:extLst>
              <a:ext uri="{FF2B5EF4-FFF2-40B4-BE49-F238E27FC236}">
                <a16:creationId xmlns:a16="http://schemas.microsoft.com/office/drawing/2014/main" id="{82714D5C-28D7-E132-476C-F76FD2360F11}"/>
              </a:ext>
            </a:extLst>
          </p:cNvPr>
          <p:cNvSpPr/>
          <p:nvPr/>
        </p:nvSpPr>
        <p:spPr>
          <a:xfrm>
            <a:off x="0" y="1539724"/>
            <a:ext cx="5848350" cy="708025"/>
          </a:xfrm>
          <a:prstGeom prst="rect">
            <a:avLst/>
          </a:prstGeom>
          <a:solidFill>
            <a:srgbClr val="BE1E3C"/>
          </a:solidFill>
          <a:ln w="190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7" name="文本占位符 4">
            <a:extLst>
              <a:ext uri="{FF2B5EF4-FFF2-40B4-BE49-F238E27FC236}">
                <a16:creationId xmlns:a16="http://schemas.microsoft.com/office/drawing/2014/main" id="{EBF9D6F7-4AA7-3802-6109-F43CEE34173C}"/>
              </a:ext>
            </a:extLst>
          </p:cNvPr>
          <p:cNvSpPr txBox="1">
            <a:spLocks/>
          </p:cNvSpPr>
          <p:nvPr/>
        </p:nvSpPr>
        <p:spPr bwMode="gray">
          <a:xfrm>
            <a:off x="575734" y="1659894"/>
            <a:ext cx="6244019" cy="46768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pPr marL="457200" indent="-457200">
              <a:buFont typeface="+mj-lt"/>
              <a:buAutoNum type="arabicPeriod"/>
            </a:pPr>
            <a:r>
              <a:rPr lang="en-US" sz="3000" b="1" kern="0" dirty="0">
                <a:solidFill>
                  <a:schemeClr val="bg1"/>
                </a:solidFill>
              </a:rPr>
              <a:t>Motivation and </a:t>
            </a:r>
            <a:r>
              <a:rPr lang="en-US" altLang="zh-CN" sz="3000" b="1" kern="0" dirty="0">
                <a:solidFill>
                  <a:schemeClr val="bg1"/>
                </a:solidFill>
              </a:rPr>
              <a:t>O</a:t>
            </a:r>
            <a:r>
              <a:rPr lang="en-US" sz="3000" b="1" kern="0" dirty="0">
                <a:solidFill>
                  <a:schemeClr val="bg1"/>
                </a:solidFill>
              </a:rPr>
              <a:t>bjective</a:t>
            </a:r>
            <a:endParaRPr lang="en-US" sz="2500" kern="0" dirty="0"/>
          </a:p>
        </p:txBody>
      </p:sp>
      <p:sp>
        <p:nvSpPr>
          <p:cNvPr id="10" name="Textfeld 7">
            <a:extLst>
              <a:ext uri="{FF2B5EF4-FFF2-40B4-BE49-F238E27FC236}">
                <a16:creationId xmlns:a16="http://schemas.microsoft.com/office/drawing/2014/main" id="{2DA0DC9E-68F5-8E5B-0468-D19382564CD1}"/>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2</a:t>
            </a:r>
          </a:p>
        </p:txBody>
      </p:sp>
    </p:spTree>
    <p:extLst>
      <p:ext uri="{BB962C8B-B14F-4D97-AF65-F5344CB8AC3E}">
        <p14:creationId xmlns:p14="http://schemas.microsoft.com/office/powerpoint/2010/main" val="4268599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85178-BD6C-CC3C-35D1-F134CAE1EA92}"/>
              </a:ext>
            </a:extLst>
          </p:cNvPr>
          <p:cNvSpPr>
            <a:spLocks noGrp="1"/>
          </p:cNvSpPr>
          <p:nvPr>
            <p:ph type="title"/>
          </p:nvPr>
        </p:nvSpPr>
        <p:spPr/>
        <p:txBody>
          <a:bodyPr/>
          <a:lstStyle/>
          <a:p>
            <a:r>
              <a:rPr lang="en-US" sz="3200" b="1" dirty="0"/>
              <a:t>Methodology</a:t>
            </a:r>
            <a:endParaRPr lang="en-US" sz="3200" dirty="0"/>
          </a:p>
        </p:txBody>
      </p:sp>
      <p:sp>
        <p:nvSpPr>
          <p:cNvPr id="3" name="内容占位符 9">
            <a:extLst>
              <a:ext uri="{FF2B5EF4-FFF2-40B4-BE49-F238E27FC236}">
                <a16:creationId xmlns:a16="http://schemas.microsoft.com/office/drawing/2014/main" id="{A51DE476-5FD9-579D-1955-C431231BE17E}"/>
              </a:ext>
            </a:extLst>
          </p:cNvPr>
          <p:cNvSpPr txBox="1">
            <a:spLocks/>
          </p:cNvSpPr>
          <p:nvPr/>
        </p:nvSpPr>
        <p:spPr bwMode="auto">
          <a:xfrm>
            <a:off x="575733" y="1071996"/>
            <a:ext cx="11167533" cy="53711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2200" b="1" kern="0" dirty="0"/>
              <a:t>4. Requirements for monitoring system</a:t>
            </a:r>
          </a:p>
          <a:p>
            <a:endParaRPr lang="en-US" sz="2200" b="1" kern="0" dirty="0"/>
          </a:p>
        </p:txBody>
      </p:sp>
      <p:sp>
        <p:nvSpPr>
          <p:cNvPr id="6" name="文本框 5">
            <a:extLst>
              <a:ext uri="{FF2B5EF4-FFF2-40B4-BE49-F238E27FC236}">
                <a16:creationId xmlns:a16="http://schemas.microsoft.com/office/drawing/2014/main" id="{A0206CE3-4706-E9D3-9A98-D937573B63B2}"/>
              </a:ext>
            </a:extLst>
          </p:cNvPr>
          <p:cNvSpPr txBox="1"/>
          <p:nvPr/>
        </p:nvSpPr>
        <p:spPr>
          <a:xfrm>
            <a:off x="575733" y="1574155"/>
            <a:ext cx="6100618" cy="369332"/>
          </a:xfrm>
          <a:prstGeom prst="rect">
            <a:avLst/>
          </a:prstGeom>
          <a:noFill/>
        </p:spPr>
        <p:txBody>
          <a:bodyPr wrap="square" lIns="0">
            <a:spAutoFit/>
          </a:bodyPr>
          <a:lstStyle/>
          <a:p>
            <a:r>
              <a:rPr lang="en-US" b="1" dirty="0"/>
              <a:t>SHM system—Basic structure</a:t>
            </a:r>
          </a:p>
        </p:txBody>
      </p:sp>
      <p:pic>
        <p:nvPicPr>
          <p:cNvPr id="8" name="图片 7">
            <a:extLst>
              <a:ext uri="{FF2B5EF4-FFF2-40B4-BE49-F238E27FC236}">
                <a16:creationId xmlns:a16="http://schemas.microsoft.com/office/drawing/2014/main" id="{A3A6D59D-8F25-6592-C1F3-0DC3034DC5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662" y="1943487"/>
            <a:ext cx="6746675" cy="3958245"/>
          </a:xfrm>
          <a:prstGeom prst="rect">
            <a:avLst/>
          </a:prstGeom>
        </p:spPr>
      </p:pic>
      <p:sp>
        <p:nvSpPr>
          <p:cNvPr id="9" name="Textfeld 7">
            <a:extLst>
              <a:ext uri="{FF2B5EF4-FFF2-40B4-BE49-F238E27FC236}">
                <a16:creationId xmlns:a16="http://schemas.microsoft.com/office/drawing/2014/main" id="{30DEBAA6-0A3E-6610-43FE-892583CDC2EA}"/>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26</a:t>
            </a:r>
          </a:p>
        </p:txBody>
      </p:sp>
    </p:spTree>
    <p:extLst>
      <p:ext uri="{BB962C8B-B14F-4D97-AF65-F5344CB8AC3E}">
        <p14:creationId xmlns:p14="http://schemas.microsoft.com/office/powerpoint/2010/main" val="2491321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456F5-D24A-B7CA-C2F9-189FF13CC38F}"/>
              </a:ext>
            </a:extLst>
          </p:cNvPr>
          <p:cNvSpPr>
            <a:spLocks noGrp="1"/>
          </p:cNvSpPr>
          <p:nvPr>
            <p:ph type="title"/>
          </p:nvPr>
        </p:nvSpPr>
        <p:spPr/>
        <p:txBody>
          <a:bodyPr/>
          <a:lstStyle/>
          <a:p>
            <a:r>
              <a:rPr lang="en-US" sz="3200" b="1" dirty="0"/>
              <a:t>Methodology</a:t>
            </a:r>
            <a:endParaRPr lang="en-US" dirty="0"/>
          </a:p>
        </p:txBody>
      </p:sp>
      <p:sp>
        <p:nvSpPr>
          <p:cNvPr id="3" name="文本框 2">
            <a:extLst>
              <a:ext uri="{FF2B5EF4-FFF2-40B4-BE49-F238E27FC236}">
                <a16:creationId xmlns:a16="http://schemas.microsoft.com/office/drawing/2014/main" id="{DFE99400-B5B2-FAF3-9485-DC0F4CA0F39B}"/>
              </a:ext>
            </a:extLst>
          </p:cNvPr>
          <p:cNvSpPr txBox="1"/>
          <p:nvPr/>
        </p:nvSpPr>
        <p:spPr>
          <a:xfrm>
            <a:off x="575734" y="1121573"/>
            <a:ext cx="4245648" cy="400110"/>
          </a:xfrm>
          <a:prstGeom prst="rect">
            <a:avLst/>
          </a:prstGeom>
          <a:noFill/>
        </p:spPr>
        <p:txBody>
          <a:bodyPr wrap="square" lIns="0">
            <a:spAutoFit/>
          </a:bodyPr>
          <a:lstStyle/>
          <a:p>
            <a:r>
              <a:rPr lang="en-US" sz="2000" b="1" dirty="0"/>
              <a:t>System Functional Requirement</a:t>
            </a:r>
          </a:p>
        </p:txBody>
      </p:sp>
      <p:sp>
        <p:nvSpPr>
          <p:cNvPr id="4" name="文本框 3">
            <a:extLst>
              <a:ext uri="{FF2B5EF4-FFF2-40B4-BE49-F238E27FC236}">
                <a16:creationId xmlns:a16="http://schemas.microsoft.com/office/drawing/2014/main" id="{322D06D9-CD24-1D02-BFA0-486FBBD9F78F}"/>
              </a:ext>
            </a:extLst>
          </p:cNvPr>
          <p:cNvSpPr txBox="1"/>
          <p:nvPr/>
        </p:nvSpPr>
        <p:spPr>
          <a:xfrm>
            <a:off x="6159500" y="1121573"/>
            <a:ext cx="5456767" cy="400110"/>
          </a:xfrm>
          <a:prstGeom prst="rect">
            <a:avLst/>
          </a:prstGeom>
          <a:noFill/>
        </p:spPr>
        <p:txBody>
          <a:bodyPr wrap="square" lIns="0">
            <a:spAutoFit/>
          </a:bodyPr>
          <a:lstStyle/>
          <a:p>
            <a:r>
              <a:rPr lang="en-US" sz="2000" b="1" dirty="0"/>
              <a:t>Data Quality and Transmission Requirement</a:t>
            </a:r>
          </a:p>
        </p:txBody>
      </p:sp>
      <p:sp>
        <p:nvSpPr>
          <p:cNvPr id="5" name="文本框 4">
            <a:extLst>
              <a:ext uri="{FF2B5EF4-FFF2-40B4-BE49-F238E27FC236}">
                <a16:creationId xmlns:a16="http://schemas.microsoft.com/office/drawing/2014/main" id="{44D7129D-24FC-BE38-AD6C-46DA68829503}"/>
              </a:ext>
            </a:extLst>
          </p:cNvPr>
          <p:cNvSpPr txBox="1"/>
          <p:nvPr/>
        </p:nvSpPr>
        <p:spPr>
          <a:xfrm>
            <a:off x="575733" y="3429000"/>
            <a:ext cx="4504267" cy="400110"/>
          </a:xfrm>
          <a:prstGeom prst="rect">
            <a:avLst/>
          </a:prstGeom>
          <a:noFill/>
        </p:spPr>
        <p:txBody>
          <a:bodyPr wrap="square" lIns="0">
            <a:spAutoFit/>
          </a:bodyPr>
          <a:lstStyle/>
          <a:p>
            <a:r>
              <a:rPr lang="en-US" sz="2000" b="1" dirty="0"/>
              <a:t>Damage Identification Requirement</a:t>
            </a:r>
          </a:p>
        </p:txBody>
      </p:sp>
      <p:sp>
        <p:nvSpPr>
          <p:cNvPr id="6" name="文本框 5">
            <a:extLst>
              <a:ext uri="{FF2B5EF4-FFF2-40B4-BE49-F238E27FC236}">
                <a16:creationId xmlns:a16="http://schemas.microsoft.com/office/drawing/2014/main" id="{801E0739-A27D-FD94-1EEE-7797ACF6EF70}"/>
              </a:ext>
            </a:extLst>
          </p:cNvPr>
          <p:cNvSpPr txBox="1"/>
          <p:nvPr/>
        </p:nvSpPr>
        <p:spPr>
          <a:xfrm>
            <a:off x="6132513" y="3429000"/>
            <a:ext cx="5376718" cy="400110"/>
          </a:xfrm>
          <a:prstGeom prst="rect">
            <a:avLst/>
          </a:prstGeom>
          <a:noFill/>
        </p:spPr>
        <p:txBody>
          <a:bodyPr wrap="square" lIns="0">
            <a:spAutoFit/>
          </a:bodyPr>
          <a:lstStyle/>
          <a:p>
            <a:r>
              <a:rPr lang="en-US" sz="2000" b="1" dirty="0"/>
              <a:t>Installation &amp; Maintenance Requirement</a:t>
            </a:r>
          </a:p>
        </p:txBody>
      </p:sp>
      <p:sp>
        <p:nvSpPr>
          <p:cNvPr id="8" name="文本框 7">
            <a:extLst>
              <a:ext uri="{FF2B5EF4-FFF2-40B4-BE49-F238E27FC236}">
                <a16:creationId xmlns:a16="http://schemas.microsoft.com/office/drawing/2014/main" id="{BE8B5470-3FFC-0628-0DB4-ADC22DAA6139}"/>
              </a:ext>
            </a:extLst>
          </p:cNvPr>
          <p:cNvSpPr txBox="1"/>
          <p:nvPr/>
        </p:nvSpPr>
        <p:spPr>
          <a:xfrm>
            <a:off x="575733" y="1657143"/>
            <a:ext cx="6100618" cy="1015663"/>
          </a:xfrm>
          <a:prstGeom prst="rect">
            <a:avLst/>
          </a:prstGeom>
          <a:noFill/>
        </p:spPr>
        <p:txBody>
          <a:bodyPr wrap="square">
            <a:spAutoFit/>
          </a:bodyPr>
          <a:lstStyle/>
          <a:p>
            <a:pPr marL="342900" indent="-342900">
              <a:buFont typeface="Arial" panose="020B0604020202020204" pitchFamily="34" charset="0"/>
              <a:buChar char="•"/>
            </a:pPr>
            <a:r>
              <a:rPr lang="en-US" sz="2000" dirty="0"/>
              <a:t>Clear monitoring purpose</a:t>
            </a:r>
          </a:p>
          <a:p>
            <a:pPr marL="342900" indent="-342900">
              <a:buFont typeface="Arial" panose="020B0604020202020204" pitchFamily="34" charset="0"/>
              <a:buChar char="•"/>
            </a:pPr>
            <a:r>
              <a:rPr lang="en-US" sz="2000" dirty="0"/>
              <a:t>Clear system structure</a:t>
            </a:r>
          </a:p>
          <a:p>
            <a:pPr marL="342900" indent="-342900">
              <a:buFont typeface="Arial" panose="020B0604020202020204" pitchFamily="34" charset="0"/>
              <a:buChar char="•"/>
            </a:pPr>
            <a:r>
              <a:rPr lang="en-US" sz="2000" dirty="0"/>
              <a:t>Safety and reliability</a:t>
            </a:r>
          </a:p>
        </p:txBody>
      </p:sp>
      <p:sp>
        <p:nvSpPr>
          <p:cNvPr id="10" name="文本框 9">
            <a:extLst>
              <a:ext uri="{FF2B5EF4-FFF2-40B4-BE49-F238E27FC236}">
                <a16:creationId xmlns:a16="http://schemas.microsoft.com/office/drawing/2014/main" id="{9F0F6428-8960-4444-21A9-F509C1994877}"/>
              </a:ext>
            </a:extLst>
          </p:cNvPr>
          <p:cNvSpPr txBox="1"/>
          <p:nvPr/>
        </p:nvSpPr>
        <p:spPr>
          <a:xfrm>
            <a:off x="6091382" y="1657143"/>
            <a:ext cx="6100618" cy="1323439"/>
          </a:xfrm>
          <a:prstGeom prst="rect">
            <a:avLst/>
          </a:prstGeom>
          <a:noFill/>
        </p:spPr>
        <p:txBody>
          <a:bodyPr wrap="square">
            <a:spAutoFit/>
          </a:bodyPr>
          <a:lstStyle/>
          <a:p>
            <a:pPr marL="342900" indent="-342900">
              <a:buFont typeface="Arial" panose="020B0604020202020204" pitchFamily="34" charset="0"/>
              <a:buChar char="•"/>
            </a:pPr>
            <a:r>
              <a:rPr lang="en-US" sz="2000" dirty="0"/>
              <a:t>Ensure the accuracy and completeness of data</a:t>
            </a:r>
          </a:p>
          <a:p>
            <a:pPr marL="342900" indent="-342900">
              <a:buFont typeface="Arial" panose="020B0604020202020204" pitchFamily="34" charset="0"/>
              <a:buChar char="•"/>
            </a:pPr>
            <a:r>
              <a:rPr lang="en-US" sz="2000" dirty="0"/>
              <a:t>Data </a:t>
            </a:r>
            <a:r>
              <a:rPr lang="en-US" sz="2000" dirty="0">
                <a:solidFill>
                  <a:srgbClr val="FF0000"/>
                </a:solidFill>
              </a:rPr>
              <a:t>stability</a:t>
            </a:r>
            <a:r>
              <a:rPr lang="en-US" sz="2000" dirty="0"/>
              <a:t>, information </a:t>
            </a:r>
            <a:r>
              <a:rPr lang="en-US" sz="2000" dirty="0">
                <a:solidFill>
                  <a:srgbClr val="FF0000"/>
                </a:solidFill>
              </a:rPr>
              <a:t>security</a:t>
            </a:r>
          </a:p>
          <a:p>
            <a:pPr marL="342900" indent="-342900">
              <a:buFont typeface="Arial" panose="020B0604020202020204" pitchFamily="34" charset="0"/>
              <a:buChar char="•"/>
            </a:pPr>
            <a:r>
              <a:rPr lang="en-US" sz="2000" dirty="0"/>
              <a:t>Standardized data </a:t>
            </a:r>
            <a:r>
              <a:rPr lang="en-US" sz="2000" dirty="0">
                <a:solidFill>
                  <a:srgbClr val="FF0000"/>
                </a:solidFill>
              </a:rPr>
              <a:t>communication protocol</a:t>
            </a:r>
          </a:p>
          <a:p>
            <a:pPr marL="342900" indent="-342900">
              <a:buFont typeface="Arial" panose="020B0604020202020204" pitchFamily="34" charset="0"/>
              <a:buChar char="•"/>
            </a:pPr>
            <a:r>
              <a:rPr lang="en-US" sz="2000" dirty="0"/>
              <a:t>Perfect </a:t>
            </a:r>
            <a:r>
              <a:rPr lang="en-US" sz="2000" dirty="0">
                <a:solidFill>
                  <a:srgbClr val="FF0000"/>
                </a:solidFill>
              </a:rPr>
              <a:t>software and hardware </a:t>
            </a:r>
            <a:r>
              <a:rPr lang="en-US" sz="2000" dirty="0"/>
              <a:t>equipment</a:t>
            </a:r>
          </a:p>
        </p:txBody>
      </p:sp>
      <p:sp>
        <p:nvSpPr>
          <p:cNvPr id="12" name="文本框 11">
            <a:extLst>
              <a:ext uri="{FF2B5EF4-FFF2-40B4-BE49-F238E27FC236}">
                <a16:creationId xmlns:a16="http://schemas.microsoft.com/office/drawing/2014/main" id="{BA6F3AA9-F441-A884-32CB-A77AC5C459EF}"/>
              </a:ext>
            </a:extLst>
          </p:cNvPr>
          <p:cNvSpPr txBox="1"/>
          <p:nvPr/>
        </p:nvSpPr>
        <p:spPr>
          <a:xfrm>
            <a:off x="575733" y="4027358"/>
            <a:ext cx="5233940" cy="1015663"/>
          </a:xfrm>
          <a:prstGeom prst="rect">
            <a:avLst/>
          </a:prstGeom>
          <a:noFill/>
        </p:spPr>
        <p:txBody>
          <a:bodyPr wrap="square">
            <a:spAutoFit/>
          </a:bodyPr>
          <a:lstStyle/>
          <a:p>
            <a:pPr marL="342900" indent="-342900">
              <a:buFont typeface="Arial" panose="020B0604020202020204" pitchFamily="34" charset="0"/>
              <a:buChar char="•"/>
            </a:pPr>
            <a:r>
              <a:rPr lang="en-US" sz="2000" dirty="0"/>
              <a:t>Sensitive damage characteristics</a:t>
            </a:r>
          </a:p>
          <a:p>
            <a:pPr marL="342900" indent="-342900">
              <a:buFont typeface="Arial" panose="020B0604020202020204" pitchFamily="34" charset="0"/>
              <a:buChar char="•"/>
            </a:pPr>
            <a:r>
              <a:rPr lang="en-US" sz="2000" dirty="0"/>
              <a:t>Stable sensor</a:t>
            </a:r>
          </a:p>
          <a:p>
            <a:pPr marL="342900" indent="-342900">
              <a:buFont typeface="Arial" panose="020B0604020202020204" pitchFamily="34" charset="0"/>
              <a:buChar char="•"/>
            </a:pPr>
            <a:r>
              <a:rPr lang="en-US" sz="2000" dirty="0"/>
              <a:t>Fast and efficient response capability</a:t>
            </a:r>
          </a:p>
        </p:txBody>
      </p:sp>
      <p:sp>
        <p:nvSpPr>
          <p:cNvPr id="14" name="文本框 13">
            <a:extLst>
              <a:ext uri="{FF2B5EF4-FFF2-40B4-BE49-F238E27FC236}">
                <a16:creationId xmlns:a16="http://schemas.microsoft.com/office/drawing/2014/main" id="{B2B08B06-5EAB-7865-E7A4-ED3B6CAB15BA}"/>
              </a:ext>
            </a:extLst>
          </p:cNvPr>
          <p:cNvSpPr txBox="1"/>
          <p:nvPr/>
        </p:nvSpPr>
        <p:spPr>
          <a:xfrm>
            <a:off x="6159500" y="4027359"/>
            <a:ext cx="5494049" cy="1015663"/>
          </a:xfrm>
          <a:prstGeom prst="rect">
            <a:avLst/>
          </a:prstGeom>
          <a:noFill/>
        </p:spPr>
        <p:txBody>
          <a:bodyPr wrap="square">
            <a:spAutoFit/>
          </a:bodyPr>
          <a:lstStyle/>
          <a:p>
            <a:pPr marL="342900" indent="-342900">
              <a:buFont typeface="Arial" panose="020B0604020202020204" pitchFamily="34" charset="0"/>
              <a:buChar char="•"/>
            </a:pPr>
            <a:r>
              <a:rPr lang="en-US" sz="2000" dirty="0"/>
              <a:t>Easy to install and maintain</a:t>
            </a:r>
          </a:p>
          <a:p>
            <a:pPr marL="342900" indent="-342900">
              <a:buFont typeface="Arial" panose="020B0604020202020204" pitchFamily="34" charset="0"/>
              <a:buChar char="•"/>
            </a:pPr>
            <a:r>
              <a:rPr lang="en-US" sz="2000" dirty="0">
                <a:solidFill>
                  <a:srgbClr val="FF0000"/>
                </a:solidFill>
              </a:rPr>
              <a:t>Universality</a:t>
            </a:r>
            <a:r>
              <a:rPr lang="en-US" sz="2000" dirty="0"/>
              <a:t>: Reducing repetitive development costs</a:t>
            </a:r>
          </a:p>
        </p:txBody>
      </p:sp>
      <p:sp>
        <p:nvSpPr>
          <p:cNvPr id="15" name="Textfeld 7">
            <a:extLst>
              <a:ext uri="{FF2B5EF4-FFF2-40B4-BE49-F238E27FC236}">
                <a16:creationId xmlns:a16="http://schemas.microsoft.com/office/drawing/2014/main" id="{BF4AF184-18B5-B95E-2281-3B6F6C7DFAD8}"/>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27</a:t>
            </a:r>
          </a:p>
        </p:txBody>
      </p:sp>
    </p:spTree>
    <p:extLst>
      <p:ext uri="{BB962C8B-B14F-4D97-AF65-F5344CB8AC3E}">
        <p14:creationId xmlns:p14="http://schemas.microsoft.com/office/powerpoint/2010/main" val="2656073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6899078-3C94-428B-5B8E-70617F82C2AB}"/>
              </a:ext>
            </a:extLst>
          </p:cNvPr>
          <p:cNvSpPr>
            <a:spLocks noGrp="1"/>
          </p:cNvSpPr>
          <p:nvPr>
            <p:ph type="title"/>
          </p:nvPr>
        </p:nvSpPr>
        <p:spPr/>
        <p:txBody>
          <a:bodyPr/>
          <a:lstStyle/>
          <a:p>
            <a:r>
              <a:rPr lang="en-US" sz="3200" dirty="0"/>
              <a:t>Contents</a:t>
            </a:r>
            <a:endParaRPr lang="en-US" sz="3000" dirty="0"/>
          </a:p>
        </p:txBody>
      </p:sp>
      <p:sp>
        <p:nvSpPr>
          <p:cNvPr id="6" name="矩形 5">
            <a:extLst>
              <a:ext uri="{FF2B5EF4-FFF2-40B4-BE49-F238E27FC236}">
                <a16:creationId xmlns:a16="http://schemas.microsoft.com/office/drawing/2014/main" id="{82714D5C-28D7-E132-476C-F76FD2360F11}"/>
              </a:ext>
            </a:extLst>
          </p:cNvPr>
          <p:cNvSpPr/>
          <p:nvPr/>
        </p:nvSpPr>
        <p:spPr>
          <a:xfrm>
            <a:off x="-73891" y="2955569"/>
            <a:ext cx="9763125" cy="708025"/>
          </a:xfrm>
          <a:prstGeom prst="rect">
            <a:avLst/>
          </a:prstGeom>
          <a:solidFill>
            <a:srgbClr val="BE1E3C"/>
          </a:solidFill>
          <a:ln w="190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10" name="Textfeld 7">
            <a:extLst>
              <a:ext uri="{FF2B5EF4-FFF2-40B4-BE49-F238E27FC236}">
                <a16:creationId xmlns:a16="http://schemas.microsoft.com/office/drawing/2014/main" id="{2DA0DC9E-68F5-8E5B-0468-D19382564CD1}"/>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28</a:t>
            </a:r>
          </a:p>
        </p:txBody>
      </p:sp>
      <p:sp>
        <p:nvSpPr>
          <p:cNvPr id="11" name="文本占位符 4">
            <a:extLst>
              <a:ext uri="{FF2B5EF4-FFF2-40B4-BE49-F238E27FC236}">
                <a16:creationId xmlns:a16="http://schemas.microsoft.com/office/drawing/2014/main" id="{EC7F4721-5B69-CDB0-62EF-165D59D757B6}"/>
              </a:ext>
            </a:extLst>
          </p:cNvPr>
          <p:cNvSpPr>
            <a:spLocks noGrp="1"/>
          </p:cNvSpPr>
          <p:nvPr>
            <p:ph type="body" idx="1"/>
          </p:nvPr>
        </p:nvSpPr>
        <p:spPr>
          <a:xfrm>
            <a:off x="582083" y="1456810"/>
            <a:ext cx="11161184" cy="1535772"/>
          </a:xfrm>
        </p:spPr>
        <p:txBody>
          <a:bodyPr/>
          <a:lstStyle/>
          <a:p>
            <a:pPr marL="457200" indent="-457200">
              <a:buFont typeface="+mj-lt"/>
              <a:buAutoNum type="arabicPeriod"/>
            </a:pPr>
            <a:r>
              <a:rPr lang="en-US" sz="2600" b="1" dirty="0"/>
              <a:t>Motivation and objective</a:t>
            </a:r>
          </a:p>
          <a:p>
            <a:pPr marL="457200" indent="-457200">
              <a:buFont typeface="+mj-lt"/>
              <a:buAutoNum type="arabicPeriod"/>
            </a:pPr>
            <a:r>
              <a:rPr lang="en-US" sz="2600" b="1" dirty="0"/>
              <a:t>State of the art</a:t>
            </a:r>
          </a:p>
          <a:p>
            <a:pPr marL="457200" indent="-457200">
              <a:buFont typeface="+mj-lt"/>
              <a:buAutoNum type="arabicPeriod"/>
            </a:pPr>
            <a:r>
              <a:rPr lang="en-US" sz="2600" b="1" dirty="0"/>
              <a:t>Methodology</a:t>
            </a:r>
          </a:p>
          <a:p>
            <a:pPr marL="457200" indent="-457200">
              <a:buFont typeface="+mj-lt"/>
              <a:buAutoNum type="arabicPeriod"/>
            </a:pPr>
            <a:endParaRPr lang="en-US" sz="2600" dirty="0"/>
          </a:p>
        </p:txBody>
      </p:sp>
      <p:sp>
        <p:nvSpPr>
          <p:cNvPr id="12" name="文本占位符 4">
            <a:extLst>
              <a:ext uri="{FF2B5EF4-FFF2-40B4-BE49-F238E27FC236}">
                <a16:creationId xmlns:a16="http://schemas.microsoft.com/office/drawing/2014/main" id="{AA0742A1-465D-3A4B-8F4F-904101176C58}"/>
              </a:ext>
            </a:extLst>
          </p:cNvPr>
          <p:cNvSpPr txBox="1">
            <a:spLocks/>
          </p:cNvSpPr>
          <p:nvPr/>
        </p:nvSpPr>
        <p:spPr bwMode="gray">
          <a:xfrm>
            <a:off x="582083" y="3786819"/>
            <a:ext cx="11161184" cy="188331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pPr marL="514350" indent="-514350">
              <a:buFont typeface="+mj-lt"/>
              <a:buAutoNum type="arabicPeriod" startAt="5"/>
            </a:pPr>
            <a:r>
              <a:rPr lang="en-US" altLang="zh-CN" sz="2600" b="1" kern="0" dirty="0"/>
              <a:t>Summary and </a:t>
            </a:r>
            <a:r>
              <a:rPr lang="en-US" sz="2600" b="1" kern="0" dirty="0"/>
              <a:t>Critical appraisal</a:t>
            </a:r>
          </a:p>
          <a:p>
            <a:pPr marL="514350" indent="-514350">
              <a:buFont typeface="+mj-lt"/>
              <a:buAutoNum type="arabicPeriod" startAt="5"/>
            </a:pPr>
            <a:r>
              <a:rPr lang="en-US" sz="2600" b="1" kern="0" dirty="0"/>
              <a:t>Outlook</a:t>
            </a:r>
          </a:p>
          <a:p>
            <a:endParaRPr lang="en-US" sz="2600" kern="0" dirty="0"/>
          </a:p>
        </p:txBody>
      </p:sp>
      <p:sp>
        <p:nvSpPr>
          <p:cNvPr id="15" name="文本占位符 4">
            <a:extLst>
              <a:ext uri="{FF2B5EF4-FFF2-40B4-BE49-F238E27FC236}">
                <a16:creationId xmlns:a16="http://schemas.microsoft.com/office/drawing/2014/main" id="{6257A1DB-8E85-5901-766B-E4EC9E9E46F5}"/>
              </a:ext>
            </a:extLst>
          </p:cNvPr>
          <p:cNvSpPr txBox="1">
            <a:spLocks/>
          </p:cNvSpPr>
          <p:nvPr/>
        </p:nvSpPr>
        <p:spPr bwMode="gray">
          <a:xfrm>
            <a:off x="575734" y="3036991"/>
            <a:ext cx="8625416" cy="48415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pPr marL="514350" indent="-514350">
              <a:buFont typeface="+mj-lt"/>
              <a:buAutoNum type="arabicPeriod" startAt="4"/>
            </a:pPr>
            <a:r>
              <a:rPr lang="en-US" sz="3200" b="1" dirty="0">
                <a:solidFill>
                  <a:schemeClr val="bg1"/>
                </a:solidFill>
              </a:rPr>
              <a:t>Case Study</a:t>
            </a:r>
          </a:p>
        </p:txBody>
      </p:sp>
    </p:spTree>
    <p:extLst>
      <p:ext uri="{BB962C8B-B14F-4D97-AF65-F5344CB8AC3E}">
        <p14:creationId xmlns:p14="http://schemas.microsoft.com/office/powerpoint/2010/main" val="2192469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2AEEAA0-9444-5798-9F66-8C9FD2403D97}"/>
              </a:ext>
            </a:extLst>
          </p:cNvPr>
          <p:cNvSpPr>
            <a:spLocks noGrp="1"/>
          </p:cNvSpPr>
          <p:nvPr>
            <p:ph type="title"/>
          </p:nvPr>
        </p:nvSpPr>
        <p:spPr/>
        <p:txBody>
          <a:bodyPr/>
          <a:lstStyle/>
          <a:p>
            <a:r>
              <a:rPr lang="en-US" sz="3200" b="1" dirty="0"/>
              <a:t>Case Study</a:t>
            </a:r>
            <a:endParaRPr lang="en-US" sz="3200" dirty="0"/>
          </a:p>
        </p:txBody>
      </p:sp>
      <p:sp>
        <p:nvSpPr>
          <p:cNvPr id="5" name="文本框 4">
            <a:extLst>
              <a:ext uri="{FF2B5EF4-FFF2-40B4-BE49-F238E27FC236}">
                <a16:creationId xmlns:a16="http://schemas.microsoft.com/office/drawing/2014/main" id="{D6455379-A97C-0950-38AC-456D5ACC16D1}"/>
              </a:ext>
            </a:extLst>
          </p:cNvPr>
          <p:cNvSpPr txBox="1"/>
          <p:nvPr/>
        </p:nvSpPr>
        <p:spPr>
          <a:xfrm>
            <a:off x="575734" y="1050423"/>
            <a:ext cx="7894012" cy="400110"/>
          </a:xfrm>
          <a:prstGeom prst="rect">
            <a:avLst/>
          </a:prstGeom>
          <a:noFill/>
        </p:spPr>
        <p:txBody>
          <a:bodyPr wrap="square" lIns="0">
            <a:spAutoFit/>
          </a:bodyPr>
          <a:lstStyle/>
          <a:p>
            <a:r>
              <a:rPr lang="en-US" sz="2000" b="1" i="0" dirty="0">
                <a:effectLst/>
                <a:latin typeface="Arial" panose="020B0604020202020204" pitchFamily="34" charset="0"/>
              </a:rPr>
              <a:t>Example: 400mm × 400mm Aluminum-Fiber composite laminate  </a:t>
            </a:r>
            <a:endParaRPr lang="en-US" sz="2000" b="1" dirty="0"/>
          </a:p>
        </p:txBody>
      </p:sp>
      <p:sp>
        <p:nvSpPr>
          <p:cNvPr id="6" name="文本框 5">
            <a:extLst>
              <a:ext uri="{FF2B5EF4-FFF2-40B4-BE49-F238E27FC236}">
                <a16:creationId xmlns:a16="http://schemas.microsoft.com/office/drawing/2014/main" id="{D716A8E5-5F76-14A1-E34B-A1572A928EC4}"/>
              </a:ext>
            </a:extLst>
          </p:cNvPr>
          <p:cNvSpPr txBox="1"/>
          <p:nvPr/>
        </p:nvSpPr>
        <p:spPr>
          <a:xfrm>
            <a:off x="942109" y="1558608"/>
            <a:ext cx="4799831" cy="369332"/>
          </a:xfrm>
          <a:prstGeom prst="rect">
            <a:avLst/>
          </a:prstGeom>
          <a:noFill/>
        </p:spPr>
        <p:txBody>
          <a:bodyPr wrap="square" lIns="0">
            <a:spAutoFit/>
          </a:bodyPr>
          <a:lstStyle/>
          <a:p>
            <a:r>
              <a:rPr lang="en-US" dirty="0"/>
              <a:t>Optimal monitoring parameter selection</a:t>
            </a:r>
          </a:p>
        </p:txBody>
      </p:sp>
      <p:sp>
        <p:nvSpPr>
          <p:cNvPr id="9" name="文本框 8">
            <a:extLst>
              <a:ext uri="{FF2B5EF4-FFF2-40B4-BE49-F238E27FC236}">
                <a16:creationId xmlns:a16="http://schemas.microsoft.com/office/drawing/2014/main" id="{0B1493E9-130A-3292-BE5B-6EDF96EC7817}"/>
              </a:ext>
            </a:extLst>
          </p:cNvPr>
          <p:cNvSpPr txBox="1"/>
          <p:nvPr/>
        </p:nvSpPr>
        <p:spPr>
          <a:xfrm>
            <a:off x="6714841" y="1558608"/>
            <a:ext cx="4799831" cy="369332"/>
          </a:xfrm>
          <a:prstGeom prst="rect">
            <a:avLst/>
          </a:prstGeom>
          <a:noFill/>
        </p:spPr>
        <p:txBody>
          <a:bodyPr wrap="square" lIns="0">
            <a:spAutoFit/>
          </a:bodyPr>
          <a:lstStyle/>
          <a:p>
            <a:r>
              <a:rPr lang="en-US" dirty="0"/>
              <a:t>Optimal monitoring parameter selection</a:t>
            </a:r>
          </a:p>
        </p:txBody>
      </p:sp>
      <p:pic>
        <p:nvPicPr>
          <p:cNvPr id="12" name="图片 11">
            <a:extLst>
              <a:ext uri="{FF2B5EF4-FFF2-40B4-BE49-F238E27FC236}">
                <a16:creationId xmlns:a16="http://schemas.microsoft.com/office/drawing/2014/main" id="{1F1D4D28-0C8C-FB9A-9D98-848794092484}"/>
              </a:ext>
            </a:extLst>
          </p:cNvPr>
          <p:cNvPicPr>
            <a:picLocks noChangeAspect="1"/>
          </p:cNvPicPr>
          <p:nvPr/>
        </p:nvPicPr>
        <p:blipFill>
          <a:blip r:embed="rId3"/>
          <a:stretch>
            <a:fillRect/>
          </a:stretch>
        </p:blipFill>
        <p:spPr>
          <a:xfrm>
            <a:off x="6520877" y="1988782"/>
            <a:ext cx="4543229" cy="3929600"/>
          </a:xfrm>
          <a:prstGeom prst="rect">
            <a:avLst/>
          </a:prstGeom>
          <a:ln>
            <a:noFill/>
          </a:ln>
          <a:effectLst>
            <a:outerShdw blurRad="292100" dist="139700" dir="2700000" algn="tl" rotWithShape="0">
              <a:srgbClr val="333333">
                <a:alpha val="65000"/>
              </a:srgbClr>
            </a:outerShdw>
          </a:effectLst>
        </p:spPr>
      </p:pic>
      <p:pic>
        <p:nvPicPr>
          <p:cNvPr id="14" name="图片 13">
            <a:extLst>
              <a:ext uri="{FF2B5EF4-FFF2-40B4-BE49-F238E27FC236}">
                <a16:creationId xmlns:a16="http://schemas.microsoft.com/office/drawing/2014/main" id="{1BE81436-AC54-73D4-D437-36EA9BFD1CC9}"/>
              </a:ext>
            </a:extLst>
          </p:cNvPr>
          <p:cNvPicPr>
            <a:picLocks noChangeAspect="1"/>
          </p:cNvPicPr>
          <p:nvPr/>
        </p:nvPicPr>
        <p:blipFill>
          <a:blip r:embed="rId4"/>
          <a:stretch>
            <a:fillRect/>
          </a:stretch>
        </p:blipFill>
        <p:spPr>
          <a:xfrm>
            <a:off x="723514" y="2036015"/>
            <a:ext cx="4947611" cy="3882367"/>
          </a:xfrm>
          <a:prstGeom prst="rect">
            <a:avLst/>
          </a:prstGeom>
          <a:ln>
            <a:noFill/>
          </a:ln>
          <a:effectLst>
            <a:outerShdw blurRad="292100" dist="139700" dir="2700000" algn="tl" rotWithShape="0">
              <a:srgbClr val="333333">
                <a:alpha val="65000"/>
              </a:srgbClr>
            </a:outerShdw>
          </a:effectLst>
        </p:spPr>
      </p:pic>
      <p:pic>
        <p:nvPicPr>
          <p:cNvPr id="19" name="图片 18">
            <a:extLst>
              <a:ext uri="{FF2B5EF4-FFF2-40B4-BE49-F238E27FC236}">
                <a16:creationId xmlns:a16="http://schemas.microsoft.com/office/drawing/2014/main" id="{F0AA9447-67EE-B659-EC50-BB7F05203132}"/>
              </a:ext>
            </a:extLst>
          </p:cNvPr>
          <p:cNvPicPr>
            <a:picLocks noChangeAspect="1"/>
          </p:cNvPicPr>
          <p:nvPr/>
        </p:nvPicPr>
        <p:blipFill rotWithShape="1">
          <a:blip r:embed="rId4"/>
          <a:srcRect l="5916" t="88918" r="43076" b="4476"/>
          <a:stretch/>
        </p:blipFill>
        <p:spPr>
          <a:xfrm>
            <a:off x="942109" y="5421745"/>
            <a:ext cx="3796145" cy="385832"/>
          </a:xfrm>
          <a:prstGeom prst="rect">
            <a:avLst/>
          </a:prstGeom>
        </p:spPr>
      </p:pic>
      <p:pic>
        <p:nvPicPr>
          <p:cNvPr id="20" name="图片 19">
            <a:extLst>
              <a:ext uri="{FF2B5EF4-FFF2-40B4-BE49-F238E27FC236}">
                <a16:creationId xmlns:a16="http://schemas.microsoft.com/office/drawing/2014/main" id="{4BE3B465-EEEC-73DA-C98E-2F6ED5A11B2A}"/>
              </a:ext>
            </a:extLst>
          </p:cNvPr>
          <p:cNvPicPr>
            <a:picLocks noChangeAspect="1"/>
          </p:cNvPicPr>
          <p:nvPr/>
        </p:nvPicPr>
        <p:blipFill rotWithShape="1">
          <a:blip r:embed="rId3"/>
          <a:srcRect l="5788" t="51384" r="53652" b="43222"/>
          <a:stretch/>
        </p:blipFill>
        <p:spPr>
          <a:xfrm>
            <a:off x="6714840" y="3943928"/>
            <a:ext cx="2974927" cy="342164"/>
          </a:xfrm>
          <a:prstGeom prst="rect">
            <a:avLst/>
          </a:prstGeom>
        </p:spPr>
      </p:pic>
      <p:sp>
        <p:nvSpPr>
          <p:cNvPr id="21" name="矩形: 圆角 20">
            <a:extLst>
              <a:ext uri="{FF2B5EF4-FFF2-40B4-BE49-F238E27FC236}">
                <a16:creationId xmlns:a16="http://schemas.microsoft.com/office/drawing/2014/main" id="{45C5B404-0ED5-ABC7-D897-E9BCB37DADF6}"/>
              </a:ext>
            </a:extLst>
          </p:cNvPr>
          <p:cNvSpPr/>
          <p:nvPr/>
        </p:nvSpPr>
        <p:spPr>
          <a:xfrm>
            <a:off x="812800" y="5352691"/>
            <a:ext cx="3417455" cy="508185"/>
          </a:xfrm>
          <a:prstGeom prst="roundRect">
            <a:avLst/>
          </a:prstGeom>
          <a:noFill/>
          <a:ln w="19050">
            <a:solidFill>
              <a:srgbClr val="FF0000"/>
            </a:solidFill>
          </a:ln>
          <a:effectLst>
            <a:outerShdw blurRad="50800" dist="38100" algn="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400" dirty="0"/>
          </a:p>
        </p:txBody>
      </p:sp>
      <p:sp>
        <p:nvSpPr>
          <p:cNvPr id="22" name="矩形: 圆角 21">
            <a:extLst>
              <a:ext uri="{FF2B5EF4-FFF2-40B4-BE49-F238E27FC236}">
                <a16:creationId xmlns:a16="http://schemas.microsoft.com/office/drawing/2014/main" id="{BE2F955A-93E6-6C0B-3FE7-672E63721E34}"/>
              </a:ext>
            </a:extLst>
          </p:cNvPr>
          <p:cNvSpPr/>
          <p:nvPr/>
        </p:nvSpPr>
        <p:spPr>
          <a:xfrm>
            <a:off x="6520877" y="3840391"/>
            <a:ext cx="3366653" cy="512293"/>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400" dirty="0"/>
          </a:p>
        </p:txBody>
      </p:sp>
      <p:sp>
        <p:nvSpPr>
          <p:cNvPr id="23" name="Textfeld 7">
            <a:extLst>
              <a:ext uri="{FF2B5EF4-FFF2-40B4-BE49-F238E27FC236}">
                <a16:creationId xmlns:a16="http://schemas.microsoft.com/office/drawing/2014/main" id="{32ED7A03-1C5A-FB11-1395-A53708B92802}"/>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29</a:t>
            </a:r>
          </a:p>
        </p:txBody>
      </p:sp>
    </p:spTree>
    <p:extLst>
      <p:ext uri="{BB962C8B-B14F-4D97-AF65-F5344CB8AC3E}">
        <p14:creationId xmlns:p14="http://schemas.microsoft.com/office/powerpoint/2010/main" val="1978220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4E685-1153-F0CB-D371-ED93138EFC0A}"/>
              </a:ext>
            </a:extLst>
          </p:cNvPr>
          <p:cNvSpPr>
            <a:spLocks noGrp="1"/>
          </p:cNvSpPr>
          <p:nvPr>
            <p:ph type="title"/>
          </p:nvPr>
        </p:nvSpPr>
        <p:spPr/>
        <p:txBody>
          <a:bodyPr/>
          <a:lstStyle/>
          <a:p>
            <a:r>
              <a:rPr lang="en-US" sz="3200" b="1" dirty="0"/>
              <a:t>Case Study</a:t>
            </a:r>
            <a:endParaRPr lang="en-US" sz="3200" dirty="0"/>
          </a:p>
        </p:txBody>
      </p:sp>
      <p:sp>
        <p:nvSpPr>
          <p:cNvPr id="3" name="文本框 2">
            <a:extLst>
              <a:ext uri="{FF2B5EF4-FFF2-40B4-BE49-F238E27FC236}">
                <a16:creationId xmlns:a16="http://schemas.microsoft.com/office/drawing/2014/main" id="{DFB54B09-D80C-F292-6B04-C7E842B5383A}"/>
              </a:ext>
            </a:extLst>
          </p:cNvPr>
          <p:cNvSpPr txBox="1"/>
          <p:nvPr/>
        </p:nvSpPr>
        <p:spPr>
          <a:xfrm>
            <a:off x="575734" y="1050423"/>
            <a:ext cx="7506084" cy="400110"/>
          </a:xfrm>
          <a:prstGeom prst="rect">
            <a:avLst/>
          </a:prstGeom>
          <a:noFill/>
        </p:spPr>
        <p:txBody>
          <a:bodyPr wrap="square" lIns="0">
            <a:spAutoFit/>
          </a:bodyPr>
          <a:lstStyle/>
          <a:p>
            <a:r>
              <a:rPr lang="en-US" sz="2000" b="1" i="0" dirty="0">
                <a:effectLst/>
                <a:latin typeface="Arial" panose="020B0604020202020204" pitchFamily="34" charset="0"/>
              </a:rPr>
              <a:t>Lamb wave-based SHM system development </a:t>
            </a:r>
            <a:endParaRPr lang="en-US" sz="2000" b="1" dirty="0"/>
          </a:p>
        </p:txBody>
      </p:sp>
      <p:pic>
        <p:nvPicPr>
          <p:cNvPr id="5" name="图片 4">
            <a:extLst>
              <a:ext uri="{FF2B5EF4-FFF2-40B4-BE49-F238E27FC236}">
                <a16:creationId xmlns:a16="http://schemas.microsoft.com/office/drawing/2014/main" id="{F0A408CB-B686-ECAC-EA2E-4C5DDAF91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458" y="1625243"/>
            <a:ext cx="3830191" cy="3361536"/>
          </a:xfrm>
          <a:prstGeom prst="rect">
            <a:avLst/>
          </a:prstGeom>
        </p:spPr>
      </p:pic>
      <p:pic>
        <p:nvPicPr>
          <p:cNvPr id="7" name="图片 6">
            <a:extLst>
              <a:ext uri="{FF2B5EF4-FFF2-40B4-BE49-F238E27FC236}">
                <a16:creationId xmlns:a16="http://schemas.microsoft.com/office/drawing/2014/main" id="{DD430DC1-A463-2A9B-6492-D5B014A457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2868" y="1681805"/>
            <a:ext cx="3600000" cy="3240001"/>
          </a:xfrm>
          <a:prstGeom prst="rect">
            <a:avLst/>
          </a:prstGeom>
        </p:spPr>
      </p:pic>
      <p:sp>
        <p:nvSpPr>
          <p:cNvPr id="9" name="文本框 8">
            <a:extLst>
              <a:ext uri="{FF2B5EF4-FFF2-40B4-BE49-F238E27FC236}">
                <a16:creationId xmlns:a16="http://schemas.microsoft.com/office/drawing/2014/main" id="{7EFDA9AE-21A8-404F-CB2B-639E380460C2}"/>
              </a:ext>
            </a:extLst>
          </p:cNvPr>
          <p:cNvSpPr txBox="1"/>
          <p:nvPr/>
        </p:nvSpPr>
        <p:spPr>
          <a:xfrm>
            <a:off x="1183300" y="5048091"/>
            <a:ext cx="4058240" cy="369332"/>
          </a:xfrm>
          <a:prstGeom prst="rect">
            <a:avLst/>
          </a:prstGeom>
          <a:noFill/>
        </p:spPr>
        <p:txBody>
          <a:bodyPr wrap="square">
            <a:spAutoFit/>
          </a:bodyPr>
          <a:lstStyle/>
          <a:p>
            <a:r>
              <a:rPr lang="en-US" dirty="0"/>
              <a:t>Sensor Excitation - Sensing Networks</a:t>
            </a:r>
          </a:p>
        </p:txBody>
      </p:sp>
      <p:sp>
        <p:nvSpPr>
          <p:cNvPr id="11" name="文本框 10">
            <a:extLst>
              <a:ext uri="{FF2B5EF4-FFF2-40B4-BE49-F238E27FC236}">
                <a16:creationId xmlns:a16="http://schemas.microsoft.com/office/drawing/2014/main" id="{01A65EBA-5BD4-F080-CDB6-27FDEAD47F63}"/>
              </a:ext>
            </a:extLst>
          </p:cNvPr>
          <p:cNvSpPr txBox="1"/>
          <p:nvPr/>
        </p:nvSpPr>
        <p:spPr>
          <a:xfrm>
            <a:off x="7377652" y="4995158"/>
            <a:ext cx="3137948" cy="369332"/>
          </a:xfrm>
          <a:prstGeom prst="rect">
            <a:avLst/>
          </a:prstGeom>
          <a:noFill/>
        </p:spPr>
        <p:txBody>
          <a:bodyPr wrap="square">
            <a:spAutoFit/>
          </a:bodyPr>
          <a:lstStyle/>
          <a:p>
            <a:r>
              <a:rPr lang="en-US" dirty="0"/>
              <a:t>Damage model by ABAQUS</a:t>
            </a:r>
          </a:p>
        </p:txBody>
      </p:sp>
      <p:sp>
        <p:nvSpPr>
          <p:cNvPr id="12" name="Textfeld 7">
            <a:extLst>
              <a:ext uri="{FF2B5EF4-FFF2-40B4-BE49-F238E27FC236}">
                <a16:creationId xmlns:a16="http://schemas.microsoft.com/office/drawing/2014/main" id="{2A23CCBB-BA5E-9C84-FAE8-868DBFCC869A}"/>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30</a:t>
            </a:r>
          </a:p>
        </p:txBody>
      </p:sp>
      <p:sp>
        <p:nvSpPr>
          <p:cNvPr id="10" name="文本框 9">
            <a:extLst>
              <a:ext uri="{FF2B5EF4-FFF2-40B4-BE49-F238E27FC236}">
                <a16:creationId xmlns:a16="http://schemas.microsoft.com/office/drawing/2014/main" id="{6ED906CD-F2EF-5A21-965E-9794F2591462}"/>
              </a:ext>
            </a:extLst>
          </p:cNvPr>
          <p:cNvSpPr txBox="1"/>
          <p:nvPr/>
        </p:nvSpPr>
        <p:spPr>
          <a:xfrm>
            <a:off x="1183300" y="5451460"/>
            <a:ext cx="3884000" cy="338554"/>
          </a:xfrm>
          <a:prstGeom prst="rect">
            <a:avLst/>
          </a:prstGeom>
          <a:noFill/>
        </p:spPr>
        <p:txBody>
          <a:bodyPr wrap="square">
            <a:spAutoFit/>
          </a:bodyPr>
          <a:lstStyle/>
          <a:p>
            <a:r>
              <a:rPr lang="en-US" altLang="zh-CN" sz="1600" dirty="0"/>
              <a:t>*PZT sensor: Piezoelectric sensor</a:t>
            </a:r>
            <a:endParaRPr lang="en-US" sz="1600" dirty="0"/>
          </a:p>
        </p:txBody>
      </p:sp>
    </p:spTree>
    <p:extLst>
      <p:ext uri="{BB962C8B-B14F-4D97-AF65-F5344CB8AC3E}">
        <p14:creationId xmlns:p14="http://schemas.microsoft.com/office/powerpoint/2010/main" val="3532705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29910-96D0-9584-A41D-24B5CDB24EC3}"/>
              </a:ext>
            </a:extLst>
          </p:cNvPr>
          <p:cNvSpPr>
            <a:spLocks noGrp="1"/>
          </p:cNvSpPr>
          <p:nvPr>
            <p:ph type="title"/>
          </p:nvPr>
        </p:nvSpPr>
        <p:spPr/>
        <p:txBody>
          <a:bodyPr/>
          <a:lstStyle/>
          <a:p>
            <a:r>
              <a:rPr lang="en-US" sz="3200" b="1" dirty="0"/>
              <a:t>Case Study</a:t>
            </a:r>
            <a:endParaRPr lang="en-US" dirty="0"/>
          </a:p>
        </p:txBody>
      </p:sp>
      <p:sp>
        <p:nvSpPr>
          <p:cNvPr id="3" name="文本框 2">
            <a:extLst>
              <a:ext uri="{FF2B5EF4-FFF2-40B4-BE49-F238E27FC236}">
                <a16:creationId xmlns:a16="http://schemas.microsoft.com/office/drawing/2014/main" id="{DD1305C4-D6C9-F8BD-52B9-8483E815A285}"/>
              </a:ext>
            </a:extLst>
          </p:cNvPr>
          <p:cNvSpPr txBox="1"/>
          <p:nvPr/>
        </p:nvSpPr>
        <p:spPr>
          <a:xfrm>
            <a:off x="575734" y="1050423"/>
            <a:ext cx="8352366" cy="400110"/>
          </a:xfrm>
          <a:prstGeom prst="rect">
            <a:avLst/>
          </a:prstGeom>
          <a:noFill/>
        </p:spPr>
        <p:txBody>
          <a:bodyPr wrap="square" lIns="0">
            <a:spAutoFit/>
          </a:bodyPr>
          <a:lstStyle/>
          <a:p>
            <a:r>
              <a:rPr lang="en-US" sz="2000" b="1" i="0" dirty="0">
                <a:effectLst/>
                <a:latin typeface="Arial" panose="020B0604020202020204" pitchFamily="34" charset="0"/>
              </a:rPr>
              <a:t>Lamb wave-based SHM system </a:t>
            </a:r>
            <a:r>
              <a:rPr lang="en-US" sz="2000" b="1" dirty="0">
                <a:latin typeface="Arial" panose="020B0604020202020204" pitchFamily="34" charset="0"/>
              </a:rPr>
              <a:t>- Damage Identification by </a:t>
            </a:r>
            <a:r>
              <a:rPr lang="en-US" sz="2000" b="1" dirty="0" err="1">
                <a:latin typeface="Arial" panose="020B0604020202020204" pitchFamily="34" charset="0"/>
              </a:rPr>
              <a:t>MATLAb</a:t>
            </a:r>
            <a:endParaRPr lang="en-US" sz="2000" b="1" dirty="0"/>
          </a:p>
        </p:txBody>
      </p:sp>
      <p:pic>
        <p:nvPicPr>
          <p:cNvPr id="5" name="图片 4">
            <a:extLst>
              <a:ext uri="{FF2B5EF4-FFF2-40B4-BE49-F238E27FC236}">
                <a16:creationId xmlns:a16="http://schemas.microsoft.com/office/drawing/2014/main" id="{827567AF-BCF7-C156-56BF-842DEDFA9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485" y="1681805"/>
            <a:ext cx="4321538" cy="3531218"/>
          </a:xfrm>
          <a:prstGeom prst="rect">
            <a:avLst/>
          </a:prstGeom>
        </p:spPr>
      </p:pic>
      <p:pic>
        <p:nvPicPr>
          <p:cNvPr id="7" name="图片 6">
            <a:extLst>
              <a:ext uri="{FF2B5EF4-FFF2-40B4-BE49-F238E27FC236}">
                <a16:creationId xmlns:a16="http://schemas.microsoft.com/office/drawing/2014/main" id="{0843D1AB-6ABE-15EF-C217-DA469E1B1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667" y="1681805"/>
            <a:ext cx="4321538" cy="3531218"/>
          </a:xfrm>
          <a:prstGeom prst="rect">
            <a:avLst/>
          </a:prstGeom>
        </p:spPr>
      </p:pic>
      <p:sp>
        <p:nvSpPr>
          <p:cNvPr id="9" name="文本框 8">
            <a:extLst>
              <a:ext uri="{FF2B5EF4-FFF2-40B4-BE49-F238E27FC236}">
                <a16:creationId xmlns:a16="http://schemas.microsoft.com/office/drawing/2014/main" id="{28A5846C-1681-392C-9FDE-0F35528AC5F3}"/>
              </a:ext>
            </a:extLst>
          </p:cNvPr>
          <p:cNvSpPr txBox="1"/>
          <p:nvPr/>
        </p:nvSpPr>
        <p:spPr>
          <a:xfrm>
            <a:off x="2184497" y="5259629"/>
            <a:ext cx="1833513" cy="369332"/>
          </a:xfrm>
          <a:prstGeom prst="rect">
            <a:avLst/>
          </a:prstGeom>
          <a:noFill/>
        </p:spPr>
        <p:txBody>
          <a:bodyPr wrap="square">
            <a:spAutoFit/>
          </a:bodyPr>
          <a:lstStyle/>
          <a:p>
            <a:r>
              <a:rPr lang="en-US" b="0" i="0">
                <a:effectLst/>
                <a:latin typeface="Arial" panose="020B0604020202020204" pitchFamily="34" charset="0"/>
              </a:rPr>
              <a:t>Damage Image</a:t>
            </a:r>
            <a:endParaRPr lang="en-US" dirty="0"/>
          </a:p>
        </p:txBody>
      </p:sp>
      <p:sp>
        <p:nvSpPr>
          <p:cNvPr id="11" name="文本框 10">
            <a:extLst>
              <a:ext uri="{FF2B5EF4-FFF2-40B4-BE49-F238E27FC236}">
                <a16:creationId xmlns:a16="http://schemas.microsoft.com/office/drawing/2014/main" id="{85F5F25E-66DE-A16C-0A04-A6D266FED8CE}"/>
              </a:ext>
            </a:extLst>
          </p:cNvPr>
          <p:cNvSpPr txBox="1"/>
          <p:nvPr/>
        </p:nvSpPr>
        <p:spPr>
          <a:xfrm>
            <a:off x="6988681" y="5259629"/>
            <a:ext cx="3379509" cy="369332"/>
          </a:xfrm>
          <a:prstGeom prst="rect">
            <a:avLst/>
          </a:prstGeom>
          <a:noFill/>
        </p:spPr>
        <p:txBody>
          <a:bodyPr wrap="square">
            <a:spAutoFit/>
          </a:bodyPr>
          <a:lstStyle/>
          <a:p>
            <a:r>
              <a:rPr lang="en-US" dirty="0"/>
              <a:t>Damaged area by thresholding</a:t>
            </a:r>
          </a:p>
        </p:txBody>
      </p:sp>
      <p:sp>
        <p:nvSpPr>
          <p:cNvPr id="12" name="Textfeld 7">
            <a:extLst>
              <a:ext uri="{FF2B5EF4-FFF2-40B4-BE49-F238E27FC236}">
                <a16:creationId xmlns:a16="http://schemas.microsoft.com/office/drawing/2014/main" id="{180C382C-7A3D-A078-AD37-E77C0B71BAA2}"/>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31</a:t>
            </a:r>
          </a:p>
        </p:txBody>
      </p:sp>
    </p:spTree>
    <p:extLst>
      <p:ext uri="{BB962C8B-B14F-4D97-AF65-F5344CB8AC3E}">
        <p14:creationId xmlns:p14="http://schemas.microsoft.com/office/powerpoint/2010/main" val="1688750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6899078-3C94-428B-5B8E-70617F82C2AB}"/>
              </a:ext>
            </a:extLst>
          </p:cNvPr>
          <p:cNvSpPr>
            <a:spLocks noGrp="1"/>
          </p:cNvSpPr>
          <p:nvPr>
            <p:ph type="title"/>
          </p:nvPr>
        </p:nvSpPr>
        <p:spPr/>
        <p:txBody>
          <a:bodyPr/>
          <a:lstStyle/>
          <a:p>
            <a:r>
              <a:rPr lang="en-US" sz="3200" dirty="0"/>
              <a:t>Contents</a:t>
            </a:r>
            <a:endParaRPr lang="en-US" sz="3000" dirty="0"/>
          </a:p>
        </p:txBody>
      </p:sp>
      <p:sp>
        <p:nvSpPr>
          <p:cNvPr id="6" name="矩形 5">
            <a:extLst>
              <a:ext uri="{FF2B5EF4-FFF2-40B4-BE49-F238E27FC236}">
                <a16:creationId xmlns:a16="http://schemas.microsoft.com/office/drawing/2014/main" id="{82714D5C-28D7-E132-476C-F76FD2360F11}"/>
              </a:ext>
            </a:extLst>
          </p:cNvPr>
          <p:cNvSpPr/>
          <p:nvPr/>
        </p:nvSpPr>
        <p:spPr>
          <a:xfrm>
            <a:off x="0" y="3400719"/>
            <a:ext cx="9763125" cy="708025"/>
          </a:xfrm>
          <a:prstGeom prst="rect">
            <a:avLst/>
          </a:prstGeom>
          <a:solidFill>
            <a:srgbClr val="BE1E3C"/>
          </a:solidFill>
          <a:ln w="190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10" name="Textfeld 7">
            <a:extLst>
              <a:ext uri="{FF2B5EF4-FFF2-40B4-BE49-F238E27FC236}">
                <a16:creationId xmlns:a16="http://schemas.microsoft.com/office/drawing/2014/main" id="{2DA0DC9E-68F5-8E5B-0468-D19382564CD1}"/>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32</a:t>
            </a:r>
          </a:p>
        </p:txBody>
      </p:sp>
      <p:sp>
        <p:nvSpPr>
          <p:cNvPr id="11" name="文本占位符 4">
            <a:extLst>
              <a:ext uri="{FF2B5EF4-FFF2-40B4-BE49-F238E27FC236}">
                <a16:creationId xmlns:a16="http://schemas.microsoft.com/office/drawing/2014/main" id="{EC7F4721-5B69-CDB0-62EF-165D59D757B6}"/>
              </a:ext>
            </a:extLst>
          </p:cNvPr>
          <p:cNvSpPr>
            <a:spLocks noGrp="1"/>
          </p:cNvSpPr>
          <p:nvPr>
            <p:ph type="body" idx="1"/>
          </p:nvPr>
        </p:nvSpPr>
        <p:spPr>
          <a:xfrm>
            <a:off x="582083" y="1456810"/>
            <a:ext cx="11161184" cy="1535772"/>
          </a:xfrm>
        </p:spPr>
        <p:txBody>
          <a:bodyPr/>
          <a:lstStyle/>
          <a:p>
            <a:pPr marL="457200" indent="-457200">
              <a:buFont typeface="+mj-lt"/>
              <a:buAutoNum type="arabicPeriod"/>
            </a:pPr>
            <a:r>
              <a:rPr lang="en-US" sz="2600" b="1" dirty="0"/>
              <a:t>Motivation and objective</a:t>
            </a:r>
          </a:p>
          <a:p>
            <a:pPr marL="457200" indent="-457200">
              <a:buFont typeface="+mj-lt"/>
              <a:buAutoNum type="arabicPeriod"/>
            </a:pPr>
            <a:r>
              <a:rPr lang="en-US" sz="2600" b="1" dirty="0"/>
              <a:t>State of the art</a:t>
            </a:r>
          </a:p>
          <a:p>
            <a:pPr marL="457200" indent="-457200">
              <a:buFont typeface="+mj-lt"/>
              <a:buAutoNum type="arabicPeriod"/>
            </a:pPr>
            <a:r>
              <a:rPr lang="en-US" sz="2600" b="1" dirty="0"/>
              <a:t>Methodology</a:t>
            </a:r>
          </a:p>
          <a:p>
            <a:pPr marL="457200" indent="-457200">
              <a:buFont typeface="+mj-lt"/>
              <a:buAutoNum type="arabicPeriod"/>
            </a:pPr>
            <a:r>
              <a:rPr lang="en-US" sz="2600" b="1" dirty="0"/>
              <a:t>Case Study</a:t>
            </a:r>
          </a:p>
          <a:p>
            <a:pPr marL="457200" indent="-457200">
              <a:buFont typeface="+mj-lt"/>
              <a:buAutoNum type="arabicPeriod"/>
            </a:pPr>
            <a:endParaRPr lang="en-US" sz="2600" dirty="0"/>
          </a:p>
        </p:txBody>
      </p:sp>
      <p:sp>
        <p:nvSpPr>
          <p:cNvPr id="12" name="文本占位符 4">
            <a:extLst>
              <a:ext uri="{FF2B5EF4-FFF2-40B4-BE49-F238E27FC236}">
                <a16:creationId xmlns:a16="http://schemas.microsoft.com/office/drawing/2014/main" id="{AA0742A1-465D-3A4B-8F4F-904101176C58}"/>
              </a:ext>
            </a:extLst>
          </p:cNvPr>
          <p:cNvSpPr txBox="1">
            <a:spLocks/>
          </p:cNvSpPr>
          <p:nvPr/>
        </p:nvSpPr>
        <p:spPr bwMode="gray">
          <a:xfrm>
            <a:off x="582083" y="4238243"/>
            <a:ext cx="11161184" cy="82495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pPr marL="514350" indent="-514350">
              <a:buFont typeface="+mj-lt"/>
              <a:buAutoNum type="arabicPeriod" startAt="6"/>
            </a:pPr>
            <a:r>
              <a:rPr lang="en-US" altLang="zh-CN" sz="2600" b="1" kern="0" dirty="0"/>
              <a:t>O</a:t>
            </a:r>
            <a:r>
              <a:rPr lang="en-US" sz="2600" b="1" kern="0" dirty="0"/>
              <a:t>utlook</a:t>
            </a:r>
          </a:p>
          <a:p>
            <a:endParaRPr lang="en-US" sz="2600" kern="0" dirty="0"/>
          </a:p>
          <a:p>
            <a:pPr marL="457200" indent="-457200">
              <a:buFont typeface="+mj-lt"/>
              <a:buAutoNum type="arabicPeriod" startAt="2"/>
            </a:pPr>
            <a:endParaRPr lang="en-US" sz="2600" kern="0" dirty="0"/>
          </a:p>
          <a:p>
            <a:endParaRPr lang="en-US" sz="2600" kern="0" dirty="0"/>
          </a:p>
          <a:p>
            <a:pPr marL="457200" indent="-457200">
              <a:buFont typeface="+mj-lt"/>
              <a:buAutoNum type="arabicPeriod" startAt="2"/>
            </a:pPr>
            <a:endParaRPr lang="en-US" sz="2600" kern="0" dirty="0"/>
          </a:p>
        </p:txBody>
      </p:sp>
      <p:sp>
        <p:nvSpPr>
          <p:cNvPr id="15" name="文本占位符 4">
            <a:extLst>
              <a:ext uri="{FF2B5EF4-FFF2-40B4-BE49-F238E27FC236}">
                <a16:creationId xmlns:a16="http://schemas.microsoft.com/office/drawing/2014/main" id="{6257A1DB-8E85-5901-766B-E4EC9E9E46F5}"/>
              </a:ext>
            </a:extLst>
          </p:cNvPr>
          <p:cNvSpPr txBox="1">
            <a:spLocks/>
          </p:cNvSpPr>
          <p:nvPr/>
        </p:nvSpPr>
        <p:spPr bwMode="gray">
          <a:xfrm>
            <a:off x="575734" y="3512655"/>
            <a:ext cx="8625416" cy="48415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pPr marL="514350" indent="-514350">
              <a:buFont typeface="+mj-lt"/>
              <a:buAutoNum type="arabicPeriod" startAt="5"/>
            </a:pPr>
            <a:r>
              <a:rPr lang="en-US" altLang="zh-CN" sz="3200" b="1" dirty="0">
                <a:solidFill>
                  <a:schemeClr val="bg1"/>
                </a:solidFill>
              </a:rPr>
              <a:t>Summary and </a:t>
            </a:r>
            <a:r>
              <a:rPr lang="en-US" sz="3200" b="1" dirty="0">
                <a:solidFill>
                  <a:schemeClr val="bg1"/>
                </a:solidFill>
              </a:rPr>
              <a:t>Critical appraisal</a:t>
            </a:r>
          </a:p>
        </p:txBody>
      </p:sp>
    </p:spTree>
    <p:extLst>
      <p:ext uri="{BB962C8B-B14F-4D97-AF65-F5344CB8AC3E}">
        <p14:creationId xmlns:p14="http://schemas.microsoft.com/office/powerpoint/2010/main" val="1602255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A08F20A-A8BA-CF63-C90B-4384FB1E5C17}"/>
              </a:ext>
            </a:extLst>
          </p:cNvPr>
          <p:cNvSpPr>
            <a:spLocks noGrp="1"/>
          </p:cNvSpPr>
          <p:nvPr>
            <p:ph type="title"/>
          </p:nvPr>
        </p:nvSpPr>
        <p:spPr/>
        <p:txBody>
          <a:bodyPr/>
          <a:lstStyle/>
          <a:p>
            <a:r>
              <a:rPr lang="en-US" sz="3200" dirty="0"/>
              <a:t>Summary and Critical appraisal</a:t>
            </a:r>
          </a:p>
        </p:txBody>
      </p:sp>
      <p:sp>
        <p:nvSpPr>
          <p:cNvPr id="5" name="文本框 4">
            <a:extLst>
              <a:ext uri="{FF2B5EF4-FFF2-40B4-BE49-F238E27FC236}">
                <a16:creationId xmlns:a16="http://schemas.microsoft.com/office/drawing/2014/main" id="{F8CC7235-79A5-86CF-9402-0AE4FAFC6D31}"/>
              </a:ext>
            </a:extLst>
          </p:cNvPr>
          <p:cNvSpPr txBox="1"/>
          <p:nvPr/>
        </p:nvSpPr>
        <p:spPr>
          <a:xfrm>
            <a:off x="575733" y="1070492"/>
            <a:ext cx="7894012" cy="461665"/>
          </a:xfrm>
          <a:prstGeom prst="rect">
            <a:avLst/>
          </a:prstGeom>
          <a:noFill/>
        </p:spPr>
        <p:txBody>
          <a:bodyPr wrap="square" lIns="0">
            <a:spAutoFit/>
          </a:bodyPr>
          <a:lstStyle/>
          <a:p>
            <a:r>
              <a:rPr lang="en-US" sz="2400" b="1" i="0" dirty="0">
                <a:effectLst/>
                <a:latin typeface="Arial" panose="020B0604020202020204" pitchFamily="34" charset="0"/>
              </a:rPr>
              <a:t>Summary</a:t>
            </a:r>
            <a:endParaRPr lang="en-US" sz="2400" b="1" dirty="0"/>
          </a:p>
        </p:txBody>
      </p:sp>
      <p:sp>
        <p:nvSpPr>
          <p:cNvPr id="7" name="文本框 6">
            <a:extLst>
              <a:ext uri="{FF2B5EF4-FFF2-40B4-BE49-F238E27FC236}">
                <a16:creationId xmlns:a16="http://schemas.microsoft.com/office/drawing/2014/main" id="{87F162B2-182A-4E17-126D-4B79FFDA5539}"/>
              </a:ext>
            </a:extLst>
          </p:cNvPr>
          <p:cNvSpPr txBox="1"/>
          <p:nvPr/>
        </p:nvSpPr>
        <p:spPr>
          <a:xfrm>
            <a:off x="849110" y="1656817"/>
            <a:ext cx="9991713" cy="1200329"/>
          </a:xfrm>
          <a:prstGeom prst="rect">
            <a:avLst/>
          </a:prstGeom>
          <a:noFill/>
        </p:spPr>
        <p:txBody>
          <a:bodyPr wrap="square" lIns="0">
            <a:spAutoFit/>
          </a:bodyPr>
          <a:lstStyle/>
          <a:p>
            <a:r>
              <a:rPr lang="en-US" dirty="0"/>
              <a:t>A decision support system was developed to help the user select the suitable monitoring strategy for the hybrid structure in use phase. The optimal monitoring parameter and monitoring method are determined. The requirements of each structure of the monitoring system are also summarized to help the user can design a complete monitoring system.</a:t>
            </a:r>
          </a:p>
        </p:txBody>
      </p:sp>
      <p:sp>
        <p:nvSpPr>
          <p:cNvPr id="8" name="文本框 7">
            <a:extLst>
              <a:ext uri="{FF2B5EF4-FFF2-40B4-BE49-F238E27FC236}">
                <a16:creationId xmlns:a16="http://schemas.microsoft.com/office/drawing/2014/main" id="{83EE8E69-C71C-9349-4C6C-969A852B5CB1}"/>
              </a:ext>
            </a:extLst>
          </p:cNvPr>
          <p:cNvSpPr txBox="1"/>
          <p:nvPr/>
        </p:nvSpPr>
        <p:spPr>
          <a:xfrm>
            <a:off x="575733" y="3081471"/>
            <a:ext cx="7894012" cy="461665"/>
          </a:xfrm>
          <a:prstGeom prst="rect">
            <a:avLst/>
          </a:prstGeom>
          <a:noFill/>
        </p:spPr>
        <p:txBody>
          <a:bodyPr wrap="square" lIns="0">
            <a:spAutoFit/>
          </a:bodyPr>
          <a:lstStyle/>
          <a:p>
            <a:r>
              <a:rPr lang="en-US" sz="2400" b="1" i="0" dirty="0">
                <a:effectLst/>
                <a:latin typeface="Arial" panose="020B0604020202020204" pitchFamily="34" charset="0"/>
              </a:rPr>
              <a:t>Critical </a:t>
            </a:r>
            <a:r>
              <a:rPr lang="en-US" altLang="zh-CN" sz="2400" b="1" i="0" dirty="0">
                <a:effectLst/>
                <a:latin typeface="Arial" panose="020B0604020202020204" pitchFamily="34" charset="0"/>
              </a:rPr>
              <a:t>appraisal</a:t>
            </a:r>
            <a:endParaRPr lang="en-US" sz="2400" b="1" dirty="0"/>
          </a:p>
        </p:txBody>
      </p:sp>
      <p:sp>
        <p:nvSpPr>
          <p:cNvPr id="10" name="文本框 9">
            <a:extLst>
              <a:ext uri="{FF2B5EF4-FFF2-40B4-BE49-F238E27FC236}">
                <a16:creationId xmlns:a16="http://schemas.microsoft.com/office/drawing/2014/main" id="{B57B74AA-CBFA-0874-9E4B-9C40B563662A}"/>
              </a:ext>
            </a:extLst>
          </p:cNvPr>
          <p:cNvSpPr txBox="1"/>
          <p:nvPr/>
        </p:nvSpPr>
        <p:spPr>
          <a:xfrm>
            <a:off x="783121" y="3722491"/>
            <a:ext cx="9991713" cy="1908215"/>
          </a:xfrm>
          <a:prstGeom prst="rect">
            <a:avLst/>
          </a:prstGeom>
          <a:noFill/>
        </p:spPr>
        <p:txBody>
          <a:bodyPr wrap="square" lIns="0">
            <a:spAutoFit/>
          </a:bodyPr>
          <a:lstStyle/>
          <a:p>
            <a:pPr marL="285750" indent="-285750">
              <a:spcBef>
                <a:spcPts val="600"/>
              </a:spcBef>
              <a:buFont typeface="Arial" panose="020B0604020202020204" pitchFamily="34" charset="0"/>
              <a:buChar char="•"/>
            </a:pPr>
            <a:r>
              <a:rPr lang="en-US" dirty="0"/>
              <a:t>The decision support system uses </a:t>
            </a:r>
            <a:r>
              <a:rPr lang="en-US" dirty="0">
                <a:solidFill>
                  <a:srgbClr val="FF0000"/>
                </a:solidFill>
              </a:rPr>
              <a:t>two decision methods</a:t>
            </a:r>
            <a:r>
              <a:rPr lang="en-US" dirty="0"/>
              <a:t>, which makes the development more difficult and should increase the relevance of both.</a:t>
            </a:r>
          </a:p>
          <a:p>
            <a:pPr marL="285750" indent="-285750">
              <a:spcBef>
                <a:spcPts val="600"/>
              </a:spcBef>
              <a:buFont typeface="Arial" panose="020B0604020202020204" pitchFamily="34" charset="0"/>
              <a:buChar char="•"/>
            </a:pPr>
            <a:r>
              <a:rPr lang="en-US" dirty="0">
                <a:solidFill>
                  <a:srgbClr val="FF0000"/>
                </a:solidFill>
              </a:rPr>
              <a:t>Lack of relevant work experience </a:t>
            </a:r>
            <a:r>
              <a:rPr lang="en-US" dirty="0"/>
              <a:t>and possibly incomplete knowledge of the influencing factors of the monitoring environment.</a:t>
            </a:r>
          </a:p>
          <a:p>
            <a:pPr marL="285750" indent="-285750">
              <a:spcBef>
                <a:spcPts val="600"/>
              </a:spcBef>
              <a:buFont typeface="Arial" panose="020B0604020202020204" pitchFamily="34" charset="0"/>
              <a:buChar char="•"/>
            </a:pPr>
            <a:r>
              <a:rPr lang="en-US" dirty="0"/>
              <a:t>The study case is a </a:t>
            </a:r>
            <a:r>
              <a:rPr lang="en-US" dirty="0">
                <a:solidFill>
                  <a:srgbClr val="FF0000"/>
                </a:solidFill>
              </a:rPr>
              <a:t>simple structure </a:t>
            </a:r>
            <a:r>
              <a:rPr lang="en-US" dirty="0"/>
              <a:t>and should be further tested with a more complex hybrid structure.</a:t>
            </a:r>
          </a:p>
        </p:txBody>
      </p:sp>
      <p:sp>
        <p:nvSpPr>
          <p:cNvPr id="11" name="Textfeld 7">
            <a:extLst>
              <a:ext uri="{FF2B5EF4-FFF2-40B4-BE49-F238E27FC236}">
                <a16:creationId xmlns:a16="http://schemas.microsoft.com/office/drawing/2014/main" id="{8862AC94-AC2A-F2F9-0B28-5C0991222E2D}"/>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33</a:t>
            </a:r>
          </a:p>
        </p:txBody>
      </p:sp>
    </p:spTree>
    <p:extLst>
      <p:ext uri="{BB962C8B-B14F-4D97-AF65-F5344CB8AC3E}">
        <p14:creationId xmlns:p14="http://schemas.microsoft.com/office/powerpoint/2010/main" val="2808898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6899078-3C94-428B-5B8E-70617F82C2AB}"/>
              </a:ext>
            </a:extLst>
          </p:cNvPr>
          <p:cNvSpPr>
            <a:spLocks noGrp="1"/>
          </p:cNvSpPr>
          <p:nvPr>
            <p:ph type="title"/>
          </p:nvPr>
        </p:nvSpPr>
        <p:spPr/>
        <p:txBody>
          <a:bodyPr/>
          <a:lstStyle/>
          <a:p>
            <a:r>
              <a:rPr lang="en-US" sz="3200" dirty="0"/>
              <a:t>Contents</a:t>
            </a:r>
            <a:endParaRPr lang="en-US" sz="3000" dirty="0"/>
          </a:p>
        </p:txBody>
      </p:sp>
      <p:sp>
        <p:nvSpPr>
          <p:cNvPr id="6" name="矩形 5">
            <a:extLst>
              <a:ext uri="{FF2B5EF4-FFF2-40B4-BE49-F238E27FC236}">
                <a16:creationId xmlns:a16="http://schemas.microsoft.com/office/drawing/2014/main" id="{82714D5C-28D7-E132-476C-F76FD2360F11}"/>
              </a:ext>
            </a:extLst>
          </p:cNvPr>
          <p:cNvSpPr/>
          <p:nvPr/>
        </p:nvSpPr>
        <p:spPr>
          <a:xfrm>
            <a:off x="-1" y="3882147"/>
            <a:ext cx="9763125" cy="708025"/>
          </a:xfrm>
          <a:prstGeom prst="rect">
            <a:avLst/>
          </a:prstGeom>
          <a:solidFill>
            <a:srgbClr val="BE1E3C"/>
          </a:solidFill>
          <a:ln w="190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10" name="Textfeld 7">
            <a:extLst>
              <a:ext uri="{FF2B5EF4-FFF2-40B4-BE49-F238E27FC236}">
                <a16:creationId xmlns:a16="http://schemas.microsoft.com/office/drawing/2014/main" id="{2DA0DC9E-68F5-8E5B-0468-D19382564CD1}"/>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34</a:t>
            </a:r>
          </a:p>
        </p:txBody>
      </p:sp>
      <p:sp>
        <p:nvSpPr>
          <p:cNvPr id="11" name="文本占位符 4">
            <a:extLst>
              <a:ext uri="{FF2B5EF4-FFF2-40B4-BE49-F238E27FC236}">
                <a16:creationId xmlns:a16="http://schemas.microsoft.com/office/drawing/2014/main" id="{EC7F4721-5B69-CDB0-62EF-165D59D757B6}"/>
              </a:ext>
            </a:extLst>
          </p:cNvPr>
          <p:cNvSpPr>
            <a:spLocks noGrp="1"/>
          </p:cNvSpPr>
          <p:nvPr>
            <p:ph type="body" idx="1"/>
          </p:nvPr>
        </p:nvSpPr>
        <p:spPr>
          <a:xfrm>
            <a:off x="582083" y="1456810"/>
            <a:ext cx="11161184" cy="1704180"/>
          </a:xfrm>
        </p:spPr>
        <p:txBody>
          <a:bodyPr/>
          <a:lstStyle/>
          <a:p>
            <a:pPr marL="457200" indent="-457200">
              <a:buFont typeface="+mj-lt"/>
              <a:buAutoNum type="arabicPeriod"/>
            </a:pPr>
            <a:r>
              <a:rPr lang="en-US" sz="2600" b="1" dirty="0"/>
              <a:t>Motivation and objective</a:t>
            </a:r>
          </a:p>
          <a:p>
            <a:pPr marL="457200" indent="-457200">
              <a:buFont typeface="+mj-lt"/>
              <a:buAutoNum type="arabicPeriod"/>
            </a:pPr>
            <a:r>
              <a:rPr lang="en-US" sz="2600" b="1" dirty="0"/>
              <a:t>State of the art</a:t>
            </a:r>
          </a:p>
          <a:p>
            <a:pPr marL="457200" indent="-457200">
              <a:buFont typeface="+mj-lt"/>
              <a:buAutoNum type="arabicPeriod"/>
            </a:pPr>
            <a:r>
              <a:rPr lang="en-US" sz="2600" b="1" dirty="0"/>
              <a:t>Methodology</a:t>
            </a:r>
          </a:p>
          <a:p>
            <a:pPr marL="457200" indent="-457200">
              <a:buFont typeface="+mj-lt"/>
              <a:buAutoNum type="arabicPeriod"/>
            </a:pPr>
            <a:r>
              <a:rPr lang="en-US" sz="2600" b="1" dirty="0"/>
              <a:t>Case Study</a:t>
            </a:r>
          </a:p>
          <a:p>
            <a:pPr marL="457200" indent="-457200">
              <a:buFont typeface="+mj-lt"/>
              <a:buAutoNum type="arabicPeriod"/>
            </a:pPr>
            <a:r>
              <a:rPr lang="en-US" sz="2600" b="1" dirty="0"/>
              <a:t>Summary and Critical appraisal</a:t>
            </a:r>
          </a:p>
          <a:p>
            <a:pPr marL="457200" indent="-457200">
              <a:buFont typeface="+mj-lt"/>
              <a:buAutoNum type="arabicPeriod"/>
            </a:pPr>
            <a:endParaRPr lang="en-US" sz="2600" b="1" dirty="0"/>
          </a:p>
          <a:p>
            <a:pPr marL="457200" indent="-457200">
              <a:buFont typeface="+mj-lt"/>
              <a:buAutoNum type="arabicPeriod"/>
            </a:pPr>
            <a:endParaRPr lang="en-US" sz="2600" dirty="0"/>
          </a:p>
        </p:txBody>
      </p:sp>
      <p:sp>
        <p:nvSpPr>
          <p:cNvPr id="15" name="文本占位符 4">
            <a:extLst>
              <a:ext uri="{FF2B5EF4-FFF2-40B4-BE49-F238E27FC236}">
                <a16:creationId xmlns:a16="http://schemas.microsoft.com/office/drawing/2014/main" id="{6257A1DB-8E85-5901-766B-E4EC9E9E46F5}"/>
              </a:ext>
            </a:extLst>
          </p:cNvPr>
          <p:cNvSpPr txBox="1">
            <a:spLocks/>
          </p:cNvSpPr>
          <p:nvPr/>
        </p:nvSpPr>
        <p:spPr bwMode="gray">
          <a:xfrm>
            <a:off x="575734" y="3918158"/>
            <a:ext cx="8625416" cy="48415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pPr marL="514350" indent="-514350">
              <a:buFont typeface="+mj-lt"/>
              <a:buAutoNum type="arabicPeriod" startAt="6"/>
            </a:pPr>
            <a:r>
              <a:rPr lang="en-US" sz="3200" b="1" dirty="0">
                <a:solidFill>
                  <a:schemeClr val="bg1"/>
                </a:solidFill>
              </a:rPr>
              <a:t>Outlook</a:t>
            </a:r>
          </a:p>
        </p:txBody>
      </p:sp>
    </p:spTree>
    <p:extLst>
      <p:ext uri="{BB962C8B-B14F-4D97-AF65-F5344CB8AC3E}">
        <p14:creationId xmlns:p14="http://schemas.microsoft.com/office/powerpoint/2010/main" val="2256765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30EA39A-AE1D-B5A0-A411-749816A78FD1}"/>
              </a:ext>
            </a:extLst>
          </p:cNvPr>
          <p:cNvSpPr>
            <a:spLocks noGrp="1"/>
          </p:cNvSpPr>
          <p:nvPr>
            <p:ph type="title"/>
          </p:nvPr>
        </p:nvSpPr>
        <p:spPr/>
        <p:txBody>
          <a:bodyPr/>
          <a:lstStyle/>
          <a:p>
            <a:r>
              <a:rPr lang="en-US" sz="3200" dirty="0"/>
              <a:t>Outlook</a:t>
            </a:r>
          </a:p>
        </p:txBody>
      </p:sp>
      <p:sp>
        <p:nvSpPr>
          <p:cNvPr id="6" name="文本框 5">
            <a:extLst>
              <a:ext uri="{FF2B5EF4-FFF2-40B4-BE49-F238E27FC236}">
                <a16:creationId xmlns:a16="http://schemas.microsoft.com/office/drawing/2014/main" id="{E0352096-F395-7166-74A9-FD55E181E14B}"/>
              </a:ext>
            </a:extLst>
          </p:cNvPr>
          <p:cNvSpPr txBox="1"/>
          <p:nvPr/>
        </p:nvSpPr>
        <p:spPr>
          <a:xfrm>
            <a:off x="575734" y="1307672"/>
            <a:ext cx="7569025" cy="400110"/>
          </a:xfrm>
          <a:prstGeom prst="rect">
            <a:avLst/>
          </a:prstGeom>
          <a:noFill/>
        </p:spPr>
        <p:txBody>
          <a:bodyPr wrap="square" lIns="0">
            <a:spAutoFit/>
          </a:bodyPr>
          <a:lstStyle/>
          <a:p>
            <a:r>
              <a:rPr lang="en-US" sz="2000" b="1" dirty="0"/>
              <a:t>Future research directions for decision systems</a:t>
            </a:r>
          </a:p>
        </p:txBody>
      </p:sp>
      <p:sp>
        <p:nvSpPr>
          <p:cNvPr id="8" name="文本框 7">
            <a:extLst>
              <a:ext uri="{FF2B5EF4-FFF2-40B4-BE49-F238E27FC236}">
                <a16:creationId xmlns:a16="http://schemas.microsoft.com/office/drawing/2014/main" id="{AEC27987-9F6D-12F0-D906-281E9320877F}"/>
              </a:ext>
            </a:extLst>
          </p:cNvPr>
          <p:cNvSpPr txBox="1"/>
          <p:nvPr/>
        </p:nvSpPr>
        <p:spPr>
          <a:xfrm>
            <a:off x="575734" y="1974071"/>
            <a:ext cx="8002658" cy="2139047"/>
          </a:xfrm>
          <a:prstGeom prst="rect">
            <a:avLst/>
          </a:prstGeom>
          <a:noFill/>
        </p:spPr>
        <p:txBody>
          <a:bodyPr wrap="square">
            <a:spAutoFit/>
          </a:bodyPr>
          <a:lstStyle/>
          <a:p>
            <a:pPr marL="285750" indent="-285750">
              <a:spcBef>
                <a:spcPts val="600"/>
              </a:spcBef>
              <a:buFont typeface="Arial" panose="020B0604020202020204" pitchFamily="34" charset="0"/>
              <a:buChar char="•"/>
            </a:pPr>
            <a:r>
              <a:rPr lang="en-US" dirty="0"/>
              <a:t>More examples of advanced monitoring methods</a:t>
            </a:r>
          </a:p>
          <a:p>
            <a:pPr marL="285750" indent="-285750">
              <a:spcBef>
                <a:spcPts val="600"/>
              </a:spcBef>
              <a:buFont typeface="Arial" panose="020B0604020202020204" pitchFamily="34" charset="0"/>
              <a:buChar char="•"/>
            </a:pPr>
            <a:r>
              <a:rPr lang="en-US" dirty="0"/>
              <a:t>Expending the </a:t>
            </a:r>
            <a:r>
              <a:rPr lang="en-US" altLang="zh-CN" dirty="0">
                <a:solidFill>
                  <a:srgbClr val="FF0000"/>
                </a:solidFill>
              </a:rPr>
              <a:t>functional</a:t>
            </a:r>
            <a:r>
              <a:rPr lang="en-US" dirty="0">
                <a:solidFill>
                  <a:srgbClr val="FF0000"/>
                </a:solidFill>
              </a:rPr>
              <a:t> range </a:t>
            </a:r>
            <a:r>
              <a:rPr lang="en-US" dirty="0"/>
              <a:t>of the decision support system, </a:t>
            </a:r>
            <a:r>
              <a:rPr lang="en-US" dirty="0" err="1"/>
              <a:t>e.g</a:t>
            </a:r>
            <a:r>
              <a:rPr lang="en-US" dirty="0"/>
              <a:t>: </a:t>
            </a:r>
          </a:p>
          <a:p>
            <a:pPr marL="742950" lvl="1" indent="-285750">
              <a:spcBef>
                <a:spcPts val="600"/>
              </a:spcBef>
              <a:buFont typeface="Arial" panose="020B0604020202020204" pitchFamily="34" charset="0"/>
              <a:buChar char="•"/>
            </a:pPr>
            <a:r>
              <a:rPr lang="en-US" dirty="0"/>
              <a:t>Selection of sensors</a:t>
            </a:r>
          </a:p>
          <a:p>
            <a:pPr marL="742950" lvl="1" indent="-285750">
              <a:spcBef>
                <a:spcPts val="600"/>
              </a:spcBef>
              <a:buFont typeface="Arial" panose="020B0604020202020204" pitchFamily="34" charset="0"/>
              <a:buChar char="•"/>
            </a:pPr>
            <a:r>
              <a:rPr lang="en-US" dirty="0"/>
              <a:t>Data transmission methods</a:t>
            </a:r>
          </a:p>
          <a:p>
            <a:pPr marL="742950" lvl="1" indent="-285750">
              <a:spcBef>
                <a:spcPts val="600"/>
              </a:spcBef>
              <a:buFont typeface="Arial" panose="020B0604020202020204" pitchFamily="34" charset="0"/>
              <a:buChar char="•"/>
            </a:pPr>
            <a:r>
              <a:rPr lang="en-US" dirty="0"/>
              <a:t>Damage identification details</a:t>
            </a:r>
          </a:p>
          <a:p>
            <a:pPr marL="285750" indent="-285750">
              <a:spcBef>
                <a:spcPts val="600"/>
              </a:spcBef>
              <a:buFont typeface="Arial" panose="020B0604020202020204" pitchFamily="34" charset="0"/>
              <a:buChar char="•"/>
            </a:pPr>
            <a:r>
              <a:rPr lang="en-US" dirty="0"/>
              <a:t>More consideration of the </a:t>
            </a:r>
            <a:r>
              <a:rPr lang="en-US" dirty="0">
                <a:solidFill>
                  <a:srgbClr val="FF0000"/>
                </a:solidFill>
              </a:rPr>
              <a:t>economics</a:t>
            </a:r>
            <a:r>
              <a:rPr lang="en-US" dirty="0"/>
              <a:t> of monitoring strategies</a:t>
            </a:r>
          </a:p>
        </p:txBody>
      </p:sp>
      <p:sp>
        <p:nvSpPr>
          <p:cNvPr id="9" name="Textfeld 7">
            <a:extLst>
              <a:ext uri="{FF2B5EF4-FFF2-40B4-BE49-F238E27FC236}">
                <a16:creationId xmlns:a16="http://schemas.microsoft.com/office/drawing/2014/main" id="{C2CE5B79-09A4-E6B2-BE7F-DAB2A15A623B}"/>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35</a:t>
            </a:r>
          </a:p>
        </p:txBody>
      </p:sp>
    </p:spTree>
    <p:extLst>
      <p:ext uri="{BB962C8B-B14F-4D97-AF65-F5344CB8AC3E}">
        <p14:creationId xmlns:p14="http://schemas.microsoft.com/office/powerpoint/2010/main" val="224011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A3FB44-C5F0-CF92-0373-523149CC0B69}"/>
              </a:ext>
            </a:extLst>
          </p:cNvPr>
          <p:cNvSpPr>
            <a:spLocks noGrp="1"/>
          </p:cNvSpPr>
          <p:nvPr>
            <p:ph type="title"/>
          </p:nvPr>
        </p:nvSpPr>
        <p:spPr/>
        <p:txBody>
          <a:bodyPr/>
          <a:lstStyle/>
          <a:p>
            <a:r>
              <a:rPr lang="en-US" sz="3200" b="1" kern="0" dirty="0"/>
              <a:t>Motivation and Objective</a:t>
            </a:r>
            <a:endParaRPr lang="en-US" sz="3200" dirty="0"/>
          </a:p>
        </p:txBody>
      </p:sp>
      <p:sp>
        <p:nvSpPr>
          <p:cNvPr id="12" name="内容占位符 3">
            <a:extLst>
              <a:ext uri="{FF2B5EF4-FFF2-40B4-BE49-F238E27FC236}">
                <a16:creationId xmlns:a16="http://schemas.microsoft.com/office/drawing/2014/main" id="{6E872A03-3367-E96E-6247-8B9BABB0FC43}"/>
              </a:ext>
            </a:extLst>
          </p:cNvPr>
          <p:cNvSpPr txBox="1">
            <a:spLocks/>
          </p:cNvSpPr>
          <p:nvPr/>
        </p:nvSpPr>
        <p:spPr>
          <a:xfrm>
            <a:off x="575734" y="1031496"/>
            <a:ext cx="5376000" cy="388864"/>
          </a:xfrm>
          <a:prstGeom prst="rect">
            <a:avLst/>
          </a:prstGeom>
        </p:spPr>
        <p:txBody>
          <a:bodyPr lIns="0" anchor="ct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2200" b="1" kern="0" dirty="0"/>
              <a:t>Application of hybrid structures</a:t>
            </a:r>
          </a:p>
        </p:txBody>
      </p:sp>
      <mc:AlternateContent xmlns:mc="http://schemas.openxmlformats.org/markup-compatibility/2006" xmlns:pslz="http://schemas.microsoft.com/office/powerpoint/2016/slidezoom">
        <mc:Choice Requires="pslz">
          <p:graphicFrame>
            <p:nvGraphicFramePr>
              <p:cNvPr id="33" name="幻灯片缩放定位 32">
                <a:extLst>
                  <a:ext uri="{FF2B5EF4-FFF2-40B4-BE49-F238E27FC236}">
                    <a16:creationId xmlns:a16="http://schemas.microsoft.com/office/drawing/2014/main" id="{4D5D22FF-0C4B-6AA2-2F1F-0F0FB7CC82FB}"/>
                  </a:ext>
                </a:extLst>
              </p:cNvPr>
              <p:cNvGraphicFramePr>
                <a:graphicFrameLocks noChangeAspect="1"/>
              </p:cNvGraphicFramePr>
              <p:nvPr>
                <p:extLst>
                  <p:ext uri="{D42A27DB-BD31-4B8C-83A1-F6EECF244321}">
                    <p14:modId xmlns:p14="http://schemas.microsoft.com/office/powerpoint/2010/main" val="1318856249"/>
                  </p:ext>
                </p:extLst>
              </p:nvPr>
            </p:nvGraphicFramePr>
            <p:xfrm>
              <a:off x="7868093" y="3617610"/>
              <a:ext cx="3048000" cy="1714500"/>
            </p:xfrm>
            <a:graphic>
              <a:graphicData uri="http://schemas.microsoft.com/office/powerpoint/2016/slidezoom">
                <pslz:sldZm>
                  <pslz:sldZmObj sldId="263" cId="2938508762">
                    <pslz:zmPr id="{0F2A2CC3-96F2-4886-9029-F4C15B255B8E}"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a:noFill/>
                        </a:ln>
                        <a:effectLst>
                          <a:outerShdw blurRad="292100" dist="139700" dir="2700000" algn="tl" rotWithShape="0">
                            <a:srgbClr val="333333">
                              <a:alpha val="65000"/>
                            </a:srgbClr>
                          </a:outerShdw>
                        </a:effectLst>
                      </p166:spPr>
                    </pslz:zmPr>
                  </pslz:sldZmObj>
                </pslz:sldZm>
              </a:graphicData>
            </a:graphic>
          </p:graphicFrame>
        </mc:Choice>
        <mc:Fallback xmlns="">
          <p:pic>
            <p:nvPicPr>
              <p:cNvPr id="33" name="幻灯片缩放定位 32">
                <a:hlinkClick r:id="rId7" action="ppaction://hlinksldjump"/>
                <a:extLst>
                  <a:ext uri="{FF2B5EF4-FFF2-40B4-BE49-F238E27FC236}">
                    <a16:creationId xmlns:a16="http://schemas.microsoft.com/office/drawing/2014/main" id="{4D5D22FF-0C4B-6AA2-2F1F-0F0FB7CC82FB}"/>
                  </a:ext>
                </a:extLst>
              </p:cNvPr>
              <p:cNvPicPr>
                <a:picLocks noGrp="1" noRot="1" noChangeAspect="1" noMove="1" noResize="1" noEditPoints="1" noAdjustHandles="1" noChangeArrowheads="1" noChangeShapeType="1"/>
              </p:cNvPicPr>
              <p:nvPr/>
            </p:nvPicPr>
            <p:blipFill>
              <a:blip r:embed="rId8"/>
              <a:stretch>
                <a:fillRect/>
              </a:stretch>
            </p:blipFill>
            <p:spPr>
              <a:xfrm>
                <a:off x="7868093" y="3617610"/>
                <a:ext cx="3048000" cy="1714500"/>
              </a:xfrm>
              <a:prstGeom prst="rect">
                <a:avLst/>
              </a:prstGeom>
              <a:ln>
                <a:noFill/>
              </a:ln>
              <a:effectLst>
                <a:outerShdw blurRad="292100" dist="139700" dir="2700000" algn="tl" rotWithShape="0">
                  <a:srgbClr val="333333">
                    <a:alpha val="65000"/>
                  </a:srgbClr>
                </a:outerShdw>
              </a:effectLst>
            </p:spPr>
          </p:pic>
        </mc:Fallback>
      </mc:AlternateContent>
      <p:pic>
        <p:nvPicPr>
          <p:cNvPr id="34" name="图片 33">
            <a:extLst>
              <a:ext uri="{FF2B5EF4-FFF2-40B4-BE49-F238E27FC236}">
                <a16:creationId xmlns:a16="http://schemas.microsoft.com/office/drawing/2014/main" id="{681D264D-F809-97D9-3966-0B971375E66C}"/>
              </a:ext>
            </a:extLst>
          </p:cNvPr>
          <p:cNvPicPr>
            <a:picLocks noChangeAspect="1"/>
          </p:cNvPicPr>
          <p:nvPr/>
        </p:nvPicPr>
        <p:blipFill>
          <a:blip r:embed="rId9"/>
          <a:stretch>
            <a:fillRect/>
          </a:stretch>
        </p:blipFill>
        <p:spPr>
          <a:xfrm>
            <a:off x="7868093" y="1192562"/>
            <a:ext cx="3048000" cy="1714500"/>
          </a:xfrm>
          <a:prstGeom prst="rect">
            <a:avLst/>
          </a:prstGeom>
          <a:ln>
            <a:noFill/>
          </a:ln>
          <a:effectLst>
            <a:outerShdw blurRad="292100" dist="139700" dir="2700000" algn="tl" rotWithShape="0">
              <a:srgbClr val="333333">
                <a:alpha val="65000"/>
              </a:srgbClr>
            </a:outerShdw>
          </a:effectLst>
        </p:spPr>
      </p:pic>
      <p:sp>
        <p:nvSpPr>
          <p:cNvPr id="36" name="文本框 35">
            <a:extLst>
              <a:ext uri="{FF2B5EF4-FFF2-40B4-BE49-F238E27FC236}">
                <a16:creationId xmlns:a16="http://schemas.microsoft.com/office/drawing/2014/main" id="{F2E04D37-02BA-9D4A-051F-37D3E7E98CE4}"/>
              </a:ext>
            </a:extLst>
          </p:cNvPr>
          <p:cNvSpPr txBox="1"/>
          <p:nvPr/>
        </p:nvSpPr>
        <p:spPr>
          <a:xfrm>
            <a:off x="1895534" y="5162833"/>
            <a:ext cx="3211033" cy="338554"/>
          </a:xfrm>
          <a:prstGeom prst="rect">
            <a:avLst/>
          </a:prstGeom>
          <a:noFill/>
        </p:spPr>
        <p:txBody>
          <a:bodyPr wrap="square">
            <a:spAutoFit/>
          </a:bodyPr>
          <a:lstStyle/>
          <a:p>
            <a:r>
              <a:rPr lang="en-US" sz="1600" dirty="0"/>
              <a:t>BMW Efficient Lightweight </a:t>
            </a:r>
            <a:r>
              <a:rPr lang="en-US" sz="1600" dirty="0">
                <a:hlinkClick r:id="rId10" action="ppaction://hlinksldjump"/>
              </a:rPr>
              <a:t>[1]</a:t>
            </a:r>
            <a:endParaRPr lang="en-US" sz="1600" dirty="0"/>
          </a:p>
        </p:txBody>
      </p:sp>
      <p:sp>
        <p:nvSpPr>
          <p:cNvPr id="38" name="文本框 37">
            <a:extLst>
              <a:ext uri="{FF2B5EF4-FFF2-40B4-BE49-F238E27FC236}">
                <a16:creationId xmlns:a16="http://schemas.microsoft.com/office/drawing/2014/main" id="{19A12F22-FAF0-29D3-8905-E40DCD5534A5}"/>
              </a:ext>
            </a:extLst>
          </p:cNvPr>
          <p:cNvSpPr txBox="1"/>
          <p:nvPr/>
        </p:nvSpPr>
        <p:spPr>
          <a:xfrm>
            <a:off x="8588159" y="3032835"/>
            <a:ext cx="1817151" cy="338554"/>
          </a:xfrm>
          <a:prstGeom prst="rect">
            <a:avLst/>
          </a:prstGeom>
          <a:noFill/>
        </p:spPr>
        <p:txBody>
          <a:bodyPr wrap="square">
            <a:spAutoFit/>
          </a:bodyPr>
          <a:lstStyle/>
          <a:p>
            <a:r>
              <a:rPr lang="en-US" sz="1600" dirty="0"/>
              <a:t>Upper roof rail </a:t>
            </a:r>
            <a:r>
              <a:rPr lang="en-US" sz="1600" dirty="0">
                <a:hlinkClick r:id="rId10" action="ppaction://hlinksldjump"/>
              </a:rPr>
              <a:t>[2]</a:t>
            </a:r>
            <a:r>
              <a:rPr lang="en-US" sz="1600" dirty="0"/>
              <a:t> </a:t>
            </a:r>
          </a:p>
        </p:txBody>
      </p:sp>
      <p:sp>
        <p:nvSpPr>
          <p:cNvPr id="40" name="文本框 39">
            <a:extLst>
              <a:ext uri="{FF2B5EF4-FFF2-40B4-BE49-F238E27FC236}">
                <a16:creationId xmlns:a16="http://schemas.microsoft.com/office/drawing/2014/main" id="{D830A730-3220-472B-DEA1-607F782406D1}"/>
              </a:ext>
            </a:extLst>
          </p:cNvPr>
          <p:cNvSpPr txBox="1"/>
          <p:nvPr/>
        </p:nvSpPr>
        <p:spPr>
          <a:xfrm>
            <a:off x="8011242" y="5485998"/>
            <a:ext cx="2970986" cy="338554"/>
          </a:xfrm>
          <a:prstGeom prst="rect">
            <a:avLst/>
          </a:prstGeom>
          <a:noFill/>
        </p:spPr>
        <p:txBody>
          <a:bodyPr wrap="square">
            <a:spAutoFit/>
          </a:bodyPr>
          <a:lstStyle/>
          <a:p>
            <a:r>
              <a:rPr lang="en-US" sz="1600" dirty="0"/>
              <a:t>Fiber-metal laminate (FML) </a:t>
            </a:r>
            <a:r>
              <a:rPr lang="en-US" sz="1600" dirty="0">
                <a:hlinkClick r:id="rId10" action="ppaction://hlinksldjump"/>
              </a:rPr>
              <a:t>[3]</a:t>
            </a:r>
            <a:endParaRPr lang="en-US" sz="1600" dirty="0"/>
          </a:p>
        </p:txBody>
      </p:sp>
      <p:sp>
        <p:nvSpPr>
          <p:cNvPr id="10" name="Textfeld 7">
            <a:extLst>
              <a:ext uri="{FF2B5EF4-FFF2-40B4-BE49-F238E27FC236}">
                <a16:creationId xmlns:a16="http://schemas.microsoft.com/office/drawing/2014/main" id="{3D6E2651-849D-992C-905C-636F499FE046}"/>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3</a:t>
            </a:r>
          </a:p>
        </p:txBody>
      </p:sp>
      <mc:AlternateContent xmlns:mc="http://schemas.openxmlformats.org/markup-compatibility/2006" xmlns:psez="http://schemas.microsoft.com/office/powerpoint/2016/sectionzoom">
        <mc:Choice Requires="psez">
          <p:graphicFrame>
            <p:nvGraphicFramePr>
              <p:cNvPr id="3" name="节缩放定位 2">
                <a:extLst>
                  <a:ext uri="{FF2B5EF4-FFF2-40B4-BE49-F238E27FC236}">
                    <a16:creationId xmlns:a16="http://schemas.microsoft.com/office/drawing/2014/main" id="{43FA62CC-7BFF-F230-D976-4D26000F4A1C}"/>
                  </a:ext>
                </a:extLst>
              </p:cNvPr>
              <p:cNvGraphicFramePr>
                <a:graphicFrameLocks noChangeAspect="1"/>
              </p:cNvGraphicFramePr>
              <p:nvPr>
                <p:extLst>
                  <p:ext uri="{D42A27DB-BD31-4B8C-83A1-F6EECF244321}">
                    <p14:modId xmlns:p14="http://schemas.microsoft.com/office/powerpoint/2010/main" val="620641283"/>
                  </p:ext>
                </p:extLst>
              </p:nvPr>
            </p:nvGraphicFramePr>
            <p:xfrm>
              <a:off x="575734" y="1721639"/>
              <a:ext cx="5779789" cy="3251131"/>
            </p:xfrm>
            <a:graphic>
              <a:graphicData uri="http://schemas.microsoft.com/office/powerpoint/2016/sectionzoom">
                <psez:sectionZm>
                  <psez:sectionZmObj sectionId="{DFC22276-D036-4144-8F6D-D7D05726C6CB}">
                    <psez:zmPr id="{E577678A-48C3-4CF1-91BD-753218B10644}" transitionDur="1000">
                      <p166:blipFill xmlns:p166="http://schemas.microsoft.com/office/powerpoint/2016/6/main">
                        <a:blip r:embed="rId11"/>
                        <a:stretch>
                          <a:fillRect/>
                        </a:stretch>
                      </p166:blipFill>
                      <p166:spPr xmlns:p166="http://schemas.microsoft.com/office/powerpoint/2016/6/main">
                        <a:xfrm>
                          <a:off x="0" y="0"/>
                          <a:ext cx="5779789" cy="3251131"/>
                        </a:xfrm>
                        <a:prstGeom prst="rect">
                          <a:avLst/>
                        </a:prstGeom>
                        <a:ln>
                          <a:noFill/>
                        </a:ln>
                        <a:effectLst>
                          <a:outerShdw blurRad="292100" dist="139700" dir="2700000" algn="tl" rotWithShape="0">
                            <a:srgbClr val="333333">
                              <a:alpha val="65000"/>
                            </a:srgbClr>
                          </a:outerShdw>
                        </a:effectLst>
                      </p166:spPr>
                    </psez:zmPr>
                  </psez:sectionZmObj>
                </psez:sectionZm>
              </a:graphicData>
            </a:graphic>
          </p:graphicFrame>
        </mc:Choice>
        <mc:Fallback xmlns="">
          <p:pic>
            <p:nvPicPr>
              <p:cNvPr id="3" name="节缩放定位 2">
                <a:hlinkClick r:id="rId12" action="ppaction://hlinksldjump"/>
                <a:extLst>
                  <a:ext uri="{FF2B5EF4-FFF2-40B4-BE49-F238E27FC236}">
                    <a16:creationId xmlns:a16="http://schemas.microsoft.com/office/drawing/2014/main" id="{43FA62CC-7BFF-F230-D976-4D26000F4A1C}"/>
                  </a:ext>
                </a:extLst>
              </p:cNvPr>
              <p:cNvPicPr>
                <a:picLocks noGrp="1" noRot="1" noChangeAspect="1" noMove="1" noResize="1" noEditPoints="1" noAdjustHandles="1" noChangeArrowheads="1" noChangeShapeType="1"/>
              </p:cNvPicPr>
              <p:nvPr/>
            </p:nvPicPr>
            <p:blipFill>
              <a:blip r:embed="rId13"/>
              <a:stretch>
                <a:fillRect/>
              </a:stretch>
            </p:blipFill>
            <p:spPr>
              <a:xfrm>
                <a:off x="575734" y="1721639"/>
                <a:ext cx="5779789" cy="3251131"/>
              </a:xfrm>
              <a:prstGeom prst="rect">
                <a:avLst/>
              </a:prstGeom>
              <a:ln>
                <a:noFill/>
              </a:ln>
              <a:effectLst>
                <a:outerShdw blurRad="292100" dist="139700" dir="2700000" algn="tl" rotWithShape="0">
                  <a:srgbClr val="333333">
                    <a:alpha val="65000"/>
                  </a:srgbClr>
                </a:outerShdw>
              </a:effectLst>
            </p:spPr>
          </p:pic>
        </mc:Fallback>
      </mc:AlternateContent>
    </p:spTree>
    <p:extLst>
      <p:ext uri="{BB962C8B-B14F-4D97-AF65-F5344CB8AC3E}">
        <p14:creationId xmlns:p14="http://schemas.microsoft.com/office/powerpoint/2010/main" val="712335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DAFD2-06F0-07FB-8A98-0B8208A3AF22}"/>
              </a:ext>
            </a:extLst>
          </p:cNvPr>
          <p:cNvSpPr>
            <a:spLocks noGrp="1"/>
          </p:cNvSpPr>
          <p:nvPr>
            <p:ph type="title"/>
          </p:nvPr>
        </p:nvSpPr>
        <p:spPr/>
        <p:txBody>
          <a:bodyPr/>
          <a:lstStyle/>
          <a:p>
            <a:r>
              <a:rPr lang="en-US" sz="3200" dirty="0"/>
              <a:t>References</a:t>
            </a:r>
            <a:endParaRPr lang="en-US" dirty="0"/>
          </a:p>
        </p:txBody>
      </p:sp>
      <p:sp>
        <p:nvSpPr>
          <p:cNvPr id="4" name="文本框 3">
            <a:extLst>
              <a:ext uri="{FF2B5EF4-FFF2-40B4-BE49-F238E27FC236}">
                <a16:creationId xmlns:a16="http://schemas.microsoft.com/office/drawing/2014/main" id="{E30DA155-E696-8FEB-FE02-AE041167E78E}"/>
              </a:ext>
            </a:extLst>
          </p:cNvPr>
          <p:cNvSpPr txBox="1"/>
          <p:nvPr/>
        </p:nvSpPr>
        <p:spPr>
          <a:xfrm>
            <a:off x="575733" y="1077632"/>
            <a:ext cx="10434011" cy="4093428"/>
          </a:xfrm>
          <a:prstGeom prst="rect">
            <a:avLst/>
          </a:prstGeom>
          <a:noFill/>
        </p:spPr>
        <p:txBody>
          <a:bodyPr wrap="square">
            <a:spAutoFit/>
          </a:bodyPr>
          <a:lstStyle/>
          <a:p>
            <a:pPr>
              <a:spcBef>
                <a:spcPts val="600"/>
              </a:spcBef>
              <a:spcAft>
                <a:spcPts val="600"/>
              </a:spcAft>
            </a:pPr>
            <a:r>
              <a:rPr lang="en-US" sz="1200" dirty="0"/>
              <a:t>[1]    Dr. </a:t>
            </a:r>
            <a:r>
              <a:rPr lang="en-US" sz="1200" dirty="0" err="1"/>
              <a:t>Friedbert</a:t>
            </a:r>
            <a:r>
              <a:rPr lang="en-US" sz="1200" dirty="0"/>
              <a:t> W. (2015). </a:t>
            </a:r>
            <a:r>
              <a:rPr lang="de-DE" sz="1200" dirty="0"/>
              <a:t>DAS GUT GEHÜTETE GEHEIMNIS: DER NEUE BMW 7ER – HIGH TECH VOM FEINSTEN</a:t>
            </a:r>
            <a:r>
              <a:rPr lang="en-US" sz="1200" dirty="0"/>
              <a:t>. </a:t>
            </a:r>
            <a:r>
              <a:rPr lang="en-US" sz="1200" b="0" i="0" dirty="0">
                <a:effectLst/>
                <a:hlinkClick r:id="rId3"/>
              </a:rPr>
              <a:t>https://der-autotester.de/bmw-7er-2015/</a:t>
            </a:r>
            <a:endParaRPr lang="de-DE" sz="1200" b="0" i="0" dirty="0">
              <a:effectLst/>
            </a:endParaRPr>
          </a:p>
          <a:p>
            <a:pPr algn="l">
              <a:spcBef>
                <a:spcPts val="600"/>
              </a:spcBef>
              <a:spcAft>
                <a:spcPts val="600"/>
              </a:spcAft>
            </a:pPr>
            <a:r>
              <a:rPr lang="de-DE" sz="1200" b="0" i="0" dirty="0">
                <a:effectLst/>
              </a:rPr>
              <a:t>[2]    Pudenz, K. (2015). Der neue bmw 7er mit carbon core: 130 kg leichter. </a:t>
            </a:r>
            <a:r>
              <a:rPr lang="de-DE" sz="1200" b="0" i="0" dirty="0">
                <a:effectLst/>
                <a:hlinkClick r:id="rId4"/>
              </a:rPr>
              <a:t>https://www.springerprofessional.de/automobil---motoren/werkstoffe/der-neue-bmw-7er-mit-carbon-core-130-kg-leichter/6585360</a:t>
            </a:r>
            <a:endParaRPr lang="de-DE" sz="1200" dirty="0"/>
          </a:p>
          <a:p>
            <a:pPr algn="l">
              <a:spcBef>
                <a:spcPts val="600"/>
              </a:spcBef>
              <a:spcAft>
                <a:spcPts val="600"/>
              </a:spcAft>
            </a:pPr>
            <a:r>
              <a:rPr lang="de-DE" sz="1200" dirty="0"/>
              <a:t>[3]    Grace N. (2021). Manna Laminates FEATURE organosheet laminate targets EMS applications. </a:t>
            </a:r>
            <a:r>
              <a:rPr lang="de-DE" sz="1200" b="0" i="0" dirty="0">
                <a:effectLst/>
                <a:hlinkClick r:id="rId5"/>
              </a:rPr>
              <a:t>https://www.compositesworld.com/products/manna-laminates-feature-organosheet-laminate-targets-ems-applications</a:t>
            </a:r>
            <a:endParaRPr lang="de-DE" sz="1200" b="0" i="0" dirty="0">
              <a:effectLst/>
            </a:endParaRPr>
          </a:p>
          <a:p>
            <a:pPr algn="l">
              <a:spcBef>
                <a:spcPts val="600"/>
              </a:spcBef>
              <a:spcAft>
                <a:spcPts val="600"/>
              </a:spcAft>
            </a:pPr>
            <a:r>
              <a:rPr lang="en-US" sz="1200" b="0" i="0" dirty="0">
                <a:effectLst/>
              </a:rPr>
              <a:t>[4]    Rucker, W., </a:t>
            </a:r>
            <a:r>
              <a:rPr lang="en-US" sz="1200" b="0" i="0" dirty="0" err="1">
                <a:effectLst/>
              </a:rPr>
              <a:t>Hille</a:t>
            </a:r>
            <a:r>
              <a:rPr lang="en-US" sz="1200" b="0" i="0" dirty="0">
                <a:effectLst/>
              </a:rPr>
              <a:t>, F., &amp; </a:t>
            </a:r>
            <a:r>
              <a:rPr lang="en-US" sz="1200" b="0" i="0" dirty="0" err="1">
                <a:effectLst/>
              </a:rPr>
              <a:t>Rohrmann</a:t>
            </a:r>
            <a:r>
              <a:rPr lang="en-US" sz="1200" b="0" i="0" dirty="0">
                <a:effectLst/>
              </a:rPr>
              <a:t>, R. (2006). Guideline for structural health monitoring. Report “F08b”. </a:t>
            </a:r>
            <a:r>
              <a:rPr lang="en-US" sz="1200" b="0" i="1" dirty="0">
                <a:effectLst/>
              </a:rPr>
              <a:t>German Federal Institute of Materials Research and Testing (BAM), Berlin, Germany</a:t>
            </a:r>
          </a:p>
          <a:p>
            <a:pPr algn="l">
              <a:spcBef>
                <a:spcPts val="600"/>
              </a:spcBef>
              <a:spcAft>
                <a:spcPts val="600"/>
              </a:spcAft>
            </a:pPr>
            <a:r>
              <a:rPr lang="en-US" sz="1200" dirty="0"/>
              <a:t>[5]    </a:t>
            </a:r>
            <a:r>
              <a:rPr lang="en-US" sz="1200" b="0" i="0" dirty="0" err="1">
                <a:effectLst/>
              </a:rPr>
              <a:t>Daum</a:t>
            </a:r>
            <a:r>
              <a:rPr lang="en-US" sz="1200" b="0" i="0" dirty="0">
                <a:effectLst/>
              </a:rPr>
              <a:t>, W. (2013). Guidelines for structural health monitoring. </a:t>
            </a:r>
            <a:r>
              <a:rPr lang="en-US" sz="1200" b="0" i="1" dirty="0">
                <a:effectLst/>
              </a:rPr>
              <a:t>Handbook of technical diagnostics</a:t>
            </a:r>
            <a:r>
              <a:rPr lang="en-US" sz="1200" b="0" i="0" dirty="0">
                <a:effectLst/>
              </a:rPr>
              <a:t> (pp. 539–541). Springer</a:t>
            </a:r>
          </a:p>
          <a:p>
            <a:pPr algn="l">
              <a:spcBef>
                <a:spcPts val="600"/>
              </a:spcBef>
              <a:spcAft>
                <a:spcPts val="600"/>
              </a:spcAft>
            </a:pPr>
            <a:r>
              <a:rPr lang="en-US" sz="1200" dirty="0"/>
              <a:t>[6]    </a:t>
            </a:r>
            <a:r>
              <a:rPr lang="en-US" sz="1200" b="0" i="0" dirty="0">
                <a:effectLst/>
              </a:rPr>
              <a:t>Cappello, C. (2017). Theory of decision based on structural health monitoring (Doc-toral dissertation). University of Trento</a:t>
            </a:r>
          </a:p>
          <a:p>
            <a:pPr algn="l">
              <a:spcBef>
                <a:spcPts val="600"/>
              </a:spcBef>
              <a:spcAft>
                <a:spcPts val="600"/>
              </a:spcAft>
            </a:pPr>
            <a:r>
              <a:rPr lang="en-US" sz="1200" b="0" i="0" dirty="0">
                <a:effectLst/>
              </a:rPr>
              <a:t>[7]    </a:t>
            </a:r>
            <a:r>
              <a:rPr lang="en-US" sz="1200" b="0" i="0" dirty="0" err="1">
                <a:effectLst/>
              </a:rPr>
              <a:t>Anderlik</a:t>
            </a:r>
            <a:r>
              <a:rPr lang="en-US" sz="1200" b="0" i="0" dirty="0">
                <a:effectLst/>
              </a:rPr>
              <a:t>, S., </a:t>
            </a:r>
            <a:r>
              <a:rPr lang="en-US" sz="1200" b="0" i="0" dirty="0" err="1">
                <a:effectLst/>
              </a:rPr>
              <a:t>Stumptner</a:t>
            </a:r>
            <a:r>
              <a:rPr lang="en-US" sz="1200" b="0" i="0" dirty="0">
                <a:effectLst/>
              </a:rPr>
              <a:t>, R., </a:t>
            </a:r>
            <a:r>
              <a:rPr lang="en-US" sz="1200" b="0" i="0" dirty="0" err="1">
                <a:effectLst/>
              </a:rPr>
              <a:t>Freudenthaler</a:t>
            </a:r>
            <a:r>
              <a:rPr lang="en-US" sz="1200" b="0" i="0" dirty="0">
                <a:effectLst/>
              </a:rPr>
              <a:t>, B., &amp; Fritz, M. (2010). A proposal </a:t>
            </a:r>
            <a:r>
              <a:rPr lang="en-US" sz="1200" b="0" i="0" dirty="0" err="1">
                <a:effectLst/>
              </a:rPr>
              <a:t>forontology</a:t>
            </a:r>
            <a:r>
              <a:rPr lang="en-US" sz="1200" b="0" i="0" dirty="0">
                <a:effectLst/>
              </a:rPr>
              <a:t>-based integration of heterogeneous decision support systems for structural health monitoring. </a:t>
            </a:r>
            <a:r>
              <a:rPr lang="en-US" sz="1200" b="0" i="1" dirty="0">
                <a:effectLst/>
              </a:rPr>
              <a:t>Proceedings of the 12th International Conference on Information Integration and Web-based Applications &amp; Services</a:t>
            </a:r>
            <a:r>
              <a:rPr lang="en-US" sz="1200" b="0" i="0" dirty="0">
                <a:effectLst/>
              </a:rPr>
              <a:t>, 168–175</a:t>
            </a:r>
            <a:endParaRPr lang="de-DE" sz="1200" b="0" i="0" dirty="0">
              <a:effectLst/>
            </a:endParaRPr>
          </a:p>
          <a:p>
            <a:pPr algn="l">
              <a:spcBef>
                <a:spcPts val="600"/>
              </a:spcBef>
              <a:spcAft>
                <a:spcPts val="600"/>
              </a:spcAft>
            </a:pPr>
            <a:r>
              <a:rPr lang="en-US" sz="1200" b="0" i="0" dirty="0">
                <a:effectLst/>
              </a:rPr>
              <a:t>[8]    Wind, Y., &amp; </a:t>
            </a:r>
            <a:r>
              <a:rPr lang="en-US" sz="1200" b="0" i="0" dirty="0" err="1">
                <a:effectLst/>
              </a:rPr>
              <a:t>Saaty</a:t>
            </a:r>
            <a:r>
              <a:rPr lang="en-US" sz="1200" b="0" i="0" dirty="0">
                <a:effectLst/>
              </a:rPr>
              <a:t>, T. L. (1980). Marketing applications of the analytic hierarchy process. </a:t>
            </a:r>
            <a:r>
              <a:rPr lang="en-US" sz="1200" b="0" i="1" dirty="0">
                <a:effectLst/>
              </a:rPr>
              <a:t>Management science</a:t>
            </a:r>
            <a:r>
              <a:rPr lang="en-US" sz="1200" b="0" i="0" dirty="0">
                <a:effectLst/>
              </a:rPr>
              <a:t>, 26(7), 641–658</a:t>
            </a:r>
          </a:p>
          <a:p>
            <a:pPr algn="l">
              <a:spcBef>
                <a:spcPts val="600"/>
              </a:spcBef>
              <a:spcAft>
                <a:spcPts val="600"/>
              </a:spcAft>
            </a:pPr>
            <a:r>
              <a:rPr lang="en-US" sz="1200" b="0" i="0" dirty="0">
                <a:effectLst/>
              </a:rPr>
              <a:t>[9]    Wang, P. (2022). Decision support system for structural health monitoring. </a:t>
            </a:r>
            <a:r>
              <a:rPr lang="en-US" sz="1200" b="0" i="0" dirty="0">
                <a:effectLst/>
                <a:hlinkClick r:id="rId6"/>
              </a:rPr>
              <a:t>https://peiran-wang-masterarbeit-shm-dss-ymotte.streamlitapp.com</a:t>
            </a:r>
            <a:endParaRPr lang="en-US" sz="1200" b="0" i="0" dirty="0">
              <a:effectLst/>
            </a:endParaRPr>
          </a:p>
        </p:txBody>
      </p:sp>
      <p:sp>
        <p:nvSpPr>
          <p:cNvPr id="5" name="Textfeld 7">
            <a:extLst>
              <a:ext uri="{FF2B5EF4-FFF2-40B4-BE49-F238E27FC236}">
                <a16:creationId xmlns:a16="http://schemas.microsoft.com/office/drawing/2014/main" id="{5505A1D8-1EED-35D0-9CCA-3A7406056FCC}"/>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36</a:t>
            </a:r>
          </a:p>
        </p:txBody>
      </p:sp>
    </p:spTree>
    <p:extLst>
      <p:ext uri="{BB962C8B-B14F-4D97-AF65-F5344CB8AC3E}">
        <p14:creationId xmlns:p14="http://schemas.microsoft.com/office/powerpoint/2010/main" val="2213137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D9AA5FD-3623-A1AD-8C48-0CB1F93EA765}"/>
              </a:ext>
            </a:extLst>
          </p:cNvPr>
          <p:cNvSpPr txBox="1"/>
          <p:nvPr/>
        </p:nvSpPr>
        <p:spPr>
          <a:xfrm>
            <a:off x="2493389" y="2763112"/>
            <a:ext cx="7734694" cy="665888"/>
          </a:xfrm>
          <a:prstGeom prst="rect">
            <a:avLst/>
          </a:prstGeom>
          <a:noFill/>
        </p:spPr>
        <p:txBody>
          <a:bodyPr wrap="square">
            <a:spAutoFit/>
          </a:bodyPr>
          <a:lstStyle/>
          <a:p>
            <a:pPr algn="just">
              <a:lnSpc>
                <a:spcPct val="130000"/>
              </a:lnSpc>
              <a:spcBef>
                <a:spcPts val="800"/>
              </a:spcBef>
              <a:spcAft>
                <a:spcPts val="600"/>
              </a:spcAft>
            </a:pPr>
            <a:r>
              <a:rPr lang="de-DE" altLang="zh-CN" sz="3200" b="1" kern="800" dirty="0">
                <a:effectLst/>
                <a:latin typeface="Arial" panose="020B0604020202020204" pitchFamily="34" charset="0"/>
                <a:ea typeface="等线" panose="02010600030101010101" pitchFamily="2" charset="-122"/>
                <a:cs typeface="Times New Roman" panose="02020603050405020304" pitchFamily="18" charset="0"/>
              </a:rPr>
              <a:t>Vielen </a:t>
            </a:r>
            <a:r>
              <a:rPr lang="de-DE" altLang="zh-CN" sz="3200" b="1" kern="800" dirty="0">
                <a:latin typeface="Arial" panose="020B0604020202020204" pitchFamily="34" charset="0"/>
                <a:ea typeface="等线" panose="02010600030101010101" pitchFamily="2" charset="-122"/>
                <a:cs typeface="Times New Roman" panose="02020603050405020304" pitchFamily="18" charset="0"/>
              </a:rPr>
              <a:t>D</a:t>
            </a:r>
            <a:r>
              <a:rPr lang="de-DE" altLang="zh-CN" sz="3200" b="1" kern="800" dirty="0">
                <a:effectLst/>
                <a:latin typeface="Arial" panose="020B0604020202020204" pitchFamily="34" charset="0"/>
                <a:ea typeface="等线" panose="02010600030101010101" pitchFamily="2" charset="-122"/>
                <a:cs typeface="Times New Roman" panose="02020603050405020304" pitchFamily="18" charset="0"/>
              </a:rPr>
              <a:t>ank für Ihre Aufmerksamkeit</a:t>
            </a:r>
            <a:endParaRPr lang="zh-CN" altLang="zh-CN" sz="3200" b="1" kern="800" dirty="0">
              <a:effectLst/>
              <a:latin typeface="Arial" panose="020B0604020202020204" pitchFamily="34" charset="0"/>
              <a:ea typeface="等线" panose="02010600030101010101" pitchFamily="2" charset="-122"/>
              <a:cs typeface="Times New Roman" panose="02020603050405020304" pitchFamily="18" charset="0"/>
            </a:endParaRPr>
          </a:p>
        </p:txBody>
      </p:sp>
      <p:sp>
        <p:nvSpPr>
          <p:cNvPr id="5" name="Textfeld 7">
            <a:extLst>
              <a:ext uri="{FF2B5EF4-FFF2-40B4-BE49-F238E27FC236}">
                <a16:creationId xmlns:a16="http://schemas.microsoft.com/office/drawing/2014/main" id="{D4ED693A-186D-91D2-9098-F055B9DFE2D7}"/>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37</a:t>
            </a:r>
          </a:p>
        </p:txBody>
      </p:sp>
    </p:spTree>
    <p:extLst>
      <p:ext uri="{BB962C8B-B14F-4D97-AF65-F5344CB8AC3E}">
        <p14:creationId xmlns:p14="http://schemas.microsoft.com/office/powerpoint/2010/main" val="1629360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F5DDAAC-5403-338C-4BDE-194649E9F17D}"/>
              </a:ext>
            </a:extLst>
          </p:cNvPr>
          <p:cNvSpPr>
            <a:spLocks noGrp="1"/>
          </p:cNvSpPr>
          <p:nvPr>
            <p:ph type="title" idx="4294967295"/>
          </p:nvPr>
        </p:nvSpPr>
        <p:spPr>
          <a:xfrm>
            <a:off x="1025525" y="111125"/>
            <a:ext cx="11166475" cy="708025"/>
          </a:xfrm>
          <a:prstGeom prst="rect">
            <a:avLst/>
          </a:prstGeom>
        </p:spPr>
        <p:txBody>
          <a:bodyPr/>
          <a:lstStyle/>
          <a:p>
            <a:r>
              <a:rPr lang="en-US" dirty="0"/>
              <a:t>BMW </a:t>
            </a:r>
            <a:r>
              <a:rPr lang="en-US" dirty="0" err="1"/>
              <a:t>EfficientLightweight</a:t>
            </a:r>
            <a:endParaRPr lang="en-US" dirty="0"/>
          </a:p>
        </p:txBody>
      </p:sp>
      <p:pic>
        <p:nvPicPr>
          <p:cNvPr id="10" name="内容占位符 9">
            <a:extLst>
              <a:ext uri="{FF2B5EF4-FFF2-40B4-BE49-F238E27FC236}">
                <a16:creationId xmlns:a16="http://schemas.microsoft.com/office/drawing/2014/main" id="{BC963041-502D-7617-5B65-FBF8E90421BB}"/>
              </a:ext>
            </a:extLst>
          </p:cNvPr>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l="129" t="7364" r="-129" b="11061"/>
          <a:stretch/>
        </p:blipFill>
        <p:spPr>
          <a:xfrm>
            <a:off x="0" y="1"/>
            <a:ext cx="12192000" cy="6858000"/>
          </a:xfrm>
          <a:prstGeom prst="rect">
            <a:avLst/>
          </a:prstGeom>
        </p:spPr>
      </p:pic>
      <p:sp>
        <p:nvSpPr>
          <p:cNvPr id="11" name="文本框 10">
            <a:extLst>
              <a:ext uri="{FF2B5EF4-FFF2-40B4-BE49-F238E27FC236}">
                <a16:creationId xmlns:a16="http://schemas.microsoft.com/office/drawing/2014/main" id="{B82383D7-E691-1E66-0771-94456D117105}"/>
              </a:ext>
            </a:extLst>
          </p:cNvPr>
          <p:cNvSpPr txBox="1"/>
          <p:nvPr/>
        </p:nvSpPr>
        <p:spPr>
          <a:xfrm>
            <a:off x="467834" y="446890"/>
            <a:ext cx="4147289" cy="523220"/>
          </a:xfrm>
          <a:prstGeom prst="rect">
            <a:avLst/>
          </a:prstGeom>
          <a:noFill/>
        </p:spPr>
        <p:txBody>
          <a:bodyPr wrap="none" rtlCol="0">
            <a:spAutoFit/>
          </a:bodyPr>
          <a:lstStyle/>
          <a:p>
            <a:r>
              <a:rPr lang="en-US" sz="2800" b="1" dirty="0"/>
              <a:t>BMW Efficient Lightweight</a:t>
            </a:r>
          </a:p>
        </p:txBody>
      </p:sp>
      <mc:AlternateContent xmlns:mc="http://schemas.openxmlformats.org/markup-compatibility/2006" xmlns:pslz="http://schemas.microsoft.com/office/powerpoint/2016/slidezoom">
        <mc:Choice Requires="pslz">
          <p:graphicFrame>
            <p:nvGraphicFramePr>
              <p:cNvPr id="13" name="幻灯片缩放定位 12">
                <a:extLst>
                  <a:ext uri="{FF2B5EF4-FFF2-40B4-BE49-F238E27FC236}">
                    <a16:creationId xmlns:a16="http://schemas.microsoft.com/office/drawing/2014/main" id="{78F1DA49-4FEF-A1AC-FB58-6E517965900E}"/>
                  </a:ext>
                </a:extLst>
              </p:cNvPr>
              <p:cNvGraphicFramePr>
                <a:graphicFrameLocks noChangeAspect="1"/>
              </p:cNvGraphicFramePr>
              <p:nvPr>
                <p:extLst>
                  <p:ext uri="{D42A27DB-BD31-4B8C-83A1-F6EECF244321}">
                    <p14:modId xmlns:p14="http://schemas.microsoft.com/office/powerpoint/2010/main" val="3937277932"/>
                  </p:ext>
                </p:extLst>
              </p:nvPr>
            </p:nvGraphicFramePr>
            <p:xfrm>
              <a:off x="6570921" y="1353766"/>
              <a:ext cx="3048000" cy="1714500"/>
            </p:xfrm>
            <a:graphic>
              <a:graphicData uri="http://schemas.microsoft.com/office/powerpoint/2016/slidezoom">
                <pslz:sldZm>
                  <pslz:sldZmObj sldId="262" cId="483452977">
                    <pslz:zmPr id="{CA4AA23D-D886-42F2-B8C3-FF325333CFC5}"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a:effectLst>
                          <a:softEdge rad="1270000"/>
                        </a:effectLst>
                      </p166:spPr>
                    </pslz:zmPr>
                  </pslz:sldZmObj>
                </pslz:sldZm>
              </a:graphicData>
            </a:graphic>
          </p:graphicFrame>
        </mc:Choice>
        <mc:Fallback xmlns="">
          <p:pic>
            <p:nvPicPr>
              <p:cNvPr id="13" name="幻灯片缩放定位 12">
                <a:hlinkClick r:id="rId5" action="ppaction://hlinksldjump"/>
                <a:extLst>
                  <a:ext uri="{FF2B5EF4-FFF2-40B4-BE49-F238E27FC236}">
                    <a16:creationId xmlns:a16="http://schemas.microsoft.com/office/drawing/2014/main" id="{78F1DA49-4FEF-A1AC-FB58-6E517965900E}"/>
                  </a:ext>
                </a:extLst>
              </p:cNvPr>
              <p:cNvPicPr>
                <a:picLocks noGrp="1" noRot="1" noChangeAspect="1" noMove="1" noResize="1" noEditPoints="1" noAdjustHandles="1" noChangeArrowheads="1" noChangeShapeType="1"/>
              </p:cNvPicPr>
              <p:nvPr/>
            </p:nvPicPr>
            <p:blipFill>
              <a:blip r:embed="rId6"/>
              <a:stretch>
                <a:fillRect/>
              </a:stretch>
            </p:blipFill>
            <p:spPr>
              <a:xfrm>
                <a:off x="6570921" y="1353766"/>
                <a:ext cx="3048000" cy="1714500"/>
              </a:xfrm>
              <a:prstGeom prst="rect">
                <a:avLst/>
              </a:prstGeom>
              <a:ln w="3175">
                <a:solidFill>
                  <a:prstClr val="ltGray"/>
                </a:solidFill>
              </a:ln>
              <a:effectLst>
                <a:softEdge rad="1270000"/>
              </a:effectLst>
            </p:spPr>
          </p:pic>
        </mc:Fallback>
      </mc:AlternateContent>
    </p:spTree>
    <p:extLst>
      <p:ext uri="{BB962C8B-B14F-4D97-AF65-F5344CB8AC3E}">
        <p14:creationId xmlns:p14="http://schemas.microsoft.com/office/powerpoint/2010/main" val="54634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16B4AE8-7EBF-DC33-011D-557D567FC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530161"/>
          </a:xfrm>
          <a:prstGeom prst="rect">
            <a:avLst/>
          </a:prstGeom>
        </p:spPr>
      </p:pic>
      <p:sp>
        <p:nvSpPr>
          <p:cNvPr id="6" name="文本框 5">
            <a:extLst>
              <a:ext uri="{FF2B5EF4-FFF2-40B4-BE49-F238E27FC236}">
                <a16:creationId xmlns:a16="http://schemas.microsoft.com/office/drawing/2014/main" id="{7D6285D0-B678-5F4E-BACE-A864EA284EEB}"/>
              </a:ext>
            </a:extLst>
          </p:cNvPr>
          <p:cNvSpPr txBox="1"/>
          <p:nvPr/>
        </p:nvSpPr>
        <p:spPr>
          <a:xfrm>
            <a:off x="575734" y="4452791"/>
            <a:ext cx="6314164" cy="954107"/>
          </a:xfrm>
          <a:prstGeom prst="rect">
            <a:avLst/>
          </a:prstGeom>
          <a:noFill/>
        </p:spPr>
        <p:txBody>
          <a:bodyPr wrap="square" rtlCol="0">
            <a:spAutoFit/>
          </a:bodyPr>
          <a:lstStyle/>
          <a:p>
            <a:r>
              <a:rPr lang="en-US" sz="2800" b="1" dirty="0"/>
              <a:t>2016 BMW 7 Series </a:t>
            </a:r>
            <a:br>
              <a:rPr lang="en-US" sz="2800" b="1" dirty="0"/>
            </a:br>
            <a:r>
              <a:rPr lang="en-US" sz="2800" b="1" dirty="0"/>
              <a:t>Upper roof rail reinforcement CFRP</a:t>
            </a:r>
          </a:p>
        </p:txBody>
      </p:sp>
    </p:spTree>
    <p:extLst>
      <p:ext uri="{BB962C8B-B14F-4D97-AF65-F5344CB8AC3E}">
        <p14:creationId xmlns:p14="http://schemas.microsoft.com/office/powerpoint/2010/main" val="483452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0131FD7-CEF9-9E88-F35B-2879BEE98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213" y="0"/>
            <a:ext cx="10256874" cy="6699134"/>
          </a:xfrm>
          <a:prstGeom prst="rect">
            <a:avLst/>
          </a:prstGeom>
        </p:spPr>
      </p:pic>
      <p:sp>
        <p:nvSpPr>
          <p:cNvPr id="4" name="文本框 3">
            <a:extLst>
              <a:ext uri="{FF2B5EF4-FFF2-40B4-BE49-F238E27FC236}">
                <a16:creationId xmlns:a16="http://schemas.microsoft.com/office/drawing/2014/main" id="{AFEBDAB9-72D4-1399-09BE-CB2BB08EAC56}"/>
              </a:ext>
            </a:extLst>
          </p:cNvPr>
          <p:cNvSpPr txBox="1"/>
          <p:nvPr/>
        </p:nvSpPr>
        <p:spPr>
          <a:xfrm>
            <a:off x="6677451" y="329609"/>
            <a:ext cx="4759636" cy="523220"/>
          </a:xfrm>
          <a:prstGeom prst="rect">
            <a:avLst/>
          </a:prstGeom>
          <a:noFill/>
        </p:spPr>
        <p:txBody>
          <a:bodyPr wrap="none" rtlCol="0">
            <a:spAutoFit/>
          </a:bodyPr>
          <a:lstStyle/>
          <a:p>
            <a:r>
              <a:rPr lang="en-US" sz="2800" b="1" dirty="0"/>
              <a:t>Fiber-metal laminate (FML)</a:t>
            </a:r>
          </a:p>
        </p:txBody>
      </p:sp>
    </p:spTree>
    <p:extLst>
      <p:ext uri="{BB962C8B-B14F-4D97-AF65-F5344CB8AC3E}">
        <p14:creationId xmlns:p14="http://schemas.microsoft.com/office/powerpoint/2010/main" val="293850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B7993-7065-3799-6CFA-9AE60738694B}"/>
              </a:ext>
            </a:extLst>
          </p:cNvPr>
          <p:cNvSpPr>
            <a:spLocks noGrp="1"/>
          </p:cNvSpPr>
          <p:nvPr>
            <p:ph type="title"/>
          </p:nvPr>
        </p:nvSpPr>
        <p:spPr/>
        <p:txBody>
          <a:bodyPr/>
          <a:lstStyle/>
          <a:p>
            <a:r>
              <a:rPr lang="en-US" sz="3200" b="1" kern="0" dirty="0"/>
              <a:t>Motivation and objective</a:t>
            </a:r>
            <a:endParaRPr lang="en-US" dirty="0"/>
          </a:p>
        </p:txBody>
      </p:sp>
      <p:sp>
        <p:nvSpPr>
          <p:cNvPr id="3" name="内容占位符 2">
            <a:extLst>
              <a:ext uri="{FF2B5EF4-FFF2-40B4-BE49-F238E27FC236}">
                <a16:creationId xmlns:a16="http://schemas.microsoft.com/office/drawing/2014/main" id="{DB64A4E7-2FDC-85FB-FB6B-EC0992BC2DC4}"/>
              </a:ext>
            </a:extLst>
          </p:cNvPr>
          <p:cNvSpPr>
            <a:spLocks noGrp="1"/>
          </p:cNvSpPr>
          <p:nvPr>
            <p:ph idx="1"/>
          </p:nvPr>
        </p:nvSpPr>
        <p:spPr>
          <a:xfrm>
            <a:off x="575734" y="1886150"/>
            <a:ext cx="5376000" cy="1082696"/>
          </a:xfrm>
        </p:spPr>
        <p:txBody>
          <a:bodyPr/>
          <a:lstStyle/>
          <a:p>
            <a:pPr marL="342900" indent="-342900">
              <a:buFont typeface="Arial" panose="020B0604020202020204" pitchFamily="34" charset="0"/>
              <a:buChar char="•"/>
            </a:pPr>
            <a:r>
              <a:rPr lang="en-US" sz="2000" dirty="0"/>
              <a:t>Data collection and analysis</a:t>
            </a:r>
          </a:p>
          <a:p>
            <a:pPr marL="342900" indent="-342900">
              <a:buFont typeface="Arial" panose="020B0604020202020204" pitchFamily="34" charset="0"/>
              <a:buChar char="•"/>
            </a:pPr>
            <a:r>
              <a:rPr lang="en-US" sz="2000" dirty="0"/>
              <a:t>Damage Identification</a:t>
            </a:r>
          </a:p>
          <a:p>
            <a:pPr marL="342900" indent="-342900">
              <a:buFont typeface="Arial" panose="020B0604020202020204" pitchFamily="34" charset="0"/>
              <a:buChar char="•"/>
            </a:pPr>
            <a:r>
              <a:rPr lang="en-US" sz="2000" dirty="0"/>
              <a:t>Optimize the design of the structure</a:t>
            </a:r>
          </a:p>
          <a:p>
            <a:endParaRPr lang="en-US" sz="2000" dirty="0"/>
          </a:p>
        </p:txBody>
      </p:sp>
      <p:sp>
        <p:nvSpPr>
          <p:cNvPr id="4" name="内容占位符 3">
            <a:extLst>
              <a:ext uri="{FF2B5EF4-FFF2-40B4-BE49-F238E27FC236}">
                <a16:creationId xmlns:a16="http://schemas.microsoft.com/office/drawing/2014/main" id="{F3136BF3-C6AB-735A-4C12-E83D653A3C44}"/>
              </a:ext>
            </a:extLst>
          </p:cNvPr>
          <p:cNvSpPr>
            <a:spLocks noGrp="1"/>
          </p:cNvSpPr>
          <p:nvPr>
            <p:ph idx="10"/>
          </p:nvPr>
        </p:nvSpPr>
        <p:spPr>
          <a:xfrm>
            <a:off x="575734" y="4092590"/>
            <a:ext cx="5376000" cy="703045"/>
          </a:xfrm>
        </p:spPr>
        <p:txBody>
          <a:bodyPr/>
          <a:lstStyle/>
          <a:p>
            <a:pPr marL="342900" indent="-342900">
              <a:buFont typeface="Arial" panose="020B0604020202020204" pitchFamily="34" charset="0"/>
              <a:buChar char="•"/>
            </a:pPr>
            <a:r>
              <a:rPr lang="en-US" sz="2000" b="0" i="0" dirty="0">
                <a:solidFill>
                  <a:srgbClr val="4D5156"/>
                </a:solidFill>
                <a:effectLst/>
              </a:rPr>
              <a:t>Condition Monitoring (CM)</a:t>
            </a:r>
          </a:p>
          <a:p>
            <a:pPr marL="342900" indent="-342900">
              <a:buFont typeface="Arial" panose="020B0604020202020204" pitchFamily="34" charset="0"/>
              <a:buChar char="•"/>
            </a:pPr>
            <a:r>
              <a:rPr lang="en-US" sz="2000" b="0" i="0" dirty="0">
                <a:effectLst/>
              </a:rPr>
              <a:t>Structural Health Monitoring (</a:t>
            </a:r>
            <a:r>
              <a:rPr lang="en-US" sz="2000" i="0" dirty="0">
                <a:effectLst/>
              </a:rPr>
              <a:t>SHM</a:t>
            </a:r>
            <a:r>
              <a:rPr lang="en-US" sz="2000" b="0" i="0" dirty="0">
                <a:effectLst/>
              </a:rPr>
              <a:t>)</a:t>
            </a:r>
            <a:endParaRPr lang="en-US" sz="2000" dirty="0"/>
          </a:p>
        </p:txBody>
      </p:sp>
      <p:sp>
        <p:nvSpPr>
          <p:cNvPr id="5" name="Textfeld 7">
            <a:extLst>
              <a:ext uri="{FF2B5EF4-FFF2-40B4-BE49-F238E27FC236}">
                <a16:creationId xmlns:a16="http://schemas.microsoft.com/office/drawing/2014/main" id="{91DE959D-A94B-9255-CE73-C2331B0AE8E1}"/>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4</a:t>
            </a:r>
          </a:p>
        </p:txBody>
      </p:sp>
      <p:sp>
        <p:nvSpPr>
          <p:cNvPr id="6" name="内容占位符 3">
            <a:extLst>
              <a:ext uri="{FF2B5EF4-FFF2-40B4-BE49-F238E27FC236}">
                <a16:creationId xmlns:a16="http://schemas.microsoft.com/office/drawing/2014/main" id="{25D95812-BE21-D94F-1EE7-CF2FC25F22DE}"/>
              </a:ext>
            </a:extLst>
          </p:cNvPr>
          <p:cNvSpPr txBox="1">
            <a:spLocks/>
          </p:cNvSpPr>
          <p:nvPr/>
        </p:nvSpPr>
        <p:spPr>
          <a:xfrm>
            <a:off x="590072" y="1186707"/>
            <a:ext cx="5376000" cy="388864"/>
          </a:xfrm>
          <a:prstGeom prst="rect">
            <a:avLst/>
          </a:prstGeom>
        </p:spPr>
        <p:txBody>
          <a:bodyPr lIns="0" anchor="ct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2100" b="1" dirty="0"/>
              <a:t>The importance of monitoring system</a:t>
            </a:r>
            <a:endParaRPr lang="en-US" sz="2100" b="1" kern="0" dirty="0"/>
          </a:p>
        </p:txBody>
      </p:sp>
      <p:sp>
        <p:nvSpPr>
          <p:cNvPr id="9" name="内容占位符 3">
            <a:extLst>
              <a:ext uri="{FF2B5EF4-FFF2-40B4-BE49-F238E27FC236}">
                <a16:creationId xmlns:a16="http://schemas.microsoft.com/office/drawing/2014/main" id="{5BDCABCE-65B2-4A15-8212-C808A73C1650}"/>
              </a:ext>
            </a:extLst>
          </p:cNvPr>
          <p:cNvSpPr txBox="1">
            <a:spLocks/>
          </p:cNvSpPr>
          <p:nvPr/>
        </p:nvSpPr>
        <p:spPr>
          <a:xfrm>
            <a:off x="575734" y="3419295"/>
            <a:ext cx="5939366" cy="388864"/>
          </a:xfrm>
          <a:prstGeom prst="rect">
            <a:avLst/>
          </a:prstGeom>
        </p:spPr>
        <p:txBody>
          <a:bodyPr lIns="0" anchor="ct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2100" b="1" dirty="0"/>
              <a:t>Common monitoring system for use phase</a:t>
            </a:r>
            <a:endParaRPr lang="en-US" sz="2100" b="1" kern="0" dirty="0"/>
          </a:p>
        </p:txBody>
      </p:sp>
      <p:sp>
        <p:nvSpPr>
          <p:cNvPr id="10" name="内容占位符 3">
            <a:extLst>
              <a:ext uri="{FF2B5EF4-FFF2-40B4-BE49-F238E27FC236}">
                <a16:creationId xmlns:a16="http://schemas.microsoft.com/office/drawing/2014/main" id="{7A9BA4B9-239C-44C5-5617-B73544E6B504}"/>
              </a:ext>
            </a:extLst>
          </p:cNvPr>
          <p:cNvSpPr txBox="1">
            <a:spLocks/>
          </p:cNvSpPr>
          <p:nvPr/>
        </p:nvSpPr>
        <p:spPr>
          <a:xfrm>
            <a:off x="6682559" y="1186707"/>
            <a:ext cx="4517016" cy="388864"/>
          </a:xfrm>
          <a:prstGeom prst="rect">
            <a:avLst/>
          </a:prstGeom>
        </p:spPr>
        <p:txBody>
          <a:bodyPr lIns="0" anchor="ct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r>
              <a:rPr lang="en-US" sz="2100" b="1" dirty="0"/>
              <a:t>Difference between </a:t>
            </a:r>
            <a:r>
              <a:rPr lang="en-US" altLang="zh-CN" sz="2100" b="1" dirty="0"/>
              <a:t>CM and SHM</a:t>
            </a:r>
            <a:r>
              <a:rPr lang="en-US" sz="2100" b="1" dirty="0"/>
              <a:t> </a:t>
            </a:r>
            <a:endParaRPr lang="en-US" sz="2100" b="1" kern="0" dirty="0"/>
          </a:p>
        </p:txBody>
      </p:sp>
      <p:sp>
        <p:nvSpPr>
          <p:cNvPr id="11" name="内容占位符 3">
            <a:extLst>
              <a:ext uri="{FF2B5EF4-FFF2-40B4-BE49-F238E27FC236}">
                <a16:creationId xmlns:a16="http://schemas.microsoft.com/office/drawing/2014/main" id="{A79101A8-6DBB-342B-D7EC-918E93A48E91}"/>
              </a:ext>
            </a:extLst>
          </p:cNvPr>
          <p:cNvSpPr txBox="1">
            <a:spLocks/>
          </p:cNvSpPr>
          <p:nvPr/>
        </p:nvSpPr>
        <p:spPr bwMode="auto">
          <a:xfrm>
            <a:off x="6682559" y="1752654"/>
            <a:ext cx="4356916" cy="336429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867">
                <a:solidFill>
                  <a:schemeClr val="tx1"/>
                </a:solidFill>
                <a:latin typeface="+mn-lt"/>
                <a:ea typeface="+mn-ea"/>
                <a:cs typeface="+mn-cs"/>
              </a:defRPr>
            </a:lvl1pPr>
            <a:lvl2pPr marL="253994" indent="-2518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2pPr>
            <a:lvl3pPr marL="482588" indent="-2264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3pPr>
            <a:lvl4pPr marL="723882" indent="-239178"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4pPr>
            <a:lvl5pPr marL="990575" indent="-264577" algn="l" rtl="0" eaLnBrk="1" fontAlgn="base" hangingPunct="1">
              <a:spcBef>
                <a:spcPct val="20000"/>
              </a:spcBef>
              <a:spcAft>
                <a:spcPct val="0"/>
              </a:spcAft>
              <a:buClr>
                <a:schemeClr val="tx1"/>
              </a:buClr>
              <a:buFont typeface="Wingdings" pitchFamily="2" charset="2"/>
              <a:buChar char="§"/>
              <a:defRPr sz="1867">
                <a:solidFill>
                  <a:schemeClr val="tx1"/>
                </a:solidFill>
                <a:latin typeface="+mn-lt"/>
              </a:defRPr>
            </a:lvl5pPr>
            <a:lvl6pPr marL="1600160" indent="-264577" algn="l" rtl="0" eaLnBrk="1" fontAlgn="base" hangingPunct="1">
              <a:spcBef>
                <a:spcPct val="20000"/>
              </a:spcBef>
              <a:spcAft>
                <a:spcPct val="0"/>
              </a:spcAft>
              <a:buFont typeface="Wingdings" pitchFamily="2" charset="2"/>
              <a:buChar char="§"/>
              <a:defRPr sz="2133">
                <a:solidFill>
                  <a:schemeClr val="tx1"/>
                </a:solidFill>
                <a:latin typeface="+mn-lt"/>
              </a:defRPr>
            </a:lvl6pPr>
            <a:lvl7pPr marL="2209745" indent="-264577" algn="l" rtl="0" eaLnBrk="1" fontAlgn="base" hangingPunct="1">
              <a:spcBef>
                <a:spcPct val="20000"/>
              </a:spcBef>
              <a:spcAft>
                <a:spcPct val="0"/>
              </a:spcAft>
              <a:buFont typeface="Wingdings" pitchFamily="2" charset="2"/>
              <a:buChar char="§"/>
              <a:defRPr sz="2133">
                <a:solidFill>
                  <a:schemeClr val="tx1"/>
                </a:solidFill>
                <a:latin typeface="+mn-lt"/>
              </a:defRPr>
            </a:lvl7pPr>
            <a:lvl8pPr marL="2819330" indent="-264577" algn="l" rtl="0" eaLnBrk="1" fontAlgn="base" hangingPunct="1">
              <a:spcBef>
                <a:spcPct val="20000"/>
              </a:spcBef>
              <a:spcAft>
                <a:spcPct val="0"/>
              </a:spcAft>
              <a:buFont typeface="Wingdings" pitchFamily="2" charset="2"/>
              <a:buChar char="§"/>
              <a:defRPr sz="2133">
                <a:solidFill>
                  <a:schemeClr val="tx1"/>
                </a:solidFill>
                <a:latin typeface="+mn-lt"/>
              </a:defRPr>
            </a:lvl8pPr>
            <a:lvl9pPr marL="3428914" indent="-264577" algn="l" rtl="0" eaLnBrk="1" fontAlgn="base" hangingPunct="1">
              <a:spcBef>
                <a:spcPct val="20000"/>
              </a:spcBef>
              <a:spcAft>
                <a:spcPct val="0"/>
              </a:spcAft>
              <a:buFont typeface="Wingdings" pitchFamily="2" charset="2"/>
              <a:buChar char="§"/>
              <a:defRPr sz="2133">
                <a:solidFill>
                  <a:schemeClr val="tx1"/>
                </a:solidFill>
                <a:latin typeface="+mn-lt"/>
              </a:defRPr>
            </a:lvl9pPr>
          </a:lstStyle>
          <a:p>
            <a:pPr marL="342900" indent="-342900">
              <a:buFont typeface="Arial" panose="020B0604020202020204" pitchFamily="34" charset="0"/>
              <a:buChar char="•"/>
            </a:pPr>
            <a:r>
              <a:rPr lang="en-US" sz="2000" dirty="0"/>
              <a:t>CM is used for the monitoring of </a:t>
            </a:r>
            <a:r>
              <a:rPr lang="en-US" sz="2000" dirty="0">
                <a:solidFill>
                  <a:srgbClr val="00B0F0"/>
                </a:solidFill>
              </a:rPr>
              <a:t>rotating and reciprocating machinery</a:t>
            </a:r>
            <a:r>
              <a:rPr lang="en-US" sz="2000" dirty="0"/>
              <a:t>, such as wind turbine components. </a:t>
            </a:r>
          </a:p>
          <a:p>
            <a:endParaRPr lang="en-US" sz="2000" dirty="0"/>
          </a:p>
          <a:p>
            <a:pPr marL="342900" indent="-342900">
              <a:buClr>
                <a:schemeClr val="tx1"/>
              </a:buClr>
              <a:buFont typeface="Arial" panose="020B0604020202020204" pitchFamily="34" charset="0"/>
              <a:buChar char="•"/>
            </a:pPr>
            <a:r>
              <a:rPr lang="en-US" sz="2000" dirty="0">
                <a:solidFill>
                  <a:srgbClr val="D82245"/>
                </a:solidFill>
              </a:rPr>
              <a:t>SHM</a:t>
            </a:r>
            <a:r>
              <a:rPr lang="en-US" sz="2000" dirty="0"/>
              <a:t> can use a sensing network embedded inside or integrated on the surface of the </a:t>
            </a:r>
            <a:r>
              <a:rPr lang="en-US" sz="2000" dirty="0">
                <a:solidFill>
                  <a:srgbClr val="FF0000"/>
                </a:solidFill>
              </a:rPr>
              <a:t>structure</a:t>
            </a:r>
            <a:r>
              <a:rPr lang="en-US" sz="2000" dirty="0"/>
              <a:t> to sense the structure’s health status in </a:t>
            </a:r>
            <a:r>
              <a:rPr lang="en-US" sz="2000" dirty="0">
                <a:solidFill>
                  <a:srgbClr val="FF0000"/>
                </a:solidFill>
              </a:rPr>
              <a:t>real time online</a:t>
            </a:r>
            <a:r>
              <a:rPr lang="en-US" sz="2000" dirty="0"/>
              <a:t>. </a:t>
            </a:r>
            <a:endParaRPr lang="en-US" sz="2000" kern="0" dirty="0"/>
          </a:p>
        </p:txBody>
      </p:sp>
    </p:spTree>
    <p:extLst>
      <p:ext uri="{BB962C8B-B14F-4D97-AF65-F5344CB8AC3E}">
        <p14:creationId xmlns:p14="http://schemas.microsoft.com/office/powerpoint/2010/main" val="1564597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B89D2-07F1-EDA3-889B-57BECB7360A7}"/>
              </a:ext>
            </a:extLst>
          </p:cNvPr>
          <p:cNvSpPr>
            <a:spLocks noGrp="1"/>
          </p:cNvSpPr>
          <p:nvPr>
            <p:ph type="title"/>
          </p:nvPr>
        </p:nvSpPr>
        <p:spPr/>
        <p:txBody>
          <a:bodyPr/>
          <a:lstStyle/>
          <a:p>
            <a:r>
              <a:rPr lang="en-US" sz="3200" b="1" kern="0" dirty="0"/>
              <a:t>Motivation and objective</a:t>
            </a:r>
            <a:endParaRPr lang="en-US" sz="3200" dirty="0"/>
          </a:p>
        </p:txBody>
      </p:sp>
      <p:sp>
        <p:nvSpPr>
          <p:cNvPr id="8" name="Text Box 139">
            <a:extLst>
              <a:ext uri="{FF2B5EF4-FFF2-40B4-BE49-F238E27FC236}">
                <a16:creationId xmlns:a16="http://schemas.microsoft.com/office/drawing/2014/main" id="{81B0193B-1CA0-3F78-55B0-422F1E9751E5}"/>
              </a:ext>
            </a:extLst>
          </p:cNvPr>
          <p:cNvSpPr txBox="1">
            <a:spLocks noChangeArrowheads="1"/>
          </p:cNvSpPr>
          <p:nvPr/>
        </p:nvSpPr>
        <p:spPr bwMode="gray">
          <a:xfrm>
            <a:off x="899810" y="1294167"/>
            <a:ext cx="10392377" cy="483887"/>
          </a:xfrm>
          <a:prstGeom prst="rect">
            <a:avLst/>
          </a:prstGeom>
          <a:solidFill>
            <a:srgbClr val="BE1E3C"/>
          </a:solidFill>
          <a:ln w="9525">
            <a:noFill/>
            <a:miter lim="800000"/>
            <a:headEnd/>
            <a:tailEnd/>
          </a:ln>
          <a:effectLst/>
        </p:spPr>
        <p:txBody>
          <a:bodyPr lIns="0" tIns="0" rIns="0" bIns="0" anchor="ctr"/>
          <a:lstStyle/>
          <a:p>
            <a:pPr marL="0" marR="0" lvl="0" indent="0" algn="ctr" defTabSz="914400" eaLnBrk="1" fontAlgn="auto" latinLnBrk="0" hangingPunct="1">
              <a:lnSpc>
                <a:spcPct val="100000"/>
              </a:lnSpc>
              <a:spcBef>
                <a:spcPct val="1000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rPr>
              <a:t>Structural Health Monitoring Technologies</a:t>
            </a:r>
            <a:endParaRPr kumimoji="0" lang="de-DE" sz="2400" b="0" i="0" u="none" strike="noStrike" kern="0" cap="none" spc="0" normalizeH="0" baseline="0" noProof="0" dirty="0">
              <a:ln>
                <a:noFill/>
              </a:ln>
              <a:solidFill>
                <a:srgbClr val="FFFFFF"/>
              </a:solidFill>
              <a:effectLst/>
              <a:uLnTx/>
              <a:uFillTx/>
            </a:endParaRPr>
          </a:p>
        </p:txBody>
      </p:sp>
      <p:sp>
        <p:nvSpPr>
          <p:cNvPr id="9" name="Text Box 139">
            <a:extLst>
              <a:ext uri="{FF2B5EF4-FFF2-40B4-BE49-F238E27FC236}">
                <a16:creationId xmlns:a16="http://schemas.microsoft.com/office/drawing/2014/main" id="{9E66F4DF-E76C-390A-2D2B-7B780B9D91BA}"/>
              </a:ext>
            </a:extLst>
          </p:cNvPr>
          <p:cNvSpPr txBox="1">
            <a:spLocks noChangeArrowheads="1"/>
          </p:cNvSpPr>
          <p:nvPr/>
        </p:nvSpPr>
        <p:spPr bwMode="gray">
          <a:xfrm>
            <a:off x="918068" y="2522489"/>
            <a:ext cx="1568447" cy="361950"/>
          </a:xfrm>
          <a:prstGeom prst="rect">
            <a:avLst/>
          </a:prstGeom>
          <a:solidFill>
            <a:srgbClr val="BE1E3C"/>
          </a:solidFill>
          <a:ln w="9525">
            <a:noFill/>
            <a:miter lim="800000"/>
            <a:headEnd/>
            <a:tailEnd/>
          </a:ln>
          <a:effectLst/>
        </p:spPr>
        <p:txBody>
          <a:bodyPr lIns="0" tIns="0" rIns="0" bIns="0" anchor="ctr"/>
          <a:lstStyle/>
          <a:p>
            <a:pPr marL="0" marR="0" lvl="0" indent="0" algn="ctr" defTabSz="914400" eaLnBrk="1" fontAlgn="auto" latinLnBrk="0" hangingPunct="1">
              <a:lnSpc>
                <a:spcPct val="100000"/>
              </a:lnSpc>
              <a:spcBef>
                <a:spcPct val="10000"/>
              </a:spcBef>
              <a:spcAft>
                <a:spcPts val="0"/>
              </a:spcAft>
              <a:buClrTx/>
              <a:buSzTx/>
              <a:buFontTx/>
              <a:buNone/>
              <a:tabLst/>
              <a:defRPr/>
            </a:pPr>
            <a:r>
              <a:rPr kumimoji="0" lang="de-DE" b="0" i="0" u="none" strike="noStrike" kern="0" cap="none" spc="0" normalizeH="0" baseline="0" noProof="0" dirty="0">
                <a:ln>
                  <a:noFill/>
                </a:ln>
                <a:solidFill>
                  <a:srgbClr val="FFFFFF"/>
                </a:solidFill>
                <a:effectLst/>
                <a:uLnTx/>
                <a:uFillTx/>
              </a:rPr>
              <a:t>Vibration </a:t>
            </a:r>
          </a:p>
        </p:txBody>
      </p:sp>
      <p:sp>
        <p:nvSpPr>
          <p:cNvPr id="10" name="Text Box 139">
            <a:extLst>
              <a:ext uri="{FF2B5EF4-FFF2-40B4-BE49-F238E27FC236}">
                <a16:creationId xmlns:a16="http://schemas.microsoft.com/office/drawing/2014/main" id="{92D60D5D-CAA1-4B7A-32B6-6FEB95069187}"/>
              </a:ext>
            </a:extLst>
          </p:cNvPr>
          <p:cNvSpPr txBox="1">
            <a:spLocks noChangeArrowheads="1"/>
          </p:cNvSpPr>
          <p:nvPr/>
        </p:nvSpPr>
        <p:spPr bwMode="gray">
          <a:xfrm>
            <a:off x="3041848" y="2534530"/>
            <a:ext cx="1635449" cy="361950"/>
          </a:xfrm>
          <a:prstGeom prst="rect">
            <a:avLst/>
          </a:prstGeom>
          <a:solidFill>
            <a:srgbClr val="BE1E3C"/>
          </a:solidFill>
          <a:ln w="9525">
            <a:noFill/>
            <a:miter lim="800000"/>
            <a:headEnd/>
            <a:tailEnd/>
          </a:ln>
          <a:effectLst/>
        </p:spPr>
        <p:txBody>
          <a:bodyPr lIns="0" tIns="0" rIns="0" bIns="0" anchor="ctr"/>
          <a:lstStyle/>
          <a:p>
            <a:pPr marL="0" marR="0" lvl="0" indent="0" algn="ctr" defTabSz="914400" eaLnBrk="1" fontAlgn="auto" latinLnBrk="0" hangingPunct="1">
              <a:lnSpc>
                <a:spcPct val="100000"/>
              </a:lnSpc>
              <a:spcBef>
                <a:spcPct val="10000"/>
              </a:spcBef>
              <a:spcAft>
                <a:spcPts val="0"/>
              </a:spcAft>
              <a:buClrTx/>
              <a:buSzTx/>
              <a:buFontTx/>
              <a:buNone/>
              <a:tabLst/>
              <a:defRPr/>
            </a:pPr>
            <a:r>
              <a:rPr kumimoji="0" lang="de-DE" b="0" i="0" u="none" strike="noStrike" kern="0" cap="none" spc="0" normalizeH="0" baseline="0" noProof="0" dirty="0">
                <a:ln>
                  <a:noFill/>
                </a:ln>
                <a:solidFill>
                  <a:srgbClr val="FFFFFF"/>
                </a:solidFill>
                <a:effectLst/>
                <a:uLnTx/>
                <a:uFillTx/>
              </a:rPr>
              <a:t>Stress-Strain</a:t>
            </a:r>
          </a:p>
        </p:txBody>
      </p:sp>
      <p:sp>
        <p:nvSpPr>
          <p:cNvPr id="11" name="Text Box 139">
            <a:extLst>
              <a:ext uri="{FF2B5EF4-FFF2-40B4-BE49-F238E27FC236}">
                <a16:creationId xmlns:a16="http://schemas.microsoft.com/office/drawing/2014/main" id="{4891E720-0CA2-91C8-EDAB-19E438FAB29D}"/>
              </a:ext>
            </a:extLst>
          </p:cNvPr>
          <p:cNvSpPr txBox="1">
            <a:spLocks noChangeArrowheads="1"/>
          </p:cNvSpPr>
          <p:nvPr/>
        </p:nvSpPr>
        <p:spPr bwMode="gray">
          <a:xfrm>
            <a:off x="5208768" y="2520732"/>
            <a:ext cx="1774463" cy="361950"/>
          </a:xfrm>
          <a:prstGeom prst="rect">
            <a:avLst/>
          </a:prstGeom>
          <a:solidFill>
            <a:srgbClr val="BE1E3C"/>
          </a:solidFill>
          <a:ln w="9525">
            <a:noFill/>
            <a:miter lim="800000"/>
            <a:headEnd/>
            <a:tailEnd/>
          </a:ln>
          <a:effectLst/>
        </p:spPr>
        <p:txBody>
          <a:bodyPr lIns="0" tIns="0" rIns="0" bIns="0" anchor="ctr"/>
          <a:lstStyle/>
          <a:p>
            <a:pPr marL="0" marR="0" lvl="0" indent="0" algn="ctr" defTabSz="914400" eaLnBrk="1" fontAlgn="auto" latinLnBrk="0" hangingPunct="1">
              <a:lnSpc>
                <a:spcPct val="100000"/>
              </a:lnSpc>
              <a:spcBef>
                <a:spcPct val="10000"/>
              </a:spcBef>
              <a:spcAft>
                <a:spcPts val="0"/>
              </a:spcAft>
              <a:buClrTx/>
              <a:buSzTx/>
              <a:buFontTx/>
              <a:buNone/>
              <a:tabLst/>
              <a:defRPr/>
            </a:pPr>
            <a:r>
              <a:rPr kumimoji="0" lang="de-DE" b="0" i="0" u="none" strike="noStrike" kern="0" cap="none" spc="0" normalizeH="0" baseline="0" noProof="0" dirty="0">
                <a:ln>
                  <a:noFill/>
                </a:ln>
                <a:solidFill>
                  <a:srgbClr val="FFFFFF"/>
                </a:solidFill>
                <a:effectLst/>
                <a:uLnTx/>
                <a:uFillTx/>
              </a:rPr>
              <a:t>Acoustic Wave</a:t>
            </a:r>
          </a:p>
        </p:txBody>
      </p:sp>
      <p:sp>
        <p:nvSpPr>
          <p:cNvPr id="12" name="Text Box 139">
            <a:extLst>
              <a:ext uri="{FF2B5EF4-FFF2-40B4-BE49-F238E27FC236}">
                <a16:creationId xmlns:a16="http://schemas.microsoft.com/office/drawing/2014/main" id="{BCA84D92-6844-0A89-C6AF-1EB6CF0175AA}"/>
              </a:ext>
            </a:extLst>
          </p:cNvPr>
          <p:cNvSpPr txBox="1">
            <a:spLocks noChangeArrowheads="1"/>
          </p:cNvSpPr>
          <p:nvPr/>
        </p:nvSpPr>
        <p:spPr bwMode="gray">
          <a:xfrm>
            <a:off x="7303651" y="2521632"/>
            <a:ext cx="2190949" cy="716232"/>
          </a:xfrm>
          <a:prstGeom prst="rect">
            <a:avLst/>
          </a:prstGeom>
          <a:solidFill>
            <a:srgbClr val="BE1E3C"/>
          </a:solidFill>
          <a:ln w="9525">
            <a:noFill/>
            <a:miter lim="800000"/>
            <a:headEnd/>
            <a:tailEnd/>
          </a:ln>
          <a:effectLst/>
        </p:spPr>
        <p:txBody>
          <a:bodyPr lIns="0" tIns="0" rIns="0" bIns="0" anchor="ctr"/>
          <a:lstStyle/>
          <a:p>
            <a:pPr marL="0" marR="0" lvl="0" indent="0" algn="ctr" defTabSz="914400" eaLnBrk="1" fontAlgn="auto" latinLnBrk="0" hangingPunct="1">
              <a:lnSpc>
                <a:spcPct val="100000"/>
              </a:lnSpc>
              <a:spcBef>
                <a:spcPct val="10000"/>
              </a:spcBef>
              <a:spcAft>
                <a:spcPts val="0"/>
              </a:spcAft>
              <a:buClrTx/>
              <a:buSzTx/>
              <a:buFontTx/>
              <a:buNone/>
              <a:tabLst/>
              <a:defRPr/>
            </a:pPr>
            <a:r>
              <a:rPr kumimoji="0" lang="de-DE" b="0" i="0" u="none" strike="noStrike" kern="0" cap="none" spc="0" normalizeH="0" baseline="0" noProof="0" dirty="0">
                <a:ln>
                  <a:noFill/>
                </a:ln>
                <a:solidFill>
                  <a:srgbClr val="FFFFFF"/>
                </a:solidFill>
                <a:effectLst/>
                <a:uLnTx/>
                <a:uFillTx/>
              </a:rPr>
              <a:t>Electromechanical impedance (EMI)</a:t>
            </a:r>
          </a:p>
        </p:txBody>
      </p:sp>
      <p:cxnSp>
        <p:nvCxnSpPr>
          <p:cNvPr id="13" name="AutoShape 24">
            <a:extLst>
              <a:ext uri="{FF2B5EF4-FFF2-40B4-BE49-F238E27FC236}">
                <a16:creationId xmlns:a16="http://schemas.microsoft.com/office/drawing/2014/main" id="{2C82760F-37BB-9DB2-AB10-4487D3498B9A}"/>
              </a:ext>
            </a:extLst>
          </p:cNvPr>
          <p:cNvCxnSpPr>
            <a:cxnSpLocks noChangeShapeType="1"/>
            <a:stCxn id="8" idx="2"/>
            <a:endCxn id="9" idx="0"/>
          </p:cNvCxnSpPr>
          <p:nvPr/>
        </p:nvCxnSpPr>
        <p:spPr bwMode="gray">
          <a:xfrm rot="5400000">
            <a:off x="3526929" y="-46582"/>
            <a:ext cx="744435" cy="4393707"/>
          </a:xfrm>
          <a:prstGeom prst="bentConnector3">
            <a:avLst>
              <a:gd name="adj1" fmla="val 50000"/>
            </a:avLst>
          </a:prstGeom>
          <a:noFill/>
          <a:ln w="12700">
            <a:solidFill>
              <a:srgbClr val="969696"/>
            </a:solidFill>
            <a:miter lim="800000"/>
            <a:headEnd/>
            <a:tailEnd/>
          </a:ln>
          <a:effectLst/>
        </p:spPr>
      </p:cxnSp>
      <p:cxnSp>
        <p:nvCxnSpPr>
          <p:cNvPr id="14" name="AutoShape 25">
            <a:extLst>
              <a:ext uri="{FF2B5EF4-FFF2-40B4-BE49-F238E27FC236}">
                <a16:creationId xmlns:a16="http://schemas.microsoft.com/office/drawing/2014/main" id="{22DFEC63-3C45-5991-81B1-26F4201BBFE5}"/>
              </a:ext>
            </a:extLst>
          </p:cNvPr>
          <p:cNvCxnSpPr>
            <a:cxnSpLocks noChangeShapeType="1"/>
            <a:stCxn id="8" idx="2"/>
            <a:endCxn id="10" idx="0"/>
          </p:cNvCxnSpPr>
          <p:nvPr/>
        </p:nvCxnSpPr>
        <p:spPr bwMode="gray">
          <a:xfrm rot="5400000">
            <a:off x="4599548" y="1038079"/>
            <a:ext cx="756476" cy="2236426"/>
          </a:xfrm>
          <a:prstGeom prst="bentConnector3">
            <a:avLst>
              <a:gd name="adj1" fmla="val 50000"/>
            </a:avLst>
          </a:prstGeom>
          <a:noFill/>
          <a:ln w="12700">
            <a:solidFill>
              <a:srgbClr val="969696"/>
            </a:solidFill>
            <a:miter lim="800000"/>
            <a:headEnd/>
            <a:tailEnd/>
          </a:ln>
          <a:effectLst/>
        </p:spPr>
      </p:cxnSp>
      <p:cxnSp>
        <p:nvCxnSpPr>
          <p:cNvPr id="15" name="AutoShape 26">
            <a:extLst>
              <a:ext uri="{FF2B5EF4-FFF2-40B4-BE49-F238E27FC236}">
                <a16:creationId xmlns:a16="http://schemas.microsoft.com/office/drawing/2014/main" id="{EEBAE3F0-0361-E083-103B-97C4BBF5301D}"/>
              </a:ext>
            </a:extLst>
          </p:cNvPr>
          <p:cNvCxnSpPr>
            <a:cxnSpLocks noChangeShapeType="1"/>
            <a:stCxn id="8" idx="2"/>
            <a:endCxn id="11" idx="0"/>
          </p:cNvCxnSpPr>
          <p:nvPr/>
        </p:nvCxnSpPr>
        <p:spPr bwMode="gray">
          <a:xfrm rot="16200000" flipH="1">
            <a:off x="5724660" y="2149392"/>
            <a:ext cx="742678" cy="1"/>
          </a:xfrm>
          <a:prstGeom prst="bentConnector3">
            <a:avLst>
              <a:gd name="adj1" fmla="val 50000"/>
            </a:avLst>
          </a:prstGeom>
          <a:noFill/>
          <a:ln w="12700">
            <a:solidFill>
              <a:srgbClr val="969696"/>
            </a:solidFill>
            <a:miter lim="800000"/>
            <a:headEnd/>
            <a:tailEnd/>
          </a:ln>
          <a:effectLst/>
        </p:spPr>
      </p:cxnSp>
      <p:cxnSp>
        <p:nvCxnSpPr>
          <p:cNvPr id="16" name="AutoShape 27">
            <a:extLst>
              <a:ext uri="{FF2B5EF4-FFF2-40B4-BE49-F238E27FC236}">
                <a16:creationId xmlns:a16="http://schemas.microsoft.com/office/drawing/2014/main" id="{3DBBD7BB-13CC-DF18-0FAD-F190EB2572E7}"/>
              </a:ext>
            </a:extLst>
          </p:cNvPr>
          <p:cNvCxnSpPr>
            <a:cxnSpLocks noChangeShapeType="1"/>
            <a:stCxn id="8" idx="2"/>
            <a:endCxn id="12" idx="0"/>
          </p:cNvCxnSpPr>
          <p:nvPr/>
        </p:nvCxnSpPr>
        <p:spPr bwMode="gray">
          <a:xfrm rot="16200000" flipH="1">
            <a:off x="6875773" y="998279"/>
            <a:ext cx="743578" cy="2303127"/>
          </a:xfrm>
          <a:prstGeom prst="bentConnector3">
            <a:avLst>
              <a:gd name="adj1" fmla="val 50000"/>
            </a:avLst>
          </a:prstGeom>
          <a:noFill/>
          <a:ln w="12700">
            <a:solidFill>
              <a:srgbClr val="969696"/>
            </a:solidFill>
            <a:miter lim="800000"/>
            <a:headEnd/>
            <a:tailEnd/>
          </a:ln>
          <a:effectLst/>
        </p:spPr>
      </p:cxnSp>
      <p:sp>
        <p:nvSpPr>
          <p:cNvPr id="17" name="Text Box 139">
            <a:extLst>
              <a:ext uri="{FF2B5EF4-FFF2-40B4-BE49-F238E27FC236}">
                <a16:creationId xmlns:a16="http://schemas.microsoft.com/office/drawing/2014/main" id="{085D918D-E5DE-4FBC-E769-7B92DD4750DC}"/>
              </a:ext>
            </a:extLst>
          </p:cNvPr>
          <p:cNvSpPr txBox="1">
            <a:spLocks noChangeArrowheads="1"/>
          </p:cNvSpPr>
          <p:nvPr/>
        </p:nvSpPr>
        <p:spPr bwMode="gray">
          <a:xfrm>
            <a:off x="3075346" y="3186676"/>
            <a:ext cx="1568450" cy="361950"/>
          </a:xfrm>
          <a:prstGeom prst="rect">
            <a:avLst/>
          </a:prstGeom>
          <a:solidFill>
            <a:srgbClr val="C0C0C0"/>
          </a:solidFill>
          <a:ln w="9525">
            <a:noFill/>
            <a:miter lim="800000"/>
            <a:headEnd/>
            <a:tailEnd/>
          </a:ln>
          <a:effectLst/>
        </p:spPr>
        <p:txBody>
          <a:bodyPr lIns="0" tIns="0" rIns="0" bIns="0" anchor="ctr"/>
          <a:lstStyle/>
          <a:p>
            <a:pPr marL="0" marR="0" lvl="0" indent="0" algn="ctr" defTabSz="914400" eaLnBrk="1" fontAlgn="auto" latinLnBrk="0" hangingPunct="1">
              <a:lnSpc>
                <a:spcPct val="100000"/>
              </a:lnSpc>
              <a:spcBef>
                <a:spcPct val="10000"/>
              </a:spcBef>
              <a:spcAft>
                <a:spcPts val="0"/>
              </a:spcAft>
              <a:buClrTx/>
              <a:buSzTx/>
              <a:buFontTx/>
              <a:buNone/>
              <a:tabLst/>
              <a:defRPr/>
            </a:pPr>
            <a:r>
              <a:rPr kumimoji="0" lang="de-DE" b="0" i="0" u="none" strike="noStrike" kern="0" cap="none" spc="0" normalizeH="0" baseline="0" noProof="0" dirty="0">
                <a:ln>
                  <a:noFill/>
                </a:ln>
                <a:solidFill>
                  <a:srgbClr val="FFFFFF"/>
                </a:solidFill>
                <a:effectLst/>
                <a:uLnTx/>
                <a:uFillTx/>
              </a:rPr>
              <a:t>Stress based</a:t>
            </a:r>
          </a:p>
        </p:txBody>
      </p:sp>
      <p:cxnSp>
        <p:nvCxnSpPr>
          <p:cNvPr id="18" name="AutoShape 29">
            <a:extLst>
              <a:ext uri="{FF2B5EF4-FFF2-40B4-BE49-F238E27FC236}">
                <a16:creationId xmlns:a16="http://schemas.microsoft.com/office/drawing/2014/main" id="{7E815402-00E1-9195-F0E1-C2179A39DD5B}"/>
              </a:ext>
            </a:extLst>
          </p:cNvPr>
          <p:cNvCxnSpPr>
            <a:cxnSpLocks noChangeShapeType="1"/>
            <a:stCxn id="10" idx="2"/>
            <a:endCxn id="17" idx="0"/>
          </p:cNvCxnSpPr>
          <p:nvPr/>
        </p:nvCxnSpPr>
        <p:spPr bwMode="gray">
          <a:xfrm flipH="1">
            <a:off x="3859571" y="2896480"/>
            <a:ext cx="2" cy="290196"/>
          </a:xfrm>
          <a:prstGeom prst="straightConnector1">
            <a:avLst/>
          </a:prstGeom>
          <a:noFill/>
          <a:ln w="12700">
            <a:solidFill>
              <a:srgbClr val="969696"/>
            </a:solidFill>
            <a:round/>
            <a:headEnd/>
            <a:tailEnd/>
          </a:ln>
          <a:effectLst/>
        </p:spPr>
      </p:cxnSp>
      <p:sp>
        <p:nvSpPr>
          <p:cNvPr id="83" name="Text Box 139">
            <a:extLst>
              <a:ext uri="{FF2B5EF4-FFF2-40B4-BE49-F238E27FC236}">
                <a16:creationId xmlns:a16="http://schemas.microsoft.com/office/drawing/2014/main" id="{9484824F-42A1-61CA-D515-BE14324A528A}"/>
              </a:ext>
            </a:extLst>
          </p:cNvPr>
          <p:cNvSpPr txBox="1">
            <a:spLocks noChangeArrowheads="1"/>
          </p:cNvSpPr>
          <p:nvPr/>
        </p:nvSpPr>
        <p:spPr bwMode="gray">
          <a:xfrm>
            <a:off x="9778507" y="2525783"/>
            <a:ext cx="1568450" cy="708026"/>
          </a:xfrm>
          <a:prstGeom prst="rect">
            <a:avLst/>
          </a:prstGeom>
          <a:solidFill>
            <a:srgbClr val="BE1E3C"/>
          </a:solidFill>
          <a:ln w="9525">
            <a:noFill/>
            <a:miter lim="800000"/>
            <a:headEnd/>
            <a:tailEnd/>
          </a:ln>
          <a:effectLst/>
        </p:spPr>
        <p:txBody>
          <a:bodyPr lIns="0" tIns="0" rIns="0" bIns="0" anchor="ctr"/>
          <a:lstStyle/>
          <a:p>
            <a:pPr marL="0" marR="0" lvl="0" indent="0" algn="ctr" defTabSz="914400" eaLnBrk="1" fontAlgn="auto" latinLnBrk="0" hangingPunct="1">
              <a:lnSpc>
                <a:spcPct val="100000"/>
              </a:lnSpc>
              <a:spcBef>
                <a:spcPct val="10000"/>
              </a:spcBef>
              <a:spcAft>
                <a:spcPts val="0"/>
              </a:spcAft>
              <a:buClrTx/>
              <a:buSzTx/>
              <a:buFontTx/>
              <a:buNone/>
              <a:tabLst/>
              <a:defRPr/>
            </a:pPr>
            <a:r>
              <a:rPr kumimoji="0" lang="de-DE" b="0" i="0" u="none" strike="noStrike" kern="0" cap="none" spc="0" normalizeH="0" baseline="0" noProof="0" dirty="0">
                <a:ln>
                  <a:noFill/>
                </a:ln>
                <a:solidFill>
                  <a:srgbClr val="FFFFFF"/>
                </a:solidFill>
                <a:effectLst/>
                <a:uLnTx/>
                <a:uFillTx/>
              </a:rPr>
              <a:t>Artificial Intelligence</a:t>
            </a:r>
          </a:p>
        </p:txBody>
      </p:sp>
      <p:cxnSp>
        <p:nvCxnSpPr>
          <p:cNvPr id="84" name="AutoShape 27">
            <a:extLst>
              <a:ext uri="{FF2B5EF4-FFF2-40B4-BE49-F238E27FC236}">
                <a16:creationId xmlns:a16="http://schemas.microsoft.com/office/drawing/2014/main" id="{711B27A1-060F-A2B7-9E87-DA27E83CE632}"/>
              </a:ext>
            </a:extLst>
          </p:cNvPr>
          <p:cNvCxnSpPr>
            <a:cxnSpLocks noChangeShapeType="1"/>
            <a:stCxn id="8" idx="2"/>
            <a:endCxn id="83" idx="0"/>
          </p:cNvCxnSpPr>
          <p:nvPr/>
        </p:nvCxnSpPr>
        <p:spPr bwMode="gray">
          <a:xfrm rot="16200000" flipH="1">
            <a:off x="7955501" y="-81449"/>
            <a:ext cx="747729" cy="4466733"/>
          </a:xfrm>
          <a:prstGeom prst="bentConnector3">
            <a:avLst>
              <a:gd name="adj1" fmla="val 50000"/>
            </a:avLst>
          </a:prstGeom>
          <a:noFill/>
          <a:ln w="12700">
            <a:solidFill>
              <a:srgbClr val="969696"/>
            </a:solidFill>
            <a:miter lim="800000"/>
            <a:headEnd/>
            <a:tailEnd/>
          </a:ln>
          <a:effectLst/>
        </p:spPr>
      </p:cxnSp>
      <p:sp>
        <p:nvSpPr>
          <p:cNvPr id="105" name="Text Box 139">
            <a:extLst>
              <a:ext uri="{FF2B5EF4-FFF2-40B4-BE49-F238E27FC236}">
                <a16:creationId xmlns:a16="http://schemas.microsoft.com/office/drawing/2014/main" id="{A2732A56-025F-F638-BEE5-3AD947DD4BC5}"/>
              </a:ext>
            </a:extLst>
          </p:cNvPr>
          <p:cNvSpPr txBox="1">
            <a:spLocks noChangeArrowheads="1"/>
          </p:cNvSpPr>
          <p:nvPr/>
        </p:nvSpPr>
        <p:spPr bwMode="gray">
          <a:xfrm>
            <a:off x="9778507" y="3530492"/>
            <a:ext cx="1568450" cy="562378"/>
          </a:xfrm>
          <a:prstGeom prst="rect">
            <a:avLst/>
          </a:prstGeom>
          <a:solidFill>
            <a:srgbClr val="C0C0C0"/>
          </a:solidFill>
          <a:ln w="9525">
            <a:noFill/>
            <a:miter lim="800000"/>
            <a:headEnd/>
            <a:tailEnd/>
          </a:ln>
          <a:effectLst/>
        </p:spPr>
        <p:txBody>
          <a:bodyPr lIns="0" tIns="0" rIns="0" bIns="0" anchor="ctr"/>
          <a:lstStyle/>
          <a:p>
            <a:pPr marL="0" marR="0" lvl="0" indent="0" algn="ctr" defTabSz="914400" eaLnBrk="1" fontAlgn="auto" latinLnBrk="0" hangingPunct="1">
              <a:lnSpc>
                <a:spcPct val="100000"/>
              </a:lnSpc>
              <a:spcBef>
                <a:spcPct val="10000"/>
              </a:spcBef>
              <a:spcAft>
                <a:spcPts val="0"/>
              </a:spcAft>
              <a:buClrTx/>
              <a:buSzTx/>
              <a:buFontTx/>
              <a:buNone/>
              <a:tabLst/>
              <a:defRPr/>
            </a:pPr>
            <a:r>
              <a:rPr kumimoji="0" lang="de-DE" b="0" i="0" u="none" strike="noStrike" kern="0" cap="none" spc="0" normalizeH="0" baseline="0" noProof="0" dirty="0">
                <a:ln>
                  <a:noFill/>
                </a:ln>
                <a:solidFill>
                  <a:srgbClr val="FFFFFF"/>
                </a:solidFill>
                <a:effectLst/>
                <a:uLnTx/>
                <a:uFillTx/>
              </a:rPr>
              <a:t>Machine Learning</a:t>
            </a:r>
          </a:p>
        </p:txBody>
      </p:sp>
      <p:sp>
        <p:nvSpPr>
          <p:cNvPr id="106" name="Text Box 139">
            <a:extLst>
              <a:ext uri="{FF2B5EF4-FFF2-40B4-BE49-F238E27FC236}">
                <a16:creationId xmlns:a16="http://schemas.microsoft.com/office/drawing/2014/main" id="{3AB46F06-54EE-3DBB-F496-2A31A518A1EF}"/>
              </a:ext>
            </a:extLst>
          </p:cNvPr>
          <p:cNvSpPr txBox="1">
            <a:spLocks noChangeArrowheads="1"/>
          </p:cNvSpPr>
          <p:nvPr/>
        </p:nvSpPr>
        <p:spPr bwMode="gray">
          <a:xfrm>
            <a:off x="9778507" y="4389553"/>
            <a:ext cx="1568450" cy="562378"/>
          </a:xfrm>
          <a:prstGeom prst="rect">
            <a:avLst/>
          </a:prstGeom>
          <a:solidFill>
            <a:srgbClr val="C0C0C0"/>
          </a:solidFill>
          <a:ln w="9525">
            <a:noFill/>
            <a:miter lim="800000"/>
            <a:headEnd/>
            <a:tailEnd/>
          </a:ln>
          <a:effectLst/>
        </p:spPr>
        <p:txBody>
          <a:bodyPr lIns="0" tIns="0" rIns="0" bIns="0" anchor="ctr"/>
          <a:lstStyle/>
          <a:p>
            <a:pPr marL="0" marR="0" lvl="0" indent="0" algn="ctr" defTabSz="914400" eaLnBrk="1" fontAlgn="auto" latinLnBrk="0" hangingPunct="1">
              <a:lnSpc>
                <a:spcPct val="100000"/>
              </a:lnSpc>
              <a:spcBef>
                <a:spcPct val="10000"/>
              </a:spcBef>
              <a:spcAft>
                <a:spcPts val="0"/>
              </a:spcAft>
              <a:buClrTx/>
              <a:buSzTx/>
              <a:buFontTx/>
              <a:buNone/>
              <a:tabLst/>
              <a:defRPr/>
            </a:pPr>
            <a:r>
              <a:rPr kumimoji="0" lang="de-DE" b="0" i="0" u="none" strike="noStrike" kern="0" cap="none" spc="0" normalizeH="0" baseline="0" noProof="0" dirty="0">
                <a:ln>
                  <a:noFill/>
                </a:ln>
                <a:solidFill>
                  <a:srgbClr val="FFFFFF"/>
                </a:solidFill>
                <a:effectLst/>
                <a:uLnTx/>
                <a:uFillTx/>
              </a:rPr>
              <a:t>Deep Learning</a:t>
            </a:r>
          </a:p>
        </p:txBody>
      </p:sp>
      <p:cxnSp>
        <p:nvCxnSpPr>
          <p:cNvPr id="107" name="AutoShape 33">
            <a:extLst>
              <a:ext uri="{FF2B5EF4-FFF2-40B4-BE49-F238E27FC236}">
                <a16:creationId xmlns:a16="http://schemas.microsoft.com/office/drawing/2014/main" id="{FB39F64C-9B76-0B22-A0B7-F7E1D3931F71}"/>
              </a:ext>
            </a:extLst>
          </p:cNvPr>
          <p:cNvCxnSpPr>
            <a:cxnSpLocks noChangeShapeType="1"/>
            <a:stCxn id="105" idx="2"/>
            <a:endCxn id="106" idx="0"/>
          </p:cNvCxnSpPr>
          <p:nvPr/>
        </p:nvCxnSpPr>
        <p:spPr bwMode="gray">
          <a:xfrm>
            <a:off x="10562732" y="4092870"/>
            <a:ext cx="0" cy="296683"/>
          </a:xfrm>
          <a:prstGeom prst="straightConnector1">
            <a:avLst/>
          </a:prstGeom>
          <a:noFill/>
          <a:ln w="12700">
            <a:solidFill>
              <a:srgbClr val="969696"/>
            </a:solidFill>
            <a:round/>
            <a:headEnd/>
            <a:tailEnd/>
          </a:ln>
          <a:effectLst/>
        </p:spPr>
      </p:cxnSp>
      <p:cxnSp>
        <p:nvCxnSpPr>
          <p:cNvPr id="108" name="AutoShape 32">
            <a:extLst>
              <a:ext uri="{FF2B5EF4-FFF2-40B4-BE49-F238E27FC236}">
                <a16:creationId xmlns:a16="http://schemas.microsoft.com/office/drawing/2014/main" id="{E505EC2A-7C6A-9D41-52A5-AB0D5A8C3530}"/>
              </a:ext>
            </a:extLst>
          </p:cNvPr>
          <p:cNvCxnSpPr>
            <a:cxnSpLocks noChangeShapeType="1"/>
            <a:stCxn id="83" idx="2"/>
            <a:endCxn id="105" idx="0"/>
          </p:cNvCxnSpPr>
          <p:nvPr/>
        </p:nvCxnSpPr>
        <p:spPr bwMode="gray">
          <a:xfrm>
            <a:off x="10562732" y="3233809"/>
            <a:ext cx="0" cy="296683"/>
          </a:xfrm>
          <a:prstGeom prst="straightConnector1">
            <a:avLst/>
          </a:prstGeom>
          <a:noFill/>
          <a:ln w="12700">
            <a:solidFill>
              <a:srgbClr val="969696"/>
            </a:solidFill>
            <a:round/>
            <a:headEnd/>
            <a:tailEnd/>
          </a:ln>
          <a:effectLst/>
        </p:spPr>
      </p:cxnSp>
      <p:sp>
        <p:nvSpPr>
          <p:cNvPr id="154" name="Text Box 139">
            <a:extLst>
              <a:ext uri="{FF2B5EF4-FFF2-40B4-BE49-F238E27FC236}">
                <a16:creationId xmlns:a16="http://schemas.microsoft.com/office/drawing/2014/main" id="{D575E6D2-1999-138C-4450-C0B0C326A8BD}"/>
              </a:ext>
            </a:extLst>
          </p:cNvPr>
          <p:cNvSpPr txBox="1">
            <a:spLocks noChangeArrowheads="1"/>
          </p:cNvSpPr>
          <p:nvPr/>
        </p:nvSpPr>
        <p:spPr bwMode="gray">
          <a:xfrm>
            <a:off x="3075346" y="3957725"/>
            <a:ext cx="1568450" cy="361950"/>
          </a:xfrm>
          <a:prstGeom prst="rect">
            <a:avLst/>
          </a:prstGeom>
          <a:solidFill>
            <a:srgbClr val="C0C0C0"/>
          </a:solidFill>
          <a:ln w="9525">
            <a:noFill/>
            <a:miter lim="800000"/>
            <a:headEnd/>
            <a:tailEnd/>
          </a:ln>
          <a:effectLst/>
        </p:spPr>
        <p:txBody>
          <a:bodyPr lIns="0" tIns="0" rIns="0" bIns="0" anchor="ctr"/>
          <a:lstStyle/>
          <a:p>
            <a:pPr marL="0" marR="0" lvl="0" indent="0" algn="ctr" defTabSz="914400" eaLnBrk="1" fontAlgn="auto" latinLnBrk="0" hangingPunct="1">
              <a:lnSpc>
                <a:spcPct val="100000"/>
              </a:lnSpc>
              <a:spcBef>
                <a:spcPct val="10000"/>
              </a:spcBef>
              <a:spcAft>
                <a:spcPts val="0"/>
              </a:spcAft>
              <a:buClrTx/>
              <a:buSzTx/>
              <a:buFontTx/>
              <a:buNone/>
              <a:tabLst/>
              <a:defRPr/>
            </a:pPr>
            <a:r>
              <a:rPr kumimoji="0" lang="de-DE" b="0" i="0" u="none" strike="noStrike" kern="0" cap="none" spc="0" normalizeH="0" baseline="0" noProof="0" dirty="0">
                <a:ln>
                  <a:noFill/>
                </a:ln>
                <a:solidFill>
                  <a:srgbClr val="FFFFFF"/>
                </a:solidFill>
                <a:effectLst/>
                <a:uLnTx/>
                <a:uFillTx/>
              </a:rPr>
              <a:t>Strain energy </a:t>
            </a:r>
          </a:p>
        </p:txBody>
      </p:sp>
      <p:cxnSp>
        <p:nvCxnSpPr>
          <p:cNvPr id="155" name="AutoShape 29">
            <a:extLst>
              <a:ext uri="{FF2B5EF4-FFF2-40B4-BE49-F238E27FC236}">
                <a16:creationId xmlns:a16="http://schemas.microsoft.com/office/drawing/2014/main" id="{5433FC11-4639-6F4F-1775-BC126C097D87}"/>
              </a:ext>
            </a:extLst>
          </p:cNvPr>
          <p:cNvCxnSpPr>
            <a:cxnSpLocks noChangeShapeType="1"/>
            <a:stCxn id="17" idx="2"/>
            <a:endCxn id="154" idx="0"/>
          </p:cNvCxnSpPr>
          <p:nvPr/>
        </p:nvCxnSpPr>
        <p:spPr bwMode="gray">
          <a:xfrm>
            <a:off x="3859571" y="3548626"/>
            <a:ext cx="0" cy="409099"/>
          </a:xfrm>
          <a:prstGeom prst="straightConnector1">
            <a:avLst/>
          </a:prstGeom>
          <a:noFill/>
          <a:ln w="12700">
            <a:solidFill>
              <a:srgbClr val="969696"/>
            </a:solidFill>
            <a:round/>
            <a:headEnd/>
            <a:tailEnd/>
          </a:ln>
          <a:effectLst/>
        </p:spPr>
      </p:cxnSp>
      <p:sp>
        <p:nvSpPr>
          <p:cNvPr id="159" name="Text Box 139">
            <a:extLst>
              <a:ext uri="{FF2B5EF4-FFF2-40B4-BE49-F238E27FC236}">
                <a16:creationId xmlns:a16="http://schemas.microsoft.com/office/drawing/2014/main" id="{40D1454A-ECF8-540D-2425-22D608529B61}"/>
              </a:ext>
            </a:extLst>
          </p:cNvPr>
          <p:cNvSpPr txBox="1">
            <a:spLocks noChangeArrowheads="1"/>
          </p:cNvSpPr>
          <p:nvPr/>
        </p:nvSpPr>
        <p:spPr bwMode="gray">
          <a:xfrm>
            <a:off x="918067" y="3186676"/>
            <a:ext cx="1568447" cy="636786"/>
          </a:xfrm>
          <a:prstGeom prst="rect">
            <a:avLst/>
          </a:prstGeom>
          <a:solidFill>
            <a:srgbClr val="C0C0C0"/>
          </a:solidFill>
          <a:ln w="9525">
            <a:noFill/>
            <a:miter lim="800000"/>
            <a:headEnd/>
            <a:tailEnd/>
          </a:ln>
          <a:effectLst/>
        </p:spPr>
        <p:txBody>
          <a:bodyPr lIns="0" tIns="0" rIns="0" bIns="0" anchor="ctr"/>
          <a:lstStyle/>
          <a:p>
            <a:pPr marL="0" marR="0" lvl="0" indent="0" algn="ctr" defTabSz="914400" eaLnBrk="1" fontAlgn="auto" latinLnBrk="0" hangingPunct="1">
              <a:lnSpc>
                <a:spcPct val="100000"/>
              </a:lnSpc>
              <a:spcBef>
                <a:spcPct val="10000"/>
              </a:spcBef>
              <a:spcAft>
                <a:spcPts val="0"/>
              </a:spcAft>
              <a:buClrTx/>
              <a:buSzTx/>
              <a:buFontTx/>
              <a:buNone/>
              <a:tabLst/>
              <a:defRPr/>
            </a:pPr>
            <a:r>
              <a:rPr kumimoji="0" lang="de-DE" b="0" i="0" u="none" strike="noStrike" kern="0" cap="none" spc="0" normalizeH="0" baseline="0" noProof="0" dirty="0">
                <a:ln>
                  <a:noFill/>
                </a:ln>
                <a:solidFill>
                  <a:srgbClr val="FFFFFF"/>
                </a:solidFill>
                <a:effectLst/>
                <a:uLnTx/>
                <a:uFillTx/>
              </a:rPr>
              <a:t>Natural frequency</a:t>
            </a:r>
          </a:p>
        </p:txBody>
      </p:sp>
      <p:sp>
        <p:nvSpPr>
          <p:cNvPr id="160" name="Text Box 139">
            <a:extLst>
              <a:ext uri="{FF2B5EF4-FFF2-40B4-BE49-F238E27FC236}">
                <a16:creationId xmlns:a16="http://schemas.microsoft.com/office/drawing/2014/main" id="{42501568-E533-0685-A2B5-B9A3AA210B24}"/>
              </a:ext>
            </a:extLst>
          </p:cNvPr>
          <p:cNvSpPr txBox="1">
            <a:spLocks noChangeArrowheads="1"/>
          </p:cNvSpPr>
          <p:nvPr/>
        </p:nvSpPr>
        <p:spPr bwMode="gray">
          <a:xfrm>
            <a:off x="918067" y="4111004"/>
            <a:ext cx="1568447" cy="636786"/>
          </a:xfrm>
          <a:prstGeom prst="rect">
            <a:avLst/>
          </a:prstGeom>
          <a:solidFill>
            <a:srgbClr val="C0C0C0"/>
          </a:solidFill>
          <a:ln w="9525">
            <a:noFill/>
            <a:miter lim="800000"/>
            <a:headEnd/>
            <a:tailEnd/>
          </a:ln>
          <a:effectLst/>
        </p:spPr>
        <p:txBody>
          <a:bodyPr lIns="0" tIns="0" rIns="0" bIns="0" anchor="ctr"/>
          <a:lstStyle/>
          <a:p>
            <a:pPr marL="0" marR="0" lvl="0" indent="0" algn="ctr" defTabSz="914400" eaLnBrk="1" fontAlgn="auto" latinLnBrk="0" hangingPunct="1">
              <a:lnSpc>
                <a:spcPct val="100000"/>
              </a:lnSpc>
              <a:spcBef>
                <a:spcPct val="10000"/>
              </a:spcBef>
              <a:spcAft>
                <a:spcPts val="0"/>
              </a:spcAft>
              <a:buClrTx/>
              <a:buSzTx/>
              <a:buFontTx/>
              <a:buNone/>
              <a:tabLst/>
              <a:defRPr/>
            </a:pPr>
            <a:r>
              <a:rPr kumimoji="0" lang="de-DE" b="0" i="0" u="none" strike="noStrike" kern="0" cap="none" spc="0" normalizeH="0" baseline="0" noProof="0" dirty="0">
                <a:ln>
                  <a:noFill/>
                </a:ln>
                <a:solidFill>
                  <a:srgbClr val="FFFFFF"/>
                </a:solidFill>
                <a:effectLst/>
                <a:uLnTx/>
                <a:uFillTx/>
              </a:rPr>
              <a:t>Modal Shape - Curvature</a:t>
            </a:r>
          </a:p>
        </p:txBody>
      </p:sp>
      <p:cxnSp>
        <p:nvCxnSpPr>
          <p:cNvPr id="161" name="AutoShape 29">
            <a:extLst>
              <a:ext uri="{FF2B5EF4-FFF2-40B4-BE49-F238E27FC236}">
                <a16:creationId xmlns:a16="http://schemas.microsoft.com/office/drawing/2014/main" id="{D085BDF0-3537-5788-D604-4AF044B87088}"/>
              </a:ext>
            </a:extLst>
          </p:cNvPr>
          <p:cNvCxnSpPr>
            <a:cxnSpLocks noChangeShapeType="1"/>
            <a:stCxn id="159" idx="2"/>
            <a:endCxn id="160" idx="0"/>
          </p:cNvCxnSpPr>
          <p:nvPr/>
        </p:nvCxnSpPr>
        <p:spPr bwMode="gray">
          <a:xfrm>
            <a:off x="1702291" y="3823462"/>
            <a:ext cx="0" cy="287542"/>
          </a:xfrm>
          <a:prstGeom prst="straightConnector1">
            <a:avLst/>
          </a:prstGeom>
          <a:noFill/>
          <a:ln w="12700">
            <a:solidFill>
              <a:srgbClr val="969696"/>
            </a:solidFill>
            <a:round/>
            <a:headEnd/>
            <a:tailEnd/>
          </a:ln>
          <a:effectLst/>
        </p:spPr>
      </p:cxnSp>
      <p:cxnSp>
        <p:nvCxnSpPr>
          <p:cNvPr id="162" name="AutoShape 29">
            <a:extLst>
              <a:ext uri="{FF2B5EF4-FFF2-40B4-BE49-F238E27FC236}">
                <a16:creationId xmlns:a16="http://schemas.microsoft.com/office/drawing/2014/main" id="{5FF9FBBE-40A0-7E9E-BE79-321548D4CB7D}"/>
              </a:ext>
            </a:extLst>
          </p:cNvPr>
          <p:cNvCxnSpPr>
            <a:cxnSpLocks noChangeShapeType="1"/>
            <a:stCxn id="9" idx="2"/>
            <a:endCxn id="159" idx="0"/>
          </p:cNvCxnSpPr>
          <p:nvPr/>
        </p:nvCxnSpPr>
        <p:spPr bwMode="gray">
          <a:xfrm flipH="1">
            <a:off x="1702291" y="2884439"/>
            <a:ext cx="1" cy="302237"/>
          </a:xfrm>
          <a:prstGeom prst="straightConnector1">
            <a:avLst/>
          </a:prstGeom>
          <a:noFill/>
          <a:ln w="12700">
            <a:solidFill>
              <a:srgbClr val="969696"/>
            </a:solidFill>
            <a:round/>
            <a:headEnd/>
            <a:tailEnd/>
          </a:ln>
          <a:effectLst/>
        </p:spPr>
      </p:cxnSp>
      <p:sp>
        <p:nvSpPr>
          <p:cNvPr id="167" name="Text Box 139">
            <a:extLst>
              <a:ext uri="{FF2B5EF4-FFF2-40B4-BE49-F238E27FC236}">
                <a16:creationId xmlns:a16="http://schemas.microsoft.com/office/drawing/2014/main" id="{DCB714FB-97C3-8806-641E-E1EF27325402}"/>
              </a:ext>
            </a:extLst>
          </p:cNvPr>
          <p:cNvSpPr txBox="1">
            <a:spLocks noChangeArrowheads="1"/>
          </p:cNvSpPr>
          <p:nvPr/>
        </p:nvSpPr>
        <p:spPr bwMode="gray">
          <a:xfrm>
            <a:off x="918067" y="5035332"/>
            <a:ext cx="1568450" cy="762218"/>
          </a:xfrm>
          <a:prstGeom prst="rect">
            <a:avLst/>
          </a:prstGeom>
          <a:solidFill>
            <a:srgbClr val="C0C0C0"/>
          </a:solidFill>
          <a:ln w="9525">
            <a:noFill/>
            <a:miter lim="800000"/>
            <a:headEnd/>
            <a:tailEnd/>
          </a:ln>
          <a:effectLst/>
        </p:spPr>
        <p:txBody>
          <a:bodyPr lIns="0" tIns="0" rIns="0" bIns="0" anchor="ctr"/>
          <a:lstStyle/>
          <a:p>
            <a:pPr marL="0" marR="0" lvl="0" indent="0" algn="ctr" defTabSz="914400" eaLnBrk="1" fontAlgn="auto" latinLnBrk="0" hangingPunct="1">
              <a:lnSpc>
                <a:spcPct val="100000"/>
              </a:lnSpc>
              <a:spcBef>
                <a:spcPct val="10000"/>
              </a:spcBef>
              <a:spcAft>
                <a:spcPts val="0"/>
              </a:spcAft>
              <a:buClrTx/>
              <a:buSzTx/>
              <a:buFontTx/>
              <a:buNone/>
              <a:tabLst/>
              <a:defRPr/>
            </a:pPr>
            <a:r>
              <a:rPr kumimoji="0" lang="de-DE" b="0" i="0" u="none" strike="noStrike" kern="0" cap="none" spc="0" normalizeH="0" baseline="0" noProof="0" dirty="0">
                <a:ln>
                  <a:noFill/>
                </a:ln>
                <a:solidFill>
                  <a:srgbClr val="FFFFFF"/>
                </a:solidFill>
                <a:effectLst/>
                <a:uLnTx/>
                <a:uFillTx/>
              </a:rPr>
              <a:t>Frequency response function</a:t>
            </a:r>
          </a:p>
        </p:txBody>
      </p:sp>
      <p:cxnSp>
        <p:nvCxnSpPr>
          <p:cNvPr id="196" name="AutoShape 29">
            <a:extLst>
              <a:ext uri="{FF2B5EF4-FFF2-40B4-BE49-F238E27FC236}">
                <a16:creationId xmlns:a16="http://schemas.microsoft.com/office/drawing/2014/main" id="{D6E5C25D-F7FB-157A-54F2-2281DD015DEA}"/>
              </a:ext>
            </a:extLst>
          </p:cNvPr>
          <p:cNvCxnSpPr>
            <a:cxnSpLocks noChangeShapeType="1"/>
          </p:cNvCxnSpPr>
          <p:nvPr/>
        </p:nvCxnSpPr>
        <p:spPr bwMode="gray">
          <a:xfrm>
            <a:off x="1702290" y="4747790"/>
            <a:ext cx="0" cy="287542"/>
          </a:xfrm>
          <a:prstGeom prst="straightConnector1">
            <a:avLst/>
          </a:prstGeom>
          <a:noFill/>
          <a:ln w="12700">
            <a:solidFill>
              <a:srgbClr val="969696"/>
            </a:solidFill>
            <a:round/>
            <a:headEnd/>
            <a:tailEnd/>
          </a:ln>
          <a:effectLst/>
        </p:spPr>
      </p:cxnSp>
      <p:sp>
        <p:nvSpPr>
          <p:cNvPr id="200" name="Text Box 139">
            <a:extLst>
              <a:ext uri="{FF2B5EF4-FFF2-40B4-BE49-F238E27FC236}">
                <a16:creationId xmlns:a16="http://schemas.microsoft.com/office/drawing/2014/main" id="{FFAFAD69-BD76-47DC-1DC9-0E4DB53E6D5E}"/>
              </a:ext>
            </a:extLst>
          </p:cNvPr>
          <p:cNvSpPr txBox="1">
            <a:spLocks noChangeArrowheads="1"/>
          </p:cNvSpPr>
          <p:nvPr/>
        </p:nvSpPr>
        <p:spPr bwMode="gray">
          <a:xfrm>
            <a:off x="5311775" y="3195044"/>
            <a:ext cx="1568450" cy="361950"/>
          </a:xfrm>
          <a:prstGeom prst="rect">
            <a:avLst/>
          </a:prstGeom>
          <a:solidFill>
            <a:srgbClr val="C0C0C0"/>
          </a:solidFill>
          <a:ln w="9525">
            <a:noFill/>
            <a:miter lim="800000"/>
            <a:headEnd/>
            <a:tailEnd/>
          </a:ln>
          <a:effectLst/>
        </p:spPr>
        <p:txBody>
          <a:bodyPr lIns="0" tIns="0" rIns="0" bIns="0" anchor="ctr"/>
          <a:lstStyle/>
          <a:p>
            <a:pPr marL="0" marR="0" lvl="0" indent="0" algn="ctr" defTabSz="914400" eaLnBrk="1" fontAlgn="auto" latinLnBrk="0" hangingPunct="1">
              <a:lnSpc>
                <a:spcPct val="100000"/>
              </a:lnSpc>
              <a:spcBef>
                <a:spcPct val="10000"/>
              </a:spcBef>
              <a:spcAft>
                <a:spcPts val="0"/>
              </a:spcAft>
              <a:buClrTx/>
              <a:buSzTx/>
              <a:buFontTx/>
              <a:buNone/>
              <a:tabLst/>
              <a:defRPr/>
            </a:pPr>
            <a:r>
              <a:rPr kumimoji="0" lang="de-DE" b="0" i="0" u="none" strike="noStrike" kern="0" cap="none" spc="0" normalizeH="0" baseline="0" noProof="0" dirty="0">
                <a:ln>
                  <a:noFill/>
                </a:ln>
                <a:solidFill>
                  <a:srgbClr val="FFFFFF"/>
                </a:solidFill>
                <a:effectLst/>
                <a:uLnTx/>
                <a:uFillTx/>
              </a:rPr>
              <a:t>Lamb </a:t>
            </a:r>
            <a:r>
              <a:rPr lang="en-US" kern="0" dirty="0">
                <a:solidFill>
                  <a:srgbClr val="FFFFFF"/>
                </a:solidFill>
              </a:rPr>
              <a:t>w</a:t>
            </a:r>
            <a:r>
              <a:rPr kumimoji="0" lang="de-DE" b="0" i="0" u="none" strike="noStrike" kern="0" cap="none" spc="0" normalizeH="0" baseline="0" noProof="0" dirty="0">
                <a:ln>
                  <a:noFill/>
                </a:ln>
                <a:solidFill>
                  <a:srgbClr val="FFFFFF"/>
                </a:solidFill>
                <a:effectLst/>
                <a:uLnTx/>
                <a:uFillTx/>
              </a:rPr>
              <a:t>ave </a:t>
            </a:r>
          </a:p>
        </p:txBody>
      </p:sp>
      <p:sp>
        <p:nvSpPr>
          <p:cNvPr id="203" name="Text Box 139">
            <a:extLst>
              <a:ext uri="{FF2B5EF4-FFF2-40B4-BE49-F238E27FC236}">
                <a16:creationId xmlns:a16="http://schemas.microsoft.com/office/drawing/2014/main" id="{E4EA4101-72D3-97F4-B01F-6D02472D9CEB}"/>
              </a:ext>
            </a:extLst>
          </p:cNvPr>
          <p:cNvSpPr txBox="1">
            <a:spLocks noChangeArrowheads="1"/>
          </p:cNvSpPr>
          <p:nvPr/>
        </p:nvSpPr>
        <p:spPr bwMode="gray">
          <a:xfrm>
            <a:off x="5311775" y="3957725"/>
            <a:ext cx="1568450" cy="636786"/>
          </a:xfrm>
          <a:prstGeom prst="rect">
            <a:avLst/>
          </a:prstGeom>
          <a:solidFill>
            <a:srgbClr val="C0C0C0"/>
          </a:solidFill>
          <a:ln w="9525">
            <a:noFill/>
            <a:miter lim="800000"/>
            <a:headEnd/>
            <a:tailEnd/>
          </a:ln>
          <a:effectLst/>
        </p:spPr>
        <p:txBody>
          <a:bodyPr lIns="0" tIns="0" rIns="0" bIns="0" anchor="ctr"/>
          <a:lstStyle/>
          <a:p>
            <a:pPr marL="0" marR="0" lvl="0" indent="0" algn="ctr" defTabSz="914400" eaLnBrk="1" fontAlgn="auto" latinLnBrk="0" hangingPunct="1">
              <a:lnSpc>
                <a:spcPct val="100000"/>
              </a:lnSpc>
              <a:spcBef>
                <a:spcPct val="10000"/>
              </a:spcBef>
              <a:spcAft>
                <a:spcPts val="0"/>
              </a:spcAft>
              <a:buClrTx/>
              <a:buSzTx/>
              <a:buFontTx/>
              <a:buNone/>
              <a:tabLst/>
              <a:defRPr/>
            </a:pPr>
            <a:r>
              <a:rPr kumimoji="0" lang="de-DE" b="0" i="0" u="none" strike="noStrike" kern="0" cap="none" spc="0" normalizeH="0" baseline="0" noProof="0" dirty="0">
                <a:ln>
                  <a:noFill/>
                </a:ln>
                <a:solidFill>
                  <a:srgbClr val="FFFFFF"/>
                </a:solidFill>
                <a:effectLst/>
                <a:uLnTx/>
                <a:uFillTx/>
              </a:rPr>
              <a:t>Acoustic emission</a:t>
            </a:r>
          </a:p>
        </p:txBody>
      </p:sp>
      <p:cxnSp>
        <p:nvCxnSpPr>
          <p:cNvPr id="210" name="AutoShape 29">
            <a:extLst>
              <a:ext uri="{FF2B5EF4-FFF2-40B4-BE49-F238E27FC236}">
                <a16:creationId xmlns:a16="http://schemas.microsoft.com/office/drawing/2014/main" id="{4BC807AE-96D6-154F-33D0-B98D821301EB}"/>
              </a:ext>
            </a:extLst>
          </p:cNvPr>
          <p:cNvCxnSpPr>
            <a:cxnSpLocks noChangeShapeType="1"/>
            <a:stCxn id="11" idx="2"/>
            <a:endCxn id="200" idx="0"/>
          </p:cNvCxnSpPr>
          <p:nvPr/>
        </p:nvCxnSpPr>
        <p:spPr bwMode="gray">
          <a:xfrm>
            <a:off x="6096000" y="2882682"/>
            <a:ext cx="0" cy="312362"/>
          </a:xfrm>
          <a:prstGeom prst="straightConnector1">
            <a:avLst/>
          </a:prstGeom>
          <a:noFill/>
          <a:ln w="12700">
            <a:solidFill>
              <a:srgbClr val="969696"/>
            </a:solidFill>
            <a:round/>
            <a:headEnd/>
            <a:tailEnd/>
          </a:ln>
          <a:effectLst/>
        </p:spPr>
      </p:cxnSp>
      <p:cxnSp>
        <p:nvCxnSpPr>
          <p:cNvPr id="211" name="AutoShape 29">
            <a:extLst>
              <a:ext uri="{FF2B5EF4-FFF2-40B4-BE49-F238E27FC236}">
                <a16:creationId xmlns:a16="http://schemas.microsoft.com/office/drawing/2014/main" id="{67BD9689-55BE-302E-17FB-24C12F1DC092}"/>
              </a:ext>
            </a:extLst>
          </p:cNvPr>
          <p:cNvCxnSpPr>
            <a:cxnSpLocks noChangeShapeType="1"/>
            <a:stCxn id="200" idx="2"/>
            <a:endCxn id="203" idx="0"/>
          </p:cNvCxnSpPr>
          <p:nvPr/>
        </p:nvCxnSpPr>
        <p:spPr bwMode="gray">
          <a:xfrm>
            <a:off x="6096000" y="3556994"/>
            <a:ext cx="0" cy="400731"/>
          </a:xfrm>
          <a:prstGeom prst="straightConnector1">
            <a:avLst/>
          </a:prstGeom>
          <a:noFill/>
          <a:ln w="12700">
            <a:solidFill>
              <a:srgbClr val="969696"/>
            </a:solidFill>
            <a:round/>
            <a:headEnd/>
            <a:tailEnd/>
          </a:ln>
          <a:effectLst/>
        </p:spPr>
      </p:cxnSp>
      <p:sp>
        <p:nvSpPr>
          <p:cNvPr id="218" name="Text Box 139">
            <a:extLst>
              <a:ext uri="{FF2B5EF4-FFF2-40B4-BE49-F238E27FC236}">
                <a16:creationId xmlns:a16="http://schemas.microsoft.com/office/drawing/2014/main" id="{1A18F15A-0D1F-A567-3C73-6D412D030B30}"/>
              </a:ext>
            </a:extLst>
          </p:cNvPr>
          <p:cNvSpPr txBox="1">
            <a:spLocks noChangeArrowheads="1"/>
          </p:cNvSpPr>
          <p:nvPr/>
        </p:nvSpPr>
        <p:spPr bwMode="gray">
          <a:xfrm>
            <a:off x="9778507" y="5248614"/>
            <a:ext cx="1568450" cy="562378"/>
          </a:xfrm>
          <a:prstGeom prst="rect">
            <a:avLst/>
          </a:prstGeom>
          <a:solidFill>
            <a:srgbClr val="C0C0C0"/>
          </a:solidFill>
          <a:ln w="9525">
            <a:noFill/>
            <a:miter lim="800000"/>
            <a:headEnd/>
            <a:tailEnd/>
          </a:ln>
          <a:effectLst/>
        </p:spPr>
        <p:txBody>
          <a:bodyPr lIns="0" tIns="0" rIns="0" bIns="0" anchor="ctr"/>
          <a:lstStyle/>
          <a:p>
            <a:pPr marL="0" marR="0" lvl="0" indent="0" algn="ctr" defTabSz="914400" eaLnBrk="1" fontAlgn="auto" latinLnBrk="0" hangingPunct="1">
              <a:lnSpc>
                <a:spcPct val="100000"/>
              </a:lnSpc>
              <a:spcBef>
                <a:spcPct val="10000"/>
              </a:spcBef>
              <a:spcAft>
                <a:spcPts val="0"/>
              </a:spcAft>
              <a:buClrTx/>
              <a:buSzTx/>
              <a:buFontTx/>
              <a:buNone/>
              <a:tabLst/>
              <a:defRPr/>
            </a:pPr>
            <a:r>
              <a:rPr kumimoji="0" lang="de-DE" b="0" i="0" u="none" strike="noStrike" kern="0" cap="none" spc="0" normalizeH="0" baseline="0" noProof="0" dirty="0">
                <a:ln>
                  <a:noFill/>
                </a:ln>
                <a:solidFill>
                  <a:srgbClr val="FFFFFF"/>
                </a:solidFill>
                <a:effectLst/>
                <a:uLnTx/>
                <a:uFillTx/>
              </a:rPr>
              <a:t>Artificial neural networks</a:t>
            </a:r>
          </a:p>
        </p:txBody>
      </p:sp>
      <p:cxnSp>
        <p:nvCxnSpPr>
          <p:cNvPr id="219" name="AutoShape 33">
            <a:extLst>
              <a:ext uri="{FF2B5EF4-FFF2-40B4-BE49-F238E27FC236}">
                <a16:creationId xmlns:a16="http://schemas.microsoft.com/office/drawing/2014/main" id="{DB5D744F-B03E-2BE3-1084-C105460E00AF}"/>
              </a:ext>
            </a:extLst>
          </p:cNvPr>
          <p:cNvCxnSpPr>
            <a:cxnSpLocks noChangeShapeType="1"/>
          </p:cNvCxnSpPr>
          <p:nvPr/>
        </p:nvCxnSpPr>
        <p:spPr bwMode="gray">
          <a:xfrm>
            <a:off x="10543189" y="4951931"/>
            <a:ext cx="0" cy="296683"/>
          </a:xfrm>
          <a:prstGeom prst="straightConnector1">
            <a:avLst/>
          </a:prstGeom>
          <a:noFill/>
          <a:ln w="12700">
            <a:solidFill>
              <a:srgbClr val="969696"/>
            </a:solidFill>
            <a:round/>
            <a:headEnd/>
            <a:tailEnd/>
          </a:ln>
          <a:effectLst/>
        </p:spPr>
      </p:cxnSp>
      <p:sp>
        <p:nvSpPr>
          <p:cNvPr id="34" name="Textfeld 7">
            <a:extLst>
              <a:ext uri="{FF2B5EF4-FFF2-40B4-BE49-F238E27FC236}">
                <a16:creationId xmlns:a16="http://schemas.microsoft.com/office/drawing/2014/main" id="{7B60A459-645C-3870-00D3-0294E2FAEF8A}"/>
              </a:ext>
            </a:extLst>
          </p:cNvPr>
          <p:cNvSpPr txBox="1"/>
          <p:nvPr/>
        </p:nvSpPr>
        <p:spPr>
          <a:xfrm>
            <a:off x="1895534" y="6140451"/>
            <a:ext cx="4772686" cy="507831"/>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lang="en-US" sz="1100" dirty="0"/>
              <a:t>Development of a concept for data-based condition monitoring and structural health monitoring strategies for the use phase of hybrid components</a:t>
            </a:r>
          </a:p>
          <a:p>
            <a:pPr defTabSz="1219170" fontAlgn="base">
              <a:spcBef>
                <a:spcPct val="0"/>
              </a:spcBef>
              <a:spcAft>
                <a:spcPct val="0"/>
              </a:spcAft>
              <a:defRPr/>
            </a:pPr>
            <a:r>
              <a:rPr lang="de-DE" sz="1100" dirty="0"/>
              <a:t>04. August | Peiran Wang | Seit 5</a:t>
            </a:r>
          </a:p>
        </p:txBody>
      </p:sp>
    </p:spTree>
    <p:extLst>
      <p:ext uri="{BB962C8B-B14F-4D97-AF65-F5344CB8AC3E}">
        <p14:creationId xmlns:p14="http://schemas.microsoft.com/office/powerpoint/2010/main" val="1541914830"/>
      </p:ext>
    </p:extLst>
  </p:cSld>
  <p:clrMapOvr>
    <a:masterClrMapping/>
  </p:clrMapOvr>
</p:sld>
</file>

<file path=ppt/theme/theme1.xml><?xml version="1.0" encoding="utf-8"?>
<a:theme xmlns:a="http://schemas.openxmlformats.org/drawingml/2006/main" name="TUBraunschweig_PPT2007_Folienpool_16_9">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a:solidFill>
            <a:schemeClr val="accent1"/>
          </a:solidFill>
        </a:ln>
      </a:spPr>
      <a:bodyPr rtlCol="0" anchor="ctr"/>
      <a:lstStyle>
        <a:defPPr algn="ctr">
          <a:defRPr sz="1400" dirty="0" smtClean="0"/>
        </a:defPPr>
      </a:lstStyle>
      <a:style>
        <a:lnRef idx="2">
          <a:schemeClr val="accent5">
            <a:shade val="50000"/>
          </a:schemeClr>
        </a:lnRef>
        <a:fillRef idx="1">
          <a:schemeClr val="accent5"/>
        </a:fillRef>
        <a:effectRef idx="0">
          <a:schemeClr val="accent5"/>
        </a:effectRef>
        <a:fontRef idx="minor">
          <a:schemeClr val="lt1"/>
        </a:fontRef>
      </a: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a:spAutoFit/>
      </a:bodyPr>
      <a:lstStyle>
        <a:defPPr algn="l">
          <a:defRPr dirty="0" smtClean="0"/>
        </a:defPPr>
      </a:lstStyle>
    </a:txDef>
  </a:objectDefaults>
  <a:extraClrSchemeLst>
    <a:extraClrScheme>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UBraunschweig Folienmaster" id="{5C04E036-BDF5-4657-B0E1-57FB192BADFC}" vid="{1A3769AD-0C10-429C-B358-7E250C8E0902}"/>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8128</TotalTime>
  <Words>4475</Words>
  <Application>Microsoft Office PowerPoint</Application>
  <PresentationFormat>宽屏</PresentationFormat>
  <Paragraphs>699</Paragraphs>
  <Slides>41</Slides>
  <Notes>41</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41</vt:i4>
      </vt:variant>
    </vt:vector>
  </HeadingPairs>
  <TitlesOfParts>
    <vt:vector size="51" baseType="lpstr">
      <vt:lpstr>Arial</vt:lpstr>
      <vt:lpstr>Arial</vt:lpstr>
      <vt:lpstr>Calibri</vt:lpstr>
      <vt:lpstr>Calibri Light</vt:lpstr>
      <vt:lpstr>Cambria Math</vt:lpstr>
      <vt:lpstr>Times New Roman</vt:lpstr>
      <vt:lpstr>Wingdings</vt:lpstr>
      <vt:lpstr>TUBraunschweig_PPT2007_Folienpool_16_9</vt:lpstr>
      <vt:lpstr>自定义设计方案</vt:lpstr>
      <vt:lpstr>Worksheet</vt:lpstr>
      <vt:lpstr>Development of a concept for data-based condition monitoring and structural health monitoring strategies for the use phase of hybrid components</vt:lpstr>
      <vt:lpstr>Contents</vt:lpstr>
      <vt:lpstr>Contents</vt:lpstr>
      <vt:lpstr>Motivation and Objective</vt:lpstr>
      <vt:lpstr>BMW EfficientLightweight</vt:lpstr>
      <vt:lpstr>PowerPoint 演示文稿</vt:lpstr>
      <vt:lpstr>PowerPoint 演示文稿</vt:lpstr>
      <vt:lpstr>Motivation and objective</vt:lpstr>
      <vt:lpstr>Motivation and objective</vt:lpstr>
      <vt:lpstr>Motivation and objective</vt:lpstr>
      <vt:lpstr>Contents</vt:lpstr>
      <vt:lpstr>State of art</vt:lpstr>
      <vt:lpstr>State of art</vt:lpstr>
      <vt:lpstr>State of art</vt:lpstr>
      <vt:lpstr>Contents</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Contents</vt:lpstr>
      <vt:lpstr>Case Study</vt:lpstr>
      <vt:lpstr>Case Study</vt:lpstr>
      <vt:lpstr>Case Study</vt:lpstr>
      <vt:lpstr>Contents</vt:lpstr>
      <vt:lpstr>Summary and Critical appraisal</vt:lpstr>
      <vt:lpstr>Contents</vt:lpstr>
      <vt:lpstr>Outlook</vt:lpstr>
      <vt:lpstr>References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 concept for data-based condition monitoring and structural health monitoring strategies for the use phase</dc:title>
  <dc:creator>Wang Peiran</dc:creator>
  <cp:lastModifiedBy>Wang Peiran</cp:lastModifiedBy>
  <cp:revision>36</cp:revision>
  <cp:lastPrinted>2022-08-04T08:04:05Z</cp:lastPrinted>
  <dcterms:created xsi:type="dcterms:W3CDTF">2022-07-23T16:17:27Z</dcterms:created>
  <dcterms:modified xsi:type="dcterms:W3CDTF">2022-08-04T11:23:17Z</dcterms:modified>
</cp:coreProperties>
</file>