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302" r:id="rId4"/>
    <p:sldId id="303" r:id="rId5"/>
    <p:sldId id="310" r:id="rId6"/>
    <p:sldId id="315" r:id="rId7"/>
    <p:sldId id="306" r:id="rId8"/>
    <p:sldId id="311" r:id="rId9"/>
    <p:sldId id="312" r:id="rId10"/>
    <p:sldId id="314" r:id="rId11"/>
    <p:sldId id="316" r:id="rId12"/>
    <p:sldId id="308" r:id="rId13"/>
    <p:sldId id="318" r:id="rId14"/>
    <p:sldId id="319" r:id="rId15"/>
    <p:sldId id="313" r:id="rId16"/>
    <p:sldId id="305" r:id="rId17"/>
    <p:sldId id="317" r:id="rId18"/>
    <p:sldId id="304" r:id="rId19"/>
    <p:sldId id="320" r:id="rId20"/>
    <p:sldId id="322" r:id="rId21"/>
    <p:sldId id="321" r:id="rId22"/>
    <p:sldId id="323" r:id="rId23"/>
    <p:sldId id="324" r:id="rId24"/>
    <p:sldId id="330" r:id="rId25"/>
    <p:sldId id="325" r:id="rId26"/>
    <p:sldId id="329" r:id="rId27"/>
    <p:sldId id="331" r:id="rId28"/>
    <p:sldId id="326" r:id="rId29"/>
    <p:sldId id="32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D3FAB-F635-AEF3-5E90-3913379E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905FC-B80D-8187-3026-1E575B2F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1835D-1F45-C547-13A4-D778134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3D9CC-D4ED-E671-5B78-CAA38A7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39EE-7928-04F8-43DB-17A8C59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9D30-B754-D49E-3858-D188F8E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2AC7-19BD-EBD1-B61F-D0A27C11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85E13-E0F8-D2B3-78E3-A8994842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9ECAA-3F0E-A92C-7909-490767F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972B5-EE9A-14EE-3730-47F187B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E41FF-4318-35E8-B03D-3C2239AD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F37E-D2D1-1AC2-88F5-B5BBC430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C0B0A-EA28-8F8F-D709-D35247A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AB6B-31DB-7787-C6E6-1E6141D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8CED-FA61-E663-76CB-9D5D2F1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D054-C233-8E94-655A-4DE0C87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9DA36-9510-1FF1-AEC0-366BBF5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B612-E7D9-CFD3-BE07-F57147F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6D94A-EFA3-457C-3F7C-204EFC81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953F-098C-21F3-ED47-4BD26AEE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8A2A-CBC3-20D0-92E1-9E651F00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B847C-C57A-F5F8-8F10-6ADA9FE3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27B4F-BA11-618F-5B74-AB8CC82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7A73-9FAD-9829-4651-D54B21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60C3-BED9-69B3-DCC3-C864B634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3345C-D5DE-BD5F-AEBE-817EDB0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2E38-6EA1-9B89-B39C-46BA1A8C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0BD59-EE04-9DAF-7DA8-7135E96C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B32BF-64F0-3BC9-DF6B-8EFB1A9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1E1CD-163C-225F-C683-DF33A1F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53FF1-6118-32FE-6961-C784928A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6EED-E51C-57AE-472C-3D80EF3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4EBC-CE6B-A02B-2E6A-490B86CE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F8540-D2C7-1231-B21D-DF53FB7E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93546-F114-5461-BDC9-C2ED5B4A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6FD0B-D571-C254-30C8-D1F9EF05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FD826-0A54-F11D-6462-C0FDADE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2FCAD-384E-9BEE-0781-E814794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D0D7E-C496-9583-4474-D467C003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953C-AFCB-841A-D624-85CC592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3AB76-0825-F80D-2611-71E33F4A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8B75B-9F77-D441-FD87-554D766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556DB-6650-DF1B-F793-6811C0B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94A23-8BE3-737C-CFBA-8A77C45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5A73-9937-3552-2EF5-7750480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DF9A4-ACDD-6DEF-D6E4-CF8E801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925-41F9-CAF3-3111-ADC7070D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C3C1-A950-0174-8F1E-CFB737F9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433CD-136B-9C4E-3D69-17EFF8B5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DD543-2900-A7F0-F4E5-E3FD4078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6B55C-2B7D-078B-998F-085C1A0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D075-7C6D-348A-7A65-72CC18F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6153-629B-D4EB-A0B4-EE3647DD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CA9C4-F8B7-1DD7-2FC9-71300A70B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48B6D-177B-F156-2FFE-85C359F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23071-AA34-9488-3D8E-73B42A70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F6DD-FD3E-98F2-7041-6754DF4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DA983-CC85-FBFA-11E5-27D8DFF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4C40C-0108-159C-550C-846872F1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200D-BA9E-7C8D-3ADE-D7C01BC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947C0-6091-01D5-74FD-D2EBDC3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10835-36F3-4C76-8F1E-BB4E173C401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3DD5-CAAB-532F-5157-6234544F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8C34-BF5E-BAD8-8764-E47793CA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4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arxiv.org/pdf/1307.6861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10" Type="http://schemas.openxmlformats.org/officeDocument/2006/relationships/image" Target="../media/image33.png"/><Relationship Id="rId4" Type="http://schemas.openxmlformats.org/officeDocument/2006/relationships/hyperlink" Target="https://journals.aps.org/prl/pdf/10.1103/PhysRevLett.81.1175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7.013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A48B-A8D4-00B5-7FC5-4EA9B740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90" y="2040544"/>
            <a:ext cx="9144000" cy="1127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 at BDX experiment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79C3-7DCB-26CB-5910-2BBA529F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23" y="3847289"/>
            <a:ext cx="9144000" cy="1655762"/>
          </a:xfrm>
        </p:spPr>
        <p:txBody>
          <a:bodyPr/>
          <a:lstStyle/>
          <a:p>
            <a:r>
              <a:rPr lang="en-US" altLang="zh-CN"/>
              <a:t>2024/7/19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6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EE6-C3DC-5112-E11F-24126A6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6774"/>
          </a:xfrm>
        </p:spPr>
        <p:txBody>
          <a:bodyPr/>
          <a:lstStyle/>
          <a:p>
            <a:r>
              <a:rPr lang="en-US" altLang="zh-CN" dirty="0"/>
              <a:t>Rapidity distribution</a:t>
            </a:r>
            <a:endParaRPr lang="zh-CN" altLang="en-US" dirty="0"/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355C6434-555E-CC44-59FD-C97BCA7E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776"/>
            <a:ext cx="5919770" cy="4036978"/>
          </a:xfrm>
          <a:prstGeom prst="rect">
            <a:avLst/>
          </a:prstGeom>
        </p:spPr>
      </p:pic>
      <p:pic>
        <p:nvPicPr>
          <p:cNvPr id="3" name="内容占位符 4" descr="图表, 折线图&#10;&#10;描述已自动生成">
            <a:extLst>
              <a:ext uri="{FF2B5EF4-FFF2-40B4-BE49-F238E27FC236}">
                <a16:creationId xmlns:a16="http://schemas.microsoft.com/office/drawing/2014/main" id="{86C433E7-E483-6709-A443-6A69829B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0" y="0"/>
            <a:ext cx="4339249" cy="2762655"/>
          </a:xfrm>
        </p:spPr>
      </p:pic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AAA48D32-A314-74B2-6281-D1F2DE97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62655"/>
            <a:ext cx="5919770" cy="40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8B4725DB-1F89-248B-94E0-218A7BD5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8" y="785042"/>
            <a:ext cx="7347823" cy="4678114"/>
          </a:xfrm>
        </p:spPr>
      </p:pic>
    </p:spTree>
    <p:extLst>
      <p:ext uri="{BB962C8B-B14F-4D97-AF65-F5344CB8AC3E}">
        <p14:creationId xmlns:p14="http://schemas.microsoft.com/office/powerpoint/2010/main" val="36430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87228BCD-ADB6-0BA9-99D8-8B63C015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513"/>
            <a:ext cx="7968915" cy="5102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BB8457-8A5A-9013-87AA-6F54D50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on the production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4C9B-FAE8-01A7-3C1B-6FAAFFD82122}"/>
              </a:ext>
            </a:extLst>
          </p:cNvPr>
          <p:cNvSpPr txBox="1"/>
          <p:nvPr/>
        </p:nvSpPr>
        <p:spPr>
          <a:xfrm>
            <a:off x="3365769" y="3648271"/>
            <a:ext cx="3699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previous result (didn’t successfully apply nuclear formfactor)</a:t>
            </a:r>
          </a:p>
          <a:p>
            <a:pPr algn="l"/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Yellow: applied formfactor</a:t>
            </a:r>
          </a:p>
          <a:p>
            <a:pPr algn="l"/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green: updated formfactor</a:t>
            </a:r>
            <a:endParaRPr lang="zh-CN" altLang="en-US" dirty="0" err="1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0A8F-73BA-BEFD-4248-86D914A1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from </a:t>
            </a:r>
            <a:r>
              <a:rPr lang="en-US" altLang="zh-CN" dirty="0" err="1"/>
              <a:t>CsI</a:t>
            </a:r>
            <a:r>
              <a:rPr lang="en-US" altLang="zh-CN" dirty="0"/>
              <a:t> detector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EFA9B-17A9-3E3A-0B62-4F8B34C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r>
              <a:rPr lang="en-US" altLang="zh-CN" dirty="0"/>
              <a:t>The energy threshold is 300 MeV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9BEBD17E-CD89-06B1-C491-1F3A741C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1" y="2382062"/>
            <a:ext cx="11570535" cy="28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AB1F-4D2B-B6E1-5760-17BFBD8A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Back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DFAF-FB13-2D3B-8415-5A1691B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0587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4092A4A-966A-56B3-AE38-2414AAD0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8" y="0"/>
            <a:ext cx="7398482" cy="6803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5412A-4998-2BEA-52BE-F41DD7B52611}"/>
              </a:ext>
            </a:extLst>
          </p:cNvPr>
          <p:cNvSpPr txBox="1"/>
          <p:nvPr/>
        </p:nvSpPr>
        <p:spPr>
          <a:xfrm>
            <a:off x="39259" y="1765883"/>
            <a:ext cx="29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 with Megan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distributions: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distribution dependence on mass.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distribution dependence on mass. </a:t>
            </a:r>
          </a:p>
        </p:txBody>
      </p:sp>
    </p:spTree>
    <p:extLst>
      <p:ext uri="{BB962C8B-B14F-4D97-AF65-F5344CB8AC3E}">
        <p14:creationId xmlns:p14="http://schemas.microsoft.com/office/powerpoint/2010/main" val="32841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</p:spPr>
            <p:txBody>
              <a:bodyPr/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screening and nucleus parameters</a:t>
                </a:r>
              </a:p>
              <a:p>
                <a:r>
                  <a:rPr lang="en-US" altLang="zh-CN" dirty="0"/>
                  <a:t>The first term is called the elastic atomic form factor, parametrizing electron screening.</a:t>
                </a:r>
              </a:p>
              <a:p>
                <a:r>
                  <a:rPr lang="en-US" altLang="zh-CN" dirty="0"/>
                  <a:t>The second term is called the elastic nuclear form factor, parametrizing finite nuclear size.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406063" y="4313588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0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 (updated)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773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=2.79</m:t>
                    </m:r>
                  </m:oMath>
                </a14:m>
                <a:r>
                  <a:rPr lang="en-US" altLang="zh-CN" dirty="0"/>
                  <a:t>,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=0.000511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=0.938</m:t>
                    </m:r>
                  </m:oMath>
                </a14:m>
                <a:r>
                  <a:rPr lang="en-US" altLang="zh-CN" dirty="0"/>
                  <a:t> GeV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885286" y="6059361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https://arxiv.org/pdf/2401.06843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3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AB98-ADE4-B465-3AA2-8458933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83" y="201207"/>
            <a:ext cx="5533417" cy="1325563"/>
          </a:xfrm>
        </p:spPr>
        <p:txBody>
          <a:bodyPr/>
          <a:lstStyle/>
          <a:p>
            <a:r>
              <a:rPr lang="en-US" altLang="zh-CN" dirty="0"/>
              <a:t>SLAC  production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6E559E8-829A-A19F-1006-83FF45C8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843"/>
            <a:ext cx="538487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E18B01-3E37-63FC-6593-7415E826E9E5}"/>
              </a:ext>
            </a:extLst>
          </p:cNvPr>
          <p:cNvSpPr txBox="1"/>
          <p:nvPr/>
        </p:nvSpPr>
        <p:spPr>
          <a:xfrm>
            <a:off x="7922170" y="5032442"/>
            <a:ext cx="32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https://inspirehep.net/files/08e5ea6b54eb1a30bb4fdd1319841f9d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报纸上的文字&#10;&#10;描述已自动生成">
            <a:extLst>
              <a:ext uri="{FF2B5EF4-FFF2-40B4-BE49-F238E27FC236}">
                <a16:creationId xmlns:a16="http://schemas.microsoft.com/office/drawing/2014/main" id="{CCBBA033-2E74-0188-051F-9F847728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73" y="1567843"/>
            <a:ext cx="6816797" cy="298470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BC480E-8E28-E2A1-7D17-0D5C1D40F91B}"/>
              </a:ext>
            </a:extLst>
          </p:cNvPr>
          <p:cNvCxnSpPr/>
          <p:nvPr/>
        </p:nvCxnSpPr>
        <p:spPr>
          <a:xfrm>
            <a:off x="9805481" y="3326859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D53957-CB39-6D52-8715-B59969B96370}"/>
              </a:ext>
            </a:extLst>
          </p:cNvPr>
          <p:cNvCxnSpPr>
            <a:cxnSpLocks/>
          </p:cNvCxnSpPr>
          <p:nvPr/>
        </p:nvCxnSpPr>
        <p:spPr>
          <a:xfrm>
            <a:off x="5463702" y="3605719"/>
            <a:ext cx="66375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5EA6D3-C5A7-0E16-3302-A8BF0E3813A1}"/>
              </a:ext>
            </a:extLst>
          </p:cNvPr>
          <p:cNvCxnSpPr>
            <a:cxnSpLocks/>
          </p:cNvCxnSpPr>
          <p:nvPr/>
        </p:nvCxnSpPr>
        <p:spPr>
          <a:xfrm>
            <a:off x="5463702" y="3917004"/>
            <a:ext cx="1549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B309B5-C62A-2BD9-E6A5-0C7C04CB2896}"/>
              </a:ext>
            </a:extLst>
          </p:cNvPr>
          <p:cNvCxnSpPr/>
          <p:nvPr/>
        </p:nvCxnSpPr>
        <p:spPr>
          <a:xfrm>
            <a:off x="9805481" y="4179651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B34EAF-9DEF-31D1-DA5B-CA0A015FDBD9}"/>
              </a:ext>
            </a:extLst>
          </p:cNvPr>
          <p:cNvCxnSpPr>
            <a:cxnSpLocks/>
          </p:cNvCxnSpPr>
          <p:nvPr/>
        </p:nvCxnSpPr>
        <p:spPr>
          <a:xfrm>
            <a:off x="5384873" y="4458510"/>
            <a:ext cx="30587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99A0-35E6-5013-CDC9-17B63700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8"/>
            <a:ext cx="6175443" cy="5942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SLAC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</p:spPr>
            <p:txBody>
              <a:bodyPr/>
              <a:lstStyle/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0.4×0.4×1.4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100 keV (or 3 keV)</a:t>
                </a:r>
              </a:p>
              <a:p>
                <a:r>
                  <a:rPr lang="en-US" altLang="zh-CN" dirty="0"/>
                  <a:t>Distance between target (W) and detector: 90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  <a:blipFill>
                <a:blip r:embed="rId2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DBF700-C401-8653-4AF9-F92987DC00A7}"/>
              </a:ext>
            </a:extLst>
          </p:cNvPr>
          <p:cNvSpPr txBox="1"/>
          <p:nvPr/>
        </p:nvSpPr>
        <p:spPr>
          <a:xfrm>
            <a:off x="4280982" y="65223"/>
            <a:ext cx="65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https://arxiv.org/pdf/1307.6861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hlinkClick r:id="rId4"/>
              </a:rPr>
              <a:t>PhysRevLett.81.1175 (aps.org)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EBFC812-03A8-627C-090E-0FECE22D24C9}"/>
              </a:ext>
            </a:extLst>
          </p:cNvPr>
          <p:cNvSpPr txBox="1">
            <a:spLocks/>
          </p:cNvSpPr>
          <p:nvPr/>
        </p:nvSpPr>
        <p:spPr>
          <a:xfrm>
            <a:off x="747410" y="2531054"/>
            <a:ext cx="6917986" cy="65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BDX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~ eV</a:t>
                </a:r>
              </a:p>
              <a:p>
                <a:r>
                  <a:rPr lang="en-US" altLang="zh-CN" dirty="0"/>
                  <a:t>Distance between target (W) and detector: 20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  <a:blipFill>
                <a:blip r:embed="rId5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/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𝐸𝑂𝑇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𝑡h𝑖𝑐𝑘𝑛𝑒𝑠𝑠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/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GeV: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blipFill>
                <a:blip r:embed="rId7"/>
                <a:stretch>
                  <a:fillRect l="-2452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E29F04-7D63-15E0-6526-C1CA6CA9FE4B}"/>
              </a:ext>
            </a:extLst>
          </p:cNvPr>
          <p:cNvCxnSpPr>
            <a:cxnSpLocks/>
          </p:cNvCxnSpPr>
          <p:nvPr/>
        </p:nvCxnSpPr>
        <p:spPr>
          <a:xfrm flipV="1">
            <a:off x="6663447" y="5801406"/>
            <a:ext cx="404509" cy="2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图片包含 文本&#10;&#10;描述已自动生成">
            <a:extLst>
              <a:ext uri="{FF2B5EF4-FFF2-40B4-BE49-F238E27FC236}">
                <a16:creationId xmlns:a16="http://schemas.microsoft.com/office/drawing/2014/main" id="{D3EC3FCE-24B3-2174-8E01-11F81B95E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4" y="6096797"/>
            <a:ext cx="2721595" cy="695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/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875D8BAC-7CCD-7D97-9427-5F10F63FF2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93" y="4584597"/>
            <a:ext cx="3748923" cy="22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F144-5D4C-8D73-21FF-D42F444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6353" cy="10842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Millicharge</a:t>
            </a:r>
            <a:r>
              <a:rPr lang="en-US" altLang="zh-CN" dirty="0"/>
              <a:t> particle at </a:t>
            </a:r>
            <a:r>
              <a:rPr lang="en-US" altLang="zh-CN" dirty="0" err="1"/>
              <a:t>Beamdump</a:t>
            </a:r>
            <a:r>
              <a:rPr lang="en-US" altLang="zh-CN" dirty="0"/>
              <a:t> 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/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Need to have a better prediction on flux (predict the number of signal events given a certain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Understand the kinematics of signal and provide suggestion on the size of the detector, etc.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blipFill>
                <a:blip r:embed="rId2"/>
                <a:stretch>
                  <a:fillRect l="-967" t="-4027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5E00394D-9266-3C4D-57CC-7DAB8E8B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73" y="1410992"/>
            <a:ext cx="5707875" cy="1226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/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A77EB8-809F-5D3E-3EFD-E9C8E1D242AD}"/>
              </a:ext>
            </a:extLst>
          </p:cNvPr>
          <p:cNvCxnSpPr/>
          <p:nvPr/>
        </p:nvCxnSpPr>
        <p:spPr>
          <a:xfrm flipH="1" flipV="1">
            <a:off x="5486400" y="2334637"/>
            <a:ext cx="1322962" cy="63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4A0C3D-5F22-14F1-07EF-363A4EBC69D0}"/>
              </a:ext>
            </a:extLst>
          </p:cNvPr>
          <p:cNvSpPr txBox="1"/>
          <p:nvPr/>
        </p:nvSpPr>
        <p:spPr>
          <a:xfrm>
            <a:off x="3822970" y="2899336"/>
            <a:ext cx="287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Millicharge</a:t>
            </a:r>
            <a:r>
              <a:rPr lang="en-US" altLang="zh-CN" dirty="0">
                <a:solidFill>
                  <a:schemeClr val="accent1"/>
                </a:solidFill>
              </a:rPr>
              <a:t> interact with electrons by tiny EM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77CFDD6F-9DBE-200B-D7EC-469425E1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9" y="411970"/>
            <a:ext cx="9883302" cy="58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BFC-592F-F0EF-CF18-85B37731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Energy distribution at given position t</a:t>
            </a:r>
            <a:endParaRPr lang="zh-CN" altLang="en-US" dirty="0"/>
          </a:p>
        </p:txBody>
      </p:sp>
      <p:pic>
        <p:nvPicPr>
          <p:cNvPr id="6" name="内容占位符 5" descr="文本, 信件&#10;&#10;描述已自动生成">
            <a:extLst>
              <a:ext uri="{FF2B5EF4-FFF2-40B4-BE49-F238E27FC236}">
                <a16:creationId xmlns:a16="http://schemas.microsoft.com/office/drawing/2014/main" id="{7C2E3F11-00B1-5862-794C-B78F079A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4" y="1767304"/>
            <a:ext cx="6706434" cy="1948662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076C00-4A1D-76B1-349F-77B3799FC360}"/>
              </a:ext>
            </a:extLst>
          </p:cNvPr>
          <p:cNvSpPr txBox="1"/>
          <p:nvPr/>
        </p:nvSpPr>
        <p:spPr>
          <a:xfrm>
            <a:off x="9640110" y="2169269"/>
            <a:ext cx="21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/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080E1F93-2A64-8C25-1D84-9EDCB73EE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518" y="3969189"/>
            <a:ext cx="457200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/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/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/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  <a:blipFill>
                <a:blip r:embed="rId2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2F77-DD95-7DA2-6E86-2EDD66DF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059"/>
            <a:ext cx="10515600" cy="182224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=20000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=28000 pb (90%)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=67000 pb (70%)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  <a:blipFill>
                <a:blip r:embed="rId3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F13B24-A177-E7E7-8FB9-2C6F90241573}"/>
              </a:ext>
            </a:extLst>
          </p:cNvPr>
          <p:cNvSpPr txBox="1">
            <a:spLocks/>
          </p:cNvSpPr>
          <p:nvPr/>
        </p:nvSpPr>
        <p:spPr>
          <a:xfrm>
            <a:off x="838200" y="4526672"/>
            <a:ext cx="10515600" cy="182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=800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=700 pb (60%)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=800 pb (20%)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12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F34F-ED5C-55FD-3445-03A9E1A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89051" cy="792466"/>
          </a:xfrm>
        </p:spPr>
        <p:txBody>
          <a:bodyPr/>
          <a:lstStyle/>
          <a:p>
            <a:r>
              <a:rPr lang="en-US" altLang="zh-CN" dirty="0"/>
              <a:t>shower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0E1DC-97A0-E634-2F28-A5362CFD51A4}"/>
              </a:ext>
            </a:extLst>
          </p:cNvPr>
          <p:cNvSpPr txBox="1"/>
          <p:nvPr/>
        </p:nvSpPr>
        <p:spPr>
          <a:xfrm>
            <a:off x="0" y="796961"/>
            <a:ext cx="388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particle energy: 10 MeV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Material: graphite (need to change)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GeV beam energy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4ED422-C572-CED0-45CD-4042310D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3" y="3573939"/>
            <a:ext cx="12201133" cy="29758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EB5032-CB88-8E27-C987-B5047ABE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7" y="0"/>
            <a:ext cx="6608323" cy="3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48DDF-D384-5A38-10F5-FC2F1337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0"/>
            <a:ext cx="10515600" cy="948109"/>
          </a:xfrm>
        </p:spPr>
        <p:txBody>
          <a:bodyPr/>
          <a:lstStyle/>
          <a:p>
            <a:r>
              <a:rPr lang="en-US" altLang="zh-CN" dirty="0"/>
              <a:t>Electrons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1D680-1C7F-D8A4-1259-34896810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3"/>
            <a:ext cx="10515600" cy="4351338"/>
          </a:xfrm>
        </p:spPr>
        <p:txBody>
          <a:bodyPr/>
          <a:lstStyle/>
          <a:p>
            <a:r>
              <a:rPr lang="en-US" altLang="zh-CN" dirty="0"/>
              <a:t>Forwarded and high energy</a:t>
            </a:r>
          </a:p>
          <a:p>
            <a:pPr lvl="1"/>
            <a:r>
              <a:rPr lang="en-US" altLang="zh-CN" dirty="0"/>
              <a:t>high accepted rate</a:t>
            </a:r>
          </a:p>
          <a:p>
            <a:r>
              <a:rPr lang="en-US" altLang="zh-CN" dirty="0"/>
              <a:t>Forwarded but low energy</a:t>
            </a:r>
          </a:p>
          <a:p>
            <a:pPr lvl="1"/>
            <a:r>
              <a:rPr lang="en-US" altLang="zh-CN" dirty="0"/>
              <a:t>Low accepted rate (see slide 22)</a:t>
            </a:r>
          </a:p>
          <a:p>
            <a:r>
              <a:rPr lang="en-US" altLang="zh-CN" dirty="0"/>
              <a:t>Not forwarded but high energy</a:t>
            </a:r>
          </a:p>
          <a:p>
            <a:pPr lvl="1"/>
            <a:r>
              <a:rPr lang="en-US" altLang="zh-CN" dirty="0"/>
              <a:t>Low accepted rate</a:t>
            </a:r>
          </a:p>
          <a:p>
            <a:r>
              <a:rPr lang="en-US" altLang="zh-CN" dirty="0"/>
              <a:t>Not forwarded and low energy</a:t>
            </a:r>
          </a:p>
          <a:p>
            <a:pPr lvl="1"/>
            <a:r>
              <a:rPr lang="en-US" altLang="zh-CN" dirty="0"/>
              <a:t>Low accepted rate (angle distribution spread out)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2D6D8-5BF9-9577-7DB8-2FF2622EE9A8}"/>
              </a:ext>
            </a:extLst>
          </p:cNvPr>
          <p:cNvSpPr txBox="1"/>
          <p:nvPr/>
        </p:nvSpPr>
        <p:spPr>
          <a:xfrm>
            <a:off x="4111558" y="316808"/>
            <a:ext cx="583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 (within the accepted angle: 0.1m/20m)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electron (E &gt; 1 GeV)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8AC59D-3D3D-21DF-1C44-ABA0786F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5" y="3946507"/>
            <a:ext cx="12206958" cy="111666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713929-3A7A-8205-AC2F-20DB2355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3" y="1765492"/>
            <a:ext cx="12206958" cy="1199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All historical particle during the shower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  <a:blipFill>
                <a:blip r:embed="rId4"/>
                <a:stretch>
                  <a:fillRect l="-2377" t="-17969" b="-3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2FAB5C5-D8D4-D92C-96F7-44CE4CAAAAB4}"/>
              </a:ext>
            </a:extLst>
          </p:cNvPr>
          <p:cNvSpPr txBox="1"/>
          <p:nvPr/>
        </p:nvSpPr>
        <p:spPr>
          <a:xfrm>
            <a:off x="6096001" y="1257778"/>
            <a:ext cx="58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 (within the accepted angle: 0.1m/20m)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/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/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/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F1985B-CA78-A523-DE86-8674F7D984C0}"/>
              </a:ext>
            </a:extLst>
          </p:cNvPr>
          <p:cNvCxnSpPr>
            <a:cxnSpLocks/>
          </p:cNvCxnSpPr>
          <p:nvPr/>
        </p:nvCxnSpPr>
        <p:spPr>
          <a:xfrm flipH="1">
            <a:off x="7509753" y="1553329"/>
            <a:ext cx="344391" cy="898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B84FAC-C7C2-2C3F-A6BE-A07D4AF1B8E2}"/>
              </a:ext>
            </a:extLst>
          </p:cNvPr>
          <p:cNvCxnSpPr>
            <a:cxnSpLocks/>
          </p:cNvCxnSpPr>
          <p:nvPr/>
        </p:nvCxnSpPr>
        <p:spPr>
          <a:xfrm>
            <a:off x="10179864" y="1603861"/>
            <a:ext cx="755646" cy="1056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D8C2B97-E012-ACDA-4D39-B404F072E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155"/>
            <a:ext cx="12175893" cy="11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A1FE-5E2C-09F9-D73E-99CA39C1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51" y="924128"/>
            <a:ext cx="2080098" cy="6031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100 MeV</a:t>
            </a:r>
            <a:endParaRPr lang="zh-CN" altLang="en-US" sz="3200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F68C05D-BBA0-B8B3-276A-A00F7222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97491"/>
            <a:ext cx="4572000" cy="27813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C5913B6B-D32E-A358-8327-C120ADAF0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324" y="997491"/>
            <a:ext cx="4572000" cy="2781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AE72C8F9-A383-F0B3-2498-CEDA1281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324" y="3814459"/>
            <a:ext cx="4572000" cy="27813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ECA4238D-A0CB-3183-931E-B8C46EA07EDD}"/>
              </a:ext>
            </a:extLst>
          </p:cNvPr>
          <p:cNvSpPr txBox="1">
            <a:spLocks/>
          </p:cNvSpPr>
          <p:nvPr/>
        </p:nvSpPr>
        <p:spPr>
          <a:xfrm>
            <a:off x="6661015" y="997491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10 MeV</a:t>
            </a:r>
            <a:endParaRPr lang="zh-CN" altLang="en-US" sz="32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BEC5120-33BE-E6B4-08E1-B197D1195477}"/>
              </a:ext>
            </a:extLst>
          </p:cNvPr>
          <p:cNvSpPr txBox="1">
            <a:spLocks/>
          </p:cNvSpPr>
          <p:nvPr/>
        </p:nvSpPr>
        <p:spPr>
          <a:xfrm>
            <a:off x="6661015" y="4101830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 MeV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B1CF1-F714-F71D-227B-F69214844685}"/>
              </a:ext>
            </a:extLst>
          </p:cNvPr>
          <p:cNvSpPr txBox="1"/>
          <p:nvPr/>
        </p:nvSpPr>
        <p:spPr>
          <a:xfrm>
            <a:off x="0" y="7094"/>
            <a:ext cx="85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energy of shower particle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820564-CE73-ECE5-8242-9CA9ECCCA153}"/>
              </a:ext>
            </a:extLst>
          </p:cNvPr>
          <p:cNvSpPr txBox="1"/>
          <p:nvPr/>
        </p:nvSpPr>
        <p:spPr>
          <a:xfrm>
            <a:off x="5321839" y="830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electron’s energy distribution</a:t>
            </a:r>
            <a:endParaRPr lang="zh-CN" altLang="en-US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4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A1FE-5E2C-09F9-D73E-99CA39C1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51" y="924128"/>
            <a:ext cx="2080098" cy="6031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100 MeV</a:t>
            </a:r>
            <a:endParaRPr lang="zh-CN" altLang="en-US" sz="32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CA4238D-A0CB-3183-931E-B8C46EA07EDD}"/>
              </a:ext>
            </a:extLst>
          </p:cNvPr>
          <p:cNvSpPr txBox="1">
            <a:spLocks/>
          </p:cNvSpPr>
          <p:nvPr/>
        </p:nvSpPr>
        <p:spPr>
          <a:xfrm>
            <a:off x="6661015" y="997491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10 MeV</a:t>
            </a:r>
            <a:endParaRPr lang="zh-CN" altLang="en-US" sz="32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BEC5120-33BE-E6B4-08E1-B197D1195477}"/>
              </a:ext>
            </a:extLst>
          </p:cNvPr>
          <p:cNvSpPr txBox="1">
            <a:spLocks/>
          </p:cNvSpPr>
          <p:nvPr/>
        </p:nvSpPr>
        <p:spPr>
          <a:xfrm>
            <a:off x="6661015" y="4101830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 MeV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B1CF1-F714-F71D-227B-F69214844685}"/>
              </a:ext>
            </a:extLst>
          </p:cNvPr>
          <p:cNvSpPr txBox="1"/>
          <p:nvPr/>
        </p:nvSpPr>
        <p:spPr>
          <a:xfrm>
            <a:off x="0" y="7094"/>
            <a:ext cx="85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energy of shower particle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F523369-BF51-F499-0476-DFAAA753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924128"/>
            <a:ext cx="4572000" cy="28575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95D8161-E218-847E-82DC-4A51D4F42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2" y="924128"/>
            <a:ext cx="4572000" cy="28575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6AEF38F-F0A5-0A7B-D53F-3DDEBDCDC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2" y="3993406"/>
            <a:ext cx="4572000" cy="2857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84E7C8-9691-B83B-F062-AB2EBB08C7EF}"/>
              </a:ext>
            </a:extLst>
          </p:cNvPr>
          <p:cNvSpPr txBox="1"/>
          <p:nvPr/>
        </p:nvSpPr>
        <p:spPr>
          <a:xfrm>
            <a:off x="5321839" y="830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electron’s energy distribution</a:t>
            </a:r>
            <a:endParaRPr lang="zh-CN" altLang="en-US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5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576-DCE5-0AA7-8536-6463147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6077"/>
            <a:ext cx="10515600" cy="906696"/>
          </a:xfrm>
        </p:spPr>
        <p:txBody>
          <a:bodyPr/>
          <a:lstStyle/>
          <a:p>
            <a:r>
              <a:rPr lang="en-US" altLang="zh-CN" dirty="0"/>
              <a:t>Conditional probability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A42B8-9A1D-070C-C95C-D36233D4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5030963"/>
            <a:ext cx="10515600" cy="1163058"/>
          </a:xfrm>
        </p:spPr>
        <p:txBody>
          <a:bodyPr/>
          <a:lstStyle/>
          <a:p>
            <a:r>
              <a:rPr lang="en-US" altLang="zh-CN" dirty="0"/>
              <a:t>Ignore conditional probability</a:t>
            </a:r>
          </a:p>
          <a:p>
            <a:pPr lvl="1"/>
            <a:r>
              <a:rPr lang="en-US" altLang="zh-CN" dirty="0"/>
              <a:t>cross sections can be just added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796CD3-5B53-1788-6E98-C879DBCF0728}"/>
              </a:ext>
            </a:extLst>
          </p:cNvPr>
          <p:cNvCxnSpPr/>
          <p:nvPr/>
        </p:nvCxnSpPr>
        <p:spPr>
          <a:xfrm>
            <a:off x="466928" y="3287949"/>
            <a:ext cx="894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88BEBC-2F9C-E6A3-B7EA-8EE34C66EC4B}"/>
              </a:ext>
            </a:extLst>
          </p:cNvPr>
          <p:cNvCxnSpPr/>
          <p:nvPr/>
        </p:nvCxnSpPr>
        <p:spPr>
          <a:xfrm flipV="1">
            <a:off x="1361872" y="2801566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C7D2494-257E-4D92-854E-FEFDEB4CD530}"/>
              </a:ext>
            </a:extLst>
          </p:cNvPr>
          <p:cNvCxnSpPr/>
          <p:nvPr/>
        </p:nvCxnSpPr>
        <p:spPr>
          <a:xfrm>
            <a:off x="1361872" y="3287949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6603DCD-53EC-CCA6-2A9C-D5990C3C7B46}"/>
              </a:ext>
            </a:extLst>
          </p:cNvPr>
          <p:cNvCxnSpPr/>
          <p:nvPr/>
        </p:nvCxnSpPr>
        <p:spPr>
          <a:xfrm>
            <a:off x="1663429" y="35736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79FC33-B91C-FB90-E3AE-0FC3867F8E34}"/>
              </a:ext>
            </a:extLst>
          </p:cNvPr>
          <p:cNvCxnSpPr>
            <a:cxnSpLocks/>
          </p:cNvCxnSpPr>
          <p:nvPr/>
        </p:nvCxnSpPr>
        <p:spPr>
          <a:xfrm flipV="1">
            <a:off x="2071991" y="2459173"/>
            <a:ext cx="749030" cy="34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9E9A589-FA8E-9CB2-0D31-41A4E9BE4630}"/>
              </a:ext>
            </a:extLst>
          </p:cNvPr>
          <p:cNvCxnSpPr>
            <a:cxnSpLocks/>
          </p:cNvCxnSpPr>
          <p:nvPr/>
        </p:nvCxnSpPr>
        <p:spPr>
          <a:xfrm>
            <a:off x="2071991" y="28015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89328D9-1FB7-6405-5BCC-D3D90177EF56}"/>
              </a:ext>
            </a:extLst>
          </p:cNvPr>
          <p:cNvCxnSpPr>
            <a:cxnSpLocks/>
          </p:cNvCxnSpPr>
          <p:nvPr/>
        </p:nvCxnSpPr>
        <p:spPr>
          <a:xfrm>
            <a:off x="2373548" y="3087281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1CEF11-6D59-5164-9E57-89F1F8F216C8}"/>
              </a:ext>
            </a:extLst>
          </p:cNvPr>
          <p:cNvCxnSpPr/>
          <p:nvPr/>
        </p:nvCxnSpPr>
        <p:spPr>
          <a:xfrm flipV="1">
            <a:off x="2830748" y="1962217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633ADE9-16B1-086B-2BC6-BD24B7CEB833}"/>
              </a:ext>
            </a:extLst>
          </p:cNvPr>
          <p:cNvCxnSpPr/>
          <p:nvPr/>
        </p:nvCxnSpPr>
        <p:spPr>
          <a:xfrm>
            <a:off x="2830748" y="2448600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1D0C89E-011B-1A9B-498D-9B91289E9C2B}"/>
              </a:ext>
            </a:extLst>
          </p:cNvPr>
          <p:cNvCxnSpPr/>
          <p:nvPr/>
        </p:nvCxnSpPr>
        <p:spPr>
          <a:xfrm>
            <a:off x="3132305" y="2734316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4613C9-A15E-798C-0B7A-25CE90661EC8}"/>
              </a:ext>
            </a:extLst>
          </p:cNvPr>
          <p:cNvCxnSpPr>
            <a:cxnSpLocks/>
          </p:cNvCxnSpPr>
          <p:nvPr/>
        </p:nvCxnSpPr>
        <p:spPr>
          <a:xfrm>
            <a:off x="972766" y="1851303"/>
            <a:ext cx="0" cy="135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3270D0-EFB9-047F-B731-2CAF9B67FB67}"/>
              </a:ext>
            </a:extLst>
          </p:cNvPr>
          <p:cNvCxnSpPr>
            <a:cxnSpLocks/>
          </p:cNvCxnSpPr>
          <p:nvPr/>
        </p:nvCxnSpPr>
        <p:spPr>
          <a:xfrm>
            <a:off x="1585609" y="1851303"/>
            <a:ext cx="87548" cy="107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0123AC-D4C4-51F8-56F1-A42A80B67809}"/>
              </a:ext>
            </a:extLst>
          </p:cNvPr>
          <p:cNvCxnSpPr>
            <a:cxnSpLocks/>
          </p:cNvCxnSpPr>
          <p:nvPr/>
        </p:nvCxnSpPr>
        <p:spPr>
          <a:xfrm>
            <a:off x="2130358" y="1796125"/>
            <a:ext cx="252918" cy="730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9A47F-7DE6-06C4-B45C-C6947C3ED73E}"/>
              </a:ext>
            </a:extLst>
          </p:cNvPr>
          <p:cNvCxnSpPr>
            <a:cxnSpLocks/>
          </p:cNvCxnSpPr>
          <p:nvPr/>
        </p:nvCxnSpPr>
        <p:spPr>
          <a:xfrm>
            <a:off x="2684833" y="1717590"/>
            <a:ext cx="447472" cy="40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/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real electron has a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radiate a pair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mCP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blipFill>
                <a:blip r:embed="rId2"/>
                <a:stretch>
                  <a:fillRect l="-127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/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b="0" dirty="0">
                    <a:cs typeface="Times New Roman" panose="02020603050405020304" pitchFamily="18" charset="0"/>
                  </a:rPr>
                  <a:t> is very small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blipFill>
                <a:blip r:embed="rId3"/>
                <a:stretch>
                  <a:fillRect l="-119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/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electron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blipFill>
                <a:blip r:embed="rId4"/>
                <a:stretch>
                  <a:fillRect l="-9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90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2404-7558-A167-B590-70FD0A9F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1" y="0"/>
            <a:ext cx="10515600" cy="1325563"/>
          </a:xfrm>
        </p:spPr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50256-F3A6-DB1D-6DDC-7C0DDA8A7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683" y="1115507"/>
                <a:ext cx="10990634" cy="2590731"/>
              </a:xfrm>
            </p:spPr>
            <p:txBody>
              <a:bodyPr/>
              <a:lstStyle/>
              <a:p>
                <a:r>
                  <a:rPr lang="en-US" altLang="zh-CN" dirty="0"/>
                  <a:t>Use the energy distribution to generate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sample</a:t>
                </a:r>
              </a:p>
              <a:p>
                <a:pPr lvl="1"/>
                <a:r>
                  <a:rPr lang="en-US" altLang="zh-CN" dirty="0"/>
                  <a:t>Single electron shower give low statistics but can repeat to gain statistic and get smooth energy distribution.</a:t>
                </a:r>
              </a:p>
              <a:p>
                <a:pPr lvl="1"/>
                <a:r>
                  <a:rPr lang="en-US" altLang="zh-CN" dirty="0"/>
                  <a:t>correct the total production of </a:t>
                </a:r>
                <a:r>
                  <a:rPr lang="en-US" altLang="zh-CN" dirty="0" err="1"/>
                  <a:t>mCP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Change the material (from graphite to Al)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50256-F3A6-DB1D-6DDC-7C0DDA8A7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683" y="1115507"/>
                <a:ext cx="10990634" cy="2590731"/>
              </a:xfrm>
              <a:blipFill>
                <a:blip r:embed="rId2"/>
                <a:stretch>
                  <a:fillRect l="-999" t="-4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5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水, 人们, 一群&#10;&#10;描述已自动生成">
            <a:extLst>
              <a:ext uri="{FF2B5EF4-FFF2-40B4-BE49-F238E27FC236}">
                <a16:creationId xmlns:a16="http://schemas.microsoft.com/office/drawing/2014/main" id="{13D333B7-7575-7090-E7B8-2C878139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8" y="1643974"/>
            <a:ext cx="5221681" cy="5214026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BB9B2DD-6FEA-5678-9FCD-03D1E150B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9343"/>
            <a:ext cx="7049111" cy="464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222D15-81C3-C6A9-DC83-093073B80AA2}"/>
              </a:ext>
            </a:extLst>
          </p:cNvPr>
          <p:cNvSpPr txBox="1"/>
          <p:nvPr/>
        </p:nvSpPr>
        <p:spPr>
          <a:xfrm>
            <a:off x="5058383" y="4435972"/>
            <a:ext cx="8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C6A1-0F13-DB68-3F19-1EC551F502A8}"/>
              </a:ext>
            </a:extLst>
          </p:cNvPr>
          <p:cNvSpPr txBox="1"/>
          <p:nvPr/>
        </p:nvSpPr>
        <p:spPr>
          <a:xfrm>
            <a:off x="810026" y="5885234"/>
            <a:ext cx="23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with 3m thickness</a:t>
            </a:r>
            <a:endParaRPr lang="zh-CN" altLang="en-US" dirty="0" err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0904E3-776F-9DE5-9FBA-A772B8222C72}"/>
              </a:ext>
            </a:extLst>
          </p:cNvPr>
          <p:cNvCxnSpPr>
            <a:cxnSpLocks/>
          </p:cNvCxnSpPr>
          <p:nvPr/>
        </p:nvCxnSpPr>
        <p:spPr>
          <a:xfrm flipV="1">
            <a:off x="1556426" y="5330757"/>
            <a:ext cx="0" cy="55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ADC39-9E8A-5550-6C24-12C41450141B}"/>
              </a:ext>
            </a:extLst>
          </p:cNvPr>
          <p:cNvCxnSpPr/>
          <p:nvPr/>
        </p:nvCxnSpPr>
        <p:spPr>
          <a:xfrm>
            <a:off x="5350213" y="4805304"/>
            <a:ext cx="0" cy="3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8057CF-8809-E60E-1FD0-E34C12CCAA29}"/>
              </a:ext>
            </a:extLst>
          </p:cNvPr>
          <p:cNvSpPr txBox="1"/>
          <p:nvPr/>
        </p:nvSpPr>
        <p:spPr>
          <a:xfrm>
            <a:off x="-1" y="10054"/>
            <a:ext cx="1019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BDX: Beam-Dump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Jefferson Lab 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CE3C06-C930-5593-12AD-BF43EE57CDC6}"/>
              </a:ext>
            </a:extLst>
          </p:cNvPr>
          <p:cNvSpPr txBox="1"/>
          <p:nvPr/>
        </p:nvSpPr>
        <p:spPr>
          <a:xfrm>
            <a:off x="10262682" y="117775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state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A318FB-2AED-5800-C135-79B78A4DCDEF}"/>
              </a:ext>
            </a:extLst>
          </p:cNvPr>
          <p:cNvSpPr txBox="1"/>
          <p:nvPr/>
        </p:nvSpPr>
        <p:spPr>
          <a:xfrm>
            <a:off x="190576" y="1643974"/>
            <a:ext cx="27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energy=11 GeV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077B2-D51E-2A14-D91E-67E5488F1F1B}"/>
              </a:ext>
            </a:extLst>
          </p:cNvPr>
          <p:cNvSpPr txBox="1"/>
          <p:nvPr/>
        </p:nvSpPr>
        <p:spPr>
          <a:xfrm>
            <a:off x="2896234" y="885217"/>
            <a:ext cx="34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4"/>
              </a:rPr>
              <a:t>1607.01390 (arxiv.org)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Page 26,</a:t>
            </a:r>
            <a:r>
              <a:rPr lang="zh-CN" altLang="en-US" dirty="0"/>
              <a:t> </a:t>
            </a:r>
            <a:r>
              <a:rPr lang="en-US" altLang="zh-CN" dirty="0"/>
              <a:t>the dump is Aluminum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1A4B-27E4-617A-A2AE-9E7CDE1E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113479"/>
          </a:xfrm>
        </p:spPr>
        <p:txBody>
          <a:bodyPr/>
          <a:lstStyle/>
          <a:p>
            <a:r>
              <a:rPr lang="en-US" altLang="zh-CN" dirty="0"/>
              <a:t>Production of pair 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/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11,0,0,11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25.2, 0, 0, 0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0C3F33B1-25C6-E7B4-1DD7-CA5B0CD1B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83" y="1505863"/>
            <a:ext cx="5387807" cy="193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/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Madgraph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simulate the production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Feynrules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write the model file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new heavy Dirac fermion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to mimic Aluminum atom with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new Dirac fermion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charge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blipFill>
                <a:blip r:embed="rId5"/>
                <a:stretch>
                  <a:fillRect l="-368" t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0A928C99-6C33-11AC-DB23-E127669EB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9" y="4265341"/>
            <a:ext cx="3898552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1EE0-4AC4-AB2B-C5B1-430954E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8" y="97017"/>
            <a:ext cx="4212077" cy="10648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Total production cross section:</a:t>
            </a:r>
            <a:endParaRPr lang="zh-CN" altLang="en-US" dirty="0"/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9FC711B9-DEAD-2660-A5A9-0EC05793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938"/>
            <a:ext cx="7316313" cy="4746062"/>
          </a:xfrm>
          <a:prstGeom prst="rect">
            <a:avLst/>
          </a:prstGeom>
        </p:spPr>
      </p:pic>
      <p:pic>
        <p:nvPicPr>
          <p:cNvPr id="5" name="图片 4" descr="一群鸟飞在空中&#10;&#10;中度可信度描述已自动生成">
            <a:extLst>
              <a:ext uri="{FF2B5EF4-FFF2-40B4-BE49-F238E27FC236}">
                <a16:creationId xmlns:a16="http://schemas.microsoft.com/office/drawing/2014/main" id="{838B1F0B-C0F1-8218-3D53-9466F39D4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11" y="97017"/>
            <a:ext cx="5387807" cy="1935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7E60C-2D67-C2FE-8064-95C19BA8208F}"/>
              </a:ext>
            </a:extLst>
          </p:cNvPr>
          <p:cNvSpPr txBox="1"/>
          <p:nvPr/>
        </p:nvSpPr>
        <p:spPr>
          <a:xfrm>
            <a:off x="7562675" y="3594683"/>
            <a:ext cx="456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cross-checks: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dark photon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measured flux, e.g., muons.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start with 0.01MeV</a:t>
            </a:r>
          </a:p>
        </p:txBody>
      </p:sp>
    </p:spTree>
    <p:extLst>
      <p:ext uri="{BB962C8B-B14F-4D97-AF65-F5344CB8AC3E}">
        <p14:creationId xmlns:p14="http://schemas.microsoft.com/office/powerpoint/2010/main" val="4239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B293-AF1A-B5B9-C207-DCB7F04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section check with other paper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4195E8B-D2BE-7BAF-AB06-BDA8A21B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4" y="2198378"/>
            <a:ext cx="6961672" cy="458211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3EA12CB-04E1-AB2F-12B5-E810B640DD91}"/>
              </a:ext>
            </a:extLst>
          </p:cNvPr>
          <p:cNvSpPr txBox="1"/>
          <p:nvPr/>
        </p:nvSpPr>
        <p:spPr>
          <a:xfrm>
            <a:off x="7624194" y="2198378"/>
            <a:ext cx="3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A5E96E-032B-2095-FC73-3F66E3DF8539}"/>
              </a:ext>
            </a:extLst>
          </p:cNvPr>
          <p:cNvSpPr txBox="1"/>
          <p:nvPr/>
        </p:nvSpPr>
        <p:spPr>
          <a:xfrm>
            <a:off x="7675123" y="3249038"/>
            <a:ext cx="388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GeV electron beam, with Pb target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Madgraph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other paper’s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CalcHEP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D1058-ABC3-5984-466F-8AC796E1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7" y="88708"/>
            <a:ext cx="10515600" cy="958571"/>
          </a:xfrm>
        </p:spPr>
        <p:txBody>
          <a:bodyPr/>
          <a:lstStyle/>
          <a:p>
            <a:r>
              <a:rPr lang="en-US" altLang="zh-CN" dirty="0"/>
              <a:t>Number of events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Only compute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production in the first radiation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number of events: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𝑎𝑡𝑜𝑚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is the aluminum mass density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want to full analysis (thick target), need to consider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  <a:blipFill>
                <a:blip r:embed="rId2"/>
                <a:stretch>
                  <a:fillRect l="-1058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603C4C-9D80-A182-50C1-4429F753E9FD}"/>
              </a:ext>
            </a:extLst>
          </p:cNvPr>
          <p:cNvSpPr txBox="1"/>
          <p:nvPr/>
        </p:nvSpPr>
        <p:spPr>
          <a:xfrm>
            <a:off x="10149192" y="207199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https://arxiv.org/pdf/2204.03984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D3DA3864-BF0C-5A5A-B77D-3DA7FEF4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2" y="3856244"/>
            <a:ext cx="5043176" cy="30297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75A417-6578-7F5C-744D-5F42C2B7BCE6}"/>
              </a:ext>
            </a:extLst>
          </p:cNvPr>
          <p:cNvSpPr txBox="1"/>
          <p:nvPr/>
        </p:nvSpPr>
        <p:spPr>
          <a:xfrm>
            <a:off x="27634" y="4169526"/>
            <a:ext cx="21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A9938BAB-FF95-C1CF-088B-B2F70C7E7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2" y="5633814"/>
            <a:ext cx="4046571" cy="1135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25BE7-B6B0-E0BA-76B3-E55E7BF24298}"/>
              </a:ext>
            </a:extLst>
          </p:cNvPr>
          <p:cNvSpPr txBox="1"/>
          <p:nvPr/>
        </p:nvSpPr>
        <p:spPr>
          <a:xfrm>
            <a:off x="9161341" y="106328"/>
            <a:ext cx="283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https://cds.cern.ch/record/1279627/files/PH-EP-Tech-Note-2010-013.pdf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D01050-459F-FD3D-E9BD-76D6D11C7A39}"/>
              </a:ext>
            </a:extLst>
          </p:cNvPr>
          <p:cNvCxnSpPr/>
          <p:nvPr/>
        </p:nvCxnSpPr>
        <p:spPr>
          <a:xfrm flipH="1">
            <a:off x="9610928" y="1047279"/>
            <a:ext cx="447472" cy="29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52B986-C0E9-5E95-E07D-2B426F4793DF}"/>
              </a:ext>
            </a:extLst>
          </p:cNvPr>
          <p:cNvCxnSpPr>
            <a:cxnSpLocks/>
          </p:cNvCxnSpPr>
          <p:nvPr/>
        </p:nvCxnSpPr>
        <p:spPr>
          <a:xfrm flipH="1">
            <a:off x="7022385" y="4169526"/>
            <a:ext cx="1109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/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Need to convolute with detector acceptance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blipFill>
                <a:blip r:embed="rId5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1C2875-9D08-0753-7C00-160BF4864A38}"/>
              </a:ext>
            </a:extLst>
          </p:cNvPr>
          <p:cNvCxnSpPr/>
          <p:nvPr/>
        </p:nvCxnSpPr>
        <p:spPr>
          <a:xfrm>
            <a:off x="0" y="3240579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8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98DA-6317-AB94-E677-98C89CA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cross section and total number of events</a:t>
            </a:r>
            <a:endParaRPr lang="zh-CN" altLang="en-US" dirty="0"/>
          </a:p>
        </p:txBody>
      </p:sp>
      <p:pic>
        <p:nvPicPr>
          <p:cNvPr id="5" name="图片 4" descr="图表, 折线图, 散点图&#10;&#10;描述已自动生成">
            <a:extLst>
              <a:ext uri="{FF2B5EF4-FFF2-40B4-BE49-F238E27FC236}">
                <a16:creationId xmlns:a16="http://schemas.microsoft.com/office/drawing/2014/main" id="{0017E722-0569-543F-06F3-4B04ABF4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" y="1911461"/>
            <a:ext cx="6003723" cy="3900724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8E95488A-E68C-83D5-A5AF-2DBBF1B0A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8" y="1911461"/>
            <a:ext cx="5986176" cy="39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5A32-1EE0-18E7-3A62-109BE513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7837"/>
          </a:xfrm>
        </p:spPr>
        <p:txBody>
          <a:bodyPr/>
          <a:lstStyle/>
          <a:p>
            <a:r>
              <a:rPr lang="en-US" altLang="zh-CN" dirty="0"/>
              <a:t>Accepted rate by BDX detector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</p:spPr>
            <p:txBody>
              <a:bodyPr/>
              <a:lstStyle/>
              <a:p>
                <a:r>
                  <a:rPr lang="en-US" altLang="zh-CN" dirty="0"/>
                  <a:t>Distance from target to detector: 20 m</a:t>
                </a:r>
              </a:p>
              <a:p>
                <a:r>
                  <a:rPr lang="en-US" altLang="zh-CN" dirty="0"/>
                  <a:t>Size of detector: 1m*1m*1m</a:t>
                </a:r>
              </a:p>
              <a:p>
                <a:r>
                  <a:rPr lang="en-US" altLang="zh-CN" dirty="0"/>
                  <a:t>The accepted rapidity: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≥4.431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  <a:blipFill>
                <a:blip r:embed="rId2"/>
                <a:stretch>
                  <a:fillRect l="-1043" t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ACC2A66-FAF1-F65F-91B8-5181FA42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60" y="1"/>
            <a:ext cx="3378740" cy="2228142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C0487B22-EFB8-6D47-868E-C4B95060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5" y="2838425"/>
            <a:ext cx="6037035" cy="395464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9C043E1-539C-AFBA-09FE-4CF150C2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26"/>
            <a:ext cx="5902448" cy="3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1070</Words>
  <Application>Microsoft Office PowerPoint</Application>
  <PresentationFormat>宽屏</PresentationFormat>
  <Paragraphs>149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Times New Roman</vt:lpstr>
      <vt:lpstr>Office 主题​​</vt:lpstr>
      <vt:lpstr>Millicharged particle (mCP) at BDX experiment</vt:lpstr>
      <vt:lpstr>Millicharge particle at Beamdump experiment</vt:lpstr>
      <vt:lpstr>PowerPoint 演示文稿</vt:lpstr>
      <vt:lpstr>Production of pair millicharged particle (mCP)</vt:lpstr>
      <vt:lpstr>Total production cross section:</vt:lpstr>
      <vt:lpstr>Cross section check with other paper</vt:lpstr>
      <vt:lpstr>Number of events</vt:lpstr>
      <vt:lpstr>Total cross section and total number of events</vt:lpstr>
      <vt:lpstr>Accepted rate by BDX detector</vt:lpstr>
      <vt:lpstr>Rapidity distribution</vt:lpstr>
      <vt:lpstr>PowerPoint 演示文稿</vt:lpstr>
      <vt:lpstr>Update on the production</vt:lpstr>
      <vt:lpstr>Contribution from CsI detector</vt:lpstr>
      <vt:lpstr>Back up</vt:lpstr>
      <vt:lpstr>Background</vt:lpstr>
      <vt:lpstr>Form factor</vt:lpstr>
      <vt:lpstr>Form factor (updated)</vt:lpstr>
      <vt:lpstr>SLAC  production</vt:lpstr>
      <vt:lpstr>SLAC detection</vt:lpstr>
      <vt:lpstr>PowerPoint 演示文稿</vt:lpstr>
      <vt:lpstr>Beam Energy distribution at given position t</vt:lpstr>
      <vt:lpstr>m_χ=5×10^(-4) GeV</vt:lpstr>
      <vt:lpstr>shower</vt:lpstr>
      <vt:lpstr>Electrons</vt:lpstr>
      <vt:lpstr>All historical particle during the shower ×10</vt:lpstr>
      <vt:lpstr>100 MeV</vt:lpstr>
      <vt:lpstr>100 MeV</vt:lpstr>
      <vt:lpstr>Conditional probability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75</cp:revision>
  <dcterms:created xsi:type="dcterms:W3CDTF">2024-06-07T16:53:44Z</dcterms:created>
  <dcterms:modified xsi:type="dcterms:W3CDTF">2024-09-13T16:00:17Z</dcterms:modified>
</cp:coreProperties>
</file>