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9" r:id="rId3"/>
    <p:sldId id="302" r:id="rId4"/>
    <p:sldId id="303" r:id="rId5"/>
    <p:sldId id="310" r:id="rId6"/>
    <p:sldId id="315" r:id="rId7"/>
    <p:sldId id="306" r:id="rId8"/>
    <p:sldId id="311" r:id="rId9"/>
    <p:sldId id="312" r:id="rId10"/>
    <p:sldId id="314" r:id="rId11"/>
    <p:sldId id="316" r:id="rId12"/>
    <p:sldId id="308" r:id="rId13"/>
    <p:sldId id="318" r:id="rId14"/>
    <p:sldId id="319" r:id="rId15"/>
    <p:sldId id="313" r:id="rId16"/>
    <p:sldId id="305" r:id="rId17"/>
    <p:sldId id="317" r:id="rId18"/>
    <p:sldId id="304" r:id="rId19"/>
    <p:sldId id="320" r:id="rId20"/>
    <p:sldId id="322" r:id="rId21"/>
    <p:sldId id="321" r:id="rId22"/>
    <p:sldId id="323" r:id="rId23"/>
    <p:sldId id="324" r:id="rId24"/>
    <p:sldId id="325" r:id="rId25"/>
    <p:sldId id="329" r:id="rId26"/>
    <p:sldId id="331" r:id="rId27"/>
    <p:sldId id="326" r:id="rId28"/>
    <p:sldId id="333" r:id="rId29"/>
    <p:sldId id="335" r:id="rId30"/>
    <p:sldId id="332" r:id="rId31"/>
    <p:sldId id="334" r:id="rId32"/>
    <p:sldId id="336" r:id="rId33"/>
    <p:sldId id="338" r:id="rId34"/>
    <p:sldId id="341" r:id="rId35"/>
    <p:sldId id="342" r:id="rId36"/>
    <p:sldId id="327" r:id="rId37"/>
    <p:sldId id="33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D3FAB-F635-AEF3-5E90-3913379E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2905FC-B80D-8187-3026-1E575B2F4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1835D-1F45-C547-13A4-D7781349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3D9CC-D4ED-E671-5B78-CAA38A74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139EE-7928-04F8-43DB-17A8C596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03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39D30-B754-D49E-3858-D188F8E5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F92AC7-19BD-EBD1-B61F-D0A27C11B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85E13-E0F8-D2B3-78E3-A8994842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9ECAA-3F0E-A92C-7909-490767F4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972B5-EE9A-14EE-3730-47F187BE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4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4E41FF-4318-35E8-B03D-3C2239AD7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2CF37E-D2D1-1AC2-88F5-B5BBC4308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C0B0A-EA28-8F8F-D709-D35247AF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DAB6B-31DB-7787-C6E6-1E6141DA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E8CED-FA61-E663-76CB-9D5D2F13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24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9D054-C233-8E94-655A-4DE0C87D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9DA36-9510-1FF1-AEC0-366BBF55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AB612-E7D9-CFD3-BE07-F57147F2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6D94A-EFA3-457C-3F7C-204EFC81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7953F-098C-21F3-ED47-4BD26AEE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0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38A2A-CBC3-20D0-92E1-9E651F00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B847C-C57A-F5F8-8F10-6ADA9FE39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27B4F-BA11-618F-5B74-AB8CC822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A7A73-9FAD-9829-4651-D54B213B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760C3-BED9-69B3-DCC3-C864B634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3345C-D5DE-BD5F-AEBE-817EDB05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D2E38-6EA1-9B89-B39C-46BA1A8C7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0BD59-EE04-9DAF-7DA8-7135E96C2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0B32BF-64F0-3BC9-DF6B-8EFB1A9F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D1E1CD-163C-225F-C683-DF33A1F1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53FF1-6118-32FE-6961-C784928A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5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C6EED-E51C-57AE-472C-3D80EF3D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F54EBC-CE6B-A02B-2E6A-490B86CE1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9F8540-D2C7-1231-B21D-DF53FB7E7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693546-F114-5461-BDC9-C2ED5B4A3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86FD0B-D571-C254-30C8-D1F9EF05C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FD826-0A54-F11D-6462-C0FDADE8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12FCAD-384E-9BEE-0781-E8147943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BD0D7E-C496-9583-4474-D467C003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7953C-AFCB-841A-D624-85CC592D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73AB76-0825-F80D-2611-71E33F4A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18B75B-9F77-D441-FD87-554D766C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F556DB-6650-DF1B-F793-6811C0BE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C94A23-8BE3-737C-CFBA-8A77C451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D25A73-9937-3552-2EF5-7750480F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5DF9A4-ACDD-6DEF-D6E4-CF8E801B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8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6925-41F9-CAF3-3111-ADC7070D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2C3C1-A950-0174-8F1E-CFB737F9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433CD-136B-9C4E-3D69-17EFF8B50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DD543-2900-A7F0-F4E5-E3FD4078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6B55C-2B7D-078B-998F-085C1A0F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CD075-7C6D-348A-7A65-72CC18F6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3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D6153-629B-D4EB-A0B4-EE3647DD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4CA9C4-F8B7-1DD7-2FC9-71300A70B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548B6D-177B-F156-2FFE-85C359F70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523071-AA34-9488-3D8E-73B42A70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0835-36F3-4C76-8F1E-BB4E173C401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5F6DD-FD3E-98F2-7041-6754DF49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DA983-CC85-FBFA-11E5-27D8DFFB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74C40C-0108-159C-550C-846872F1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A200D-BA9E-7C8D-3ADE-D7C01BCEA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947C0-6091-01D5-74FD-D2EBDC3D5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10835-36F3-4C76-8F1E-BB4E173C4018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53DD5-CAAB-532F-5157-6234544F7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C8C34-BF5E-BAD8-8764-E47793CAA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AA1CE-A6AE-439E-A0AA-32EDC5655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4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arxiv.org/pdf/1307.6861" TargetMode="External"/><Relationship Id="rId7" Type="http://schemas.openxmlformats.org/officeDocument/2006/relationships/image" Target="../media/image3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1.png"/><Relationship Id="rId10" Type="http://schemas.openxmlformats.org/officeDocument/2006/relationships/image" Target="../media/image33.png"/><Relationship Id="rId4" Type="http://schemas.openxmlformats.org/officeDocument/2006/relationships/hyperlink" Target="https://journals.aps.org/prl/pdf/10.1103/PhysRevLett.81.1175" TargetMode="External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607.01390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8.png"/><Relationship Id="rId7" Type="http://schemas.openxmlformats.org/officeDocument/2006/relationships/image" Target="../media/image7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2.png"/><Relationship Id="rId7" Type="http://schemas.openxmlformats.org/officeDocument/2006/relationships/image" Target="../media/image7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4" Type="http://schemas.openxmlformats.org/officeDocument/2006/relationships/image" Target="../media/image83.png"/><Relationship Id="rId9" Type="http://schemas.openxmlformats.org/officeDocument/2006/relationships/image" Target="../media/image8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7.png"/><Relationship Id="rId7" Type="http://schemas.openxmlformats.org/officeDocument/2006/relationships/image" Target="../media/image87.png"/><Relationship Id="rId12" Type="http://schemas.openxmlformats.org/officeDocument/2006/relationships/image" Target="../media/image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91.png"/><Relationship Id="rId5" Type="http://schemas.openxmlformats.org/officeDocument/2006/relationships/image" Target="../media/image86.png"/><Relationship Id="rId10" Type="http://schemas.openxmlformats.org/officeDocument/2006/relationships/image" Target="../media/image90.png"/><Relationship Id="rId4" Type="http://schemas.openxmlformats.org/officeDocument/2006/relationships/image" Target="../media/image73.png"/><Relationship Id="rId9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95.png"/><Relationship Id="rId5" Type="http://schemas.openxmlformats.org/officeDocument/2006/relationships/image" Target="../media/image92.png"/><Relationship Id="rId10" Type="http://schemas.openxmlformats.org/officeDocument/2006/relationships/image" Target="../media/image94.png"/><Relationship Id="rId4" Type="http://schemas.openxmlformats.org/officeDocument/2006/relationships/image" Target="../media/image73.png"/><Relationship Id="rId9" Type="http://schemas.openxmlformats.org/officeDocument/2006/relationships/image" Target="../media/image9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7" Type="http://schemas.openxmlformats.org/officeDocument/2006/relationships/image" Target="../media/image97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800.png"/><Relationship Id="rId10" Type="http://schemas.openxmlformats.org/officeDocument/2006/relationships/image" Target="../media/image100.png"/><Relationship Id="rId9" Type="http://schemas.openxmlformats.org/officeDocument/2006/relationships/image" Target="../media/image9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4A48B-A8D4-00B5-7FC5-4EA9B740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990" y="2040544"/>
            <a:ext cx="9144000" cy="11273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Millicharged particle (</a:t>
            </a:r>
            <a:r>
              <a:rPr lang="en-US" altLang="zh-CN" dirty="0" err="1"/>
              <a:t>mCP</a:t>
            </a:r>
            <a:r>
              <a:rPr lang="en-US" altLang="zh-CN" dirty="0"/>
              <a:t>) at BDX experiment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A279C3-7DCB-26CB-5910-2BBA529FF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723" y="3847289"/>
            <a:ext cx="9144000" cy="1655762"/>
          </a:xfrm>
        </p:spPr>
        <p:txBody>
          <a:bodyPr/>
          <a:lstStyle/>
          <a:p>
            <a:r>
              <a:rPr lang="en-US" altLang="zh-CN"/>
              <a:t>2024/7/19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6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D8EE6-C3DC-5112-E11F-24126A64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86774"/>
          </a:xfrm>
        </p:spPr>
        <p:txBody>
          <a:bodyPr/>
          <a:lstStyle/>
          <a:p>
            <a:r>
              <a:rPr lang="en-US" altLang="zh-CN" dirty="0"/>
              <a:t>Rapidity distribution</a:t>
            </a:r>
            <a:endParaRPr lang="zh-CN" altLang="en-US" dirty="0"/>
          </a:p>
        </p:txBody>
      </p:sp>
      <p:pic>
        <p:nvPicPr>
          <p:cNvPr id="7" name="图片 6" descr="图表, 箱线图&#10;&#10;描述已自动生成">
            <a:extLst>
              <a:ext uri="{FF2B5EF4-FFF2-40B4-BE49-F238E27FC236}">
                <a16:creationId xmlns:a16="http://schemas.microsoft.com/office/drawing/2014/main" id="{355C6434-555E-CC44-59FD-C97BCA7E9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6776"/>
            <a:ext cx="5919770" cy="4036978"/>
          </a:xfrm>
          <a:prstGeom prst="rect">
            <a:avLst/>
          </a:prstGeom>
        </p:spPr>
      </p:pic>
      <p:pic>
        <p:nvPicPr>
          <p:cNvPr id="3" name="内容占位符 4" descr="图表, 折线图&#10;&#10;描述已自动生成">
            <a:extLst>
              <a:ext uri="{FF2B5EF4-FFF2-40B4-BE49-F238E27FC236}">
                <a16:creationId xmlns:a16="http://schemas.microsoft.com/office/drawing/2014/main" id="{86C433E7-E483-6709-A443-6A69829BB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50" y="0"/>
            <a:ext cx="4339249" cy="2762655"/>
          </a:xfrm>
        </p:spPr>
      </p:pic>
      <p:pic>
        <p:nvPicPr>
          <p:cNvPr id="5" name="图片 4" descr="图片包含 图表&#10;&#10;描述已自动生成">
            <a:extLst>
              <a:ext uri="{FF2B5EF4-FFF2-40B4-BE49-F238E27FC236}">
                <a16:creationId xmlns:a16="http://schemas.microsoft.com/office/drawing/2014/main" id="{AAA48D32-A314-74B2-6281-D1F2DE974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30" y="2762655"/>
            <a:ext cx="5919770" cy="4036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6C191E-120E-2E9E-9F48-C739A09DDDEE}"/>
                  </a:ext>
                </a:extLst>
              </p:cNvPr>
              <p:cNvSpPr txBox="1"/>
              <p:nvPr/>
            </p:nvSpPr>
            <p:spPr>
              <a:xfrm>
                <a:off x="428017" y="5671224"/>
                <a:ext cx="3278221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6C191E-120E-2E9E-9F48-C739A09DD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7" y="5671224"/>
                <a:ext cx="3278221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, 折线图&#10;&#10;描述已自动生成">
            <a:extLst>
              <a:ext uri="{FF2B5EF4-FFF2-40B4-BE49-F238E27FC236}">
                <a16:creationId xmlns:a16="http://schemas.microsoft.com/office/drawing/2014/main" id="{8B4725DB-1F89-248B-94E0-218A7BD5C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78" y="785042"/>
            <a:ext cx="7347823" cy="4678114"/>
          </a:xfrm>
        </p:spPr>
      </p:pic>
    </p:spTree>
    <p:extLst>
      <p:ext uri="{BB962C8B-B14F-4D97-AF65-F5344CB8AC3E}">
        <p14:creationId xmlns:p14="http://schemas.microsoft.com/office/powerpoint/2010/main" val="364305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87228BCD-ADB6-0BA9-99D8-8B63C0154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9513"/>
            <a:ext cx="7968915" cy="51028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3BB8457-8A5A-9013-87AA-6F54D509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on the production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EB4C9B-FAE8-01A7-3C1B-6FAAFFD82122}"/>
              </a:ext>
            </a:extLst>
          </p:cNvPr>
          <p:cNvSpPr txBox="1"/>
          <p:nvPr/>
        </p:nvSpPr>
        <p:spPr>
          <a:xfrm>
            <a:off x="3365769" y="3648271"/>
            <a:ext cx="3699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Blue: previous result (didn’t successfully apply nuclear formfactor)</a:t>
            </a:r>
          </a:p>
          <a:p>
            <a:pPr algn="l"/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Yellow: applied formfactor</a:t>
            </a:r>
          </a:p>
          <a:p>
            <a:pPr algn="l"/>
            <a:endParaRPr lang="en-US" altLang="zh-CN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Dark green: updated formfactor</a:t>
            </a:r>
            <a:endParaRPr lang="zh-CN" altLang="en-US" dirty="0" err="1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1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80A8F-73BA-BEFD-4248-86D914A1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 from </a:t>
            </a:r>
            <a:r>
              <a:rPr lang="en-US" altLang="zh-CN" dirty="0" err="1"/>
              <a:t>CsI</a:t>
            </a:r>
            <a:r>
              <a:rPr lang="en-US" altLang="zh-CN" dirty="0"/>
              <a:t> detector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EFA9B-17A9-3E3A-0B62-4F8B34C8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524"/>
          </a:xfrm>
        </p:spPr>
        <p:txBody>
          <a:bodyPr/>
          <a:lstStyle/>
          <a:p>
            <a:r>
              <a:rPr lang="en-US" altLang="zh-CN" dirty="0"/>
              <a:t>The energy threshold is 300 MeV</a:t>
            </a:r>
            <a:endParaRPr lang="zh-CN" altLang="en-US" dirty="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9BEBD17E-CD89-06B1-C491-1F3A741C6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1" y="2382062"/>
            <a:ext cx="11570535" cy="28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8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7AB1F-4D2B-B6E1-5760-17BFBD8A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Back 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17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3DFAF-FB13-2D3B-8415-5A1691BA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905873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C4092A4A-966A-56B3-AE38-2414AAD0F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48" y="0"/>
            <a:ext cx="7398482" cy="68032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25412A-4998-2BEA-52BE-F41DD7B52611}"/>
              </a:ext>
            </a:extLst>
          </p:cNvPr>
          <p:cNvSpPr txBox="1"/>
          <p:nvPr/>
        </p:nvSpPr>
        <p:spPr>
          <a:xfrm>
            <a:off x="39259" y="1765883"/>
            <a:ext cx="2997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Data with Megan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distributions: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distribution dependence on mass.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distribution dependence on mass. </a:t>
            </a:r>
          </a:p>
        </p:txBody>
      </p:sp>
    </p:spTree>
    <p:extLst>
      <p:ext uri="{BB962C8B-B14F-4D97-AF65-F5344CB8AC3E}">
        <p14:creationId xmlns:p14="http://schemas.microsoft.com/office/powerpoint/2010/main" val="328418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B2B5F-73D3-3DC7-3103-3DD103B3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54038" cy="928654"/>
          </a:xfrm>
        </p:spPr>
        <p:txBody>
          <a:bodyPr/>
          <a:lstStyle/>
          <a:p>
            <a:r>
              <a:rPr lang="en-US" altLang="zh-CN" dirty="0"/>
              <a:t>Form factor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425376-5385-4997-C6A7-14DA98C74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915" y="2581534"/>
                <a:ext cx="7879148" cy="3800993"/>
              </a:xfrm>
            </p:spPr>
            <p:txBody>
              <a:bodyPr/>
              <a:lstStyle/>
              <a:p>
                <a:r>
                  <a:rPr lang="en-US" altLang="zh-CN" dirty="0"/>
                  <a:t>Form factor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=111∗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−1/3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=0.164∗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−2/3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GeV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screening and nucleus parameters</a:t>
                </a:r>
              </a:p>
              <a:p>
                <a:r>
                  <a:rPr lang="en-US" altLang="zh-CN" dirty="0"/>
                  <a:t>The first term is called the elastic atomic form factor, parametrizing electron screening.</a:t>
                </a:r>
              </a:p>
              <a:p>
                <a:r>
                  <a:rPr lang="en-US" altLang="zh-CN" dirty="0"/>
                  <a:t>The second term is called the elastic nuclear form factor, parametrizing finite nuclear size.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425376-5385-4997-C6A7-14DA98C74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915" y="2581534"/>
                <a:ext cx="7879148" cy="3800993"/>
              </a:xfrm>
              <a:blipFill>
                <a:blip r:embed="rId2"/>
                <a:stretch>
                  <a:fillRect l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一群鸟飞在空中&#10;&#10;中度可信度描述已自动生成">
            <a:extLst>
              <a:ext uri="{FF2B5EF4-FFF2-40B4-BE49-F238E27FC236}">
                <a16:creationId xmlns:a16="http://schemas.microsoft.com/office/drawing/2014/main" id="{C6D436DA-3DF6-46CD-5FA7-A64DED086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72" y="0"/>
            <a:ext cx="6613428" cy="23759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8F26EE-2CC4-D886-637C-9C7905EFC089}"/>
              </a:ext>
            </a:extLst>
          </p:cNvPr>
          <p:cNvSpPr txBox="1"/>
          <p:nvPr/>
        </p:nvSpPr>
        <p:spPr>
          <a:xfrm>
            <a:off x="8406063" y="4313588"/>
            <a:ext cx="279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https://arxiv.org/pdf/0906.0580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0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B2B5F-73D3-3DC7-3103-3DD103B3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54038" cy="928654"/>
          </a:xfrm>
        </p:spPr>
        <p:txBody>
          <a:bodyPr/>
          <a:lstStyle/>
          <a:p>
            <a:r>
              <a:rPr lang="en-US" altLang="zh-CN" dirty="0"/>
              <a:t>Form factor (updated)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425376-5385-4997-C6A7-14DA98C74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187" y="2581534"/>
                <a:ext cx="11935839" cy="380099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Form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1/3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=0.164∗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−2/3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GeV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773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/3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=0.84</m:t>
                    </m:r>
                  </m:oMath>
                </a14:m>
                <a:r>
                  <a:rPr lang="en-US" altLang="zh-CN" dirty="0"/>
                  <a:t> GeV,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=2.79</m:t>
                    </m:r>
                  </m:oMath>
                </a14:m>
                <a:r>
                  <a:rPr lang="en-US" altLang="zh-CN" dirty="0"/>
                  <a:t>, 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=0.000511</m:t>
                    </m:r>
                  </m:oMath>
                </a14:m>
                <a:r>
                  <a:rPr lang="en-US" altLang="zh-CN" dirty="0"/>
                  <a:t> GeV,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=0.938</m:t>
                    </m:r>
                  </m:oMath>
                </a14:m>
                <a:r>
                  <a:rPr lang="en-US" altLang="zh-CN" dirty="0"/>
                  <a:t> GeV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425376-5385-4997-C6A7-14DA98C74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187" y="2581534"/>
                <a:ext cx="11935839" cy="3800993"/>
              </a:xfrm>
              <a:blipFill>
                <a:blip r:embed="rId2"/>
                <a:stretch>
                  <a:fillRect l="-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一群鸟飞在空中&#10;&#10;中度可信度描述已自动生成">
            <a:extLst>
              <a:ext uri="{FF2B5EF4-FFF2-40B4-BE49-F238E27FC236}">
                <a16:creationId xmlns:a16="http://schemas.microsoft.com/office/drawing/2014/main" id="{C6D436DA-3DF6-46CD-5FA7-A64DED086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72" y="0"/>
            <a:ext cx="6613428" cy="23759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8F26EE-2CC4-D886-637C-9C7905EFC089}"/>
              </a:ext>
            </a:extLst>
          </p:cNvPr>
          <p:cNvSpPr txBox="1"/>
          <p:nvPr/>
        </p:nvSpPr>
        <p:spPr>
          <a:xfrm>
            <a:off x="8885286" y="6059361"/>
            <a:ext cx="279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https://arxiv.org/pdf/2401.06843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3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DAB98-ADE4-B465-3AA2-84589331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83" y="201207"/>
            <a:ext cx="5533417" cy="1325563"/>
          </a:xfrm>
        </p:spPr>
        <p:txBody>
          <a:bodyPr/>
          <a:lstStyle/>
          <a:p>
            <a:r>
              <a:rPr lang="en-US" altLang="zh-CN" dirty="0"/>
              <a:t>SLAC  production</a:t>
            </a:r>
            <a:endParaRPr lang="zh-CN" altLang="en-US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E6E559E8-829A-A19F-1006-83FF45C88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7843"/>
            <a:ext cx="5384874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4E18B01-3E37-63FC-6593-7415E826E9E5}"/>
              </a:ext>
            </a:extLst>
          </p:cNvPr>
          <p:cNvSpPr txBox="1"/>
          <p:nvPr/>
        </p:nvSpPr>
        <p:spPr>
          <a:xfrm>
            <a:off x="7922170" y="5032442"/>
            <a:ext cx="3258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https://inspirehep.net/files/08e5ea6b54eb1a30bb4fdd1319841f9d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报纸上的文字&#10;&#10;描述已自动生成">
            <a:extLst>
              <a:ext uri="{FF2B5EF4-FFF2-40B4-BE49-F238E27FC236}">
                <a16:creationId xmlns:a16="http://schemas.microsoft.com/office/drawing/2014/main" id="{CCBBA033-2E74-0188-051F-9F8477282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73" y="1567843"/>
            <a:ext cx="6816797" cy="2984702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DBC480E-8E28-E2A1-7D17-0D5C1D40F91B}"/>
              </a:ext>
            </a:extLst>
          </p:cNvPr>
          <p:cNvCxnSpPr/>
          <p:nvPr/>
        </p:nvCxnSpPr>
        <p:spPr>
          <a:xfrm>
            <a:off x="9805481" y="3326859"/>
            <a:ext cx="22957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3D53957-CB39-6D52-8715-B59969B96370}"/>
              </a:ext>
            </a:extLst>
          </p:cNvPr>
          <p:cNvCxnSpPr>
            <a:cxnSpLocks/>
          </p:cNvCxnSpPr>
          <p:nvPr/>
        </p:nvCxnSpPr>
        <p:spPr>
          <a:xfrm>
            <a:off x="5463702" y="3605719"/>
            <a:ext cx="663750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75EA6D3-C5A7-0E16-3302-A8BF0E3813A1}"/>
              </a:ext>
            </a:extLst>
          </p:cNvPr>
          <p:cNvCxnSpPr>
            <a:cxnSpLocks/>
          </p:cNvCxnSpPr>
          <p:nvPr/>
        </p:nvCxnSpPr>
        <p:spPr>
          <a:xfrm>
            <a:off x="5463702" y="3917004"/>
            <a:ext cx="15499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5B309B5-C62A-2BD9-E6A5-0C7C04CB2896}"/>
              </a:ext>
            </a:extLst>
          </p:cNvPr>
          <p:cNvCxnSpPr/>
          <p:nvPr/>
        </p:nvCxnSpPr>
        <p:spPr>
          <a:xfrm>
            <a:off x="9805481" y="4179651"/>
            <a:ext cx="22957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B34EAF-9DEF-31D1-DA5B-CA0A015FDBD9}"/>
              </a:ext>
            </a:extLst>
          </p:cNvPr>
          <p:cNvCxnSpPr>
            <a:cxnSpLocks/>
          </p:cNvCxnSpPr>
          <p:nvPr/>
        </p:nvCxnSpPr>
        <p:spPr>
          <a:xfrm>
            <a:off x="5384873" y="4458510"/>
            <a:ext cx="30587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039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899A0-35E6-5013-CDC9-17B63700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28"/>
            <a:ext cx="6175443" cy="59426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SLAC detection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16A8FE-E1F4-4E24-98F6-571BE4097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2549"/>
                <a:ext cx="10515600" cy="2208179"/>
              </a:xfrm>
            </p:spPr>
            <p:txBody>
              <a:bodyPr/>
              <a:lstStyle/>
              <a:p>
                <a:r>
                  <a:rPr lang="en-US" altLang="zh-CN" dirty="0"/>
                  <a:t>EOT: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8.4×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Dimension of detector: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0.4×0.4×1.4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Energy threshold: 100 keV (or 3 keV)</a:t>
                </a:r>
              </a:p>
              <a:p>
                <a:r>
                  <a:rPr lang="en-US" altLang="zh-CN" dirty="0"/>
                  <a:t>Distance between target (W) and detector: 90 m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16A8FE-E1F4-4E24-98F6-571BE4097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2549"/>
                <a:ext cx="10515600" cy="2208179"/>
              </a:xfrm>
              <a:blipFill>
                <a:blip r:embed="rId2"/>
                <a:stretch>
                  <a:fillRect l="-1043" t="-4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8DBF700-C401-8653-4AF9-F92987DC00A7}"/>
              </a:ext>
            </a:extLst>
          </p:cNvPr>
          <p:cNvSpPr txBox="1"/>
          <p:nvPr/>
        </p:nvSpPr>
        <p:spPr>
          <a:xfrm>
            <a:off x="4280982" y="65223"/>
            <a:ext cx="657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https://arxiv.org/pdf/1307.6861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hlinkClick r:id="rId4"/>
              </a:rPr>
              <a:t>PhysRevLett.81.1175 (aps.org)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EBFC812-03A8-627C-090E-0FECE22D24C9}"/>
              </a:ext>
            </a:extLst>
          </p:cNvPr>
          <p:cNvSpPr txBox="1">
            <a:spLocks/>
          </p:cNvSpPr>
          <p:nvPr/>
        </p:nvSpPr>
        <p:spPr>
          <a:xfrm>
            <a:off x="747410" y="2531054"/>
            <a:ext cx="6917986" cy="654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BDX detection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CB094F5F-C4CA-D0D1-55D7-E6FE08642F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053183"/>
                <a:ext cx="10515600" cy="22081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EOT: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Dimension of detector: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0.001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Energy threshold: ~ eV</a:t>
                </a:r>
              </a:p>
              <a:p>
                <a:r>
                  <a:rPr lang="en-US" altLang="zh-CN" dirty="0"/>
                  <a:t>Distance between target (W) and detector: 20 m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CB094F5F-C4CA-D0D1-55D7-E6FE08642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3183"/>
                <a:ext cx="10515600" cy="2208179"/>
              </a:xfrm>
              <a:prstGeom prst="rect">
                <a:avLst/>
              </a:prstGeom>
              <a:blipFill>
                <a:blip r:embed="rId5"/>
                <a:stretch>
                  <a:fillRect l="-1043" t="-4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0E89565-1CF3-6425-AD2B-7CE7D3B0C9D9}"/>
                  </a:ext>
                </a:extLst>
              </p:cNvPr>
              <p:cNvSpPr txBox="1"/>
              <p:nvPr/>
            </p:nvSpPr>
            <p:spPr>
              <a:xfrm>
                <a:off x="2383277" y="5334536"/>
                <a:ext cx="5817139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𝐸𝑂𝑇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𝑡h𝑖𝑐𝑘𝑛𝑒𝑠𝑠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∗2.5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𝑐𝑚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0E89565-1CF3-6425-AD2B-7CE7D3B0C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277" y="5334536"/>
                <a:ext cx="5817139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E4167B3-0DCB-7FBA-AE15-129E39E503E2}"/>
                  </a:ext>
                </a:extLst>
              </p:cNvPr>
              <p:cNvSpPr txBox="1"/>
              <p:nvPr/>
            </p:nvSpPr>
            <p:spPr>
              <a:xfrm>
                <a:off x="145915" y="5480144"/>
                <a:ext cx="2237362" cy="399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GeV: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E4167B3-0DCB-7FBA-AE15-129E39E50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5" y="5480144"/>
                <a:ext cx="2237362" cy="399405"/>
              </a:xfrm>
              <a:prstGeom prst="rect">
                <a:avLst/>
              </a:prstGeom>
              <a:blipFill>
                <a:blip r:embed="rId7"/>
                <a:stretch>
                  <a:fillRect l="-2452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6E29F04-7D63-15E0-6526-C1CA6CA9FE4B}"/>
              </a:ext>
            </a:extLst>
          </p:cNvPr>
          <p:cNvCxnSpPr>
            <a:cxnSpLocks/>
          </p:cNvCxnSpPr>
          <p:nvPr/>
        </p:nvCxnSpPr>
        <p:spPr>
          <a:xfrm flipV="1">
            <a:off x="6663447" y="5801406"/>
            <a:ext cx="404509" cy="295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图片包含 文本&#10;&#10;描述已自动生成">
            <a:extLst>
              <a:ext uri="{FF2B5EF4-FFF2-40B4-BE49-F238E27FC236}">
                <a16:creationId xmlns:a16="http://schemas.microsoft.com/office/drawing/2014/main" id="{D3EC3FCE-24B3-2174-8E01-11F81B95E0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84" y="6096797"/>
            <a:ext cx="2721595" cy="695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6AE2B49-D20A-2BF3-DA4C-19B16306CDE7}"/>
                  </a:ext>
                </a:extLst>
              </p:cNvPr>
              <p:cNvSpPr txBox="1"/>
              <p:nvPr/>
            </p:nvSpPr>
            <p:spPr>
              <a:xfrm>
                <a:off x="5852404" y="6096797"/>
                <a:ext cx="2431104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6AE2B49-D20A-2BF3-DA4C-19B16306C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404" y="6096797"/>
                <a:ext cx="2431104" cy="8188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 descr="图表&#10;&#10;描述已自动生成">
            <a:extLst>
              <a:ext uri="{FF2B5EF4-FFF2-40B4-BE49-F238E27FC236}">
                <a16:creationId xmlns:a16="http://schemas.microsoft.com/office/drawing/2014/main" id="{875D8BAC-7CCD-7D97-9427-5F10F63FF2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293" y="4584597"/>
            <a:ext cx="3748923" cy="220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5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6F144-5D4C-8D73-21FF-D42F4441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86353" cy="108429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Millicharge</a:t>
            </a:r>
            <a:r>
              <a:rPr lang="en-US" altLang="zh-CN" dirty="0"/>
              <a:t> particle at </a:t>
            </a:r>
            <a:r>
              <a:rPr lang="en-US" altLang="zh-CN" dirty="0" err="1"/>
              <a:t>Beamdump</a:t>
            </a:r>
            <a:r>
              <a:rPr lang="en-US" altLang="zh-CN" dirty="0"/>
              <a:t> experiment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D4E8CD-BF75-5517-D487-87866CB8129A}"/>
                  </a:ext>
                </a:extLst>
              </p:cNvPr>
              <p:cNvSpPr txBox="1"/>
              <p:nvPr/>
            </p:nvSpPr>
            <p:spPr>
              <a:xfrm>
                <a:off x="419100" y="3992421"/>
                <a:ext cx="113538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Need to have a better prediction on flux (predict the number of signal events given a certain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8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Understand the kinematics of signal and provide suggestion on the size of the detector, etc.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D4E8CD-BF75-5517-D487-87866CB8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3992421"/>
                <a:ext cx="11353800" cy="1815882"/>
              </a:xfrm>
              <a:prstGeom prst="rect">
                <a:avLst/>
              </a:prstGeom>
              <a:blipFill>
                <a:blip r:embed="rId2"/>
                <a:stretch>
                  <a:fillRect l="-967" t="-4027" b="-8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内容占位符 8" descr="图示&#10;&#10;描述已自动生成">
            <a:extLst>
              <a:ext uri="{FF2B5EF4-FFF2-40B4-BE49-F238E27FC236}">
                <a16:creationId xmlns:a16="http://schemas.microsoft.com/office/drawing/2014/main" id="{5E00394D-9266-3C4D-57CC-7DAB8E8BC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73" y="1410992"/>
            <a:ext cx="5707875" cy="122692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378FF1-2068-4022-3BF5-1B3CB1D78B54}"/>
                  </a:ext>
                </a:extLst>
              </p:cNvPr>
              <p:cNvSpPr txBox="1"/>
              <p:nvPr/>
            </p:nvSpPr>
            <p:spPr>
              <a:xfrm>
                <a:off x="6809362" y="2771112"/>
                <a:ext cx="418046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acc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zh-CN" altLang="en-US" dirty="0"/>
                  <a:t>   </a:t>
                </a: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~0.01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378FF1-2068-4022-3BF5-1B3CB1D7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62" y="2771112"/>
                <a:ext cx="4180462" cy="391646"/>
              </a:xfrm>
              <a:prstGeom prst="rect">
                <a:avLst/>
              </a:prstGeom>
              <a:blipFill>
                <a:blip r:embed="rId4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3A77EB8-809F-5D3E-3EFD-E9C8E1D242AD}"/>
              </a:ext>
            </a:extLst>
          </p:cNvPr>
          <p:cNvCxnSpPr/>
          <p:nvPr/>
        </p:nvCxnSpPr>
        <p:spPr>
          <a:xfrm flipH="1" flipV="1">
            <a:off x="5486400" y="2334637"/>
            <a:ext cx="1322962" cy="632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14A0C3D-5F22-14F1-07EF-363A4EBC69D0}"/>
              </a:ext>
            </a:extLst>
          </p:cNvPr>
          <p:cNvSpPr txBox="1"/>
          <p:nvPr/>
        </p:nvSpPr>
        <p:spPr>
          <a:xfrm>
            <a:off x="3822970" y="2899336"/>
            <a:ext cx="287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Millicharge</a:t>
            </a:r>
            <a:r>
              <a:rPr lang="en-US" altLang="zh-CN" dirty="0">
                <a:solidFill>
                  <a:schemeClr val="accent1"/>
                </a:solidFill>
              </a:rPr>
              <a:t> interact with electrons by tiny EM force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87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77CFDD6F-9DBE-200B-D7EC-469425E16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9" y="411970"/>
            <a:ext cx="9883302" cy="58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19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32BFC-592F-F0EF-CF18-85B37731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Beam Energy distribution at given position t</a:t>
            </a:r>
            <a:endParaRPr lang="zh-CN" altLang="en-US" dirty="0"/>
          </a:p>
        </p:txBody>
      </p:sp>
      <p:pic>
        <p:nvPicPr>
          <p:cNvPr id="6" name="内容占位符 5" descr="文本, 信件&#10;&#10;描述已自动生成">
            <a:extLst>
              <a:ext uri="{FF2B5EF4-FFF2-40B4-BE49-F238E27FC236}">
                <a16:creationId xmlns:a16="http://schemas.microsoft.com/office/drawing/2014/main" id="{7C2E3F11-00B1-5862-794C-B78F079A2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94" y="1767304"/>
            <a:ext cx="6706434" cy="1948662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076C00-4A1D-76B1-349F-77B3799FC360}"/>
              </a:ext>
            </a:extLst>
          </p:cNvPr>
          <p:cNvSpPr txBox="1"/>
          <p:nvPr/>
        </p:nvSpPr>
        <p:spPr>
          <a:xfrm>
            <a:off x="9640110" y="2169269"/>
            <a:ext cx="212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https://arxiv.org/pdf/0906.0580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E7BB67-D7FD-182D-2B5D-32A405D497FC}"/>
                  </a:ext>
                </a:extLst>
              </p:cNvPr>
              <p:cNvSpPr txBox="1"/>
              <p:nvPr/>
            </p:nvSpPr>
            <p:spPr>
              <a:xfrm>
                <a:off x="7548664" y="3210127"/>
                <a:ext cx="1342417" cy="65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E7BB67-D7FD-182D-2B5D-32A405D49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664" y="3210127"/>
                <a:ext cx="1342417" cy="657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形 8">
            <a:extLst>
              <a:ext uri="{FF2B5EF4-FFF2-40B4-BE49-F238E27FC236}">
                <a16:creationId xmlns:a16="http://schemas.microsoft.com/office/drawing/2014/main" id="{080E1F93-2A64-8C25-1D84-9EDCB73EE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518" y="3969189"/>
            <a:ext cx="4572000" cy="2771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468DD6-2B5B-ECC8-8817-D90F8756F030}"/>
                  </a:ext>
                </a:extLst>
              </p:cNvPr>
              <p:cNvSpPr txBox="1"/>
              <p:nvPr/>
            </p:nvSpPr>
            <p:spPr>
              <a:xfrm>
                <a:off x="3035030" y="4445541"/>
                <a:ext cx="1157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468DD6-2B5B-ECC8-8817-D90F8756F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030" y="4445541"/>
                <a:ext cx="11575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12D17F-B082-8131-B794-F6540607F8CE}"/>
                  </a:ext>
                </a:extLst>
              </p:cNvPr>
              <p:cNvSpPr txBox="1"/>
              <p:nvPr/>
            </p:nvSpPr>
            <p:spPr>
              <a:xfrm>
                <a:off x="0" y="4144142"/>
                <a:ext cx="1264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12D17F-B082-8131-B794-F6540607F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44142"/>
                <a:ext cx="1264596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F4DA1D-C1A7-DBBA-2943-9A7AC630DB29}"/>
                  </a:ext>
                </a:extLst>
              </p:cNvPr>
              <p:cNvSpPr txBox="1"/>
              <p:nvPr/>
            </p:nvSpPr>
            <p:spPr>
              <a:xfrm>
                <a:off x="5503504" y="6371632"/>
                <a:ext cx="1180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𝐺𝑒𝑉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F4DA1D-C1A7-DBBA-2943-9A7AC630D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504" y="6371632"/>
                <a:ext cx="1180289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24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568172B-45C8-D6BB-DB62-BAB54AE87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83137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568172B-45C8-D6BB-DB62-BAB54AE87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831377"/>
              </a:xfrm>
              <a:blipFill>
                <a:blip r:embed="rId2"/>
                <a:stretch>
                  <a:fillRect t="-17647" b="-24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32F77-DD95-7DA2-6E86-2EDD66DF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059"/>
            <a:ext cx="10515600" cy="1822247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radiation length (11 GeV): </a:t>
            </a:r>
            <a:r>
              <a:rPr lang="en-US" altLang="zh-CN" dirty="0" err="1"/>
              <a:t>xs</a:t>
            </a:r>
            <a:r>
              <a:rPr lang="en-US" altLang="zh-CN" dirty="0"/>
              <a:t>=20000 pb (99%)</a:t>
            </a:r>
          </a:p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 radiation length (4 GeV): </a:t>
            </a:r>
            <a:r>
              <a:rPr lang="en-US" altLang="zh-CN" dirty="0" err="1"/>
              <a:t>xs</a:t>
            </a:r>
            <a:r>
              <a:rPr lang="en-US" altLang="zh-CN" dirty="0"/>
              <a:t>=28000 pb (90%)</a:t>
            </a:r>
          </a:p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 radiation length (1 GeV): </a:t>
            </a:r>
            <a:r>
              <a:rPr lang="en-US" altLang="zh-CN" dirty="0" err="1"/>
              <a:t>xs</a:t>
            </a:r>
            <a:r>
              <a:rPr lang="en-US" altLang="zh-CN" dirty="0"/>
              <a:t>=67000 pb (70%)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0D617AD9-5EE9-763E-CAFA-08508B73DF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6864" y="3310006"/>
                <a:ext cx="10515600" cy="83137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0D617AD9-5EE9-763E-CAFA-08508B73D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64" y="3310006"/>
                <a:ext cx="10515600" cy="831377"/>
              </a:xfrm>
              <a:prstGeom prst="rect">
                <a:avLst/>
              </a:prstGeom>
              <a:blipFill>
                <a:blip r:embed="rId3"/>
                <a:stretch>
                  <a:fillRect t="-17647" b="-24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EF13B24-A177-E7E7-8FB9-2C6F90241573}"/>
              </a:ext>
            </a:extLst>
          </p:cNvPr>
          <p:cNvSpPr txBox="1">
            <a:spLocks/>
          </p:cNvSpPr>
          <p:nvPr/>
        </p:nvSpPr>
        <p:spPr>
          <a:xfrm>
            <a:off x="838200" y="4526672"/>
            <a:ext cx="10515600" cy="1822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radiation length (11 GeV): </a:t>
            </a:r>
            <a:r>
              <a:rPr lang="en-US" altLang="zh-CN" dirty="0" err="1"/>
              <a:t>xs</a:t>
            </a:r>
            <a:r>
              <a:rPr lang="en-US" altLang="zh-CN" dirty="0"/>
              <a:t>=800 pb (99%)</a:t>
            </a:r>
          </a:p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 radiation length (4 GeV): </a:t>
            </a:r>
            <a:r>
              <a:rPr lang="en-US" altLang="zh-CN" dirty="0" err="1"/>
              <a:t>xs</a:t>
            </a:r>
            <a:r>
              <a:rPr lang="en-US" altLang="zh-CN" dirty="0"/>
              <a:t>=700 pb (60%)</a:t>
            </a:r>
          </a:p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 radiation length (1 GeV): </a:t>
            </a:r>
            <a:r>
              <a:rPr lang="en-US" altLang="zh-CN" dirty="0" err="1"/>
              <a:t>xs</a:t>
            </a:r>
            <a:r>
              <a:rPr lang="en-US" altLang="zh-CN" dirty="0"/>
              <a:t>=800 pb (20%)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124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1F34F-ED5C-55FD-3445-03A9E1AC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89051" cy="792466"/>
          </a:xfrm>
        </p:spPr>
        <p:txBody>
          <a:bodyPr/>
          <a:lstStyle/>
          <a:p>
            <a:r>
              <a:rPr lang="en-US" altLang="zh-CN" dirty="0"/>
              <a:t>shower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80E1DC-97A0-E634-2F28-A5362CFD51A4}"/>
              </a:ext>
            </a:extLst>
          </p:cNvPr>
          <p:cNvSpPr txBox="1"/>
          <p:nvPr/>
        </p:nvSpPr>
        <p:spPr>
          <a:xfrm>
            <a:off x="0" y="796961"/>
            <a:ext cx="388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particle energy: 10 MeV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Material: graphite (need to change)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GeV beam energy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4ED422-C572-CED0-45CD-4042310D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33" y="3573939"/>
            <a:ext cx="12201133" cy="29758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3EB5032-CB88-8E27-C987-B5047ABEF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77" y="0"/>
            <a:ext cx="6608323" cy="35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7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798AC59D-3D3D-21DF-1C44-ABA0786F7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65" y="3946507"/>
            <a:ext cx="12206958" cy="111666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C713929-3A7A-8205-AC2F-20DB23554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33" y="1765492"/>
            <a:ext cx="12206958" cy="1199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4DDDA9C-24F5-0EEE-BC89-1C946D040A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19910" y="7376"/>
                <a:ext cx="10515600" cy="77821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All historical particle during the shower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×10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4DDDA9C-24F5-0EEE-BC89-1C946D040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9910" y="7376"/>
                <a:ext cx="10515600" cy="778213"/>
              </a:xfrm>
              <a:blipFill>
                <a:blip r:embed="rId4"/>
                <a:stretch>
                  <a:fillRect l="-2377" t="-17969" b="-32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2FAB5C5-D8D4-D92C-96F7-44CE4CAAAAB4}"/>
              </a:ext>
            </a:extLst>
          </p:cNvPr>
          <p:cNvSpPr txBox="1"/>
          <p:nvPr/>
        </p:nvSpPr>
        <p:spPr>
          <a:xfrm>
            <a:off x="6096001" y="1257778"/>
            <a:ext cx="583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Forwarded electron (within the accepted angle: 0.1m/20m)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5E688A3-8B10-D5FC-96F4-BE8C46A55DB4}"/>
                  </a:ext>
                </a:extLst>
              </p:cNvPr>
              <p:cNvSpPr txBox="1"/>
              <p:nvPr/>
            </p:nvSpPr>
            <p:spPr>
              <a:xfrm>
                <a:off x="-31065" y="5371484"/>
                <a:ext cx="1809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5E688A3-8B10-D5FC-96F4-BE8C46A55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65" y="5371484"/>
                <a:ext cx="180934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1C6115-FDC3-F21E-D9DB-A3B094BEEB46}"/>
                  </a:ext>
                </a:extLst>
              </p:cNvPr>
              <p:cNvSpPr txBox="1"/>
              <p:nvPr/>
            </p:nvSpPr>
            <p:spPr>
              <a:xfrm>
                <a:off x="-15533" y="3441442"/>
                <a:ext cx="1809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1C6115-FDC3-F21E-D9DB-A3B094BEE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33" y="3441442"/>
                <a:ext cx="1809345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5B408FB-B017-F9E5-36CD-1E311B4A8B1D}"/>
                  </a:ext>
                </a:extLst>
              </p:cNvPr>
              <p:cNvSpPr txBox="1"/>
              <p:nvPr/>
            </p:nvSpPr>
            <p:spPr>
              <a:xfrm>
                <a:off x="-31065" y="1349814"/>
                <a:ext cx="2239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5B408FB-B017-F9E5-36CD-1E311B4A8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65" y="1349814"/>
                <a:ext cx="2239244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CF1985B-CA78-A523-DE86-8674F7D984C0}"/>
              </a:ext>
            </a:extLst>
          </p:cNvPr>
          <p:cNvCxnSpPr>
            <a:cxnSpLocks/>
          </p:cNvCxnSpPr>
          <p:nvPr/>
        </p:nvCxnSpPr>
        <p:spPr>
          <a:xfrm flipH="1">
            <a:off x="7509753" y="1553329"/>
            <a:ext cx="344391" cy="898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1B84FAC-C7C2-2C3F-A6BE-A07D4AF1B8E2}"/>
              </a:ext>
            </a:extLst>
          </p:cNvPr>
          <p:cNvCxnSpPr>
            <a:cxnSpLocks/>
          </p:cNvCxnSpPr>
          <p:nvPr/>
        </p:nvCxnSpPr>
        <p:spPr>
          <a:xfrm>
            <a:off x="10179864" y="1603861"/>
            <a:ext cx="755646" cy="1056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8D8C2B97-E012-ACDA-4D39-B404F072E2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7155"/>
            <a:ext cx="12175893" cy="11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11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A1FE-5E2C-09F9-D73E-99CA39C1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51" y="924128"/>
            <a:ext cx="2080098" cy="60311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100 MeV</a:t>
            </a:r>
            <a:endParaRPr lang="zh-CN" altLang="en-US" sz="3200" dirty="0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4F68C05D-BBA0-B8B3-276A-A00F72223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97491"/>
            <a:ext cx="4572000" cy="27813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C5913B6B-D32E-A358-8327-C120ADAF0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4324" y="997491"/>
            <a:ext cx="4572000" cy="27813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AE72C8F9-A383-F0B3-2498-CEDA1281E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4324" y="3814459"/>
            <a:ext cx="4572000" cy="2781300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ECA4238D-A0CB-3183-931E-B8C46EA07EDD}"/>
              </a:ext>
            </a:extLst>
          </p:cNvPr>
          <p:cNvSpPr txBox="1">
            <a:spLocks/>
          </p:cNvSpPr>
          <p:nvPr/>
        </p:nvSpPr>
        <p:spPr>
          <a:xfrm>
            <a:off x="6661015" y="997491"/>
            <a:ext cx="2080098" cy="603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10 MeV</a:t>
            </a:r>
            <a:endParaRPr lang="zh-CN" altLang="en-US" sz="3200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4BEC5120-33BE-E6B4-08E1-B197D1195477}"/>
              </a:ext>
            </a:extLst>
          </p:cNvPr>
          <p:cNvSpPr txBox="1">
            <a:spLocks/>
          </p:cNvSpPr>
          <p:nvPr/>
        </p:nvSpPr>
        <p:spPr>
          <a:xfrm>
            <a:off x="6661015" y="4101830"/>
            <a:ext cx="2080098" cy="603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1 MeV</a:t>
            </a:r>
            <a:endParaRPr lang="zh-CN" altLang="en-US" sz="3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AB1CF1-F714-F71D-227B-F69214844685}"/>
              </a:ext>
            </a:extLst>
          </p:cNvPr>
          <p:cNvSpPr txBox="1"/>
          <p:nvPr/>
        </p:nvSpPr>
        <p:spPr>
          <a:xfrm>
            <a:off x="0" y="7094"/>
            <a:ext cx="857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energy of shower particle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820564-CE73-ECE5-8242-9CA9ECCCA153}"/>
              </a:ext>
            </a:extLst>
          </p:cNvPr>
          <p:cNvSpPr txBox="1"/>
          <p:nvPr/>
        </p:nvSpPr>
        <p:spPr>
          <a:xfrm>
            <a:off x="5321839" y="8309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Forwarded electron’s energy distribution</a:t>
            </a:r>
            <a:endParaRPr lang="zh-CN" altLang="en-US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47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A1FE-5E2C-09F9-D73E-99CA39C1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51" y="924128"/>
            <a:ext cx="2080098" cy="60311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100 MeV</a:t>
            </a:r>
            <a:endParaRPr lang="zh-CN" altLang="en-US" sz="3200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ECA4238D-A0CB-3183-931E-B8C46EA07EDD}"/>
              </a:ext>
            </a:extLst>
          </p:cNvPr>
          <p:cNvSpPr txBox="1">
            <a:spLocks/>
          </p:cNvSpPr>
          <p:nvPr/>
        </p:nvSpPr>
        <p:spPr>
          <a:xfrm>
            <a:off x="6661015" y="997491"/>
            <a:ext cx="2080098" cy="603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10 MeV</a:t>
            </a:r>
            <a:endParaRPr lang="zh-CN" altLang="en-US" sz="3200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4BEC5120-33BE-E6B4-08E1-B197D1195477}"/>
              </a:ext>
            </a:extLst>
          </p:cNvPr>
          <p:cNvSpPr txBox="1">
            <a:spLocks/>
          </p:cNvSpPr>
          <p:nvPr/>
        </p:nvSpPr>
        <p:spPr>
          <a:xfrm>
            <a:off x="6661015" y="4101830"/>
            <a:ext cx="2080098" cy="603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1 MeV</a:t>
            </a:r>
            <a:endParaRPr lang="zh-CN" altLang="en-US" sz="3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AB1CF1-F714-F71D-227B-F69214844685}"/>
              </a:ext>
            </a:extLst>
          </p:cNvPr>
          <p:cNvSpPr txBox="1"/>
          <p:nvPr/>
        </p:nvSpPr>
        <p:spPr>
          <a:xfrm>
            <a:off x="0" y="7094"/>
            <a:ext cx="857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energy of shower particle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BF523369-BF51-F499-0476-DFAAA7536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924128"/>
            <a:ext cx="4572000" cy="285750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E95D8161-E218-847E-82DC-4A51D4F42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2" y="924128"/>
            <a:ext cx="4572000" cy="28575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46AEF38F-F0A5-0A7B-D53F-3DDEBDCDCF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1602" y="3993406"/>
            <a:ext cx="4572000" cy="2857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A84E7C8-9691-B83B-F062-AB2EBB08C7EF}"/>
              </a:ext>
            </a:extLst>
          </p:cNvPr>
          <p:cNvSpPr txBox="1"/>
          <p:nvPr/>
        </p:nvSpPr>
        <p:spPr>
          <a:xfrm>
            <a:off x="5321839" y="8309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Forwarded electron’s energy distribution</a:t>
            </a:r>
            <a:endParaRPr lang="zh-CN" altLang="en-US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65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62576-DCE5-0AA7-8536-6463147F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26077"/>
            <a:ext cx="10515600" cy="906696"/>
          </a:xfrm>
        </p:spPr>
        <p:txBody>
          <a:bodyPr/>
          <a:lstStyle/>
          <a:p>
            <a:r>
              <a:rPr lang="en-US" altLang="zh-CN" dirty="0"/>
              <a:t>Conditional probability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A42B8-9A1D-070C-C95C-D36233D4F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51" y="5030963"/>
            <a:ext cx="10515600" cy="1163058"/>
          </a:xfrm>
        </p:spPr>
        <p:txBody>
          <a:bodyPr/>
          <a:lstStyle/>
          <a:p>
            <a:r>
              <a:rPr lang="en-US" altLang="zh-CN" dirty="0"/>
              <a:t>Ignore conditional probability</a:t>
            </a:r>
          </a:p>
          <a:p>
            <a:pPr lvl="1"/>
            <a:r>
              <a:rPr lang="en-US" altLang="zh-CN" dirty="0"/>
              <a:t>cross sections can be just added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F796CD3-5B53-1788-6E98-C879DBCF0728}"/>
              </a:ext>
            </a:extLst>
          </p:cNvPr>
          <p:cNvCxnSpPr/>
          <p:nvPr/>
        </p:nvCxnSpPr>
        <p:spPr>
          <a:xfrm>
            <a:off x="466928" y="3287949"/>
            <a:ext cx="8949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188BEBC-2F9C-E6A3-B7EA-8EE34C66EC4B}"/>
              </a:ext>
            </a:extLst>
          </p:cNvPr>
          <p:cNvCxnSpPr/>
          <p:nvPr/>
        </p:nvCxnSpPr>
        <p:spPr>
          <a:xfrm flipV="1">
            <a:off x="1361872" y="2801566"/>
            <a:ext cx="710119" cy="486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BC7D2494-257E-4D92-854E-FEFDEB4CD530}"/>
              </a:ext>
            </a:extLst>
          </p:cNvPr>
          <p:cNvCxnSpPr/>
          <p:nvPr/>
        </p:nvCxnSpPr>
        <p:spPr>
          <a:xfrm>
            <a:off x="1361872" y="3287949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6603DCD-53EC-CCA6-2A9C-D5990C3C7B46}"/>
              </a:ext>
            </a:extLst>
          </p:cNvPr>
          <p:cNvCxnSpPr/>
          <p:nvPr/>
        </p:nvCxnSpPr>
        <p:spPr>
          <a:xfrm>
            <a:off x="1663429" y="3573665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279FC33-B91C-FB90-E3AE-0FC3867F8E34}"/>
              </a:ext>
            </a:extLst>
          </p:cNvPr>
          <p:cNvCxnSpPr>
            <a:cxnSpLocks/>
          </p:cNvCxnSpPr>
          <p:nvPr/>
        </p:nvCxnSpPr>
        <p:spPr>
          <a:xfrm flipV="1">
            <a:off x="2071991" y="2459173"/>
            <a:ext cx="749030" cy="342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69E9A589-FA8E-9CB2-0D31-41A4E9BE4630}"/>
              </a:ext>
            </a:extLst>
          </p:cNvPr>
          <p:cNvCxnSpPr>
            <a:cxnSpLocks/>
          </p:cNvCxnSpPr>
          <p:nvPr/>
        </p:nvCxnSpPr>
        <p:spPr>
          <a:xfrm>
            <a:off x="2071991" y="2801565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E89328D9-1FB7-6405-5BCC-D3D90177EF56}"/>
              </a:ext>
            </a:extLst>
          </p:cNvPr>
          <p:cNvCxnSpPr>
            <a:cxnSpLocks/>
          </p:cNvCxnSpPr>
          <p:nvPr/>
        </p:nvCxnSpPr>
        <p:spPr>
          <a:xfrm>
            <a:off x="2373548" y="3087281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81CEF11-6D59-5164-9E57-89F1F8F216C8}"/>
              </a:ext>
            </a:extLst>
          </p:cNvPr>
          <p:cNvCxnSpPr/>
          <p:nvPr/>
        </p:nvCxnSpPr>
        <p:spPr>
          <a:xfrm flipV="1">
            <a:off x="2830748" y="1962217"/>
            <a:ext cx="710119" cy="486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633ADE9-16B1-086B-2BC6-BD24B7CEB833}"/>
              </a:ext>
            </a:extLst>
          </p:cNvPr>
          <p:cNvCxnSpPr/>
          <p:nvPr/>
        </p:nvCxnSpPr>
        <p:spPr>
          <a:xfrm>
            <a:off x="2830748" y="2448600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1D0C89E-011B-1A9B-498D-9B91289E9C2B}"/>
              </a:ext>
            </a:extLst>
          </p:cNvPr>
          <p:cNvCxnSpPr/>
          <p:nvPr/>
        </p:nvCxnSpPr>
        <p:spPr>
          <a:xfrm>
            <a:off x="3132305" y="2734316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A4613C9-A15E-798C-0B7A-25CE90661EC8}"/>
              </a:ext>
            </a:extLst>
          </p:cNvPr>
          <p:cNvCxnSpPr>
            <a:cxnSpLocks/>
          </p:cNvCxnSpPr>
          <p:nvPr/>
        </p:nvCxnSpPr>
        <p:spPr>
          <a:xfrm>
            <a:off x="972766" y="1851303"/>
            <a:ext cx="0" cy="1358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63270D0-EFB9-047F-B731-2CAF9B67FB67}"/>
              </a:ext>
            </a:extLst>
          </p:cNvPr>
          <p:cNvCxnSpPr>
            <a:cxnSpLocks/>
          </p:cNvCxnSpPr>
          <p:nvPr/>
        </p:nvCxnSpPr>
        <p:spPr>
          <a:xfrm>
            <a:off x="1585609" y="1851303"/>
            <a:ext cx="87548" cy="1076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60123AC-D4C4-51F8-56F1-A42A80B67809}"/>
              </a:ext>
            </a:extLst>
          </p:cNvPr>
          <p:cNvCxnSpPr>
            <a:cxnSpLocks/>
          </p:cNvCxnSpPr>
          <p:nvPr/>
        </p:nvCxnSpPr>
        <p:spPr>
          <a:xfrm>
            <a:off x="2130358" y="1796125"/>
            <a:ext cx="252918" cy="730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09A47F-7DE6-06C4-B45C-C6947C3ED73E}"/>
              </a:ext>
            </a:extLst>
          </p:cNvPr>
          <p:cNvCxnSpPr>
            <a:cxnSpLocks/>
          </p:cNvCxnSpPr>
          <p:nvPr/>
        </p:nvCxnSpPr>
        <p:spPr>
          <a:xfrm>
            <a:off x="2684833" y="1717590"/>
            <a:ext cx="447472" cy="407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7AF08FC-B570-96D5-8849-3E67F4EF0A71}"/>
                  </a:ext>
                </a:extLst>
              </p:cNvPr>
              <p:cNvSpPr txBox="1"/>
              <p:nvPr/>
            </p:nvSpPr>
            <p:spPr>
              <a:xfrm>
                <a:off x="214014" y="1050951"/>
                <a:ext cx="38229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real electron has a probability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radiate a pair of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mCP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7AF08FC-B570-96D5-8849-3E67F4EF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14" y="1050951"/>
                <a:ext cx="3822964" cy="646331"/>
              </a:xfrm>
              <a:prstGeom prst="rect">
                <a:avLst/>
              </a:prstGeom>
              <a:blipFill>
                <a:blip r:embed="rId2"/>
                <a:stretch>
                  <a:fillRect l="-1276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CCF8D32-7729-1920-AF97-39A3E47B8A8D}"/>
                  </a:ext>
                </a:extLst>
              </p:cNvPr>
              <p:cNvSpPr txBox="1"/>
              <p:nvPr/>
            </p:nvSpPr>
            <p:spPr>
              <a:xfrm>
                <a:off x="647698" y="4198769"/>
                <a:ext cx="4074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0" dirty="0">
                    <a:cs typeface="Times New Roman" panose="02020603050405020304" pitchFamily="18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b="0" dirty="0">
                    <a:cs typeface="Times New Roman" panose="02020603050405020304" pitchFamily="18" charset="0"/>
                  </a:rPr>
                  <a:t> is very small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≈1∗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CCF8D32-7729-1920-AF97-39A3E47B8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8" y="4198769"/>
                <a:ext cx="4074269" cy="369332"/>
              </a:xfrm>
              <a:prstGeom prst="rect">
                <a:avLst/>
              </a:prstGeom>
              <a:blipFill>
                <a:blip r:embed="rId3"/>
                <a:stretch>
                  <a:fillRect l="-119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BA9DB08-AA3E-7D5C-DD86-34C3762D9F8A}"/>
                  </a:ext>
                </a:extLst>
              </p:cNvPr>
              <p:cNvSpPr txBox="1"/>
              <p:nvPr/>
            </p:nvSpPr>
            <p:spPr>
              <a:xfrm>
                <a:off x="6337565" y="1327950"/>
                <a:ext cx="5640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electron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electron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BA9DB08-AA3E-7D5C-DD86-34C3762D9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565" y="1327950"/>
                <a:ext cx="5640421" cy="369332"/>
              </a:xfrm>
              <a:prstGeom prst="rect">
                <a:avLst/>
              </a:prstGeom>
              <a:blipFill>
                <a:blip r:embed="rId4"/>
                <a:stretch>
                  <a:fillRect l="-97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902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62576-DCE5-0AA7-8536-6463147F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26077"/>
            <a:ext cx="10515600" cy="906696"/>
          </a:xfrm>
        </p:spPr>
        <p:txBody>
          <a:bodyPr/>
          <a:lstStyle/>
          <a:p>
            <a:r>
              <a:rPr lang="en-US" altLang="zh-CN" dirty="0"/>
              <a:t>Shower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FA42B8-9A1D-070C-C95C-D36233D4F6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219" y="4381601"/>
                <a:ext cx="11282464" cy="157379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Counting main electron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∫∫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𝑑𝑥𝑑𝐸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𝐺𝑒𝑉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Additional improvement are coming from other particles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FA42B8-9A1D-070C-C95C-D36233D4F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219" y="4381601"/>
                <a:ext cx="11282464" cy="1573796"/>
              </a:xfrm>
              <a:blipFill>
                <a:blip r:embed="rId2"/>
                <a:stretch>
                  <a:fillRect l="-972"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F796CD3-5B53-1788-6E98-C879DBCF0728}"/>
              </a:ext>
            </a:extLst>
          </p:cNvPr>
          <p:cNvCxnSpPr/>
          <p:nvPr/>
        </p:nvCxnSpPr>
        <p:spPr>
          <a:xfrm>
            <a:off x="466928" y="3287949"/>
            <a:ext cx="8949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188BEBC-2F9C-E6A3-B7EA-8EE34C66EC4B}"/>
              </a:ext>
            </a:extLst>
          </p:cNvPr>
          <p:cNvCxnSpPr/>
          <p:nvPr/>
        </p:nvCxnSpPr>
        <p:spPr>
          <a:xfrm flipV="1">
            <a:off x="1361872" y="2801566"/>
            <a:ext cx="710119" cy="486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BC7D2494-257E-4D92-854E-FEFDEB4CD530}"/>
              </a:ext>
            </a:extLst>
          </p:cNvPr>
          <p:cNvCxnSpPr/>
          <p:nvPr/>
        </p:nvCxnSpPr>
        <p:spPr>
          <a:xfrm>
            <a:off x="1361872" y="3287949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6603DCD-53EC-CCA6-2A9C-D5990C3C7B46}"/>
              </a:ext>
            </a:extLst>
          </p:cNvPr>
          <p:cNvCxnSpPr/>
          <p:nvPr/>
        </p:nvCxnSpPr>
        <p:spPr>
          <a:xfrm>
            <a:off x="1663429" y="3573665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279FC33-B91C-FB90-E3AE-0FC3867F8E34}"/>
              </a:ext>
            </a:extLst>
          </p:cNvPr>
          <p:cNvCxnSpPr>
            <a:cxnSpLocks/>
          </p:cNvCxnSpPr>
          <p:nvPr/>
        </p:nvCxnSpPr>
        <p:spPr>
          <a:xfrm flipV="1">
            <a:off x="2071991" y="2459173"/>
            <a:ext cx="749030" cy="342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69E9A589-FA8E-9CB2-0D31-41A4E9BE4630}"/>
              </a:ext>
            </a:extLst>
          </p:cNvPr>
          <p:cNvCxnSpPr>
            <a:cxnSpLocks/>
          </p:cNvCxnSpPr>
          <p:nvPr/>
        </p:nvCxnSpPr>
        <p:spPr>
          <a:xfrm>
            <a:off x="2071991" y="2801565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E89328D9-1FB7-6405-5BCC-D3D90177EF56}"/>
              </a:ext>
            </a:extLst>
          </p:cNvPr>
          <p:cNvCxnSpPr>
            <a:cxnSpLocks/>
          </p:cNvCxnSpPr>
          <p:nvPr/>
        </p:nvCxnSpPr>
        <p:spPr>
          <a:xfrm>
            <a:off x="2373548" y="3087281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81CEF11-6D59-5164-9E57-89F1F8F216C8}"/>
              </a:ext>
            </a:extLst>
          </p:cNvPr>
          <p:cNvCxnSpPr/>
          <p:nvPr/>
        </p:nvCxnSpPr>
        <p:spPr>
          <a:xfrm flipV="1">
            <a:off x="2830748" y="1962217"/>
            <a:ext cx="710119" cy="486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633ADE9-16B1-086B-2BC6-BD24B7CEB833}"/>
              </a:ext>
            </a:extLst>
          </p:cNvPr>
          <p:cNvCxnSpPr/>
          <p:nvPr/>
        </p:nvCxnSpPr>
        <p:spPr>
          <a:xfrm>
            <a:off x="2830748" y="2448600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1D0C89E-011B-1A9B-498D-9B91289E9C2B}"/>
              </a:ext>
            </a:extLst>
          </p:cNvPr>
          <p:cNvCxnSpPr/>
          <p:nvPr/>
        </p:nvCxnSpPr>
        <p:spPr>
          <a:xfrm>
            <a:off x="3132305" y="2734316"/>
            <a:ext cx="311285" cy="282102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7AF08FC-B570-96D5-8849-3E67F4EF0A71}"/>
              </a:ext>
            </a:extLst>
          </p:cNvPr>
          <p:cNvSpPr txBox="1"/>
          <p:nvPr/>
        </p:nvSpPr>
        <p:spPr>
          <a:xfrm>
            <a:off x="578795" y="1175296"/>
            <a:ext cx="382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Shower process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BA9DB08-AA3E-7D5C-DD86-34C3762D9F8A}"/>
                  </a:ext>
                </a:extLst>
              </p:cNvPr>
              <p:cNvSpPr txBox="1"/>
              <p:nvPr/>
            </p:nvSpPr>
            <p:spPr>
              <a:xfrm>
                <a:off x="4557404" y="1902360"/>
                <a:ext cx="4275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main electron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main electrons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BA9DB08-AA3E-7D5C-DD86-34C3762D9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404" y="1902360"/>
                <a:ext cx="4275312" cy="369332"/>
              </a:xfrm>
              <a:prstGeom prst="rect">
                <a:avLst/>
              </a:prstGeom>
              <a:blipFill>
                <a:blip r:embed="rId3"/>
                <a:stretch>
                  <a:fillRect l="-128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3C7A94-5C86-77D1-F407-C4AAC642E067}"/>
                  </a:ext>
                </a:extLst>
              </p:cNvPr>
              <p:cNvSpPr txBox="1"/>
              <p:nvPr/>
            </p:nvSpPr>
            <p:spPr>
              <a:xfrm>
                <a:off x="578795" y="2845981"/>
                <a:ext cx="617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3C7A94-5C86-77D1-F407-C4AAC642E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95" y="2845981"/>
                <a:ext cx="61770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1611CA-564C-832B-A398-498DEA4A5BBD}"/>
                  </a:ext>
                </a:extLst>
              </p:cNvPr>
              <p:cNvSpPr txBox="1"/>
              <p:nvPr/>
            </p:nvSpPr>
            <p:spPr>
              <a:xfrm>
                <a:off x="1296209" y="2630369"/>
                <a:ext cx="617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1611CA-564C-832B-A398-498DEA4A5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209" y="2630369"/>
                <a:ext cx="6177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4F11D3F-FF5D-F350-F96D-B39C16A13F3A}"/>
                  </a:ext>
                </a:extLst>
              </p:cNvPr>
              <p:cNvSpPr txBox="1"/>
              <p:nvPr/>
            </p:nvSpPr>
            <p:spPr>
              <a:xfrm>
                <a:off x="2045239" y="2229504"/>
                <a:ext cx="617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4F11D3F-FF5D-F350-F96D-B39C16A13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239" y="2229504"/>
                <a:ext cx="617707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D03645-AEAD-AD0D-5472-1C8D710D3617}"/>
                  </a:ext>
                </a:extLst>
              </p:cNvPr>
              <p:cNvSpPr txBox="1"/>
              <p:nvPr/>
            </p:nvSpPr>
            <p:spPr>
              <a:xfrm>
                <a:off x="2813723" y="1732230"/>
                <a:ext cx="617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D03645-AEAD-AD0D-5472-1C8D710D3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723" y="1732230"/>
                <a:ext cx="6177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23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AE8473-8839-AFC4-A0DA-93F876AFB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70063"/>
                <a:ext cx="10515600" cy="33786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During shower, there will be electrons have 10GeV, 9GeV, 8GeV…</a:t>
                </a:r>
              </a:p>
              <a:p>
                <a:r>
                  <a:rPr lang="en-US" altLang="zh-CN" dirty="0"/>
                  <a:t>Using </a:t>
                </a:r>
                <a:r>
                  <a:rPr lang="en-US" altLang="zh-CN" dirty="0" err="1"/>
                  <a:t>Madgraph</a:t>
                </a:r>
                <a:r>
                  <a:rPr lang="en-US" altLang="zh-CN" dirty="0"/>
                  <a:t> to generate events pool with 10GeV, 9GeV,…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Back to PETITE, take the electrons during the shower.</a:t>
                </a:r>
              </a:p>
              <a:p>
                <a:r>
                  <a:rPr lang="en-US" altLang="zh-CN" dirty="0"/>
                  <a:t>Each electron appeared during the shower, its momentum has an angle (they are not perfectly parallel to z-axis), then take one </a:t>
                </a:r>
                <a:r>
                  <a:rPr lang="en-US" altLang="zh-CN" dirty="0" err="1"/>
                  <a:t>Madgraph</a:t>
                </a:r>
                <a:r>
                  <a:rPr lang="en-US" altLang="zh-CN" dirty="0"/>
                  <a:t> event and rotate to the same frame. The electron will travel for a distance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AE8473-8839-AFC4-A0DA-93F876AFB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70063"/>
                <a:ext cx="10515600" cy="3378672"/>
              </a:xfrm>
              <a:blipFill>
                <a:blip r:embed="rId2"/>
                <a:stretch>
                  <a:fillRect l="-1043" t="-4324" r="-1217" b="-3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4B259C1-4DC5-704F-337A-797332B853A5}"/>
                  </a:ext>
                </a:extLst>
              </p:cNvPr>
              <p:cNvSpPr txBox="1"/>
              <p:nvPr/>
            </p:nvSpPr>
            <p:spPr>
              <a:xfrm>
                <a:off x="98897" y="4586571"/>
                <a:ext cx="11292192" cy="1188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𝐸𝑂𝑇</m:t>
                        </m:r>
                      </m:sub>
                    </m:sSub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𝑎𝑡𝑜𝑚</m:t>
                            </m:r>
                          </m:sub>
                        </m:sSub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Each event has a weight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4B259C1-4DC5-704F-337A-797332B85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7" y="4586571"/>
                <a:ext cx="11292192" cy="1188402"/>
              </a:xfrm>
              <a:prstGeom prst="rect">
                <a:avLst/>
              </a:prstGeom>
              <a:blipFill>
                <a:blip r:embed="rId3"/>
                <a:stretch>
                  <a:fillRect l="-97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6AD9B2E-F597-8035-EAD9-E4A282C78672}"/>
                  </a:ext>
                </a:extLst>
              </p:cNvPr>
              <p:cNvSpPr txBox="1"/>
              <p:nvPr/>
            </p:nvSpPr>
            <p:spPr>
              <a:xfrm>
                <a:off x="98897" y="6035646"/>
                <a:ext cx="12286033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sample, for each mass benchmark, will be a list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𝜒</m:t>
                    </m:r>
                    <m: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8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8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𝑤𝑒𝑖𝑔h𝑡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zh-CN" altLang="en-US" sz="28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6AD9B2E-F597-8035-EAD9-E4A282C7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7" y="6035646"/>
                <a:ext cx="12286033" cy="557204"/>
              </a:xfrm>
              <a:prstGeom prst="rect">
                <a:avLst/>
              </a:prstGeom>
              <a:blipFill>
                <a:blip r:embed="rId4"/>
                <a:stretch>
                  <a:fillRect l="-992" t="-10870" b="-22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图表&#10;&#10;中度可信度描述已自动生成">
            <a:extLst>
              <a:ext uri="{FF2B5EF4-FFF2-40B4-BE49-F238E27FC236}">
                <a16:creationId xmlns:a16="http://schemas.microsoft.com/office/drawing/2014/main" id="{0C5570E9-70CD-3967-DD99-816B9241D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047" y="0"/>
            <a:ext cx="4156953" cy="12430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A52601-2799-B211-D86F-DE2B9FBED4FE}"/>
              </a:ext>
            </a:extLst>
          </p:cNvPr>
          <p:cNvSpPr txBox="1"/>
          <p:nvPr/>
        </p:nvSpPr>
        <p:spPr>
          <a:xfrm>
            <a:off x="496111" y="91695"/>
            <a:ext cx="644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from Shower</a:t>
            </a:r>
            <a:endParaRPr lang="zh-CN" altLang="en-US" sz="36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7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游戏机, 水, 人们, 一群&#10;&#10;描述已自动生成">
            <a:extLst>
              <a:ext uri="{FF2B5EF4-FFF2-40B4-BE49-F238E27FC236}">
                <a16:creationId xmlns:a16="http://schemas.microsoft.com/office/drawing/2014/main" id="{13D333B7-7575-7090-E7B8-2C8781390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318" y="1643974"/>
            <a:ext cx="5221681" cy="5214026"/>
          </a:xfr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ABB9B2DD-6FEA-5678-9FCD-03D1E150B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99343"/>
            <a:ext cx="7049111" cy="46486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222D15-81C3-C6A9-DC83-093073B80AA2}"/>
              </a:ext>
            </a:extLst>
          </p:cNvPr>
          <p:cNvSpPr txBox="1"/>
          <p:nvPr/>
        </p:nvSpPr>
        <p:spPr>
          <a:xfrm>
            <a:off x="5058383" y="4435972"/>
            <a:ext cx="87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33C6A1-0F13-DB68-3F19-1EC551F502A8}"/>
              </a:ext>
            </a:extLst>
          </p:cNvPr>
          <p:cNvSpPr txBox="1"/>
          <p:nvPr/>
        </p:nvSpPr>
        <p:spPr>
          <a:xfrm>
            <a:off x="810026" y="5885234"/>
            <a:ext cx="237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with 3m thickness</a:t>
            </a:r>
            <a:endParaRPr lang="zh-CN" altLang="en-US" dirty="0" err="1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00904E3-776F-9DE5-9FBA-A772B8222C72}"/>
              </a:ext>
            </a:extLst>
          </p:cNvPr>
          <p:cNvCxnSpPr>
            <a:cxnSpLocks/>
          </p:cNvCxnSpPr>
          <p:nvPr/>
        </p:nvCxnSpPr>
        <p:spPr>
          <a:xfrm flipV="1">
            <a:off x="1556426" y="5330757"/>
            <a:ext cx="0" cy="554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01ADC39-9E8A-5550-6C24-12C41450141B}"/>
              </a:ext>
            </a:extLst>
          </p:cNvPr>
          <p:cNvCxnSpPr/>
          <p:nvPr/>
        </p:nvCxnSpPr>
        <p:spPr>
          <a:xfrm>
            <a:off x="5350213" y="4805304"/>
            <a:ext cx="0" cy="340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58057CF-8809-E60E-1FD0-E34C12CCAA29}"/>
              </a:ext>
            </a:extLst>
          </p:cNvPr>
          <p:cNvSpPr txBox="1"/>
          <p:nvPr/>
        </p:nvSpPr>
        <p:spPr>
          <a:xfrm>
            <a:off x="-1" y="10054"/>
            <a:ext cx="10194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BDX: Beam-Dump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Jefferson Lab 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JLab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CE3C06-C930-5593-12AD-BF43EE57CDC6}"/>
              </a:ext>
            </a:extLst>
          </p:cNvPr>
          <p:cNvSpPr txBox="1"/>
          <p:nvPr/>
        </p:nvSpPr>
        <p:spPr>
          <a:xfrm>
            <a:off x="10262682" y="117775"/>
            <a:ext cx="146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Virginia state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A318FB-2AED-5800-C135-79B78A4DCDEF}"/>
              </a:ext>
            </a:extLst>
          </p:cNvPr>
          <p:cNvSpPr txBox="1"/>
          <p:nvPr/>
        </p:nvSpPr>
        <p:spPr>
          <a:xfrm>
            <a:off x="190576" y="1643974"/>
            <a:ext cx="270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Beam energy=11 GeV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2077B2-D51E-2A14-D91E-67E5488F1F1B}"/>
              </a:ext>
            </a:extLst>
          </p:cNvPr>
          <p:cNvSpPr txBox="1"/>
          <p:nvPr/>
        </p:nvSpPr>
        <p:spPr>
          <a:xfrm>
            <a:off x="2896234" y="885217"/>
            <a:ext cx="342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hlinkClick r:id="rId4"/>
              </a:rPr>
              <a:t>1607.01390 (arxiv.org)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Page 26,</a:t>
            </a:r>
            <a:r>
              <a:rPr lang="zh-CN" altLang="en-US" dirty="0"/>
              <a:t> </a:t>
            </a:r>
            <a:r>
              <a:rPr lang="en-US" altLang="zh-CN" dirty="0"/>
              <a:t>the dump is Aluminum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20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0BFA9-52EB-1A87-8EB1-1E421E15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96"/>
            <a:ext cx="4395281" cy="68546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Number of event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741727-DE94-2E35-FC4D-4BE8259F25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4689"/>
                <a:ext cx="10515600" cy="279501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𝐸𝑂𝑇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𝑎𝑡𝑜𝑚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event has a weight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Each event comes from the particle appeared during the QED shower.</a:t>
                </a:r>
              </a:p>
              <a:p>
                <a:r>
                  <a:rPr lang="en-US" altLang="zh-CN" dirty="0"/>
                  <a:t>Each particle appeared during the shower has an angle (they are not perfectly parallel to z-axis), each </a:t>
                </a:r>
                <a:r>
                  <a:rPr lang="en-US" altLang="zh-CN" dirty="0" err="1"/>
                  <a:t>Madgraph</a:t>
                </a:r>
                <a:r>
                  <a:rPr lang="en-US" altLang="zh-CN" dirty="0"/>
                  <a:t> event will be rotated.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741727-DE94-2E35-FC4D-4BE8259F2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4689"/>
                <a:ext cx="10515600" cy="279501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图表&#10;&#10;中度可信度描述已自动生成">
            <a:extLst>
              <a:ext uri="{FF2B5EF4-FFF2-40B4-BE49-F238E27FC236}">
                <a16:creationId xmlns:a16="http://schemas.microsoft.com/office/drawing/2014/main" id="{0C5570E9-70CD-3967-DD99-816B9241D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72" y="4060270"/>
            <a:ext cx="8558182" cy="2559063"/>
          </a:xfrm>
          <a:prstGeom prst="rect">
            <a:avLst/>
          </a:prstGeom>
        </p:spPr>
      </p:pic>
      <p:pic>
        <p:nvPicPr>
          <p:cNvPr id="4" name="图片 3" descr="一群鸟飞在空中&#10;&#10;中度可信度描述已自动生成">
            <a:extLst>
              <a:ext uri="{FF2B5EF4-FFF2-40B4-BE49-F238E27FC236}">
                <a16:creationId xmlns:a16="http://schemas.microsoft.com/office/drawing/2014/main" id="{90D3077F-9BAC-1A6E-17BD-C71D1DB96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52" y="0"/>
            <a:ext cx="3763648" cy="135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71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87D0CB-A41F-B620-3E7B-138F98203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9776"/>
            <a:ext cx="5481277" cy="4408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/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blipFill>
                <a:blip r:embed="rId3"/>
                <a:stretch>
                  <a:fillRect t="-757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表, 箱线图&#10;&#10;描述已自动生成">
            <a:extLst>
              <a:ext uri="{FF2B5EF4-FFF2-40B4-BE49-F238E27FC236}">
                <a16:creationId xmlns:a16="http://schemas.microsoft.com/office/drawing/2014/main" id="{117CD637-F8F3-03AA-A923-214FC149F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30" y="2741607"/>
            <a:ext cx="5919770" cy="4036978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06275BD-B76D-9A87-97B2-04E5D039F37E}"/>
              </a:ext>
            </a:extLst>
          </p:cNvPr>
          <p:cNvCxnSpPr/>
          <p:nvPr/>
        </p:nvCxnSpPr>
        <p:spPr>
          <a:xfrm>
            <a:off x="5787957" y="0"/>
            <a:ext cx="0" cy="6857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/>
              <p:nvPr/>
            </p:nvSpPr>
            <p:spPr>
              <a:xfrm>
                <a:off x="7159557" y="837619"/>
                <a:ext cx="4464995" cy="1506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radiation length approximation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=2.6×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~90%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=2.4×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557" y="837619"/>
                <a:ext cx="4464995" cy="1506246"/>
              </a:xfrm>
              <a:prstGeom prst="rect">
                <a:avLst/>
              </a:prstGeom>
              <a:blipFill>
                <a:blip r:embed="rId5"/>
                <a:stretch>
                  <a:fillRect l="-1091" t="-2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/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=3.7×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21%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=7.8×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blipFill>
                <a:blip r:embed="rId6"/>
                <a:stretch>
                  <a:fillRect l="-1515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/>
              <p:nvPr/>
            </p:nvSpPr>
            <p:spPr>
              <a:xfrm>
                <a:off x="9392054" y="84750"/>
                <a:ext cx="2431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=6.5→5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/ 20 m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054" y="84750"/>
                <a:ext cx="2431912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内容占位符 4" descr="图表, 折线图&#10;&#10;描述已自动生成">
            <a:extLst>
              <a:ext uri="{FF2B5EF4-FFF2-40B4-BE49-F238E27FC236}">
                <a16:creationId xmlns:a16="http://schemas.microsoft.com/office/drawing/2014/main" id="{05A9606F-BDFD-CABE-6AEF-13CDE7605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66" y="0"/>
            <a:ext cx="3385837" cy="2155650"/>
          </a:xfrm>
        </p:spPr>
      </p:pic>
    </p:spTree>
    <p:extLst>
      <p:ext uri="{BB962C8B-B14F-4D97-AF65-F5344CB8AC3E}">
        <p14:creationId xmlns:p14="http://schemas.microsoft.com/office/powerpoint/2010/main" val="2117160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5BAAF15-D7D6-2519-63B2-FC1ACE12B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599"/>
            <a:ext cx="5400675" cy="4343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22D4A4-0F98-EB74-8329-24B8C6A3F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877" y="2530651"/>
            <a:ext cx="5400675" cy="434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/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blipFill>
                <a:blip r:embed="rId4"/>
                <a:stretch>
                  <a:fillRect t="-757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06275BD-B76D-9A87-97B2-04E5D039F37E}"/>
              </a:ext>
            </a:extLst>
          </p:cNvPr>
          <p:cNvCxnSpPr/>
          <p:nvPr/>
        </p:nvCxnSpPr>
        <p:spPr>
          <a:xfrm>
            <a:off x="5787957" y="0"/>
            <a:ext cx="0" cy="6857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/>
              <p:nvPr/>
            </p:nvSpPr>
            <p:spPr>
              <a:xfrm>
                <a:off x="7159557" y="837619"/>
                <a:ext cx="4464995" cy="1506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 (include positron)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5.6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17%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557" y="837619"/>
                <a:ext cx="4464995" cy="1506246"/>
              </a:xfrm>
              <a:prstGeom prst="rect">
                <a:avLst/>
              </a:prstGeom>
              <a:blipFill>
                <a:blip r:embed="rId5"/>
                <a:stretch>
                  <a:fillRect l="-1091" t="-2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/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=3.9×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19%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=7.3×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blipFill>
                <a:blip r:embed="rId6"/>
                <a:stretch>
                  <a:fillRect l="-1515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/>
              <p:nvPr/>
            </p:nvSpPr>
            <p:spPr>
              <a:xfrm>
                <a:off x="9392054" y="84750"/>
                <a:ext cx="2431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=6.5→5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/ 20 m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054" y="84750"/>
                <a:ext cx="2431912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内容占位符 4" descr="图表, 折线图&#10;&#10;描述已自动生成">
            <a:extLst>
              <a:ext uri="{FF2B5EF4-FFF2-40B4-BE49-F238E27FC236}">
                <a16:creationId xmlns:a16="http://schemas.microsoft.com/office/drawing/2014/main" id="{05A9606F-BDFD-CABE-6AEF-13CDE7605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66" y="0"/>
            <a:ext cx="3385837" cy="2155650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A1CA016-EC92-2083-D90B-5E84E10C837F}"/>
              </a:ext>
            </a:extLst>
          </p:cNvPr>
          <p:cNvSpPr txBox="1"/>
          <p:nvPr/>
        </p:nvSpPr>
        <p:spPr>
          <a:xfrm>
            <a:off x="10168439" y="5476671"/>
            <a:ext cx="131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Weight=1/r</a:t>
            </a:r>
            <a:endParaRPr lang="zh-CN" altLang="en-US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92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9397F4-FF3C-0EDC-E80E-AE6E8110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599"/>
            <a:ext cx="5486400" cy="434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/>
              <p:nvPr/>
            </p:nvSpPr>
            <p:spPr>
              <a:xfrm>
                <a:off x="3511685" y="3030748"/>
                <a:ext cx="2276273" cy="39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685" y="3030748"/>
                <a:ext cx="2276273" cy="398251"/>
              </a:xfrm>
              <a:prstGeom prst="rect">
                <a:avLst/>
              </a:prstGeom>
              <a:blipFill>
                <a:blip r:embed="rId3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06275BD-B76D-9A87-97B2-04E5D039F37E}"/>
              </a:ext>
            </a:extLst>
          </p:cNvPr>
          <p:cNvCxnSpPr/>
          <p:nvPr/>
        </p:nvCxnSpPr>
        <p:spPr>
          <a:xfrm>
            <a:off x="5787957" y="0"/>
            <a:ext cx="0" cy="68579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/>
              <p:nvPr/>
            </p:nvSpPr>
            <p:spPr>
              <a:xfrm>
                <a:off x="0" y="834541"/>
                <a:ext cx="3219855" cy="153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=1.7×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1.4%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=2.4×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4541"/>
                <a:ext cx="3219855" cy="1532984"/>
              </a:xfrm>
              <a:prstGeom prst="rect">
                <a:avLst/>
              </a:prstGeom>
              <a:blipFill>
                <a:blip r:embed="rId4"/>
                <a:stretch>
                  <a:fillRect l="-1515" t="-2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/>
              <p:nvPr/>
            </p:nvSpPr>
            <p:spPr>
              <a:xfrm>
                <a:off x="9392054" y="84750"/>
                <a:ext cx="2431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=6.5→5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/ 20 m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054" y="84750"/>
                <a:ext cx="2431912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内容占位符 4" descr="图表, 折线图&#10;&#10;描述已自动生成">
            <a:extLst>
              <a:ext uri="{FF2B5EF4-FFF2-40B4-BE49-F238E27FC236}">
                <a16:creationId xmlns:a16="http://schemas.microsoft.com/office/drawing/2014/main" id="{05A9606F-BDFD-CABE-6AEF-13CDE7605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66" y="0"/>
            <a:ext cx="3385837" cy="21556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AB1D6B4-8943-2458-CEDD-AB69872CD5E1}"/>
                  </a:ext>
                </a:extLst>
              </p:cNvPr>
              <p:cNvSpPr txBox="1"/>
              <p:nvPr/>
            </p:nvSpPr>
            <p:spPr>
              <a:xfrm>
                <a:off x="7311957" y="990019"/>
                <a:ext cx="4464995" cy="1529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radiation length approximation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=8.8×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~1%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~ 1×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AB1D6B4-8943-2458-CEDD-AB69872CD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957" y="990019"/>
                <a:ext cx="4464995" cy="1529906"/>
              </a:xfrm>
              <a:prstGeom prst="rect">
                <a:avLst/>
              </a:prstGeom>
              <a:blipFill>
                <a:blip r:embed="rId9"/>
                <a:stretch>
                  <a:fillRect l="-1091" t="-1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表, 箱线图&#10;&#10;描述已自动生成">
            <a:extLst>
              <a:ext uri="{FF2B5EF4-FFF2-40B4-BE49-F238E27FC236}">
                <a16:creationId xmlns:a16="http://schemas.microsoft.com/office/drawing/2014/main" id="{275F6BC1-94B7-AA2D-7CC6-AB608A3EB1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30" y="2741607"/>
            <a:ext cx="5919770" cy="403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0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B8E6F090-B5CD-961C-45F4-F3D7F73E0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092" y="2504784"/>
            <a:ext cx="5486400" cy="4343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BAAF15-D7D6-2519-63B2-FC1ACE12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4599"/>
            <a:ext cx="5400675" cy="434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/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blipFill>
                <a:blip r:embed="rId4"/>
                <a:stretch>
                  <a:fillRect t="-757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/>
              <p:nvPr/>
            </p:nvSpPr>
            <p:spPr>
              <a:xfrm>
                <a:off x="7111002" y="777869"/>
                <a:ext cx="4464995" cy="1506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 (annihilation)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1.4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1.4%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=1.9×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002" y="777869"/>
                <a:ext cx="4464995" cy="1506246"/>
              </a:xfrm>
              <a:prstGeom prst="rect">
                <a:avLst/>
              </a:prstGeom>
              <a:blipFill>
                <a:blip r:embed="rId5"/>
                <a:stretch>
                  <a:fillRect l="-1230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/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=3.9×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19%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=7.3×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blipFill>
                <a:blip r:embed="rId6"/>
                <a:stretch>
                  <a:fillRect l="-1515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/>
              <p:nvPr/>
            </p:nvSpPr>
            <p:spPr>
              <a:xfrm>
                <a:off x="4601183" y="19544"/>
                <a:ext cx="2431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=6.5→5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/ 20 m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183" y="19544"/>
                <a:ext cx="2431912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D6E8D8A7-F26F-FF19-7BE4-03123059C3AC}"/>
              </a:ext>
            </a:extLst>
          </p:cNvPr>
          <p:cNvGrpSpPr/>
          <p:nvPr/>
        </p:nvGrpSpPr>
        <p:grpSpPr>
          <a:xfrm>
            <a:off x="9760088" y="-71038"/>
            <a:ext cx="2431912" cy="899227"/>
            <a:chOff x="2227635" y="2876143"/>
            <a:chExt cx="2785315" cy="1136542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AF6D963-446A-18E7-D513-009D5DBCF4DA}"/>
                </a:ext>
              </a:extLst>
            </p:cNvPr>
            <p:cNvCxnSpPr>
              <a:cxnSpLocks/>
            </p:cNvCxnSpPr>
            <p:nvPr/>
          </p:nvCxnSpPr>
          <p:spPr>
            <a:xfrm>
              <a:off x="2579451" y="3176983"/>
              <a:ext cx="582039" cy="3501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CD60A61-C30A-EE45-8C86-C0F8E2CC07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9451" y="3527179"/>
              <a:ext cx="552856" cy="337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5164443-9883-2076-8031-3BFF44736678}"/>
                </a:ext>
              </a:extLst>
            </p:cNvPr>
            <p:cNvSpPr/>
            <p:nvPr/>
          </p:nvSpPr>
          <p:spPr>
            <a:xfrm>
              <a:off x="3151762" y="3429000"/>
              <a:ext cx="933856" cy="137155"/>
            </a:xfrm>
            <a:custGeom>
              <a:avLst/>
              <a:gdLst>
                <a:gd name="connsiteX0" fmla="*/ 0 w 933856"/>
                <a:gd name="connsiteY0" fmla="*/ 88451 h 137155"/>
                <a:gd name="connsiteX1" fmla="*/ 87549 w 933856"/>
                <a:gd name="connsiteY1" fmla="*/ 903 h 137155"/>
                <a:gd name="connsiteX2" fmla="*/ 223736 w 933856"/>
                <a:gd name="connsiteY2" fmla="*/ 137090 h 137155"/>
                <a:gd name="connsiteX3" fmla="*/ 379379 w 933856"/>
                <a:gd name="connsiteY3" fmla="*/ 20358 h 137155"/>
                <a:gd name="connsiteX4" fmla="*/ 496111 w 933856"/>
                <a:gd name="connsiteY4" fmla="*/ 127362 h 137155"/>
                <a:gd name="connsiteX5" fmla="*/ 593387 w 933856"/>
                <a:gd name="connsiteY5" fmla="*/ 59268 h 137155"/>
                <a:gd name="connsiteX6" fmla="*/ 729575 w 933856"/>
                <a:gd name="connsiteY6" fmla="*/ 127362 h 137155"/>
                <a:gd name="connsiteX7" fmla="*/ 797668 w 933856"/>
                <a:gd name="connsiteY7" fmla="*/ 59268 h 137155"/>
                <a:gd name="connsiteX8" fmla="*/ 933856 w 933856"/>
                <a:gd name="connsiteY8" fmla="*/ 127362 h 13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56" h="137155">
                  <a:moveTo>
                    <a:pt x="0" y="88451"/>
                  </a:moveTo>
                  <a:cubicBezTo>
                    <a:pt x="25130" y="40624"/>
                    <a:pt x="50260" y="-7203"/>
                    <a:pt x="87549" y="903"/>
                  </a:cubicBezTo>
                  <a:cubicBezTo>
                    <a:pt x="124838" y="9009"/>
                    <a:pt x="175098" y="133848"/>
                    <a:pt x="223736" y="137090"/>
                  </a:cubicBezTo>
                  <a:cubicBezTo>
                    <a:pt x="272374" y="140332"/>
                    <a:pt x="333983" y="21979"/>
                    <a:pt x="379379" y="20358"/>
                  </a:cubicBezTo>
                  <a:cubicBezTo>
                    <a:pt x="424775" y="18737"/>
                    <a:pt x="460443" y="120877"/>
                    <a:pt x="496111" y="127362"/>
                  </a:cubicBezTo>
                  <a:cubicBezTo>
                    <a:pt x="531779" y="133847"/>
                    <a:pt x="554476" y="59268"/>
                    <a:pt x="593387" y="59268"/>
                  </a:cubicBezTo>
                  <a:cubicBezTo>
                    <a:pt x="632298" y="59268"/>
                    <a:pt x="695528" y="127362"/>
                    <a:pt x="729575" y="127362"/>
                  </a:cubicBezTo>
                  <a:cubicBezTo>
                    <a:pt x="763622" y="127362"/>
                    <a:pt x="763621" y="59268"/>
                    <a:pt x="797668" y="59268"/>
                  </a:cubicBezTo>
                  <a:cubicBezTo>
                    <a:pt x="831715" y="59268"/>
                    <a:pt x="882785" y="93315"/>
                    <a:pt x="933856" y="1273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5A2C681-EB81-3B6D-6AE1-C42798B72B54}"/>
                </a:ext>
              </a:extLst>
            </p:cNvPr>
            <p:cNvCxnSpPr/>
            <p:nvPr/>
          </p:nvCxnSpPr>
          <p:spPr>
            <a:xfrm flipV="1">
              <a:off x="4085618" y="3274260"/>
              <a:ext cx="496110" cy="2918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0026480-6942-6377-89B1-FDFBAFDFC963}"/>
                </a:ext>
              </a:extLst>
            </p:cNvPr>
            <p:cNvCxnSpPr/>
            <p:nvPr/>
          </p:nvCxnSpPr>
          <p:spPr>
            <a:xfrm>
              <a:off x="4085618" y="3566155"/>
              <a:ext cx="496110" cy="213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FD64C5A-C70C-CAC0-BE19-0D03CEE123FB}"/>
                    </a:ext>
                  </a:extLst>
                </p:cNvPr>
                <p:cNvSpPr txBox="1"/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FD64C5A-C70C-CAC0-BE19-0D03CEE12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61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694EFBB-349C-7743-858F-4A6F51BD1949}"/>
                    </a:ext>
                  </a:extLst>
                </p:cNvPr>
                <p:cNvSpPr txBox="1"/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694EFBB-349C-7743-858F-4A6F51BD1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B97EFEF-40AF-A63D-555F-15EB4ADA9203}"/>
                    </a:ext>
                  </a:extLst>
                </p:cNvPr>
                <p:cNvSpPr txBox="1"/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B97EFEF-40AF-A63D-555F-15EB4ADA9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5745A6-1A32-D342-C382-D60DF0907769}"/>
                    </a:ext>
                  </a:extLst>
                </p:cNvPr>
                <p:cNvSpPr txBox="1"/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5745A6-1A32-D342-C382-D60DF0907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图片 22" descr="一群鸟飞在空中&#10;&#10;中度可信度描述已自动生成">
            <a:extLst>
              <a:ext uri="{FF2B5EF4-FFF2-40B4-BE49-F238E27FC236}">
                <a16:creationId xmlns:a16="http://schemas.microsoft.com/office/drawing/2014/main" id="{37CBFB78-EE2B-9EFD-7C2D-4EF34DAD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" y="1"/>
            <a:ext cx="2431912" cy="8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5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5BAAF15-D7D6-2519-63B2-FC1ACE12B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599"/>
            <a:ext cx="5400675" cy="434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/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11EF1A-BC17-20AF-2F24-21B441DE2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32" y="3030749"/>
                <a:ext cx="2276273" cy="398251"/>
              </a:xfrm>
              <a:prstGeom prst="rect">
                <a:avLst/>
              </a:prstGeom>
              <a:blipFill>
                <a:blip r:embed="rId4"/>
                <a:stretch>
                  <a:fillRect t="-757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/>
              <p:nvPr/>
            </p:nvSpPr>
            <p:spPr>
              <a:xfrm>
                <a:off x="7111002" y="777869"/>
                <a:ext cx="4464995" cy="1506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 (Compton scattering)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4.4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1.1%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=5.0×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17DA66-45C5-188B-AA35-E8F04921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002" y="777869"/>
                <a:ext cx="4464995" cy="1506246"/>
              </a:xfrm>
              <a:prstGeom prst="rect">
                <a:avLst/>
              </a:prstGeom>
              <a:blipFill>
                <a:blip r:embed="rId5"/>
                <a:stretch>
                  <a:fillRect l="-1230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/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Shower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=3.9×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&gt;6.5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 19%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=7.3×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F13133-E280-2233-B16D-B2BFC62D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4541"/>
                <a:ext cx="3219855" cy="1509324"/>
              </a:xfrm>
              <a:prstGeom prst="rect">
                <a:avLst/>
              </a:prstGeom>
              <a:blipFill>
                <a:blip r:embed="rId6"/>
                <a:stretch>
                  <a:fillRect l="-1515" t="-2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/>
              <p:nvPr/>
            </p:nvSpPr>
            <p:spPr>
              <a:xfrm>
                <a:off x="4601183" y="19544"/>
                <a:ext cx="2431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=6.5→5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/ 20 m</a:t>
                </a: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8E930B-CE4D-B611-FA14-2FF7E6A0F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183" y="19544"/>
                <a:ext cx="2431912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 descr="一群鸟飞在空中&#10;&#10;中度可信度描述已自动生成">
            <a:extLst>
              <a:ext uri="{FF2B5EF4-FFF2-40B4-BE49-F238E27FC236}">
                <a16:creationId xmlns:a16="http://schemas.microsoft.com/office/drawing/2014/main" id="{37CBFB78-EE2B-9EFD-7C2D-4EF34DADA2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" y="1"/>
            <a:ext cx="2431912" cy="8737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39DA2B3-3739-764D-9511-8A76FBEA3398}"/>
              </a:ext>
            </a:extLst>
          </p:cNvPr>
          <p:cNvGrpSpPr/>
          <p:nvPr/>
        </p:nvGrpSpPr>
        <p:grpSpPr>
          <a:xfrm>
            <a:off x="9151787" y="19544"/>
            <a:ext cx="3035033" cy="887163"/>
            <a:chOff x="1486952" y="4773814"/>
            <a:chExt cx="4172887" cy="150708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F0D3EB31-24D5-BDBB-FD50-32C67DEDDCA4}"/>
                </a:ext>
              </a:extLst>
            </p:cNvPr>
            <p:cNvCxnSpPr/>
            <p:nvPr/>
          </p:nvCxnSpPr>
          <p:spPr>
            <a:xfrm>
              <a:off x="1984443" y="5924145"/>
              <a:ext cx="309339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300705BE-0102-FB16-AAB3-86EF1AB0F2D9}"/>
                </a:ext>
              </a:extLst>
            </p:cNvPr>
            <p:cNvSpPr/>
            <p:nvPr/>
          </p:nvSpPr>
          <p:spPr>
            <a:xfrm rot="2059810">
              <a:off x="2051089" y="5364000"/>
              <a:ext cx="1056725" cy="303164"/>
            </a:xfrm>
            <a:custGeom>
              <a:avLst/>
              <a:gdLst>
                <a:gd name="connsiteX0" fmla="*/ 0 w 933856"/>
                <a:gd name="connsiteY0" fmla="*/ 88451 h 137155"/>
                <a:gd name="connsiteX1" fmla="*/ 87549 w 933856"/>
                <a:gd name="connsiteY1" fmla="*/ 903 h 137155"/>
                <a:gd name="connsiteX2" fmla="*/ 223736 w 933856"/>
                <a:gd name="connsiteY2" fmla="*/ 137090 h 137155"/>
                <a:gd name="connsiteX3" fmla="*/ 379379 w 933856"/>
                <a:gd name="connsiteY3" fmla="*/ 20358 h 137155"/>
                <a:gd name="connsiteX4" fmla="*/ 496111 w 933856"/>
                <a:gd name="connsiteY4" fmla="*/ 127362 h 137155"/>
                <a:gd name="connsiteX5" fmla="*/ 593387 w 933856"/>
                <a:gd name="connsiteY5" fmla="*/ 59268 h 137155"/>
                <a:gd name="connsiteX6" fmla="*/ 729575 w 933856"/>
                <a:gd name="connsiteY6" fmla="*/ 127362 h 137155"/>
                <a:gd name="connsiteX7" fmla="*/ 797668 w 933856"/>
                <a:gd name="connsiteY7" fmla="*/ 59268 h 137155"/>
                <a:gd name="connsiteX8" fmla="*/ 933856 w 933856"/>
                <a:gd name="connsiteY8" fmla="*/ 127362 h 13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56" h="137155">
                  <a:moveTo>
                    <a:pt x="0" y="88451"/>
                  </a:moveTo>
                  <a:cubicBezTo>
                    <a:pt x="25130" y="40624"/>
                    <a:pt x="50260" y="-7203"/>
                    <a:pt x="87549" y="903"/>
                  </a:cubicBezTo>
                  <a:cubicBezTo>
                    <a:pt x="124838" y="9009"/>
                    <a:pt x="175098" y="133848"/>
                    <a:pt x="223736" y="137090"/>
                  </a:cubicBezTo>
                  <a:cubicBezTo>
                    <a:pt x="272374" y="140332"/>
                    <a:pt x="333983" y="21979"/>
                    <a:pt x="379379" y="20358"/>
                  </a:cubicBezTo>
                  <a:cubicBezTo>
                    <a:pt x="424775" y="18737"/>
                    <a:pt x="460443" y="120877"/>
                    <a:pt x="496111" y="127362"/>
                  </a:cubicBezTo>
                  <a:cubicBezTo>
                    <a:pt x="531779" y="133847"/>
                    <a:pt x="554476" y="59268"/>
                    <a:pt x="593387" y="59268"/>
                  </a:cubicBezTo>
                  <a:cubicBezTo>
                    <a:pt x="632298" y="59268"/>
                    <a:pt x="695528" y="127362"/>
                    <a:pt x="729575" y="127362"/>
                  </a:cubicBezTo>
                  <a:cubicBezTo>
                    <a:pt x="763622" y="127362"/>
                    <a:pt x="763621" y="59268"/>
                    <a:pt x="797668" y="59268"/>
                  </a:cubicBezTo>
                  <a:cubicBezTo>
                    <a:pt x="831715" y="59268"/>
                    <a:pt x="882785" y="93315"/>
                    <a:pt x="933856" y="1273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84593AC6-12C3-EA6F-9BE7-68A2395C70E2}"/>
                </a:ext>
              </a:extLst>
            </p:cNvPr>
            <p:cNvSpPr/>
            <p:nvPr/>
          </p:nvSpPr>
          <p:spPr>
            <a:xfrm rot="7149796">
              <a:off x="4029858" y="5363271"/>
              <a:ext cx="1056725" cy="303164"/>
            </a:xfrm>
            <a:custGeom>
              <a:avLst/>
              <a:gdLst>
                <a:gd name="connsiteX0" fmla="*/ 0 w 933856"/>
                <a:gd name="connsiteY0" fmla="*/ 88451 h 137155"/>
                <a:gd name="connsiteX1" fmla="*/ 87549 w 933856"/>
                <a:gd name="connsiteY1" fmla="*/ 903 h 137155"/>
                <a:gd name="connsiteX2" fmla="*/ 223736 w 933856"/>
                <a:gd name="connsiteY2" fmla="*/ 137090 h 137155"/>
                <a:gd name="connsiteX3" fmla="*/ 379379 w 933856"/>
                <a:gd name="connsiteY3" fmla="*/ 20358 h 137155"/>
                <a:gd name="connsiteX4" fmla="*/ 496111 w 933856"/>
                <a:gd name="connsiteY4" fmla="*/ 127362 h 137155"/>
                <a:gd name="connsiteX5" fmla="*/ 593387 w 933856"/>
                <a:gd name="connsiteY5" fmla="*/ 59268 h 137155"/>
                <a:gd name="connsiteX6" fmla="*/ 729575 w 933856"/>
                <a:gd name="connsiteY6" fmla="*/ 127362 h 137155"/>
                <a:gd name="connsiteX7" fmla="*/ 797668 w 933856"/>
                <a:gd name="connsiteY7" fmla="*/ 59268 h 137155"/>
                <a:gd name="connsiteX8" fmla="*/ 933856 w 933856"/>
                <a:gd name="connsiteY8" fmla="*/ 127362 h 13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56" h="137155">
                  <a:moveTo>
                    <a:pt x="0" y="88451"/>
                  </a:moveTo>
                  <a:cubicBezTo>
                    <a:pt x="25130" y="40624"/>
                    <a:pt x="50260" y="-7203"/>
                    <a:pt x="87549" y="903"/>
                  </a:cubicBezTo>
                  <a:cubicBezTo>
                    <a:pt x="124838" y="9009"/>
                    <a:pt x="175098" y="133848"/>
                    <a:pt x="223736" y="137090"/>
                  </a:cubicBezTo>
                  <a:cubicBezTo>
                    <a:pt x="272374" y="140332"/>
                    <a:pt x="333983" y="21979"/>
                    <a:pt x="379379" y="20358"/>
                  </a:cubicBezTo>
                  <a:cubicBezTo>
                    <a:pt x="424775" y="18737"/>
                    <a:pt x="460443" y="120877"/>
                    <a:pt x="496111" y="127362"/>
                  </a:cubicBezTo>
                  <a:cubicBezTo>
                    <a:pt x="531779" y="133847"/>
                    <a:pt x="554476" y="59268"/>
                    <a:pt x="593387" y="59268"/>
                  </a:cubicBezTo>
                  <a:cubicBezTo>
                    <a:pt x="632298" y="59268"/>
                    <a:pt x="695528" y="127362"/>
                    <a:pt x="729575" y="127362"/>
                  </a:cubicBezTo>
                  <a:cubicBezTo>
                    <a:pt x="763622" y="127362"/>
                    <a:pt x="763621" y="59268"/>
                    <a:pt x="797668" y="59268"/>
                  </a:cubicBezTo>
                  <a:cubicBezTo>
                    <a:pt x="831715" y="59268"/>
                    <a:pt x="882785" y="93315"/>
                    <a:pt x="933856" y="1273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27DE435-9C05-2645-EF3A-7E04277D163D}"/>
                </a:ext>
              </a:extLst>
            </p:cNvPr>
            <p:cNvCxnSpPr/>
            <p:nvPr/>
          </p:nvCxnSpPr>
          <p:spPr>
            <a:xfrm flipV="1">
              <a:off x="4774622" y="4773814"/>
              <a:ext cx="496110" cy="2918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A075B7C-7E87-4107-B46C-CD4B036B1748}"/>
                </a:ext>
              </a:extLst>
            </p:cNvPr>
            <p:cNvCxnSpPr/>
            <p:nvPr/>
          </p:nvCxnSpPr>
          <p:spPr>
            <a:xfrm>
              <a:off x="4774622" y="5065709"/>
              <a:ext cx="496110" cy="213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37DFAEF-3055-38D9-4B1A-6175E1BB2BCC}"/>
                    </a:ext>
                  </a:extLst>
                </p:cNvPr>
                <p:cNvSpPr txBox="1"/>
                <p:nvPr/>
              </p:nvSpPr>
              <p:spPr>
                <a:xfrm>
                  <a:off x="5183183" y="4990768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37DFAEF-3055-38D9-4B1A-6175E1BB2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3183" y="4990768"/>
                  <a:ext cx="47665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7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94153A0A-38A5-8AF8-19BF-D53729A24E1F}"/>
                    </a:ext>
                  </a:extLst>
                </p:cNvPr>
                <p:cNvSpPr txBox="1"/>
                <p:nvPr/>
              </p:nvSpPr>
              <p:spPr>
                <a:xfrm>
                  <a:off x="1486952" y="5911562"/>
                  <a:ext cx="998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94153A0A-38A5-8AF8-19BF-D53729A24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952" y="5911562"/>
                  <a:ext cx="99846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5369ADE9-C05E-CE5F-D272-8A7AF74557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1268" y="2514599"/>
            <a:ext cx="5461714" cy="43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44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A2404-7558-A167-B590-70FD0A9F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1" y="0"/>
            <a:ext cx="10515600" cy="1325563"/>
          </a:xfrm>
        </p:spPr>
        <p:txBody>
          <a:bodyPr/>
          <a:lstStyle/>
          <a:p>
            <a:r>
              <a:rPr lang="en-US" altLang="zh-CN" dirty="0"/>
              <a:t>To Do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950256-F3A6-DB1D-6DDC-7C0DDA8A7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7517" y="1839533"/>
                <a:ext cx="8134755" cy="4049880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Include other channels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950256-F3A6-DB1D-6DDC-7C0DDA8A7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7517" y="1839533"/>
                <a:ext cx="8134755" cy="4049880"/>
              </a:xfrm>
              <a:blipFill>
                <a:blip r:embed="rId2"/>
                <a:stretch>
                  <a:fillRect l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D0F6DBF-7D8C-7BC3-5DCE-140312CEAB73}"/>
                  </a:ext>
                </a:extLst>
              </p:cNvPr>
              <p:cNvSpPr txBox="1"/>
              <p:nvPr/>
            </p:nvSpPr>
            <p:spPr>
              <a:xfrm>
                <a:off x="5183183" y="4524686"/>
                <a:ext cx="476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𝜒</m:t>
                      </m:r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D0F6DBF-7D8C-7BC3-5DCE-140312CEA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83" y="4524686"/>
                <a:ext cx="476656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7F96D701-9A14-E6B8-BB0C-7110F6A88663}"/>
              </a:ext>
            </a:extLst>
          </p:cNvPr>
          <p:cNvGrpSpPr/>
          <p:nvPr/>
        </p:nvGrpSpPr>
        <p:grpSpPr>
          <a:xfrm>
            <a:off x="2227635" y="2876143"/>
            <a:ext cx="2785315" cy="1136542"/>
            <a:chOff x="2227635" y="2876143"/>
            <a:chExt cx="2785315" cy="113654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52C3ADD-CA36-477F-1D0F-44F582BA2779}"/>
                </a:ext>
              </a:extLst>
            </p:cNvPr>
            <p:cNvCxnSpPr>
              <a:cxnSpLocks/>
            </p:cNvCxnSpPr>
            <p:nvPr/>
          </p:nvCxnSpPr>
          <p:spPr>
            <a:xfrm>
              <a:off x="2579451" y="3176983"/>
              <a:ext cx="582039" cy="3501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F49735B-7A4D-95C6-8B76-62374B860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9451" y="3527179"/>
              <a:ext cx="552856" cy="337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70631A4-890D-CA39-2DFD-8657AFD368E0}"/>
                </a:ext>
              </a:extLst>
            </p:cNvPr>
            <p:cNvSpPr/>
            <p:nvPr/>
          </p:nvSpPr>
          <p:spPr>
            <a:xfrm>
              <a:off x="3151762" y="3429000"/>
              <a:ext cx="933856" cy="137155"/>
            </a:xfrm>
            <a:custGeom>
              <a:avLst/>
              <a:gdLst>
                <a:gd name="connsiteX0" fmla="*/ 0 w 933856"/>
                <a:gd name="connsiteY0" fmla="*/ 88451 h 137155"/>
                <a:gd name="connsiteX1" fmla="*/ 87549 w 933856"/>
                <a:gd name="connsiteY1" fmla="*/ 903 h 137155"/>
                <a:gd name="connsiteX2" fmla="*/ 223736 w 933856"/>
                <a:gd name="connsiteY2" fmla="*/ 137090 h 137155"/>
                <a:gd name="connsiteX3" fmla="*/ 379379 w 933856"/>
                <a:gd name="connsiteY3" fmla="*/ 20358 h 137155"/>
                <a:gd name="connsiteX4" fmla="*/ 496111 w 933856"/>
                <a:gd name="connsiteY4" fmla="*/ 127362 h 137155"/>
                <a:gd name="connsiteX5" fmla="*/ 593387 w 933856"/>
                <a:gd name="connsiteY5" fmla="*/ 59268 h 137155"/>
                <a:gd name="connsiteX6" fmla="*/ 729575 w 933856"/>
                <a:gd name="connsiteY6" fmla="*/ 127362 h 137155"/>
                <a:gd name="connsiteX7" fmla="*/ 797668 w 933856"/>
                <a:gd name="connsiteY7" fmla="*/ 59268 h 137155"/>
                <a:gd name="connsiteX8" fmla="*/ 933856 w 933856"/>
                <a:gd name="connsiteY8" fmla="*/ 127362 h 13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56" h="137155">
                  <a:moveTo>
                    <a:pt x="0" y="88451"/>
                  </a:moveTo>
                  <a:cubicBezTo>
                    <a:pt x="25130" y="40624"/>
                    <a:pt x="50260" y="-7203"/>
                    <a:pt x="87549" y="903"/>
                  </a:cubicBezTo>
                  <a:cubicBezTo>
                    <a:pt x="124838" y="9009"/>
                    <a:pt x="175098" y="133848"/>
                    <a:pt x="223736" y="137090"/>
                  </a:cubicBezTo>
                  <a:cubicBezTo>
                    <a:pt x="272374" y="140332"/>
                    <a:pt x="333983" y="21979"/>
                    <a:pt x="379379" y="20358"/>
                  </a:cubicBezTo>
                  <a:cubicBezTo>
                    <a:pt x="424775" y="18737"/>
                    <a:pt x="460443" y="120877"/>
                    <a:pt x="496111" y="127362"/>
                  </a:cubicBezTo>
                  <a:cubicBezTo>
                    <a:pt x="531779" y="133847"/>
                    <a:pt x="554476" y="59268"/>
                    <a:pt x="593387" y="59268"/>
                  </a:cubicBezTo>
                  <a:cubicBezTo>
                    <a:pt x="632298" y="59268"/>
                    <a:pt x="695528" y="127362"/>
                    <a:pt x="729575" y="127362"/>
                  </a:cubicBezTo>
                  <a:cubicBezTo>
                    <a:pt x="763622" y="127362"/>
                    <a:pt x="763621" y="59268"/>
                    <a:pt x="797668" y="59268"/>
                  </a:cubicBezTo>
                  <a:cubicBezTo>
                    <a:pt x="831715" y="59268"/>
                    <a:pt x="882785" y="93315"/>
                    <a:pt x="933856" y="1273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7D1A389-B810-A622-7DA5-97CD2EDC453B}"/>
                </a:ext>
              </a:extLst>
            </p:cNvPr>
            <p:cNvCxnSpPr/>
            <p:nvPr/>
          </p:nvCxnSpPr>
          <p:spPr>
            <a:xfrm flipV="1">
              <a:off x="4085618" y="3274260"/>
              <a:ext cx="496110" cy="2918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3C27BB-35B2-BD60-ACEB-930A9205EDDA}"/>
                </a:ext>
              </a:extLst>
            </p:cNvPr>
            <p:cNvCxnSpPr/>
            <p:nvPr/>
          </p:nvCxnSpPr>
          <p:spPr>
            <a:xfrm>
              <a:off x="4085618" y="3566155"/>
              <a:ext cx="496110" cy="213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246FE367-77CA-89EE-3D22-F4C3C02C8F82}"/>
                    </a:ext>
                  </a:extLst>
                </p:cNvPr>
                <p:cNvSpPr txBox="1"/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246FE367-77CA-89EE-3D22-F4C3C02C8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567" y="3039366"/>
                  <a:ext cx="47665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A9308E6F-76A5-5CC2-53F0-B9541D211092}"/>
                    </a:ext>
                  </a:extLst>
                </p:cNvPr>
                <p:cNvSpPr txBox="1"/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A9308E6F-76A5-5CC2-53F0-B9541D2110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294" y="3569163"/>
                  <a:ext cx="47665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4B017297-09F9-2C87-1B31-313D52B73D9D}"/>
                    </a:ext>
                  </a:extLst>
                </p:cNvPr>
                <p:cNvSpPr txBox="1"/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4B017297-09F9-2C87-1B31-313D52B73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089" y="2876143"/>
                  <a:ext cx="47665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DF794B6-5654-DF22-9A6C-252F58106BD0}"/>
                    </a:ext>
                  </a:extLst>
                </p:cNvPr>
                <p:cNvSpPr txBox="1"/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DF794B6-5654-DF22-9A6C-252F58106B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635" y="3643353"/>
                  <a:ext cx="47665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C78A529-0E76-D73D-8533-FEB9CE10E66B}"/>
              </a:ext>
            </a:extLst>
          </p:cNvPr>
          <p:cNvGrpSpPr/>
          <p:nvPr/>
        </p:nvGrpSpPr>
        <p:grpSpPr>
          <a:xfrm>
            <a:off x="1486952" y="4773814"/>
            <a:ext cx="4172887" cy="1507080"/>
            <a:chOff x="1486952" y="4773814"/>
            <a:chExt cx="4172887" cy="150708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7382E7F-B767-455A-BD2D-3A0B796AE14A}"/>
                </a:ext>
              </a:extLst>
            </p:cNvPr>
            <p:cNvCxnSpPr/>
            <p:nvPr/>
          </p:nvCxnSpPr>
          <p:spPr>
            <a:xfrm>
              <a:off x="1984443" y="5924145"/>
              <a:ext cx="309339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70EE0CCC-AB0E-EDBF-FCD9-A19E738D62DB}"/>
                </a:ext>
              </a:extLst>
            </p:cNvPr>
            <p:cNvSpPr/>
            <p:nvPr/>
          </p:nvSpPr>
          <p:spPr>
            <a:xfrm rot="2059810">
              <a:off x="2051089" y="5364000"/>
              <a:ext cx="1056725" cy="303164"/>
            </a:xfrm>
            <a:custGeom>
              <a:avLst/>
              <a:gdLst>
                <a:gd name="connsiteX0" fmla="*/ 0 w 933856"/>
                <a:gd name="connsiteY0" fmla="*/ 88451 h 137155"/>
                <a:gd name="connsiteX1" fmla="*/ 87549 w 933856"/>
                <a:gd name="connsiteY1" fmla="*/ 903 h 137155"/>
                <a:gd name="connsiteX2" fmla="*/ 223736 w 933856"/>
                <a:gd name="connsiteY2" fmla="*/ 137090 h 137155"/>
                <a:gd name="connsiteX3" fmla="*/ 379379 w 933856"/>
                <a:gd name="connsiteY3" fmla="*/ 20358 h 137155"/>
                <a:gd name="connsiteX4" fmla="*/ 496111 w 933856"/>
                <a:gd name="connsiteY4" fmla="*/ 127362 h 137155"/>
                <a:gd name="connsiteX5" fmla="*/ 593387 w 933856"/>
                <a:gd name="connsiteY5" fmla="*/ 59268 h 137155"/>
                <a:gd name="connsiteX6" fmla="*/ 729575 w 933856"/>
                <a:gd name="connsiteY6" fmla="*/ 127362 h 137155"/>
                <a:gd name="connsiteX7" fmla="*/ 797668 w 933856"/>
                <a:gd name="connsiteY7" fmla="*/ 59268 h 137155"/>
                <a:gd name="connsiteX8" fmla="*/ 933856 w 933856"/>
                <a:gd name="connsiteY8" fmla="*/ 127362 h 13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56" h="137155">
                  <a:moveTo>
                    <a:pt x="0" y="88451"/>
                  </a:moveTo>
                  <a:cubicBezTo>
                    <a:pt x="25130" y="40624"/>
                    <a:pt x="50260" y="-7203"/>
                    <a:pt x="87549" y="903"/>
                  </a:cubicBezTo>
                  <a:cubicBezTo>
                    <a:pt x="124838" y="9009"/>
                    <a:pt x="175098" y="133848"/>
                    <a:pt x="223736" y="137090"/>
                  </a:cubicBezTo>
                  <a:cubicBezTo>
                    <a:pt x="272374" y="140332"/>
                    <a:pt x="333983" y="21979"/>
                    <a:pt x="379379" y="20358"/>
                  </a:cubicBezTo>
                  <a:cubicBezTo>
                    <a:pt x="424775" y="18737"/>
                    <a:pt x="460443" y="120877"/>
                    <a:pt x="496111" y="127362"/>
                  </a:cubicBezTo>
                  <a:cubicBezTo>
                    <a:pt x="531779" y="133847"/>
                    <a:pt x="554476" y="59268"/>
                    <a:pt x="593387" y="59268"/>
                  </a:cubicBezTo>
                  <a:cubicBezTo>
                    <a:pt x="632298" y="59268"/>
                    <a:pt x="695528" y="127362"/>
                    <a:pt x="729575" y="127362"/>
                  </a:cubicBezTo>
                  <a:cubicBezTo>
                    <a:pt x="763622" y="127362"/>
                    <a:pt x="763621" y="59268"/>
                    <a:pt x="797668" y="59268"/>
                  </a:cubicBezTo>
                  <a:cubicBezTo>
                    <a:pt x="831715" y="59268"/>
                    <a:pt x="882785" y="93315"/>
                    <a:pt x="933856" y="1273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821CF10E-7096-7658-30D4-CD982D11E1C9}"/>
                </a:ext>
              </a:extLst>
            </p:cNvPr>
            <p:cNvSpPr/>
            <p:nvPr/>
          </p:nvSpPr>
          <p:spPr>
            <a:xfrm rot="7149796">
              <a:off x="4029858" y="5363271"/>
              <a:ext cx="1056725" cy="303164"/>
            </a:xfrm>
            <a:custGeom>
              <a:avLst/>
              <a:gdLst>
                <a:gd name="connsiteX0" fmla="*/ 0 w 933856"/>
                <a:gd name="connsiteY0" fmla="*/ 88451 h 137155"/>
                <a:gd name="connsiteX1" fmla="*/ 87549 w 933856"/>
                <a:gd name="connsiteY1" fmla="*/ 903 h 137155"/>
                <a:gd name="connsiteX2" fmla="*/ 223736 w 933856"/>
                <a:gd name="connsiteY2" fmla="*/ 137090 h 137155"/>
                <a:gd name="connsiteX3" fmla="*/ 379379 w 933856"/>
                <a:gd name="connsiteY3" fmla="*/ 20358 h 137155"/>
                <a:gd name="connsiteX4" fmla="*/ 496111 w 933856"/>
                <a:gd name="connsiteY4" fmla="*/ 127362 h 137155"/>
                <a:gd name="connsiteX5" fmla="*/ 593387 w 933856"/>
                <a:gd name="connsiteY5" fmla="*/ 59268 h 137155"/>
                <a:gd name="connsiteX6" fmla="*/ 729575 w 933856"/>
                <a:gd name="connsiteY6" fmla="*/ 127362 h 137155"/>
                <a:gd name="connsiteX7" fmla="*/ 797668 w 933856"/>
                <a:gd name="connsiteY7" fmla="*/ 59268 h 137155"/>
                <a:gd name="connsiteX8" fmla="*/ 933856 w 933856"/>
                <a:gd name="connsiteY8" fmla="*/ 127362 h 13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856" h="137155">
                  <a:moveTo>
                    <a:pt x="0" y="88451"/>
                  </a:moveTo>
                  <a:cubicBezTo>
                    <a:pt x="25130" y="40624"/>
                    <a:pt x="50260" y="-7203"/>
                    <a:pt x="87549" y="903"/>
                  </a:cubicBezTo>
                  <a:cubicBezTo>
                    <a:pt x="124838" y="9009"/>
                    <a:pt x="175098" y="133848"/>
                    <a:pt x="223736" y="137090"/>
                  </a:cubicBezTo>
                  <a:cubicBezTo>
                    <a:pt x="272374" y="140332"/>
                    <a:pt x="333983" y="21979"/>
                    <a:pt x="379379" y="20358"/>
                  </a:cubicBezTo>
                  <a:cubicBezTo>
                    <a:pt x="424775" y="18737"/>
                    <a:pt x="460443" y="120877"/>
                    <a:pt x="496111" y="127362"/>
                  </a:cubicBezTo>
                  <a:cubicBezTo>
                    <a:pt x="531779" y="133847"/>
                    <a:pt x="554476" y="59268"/>
                    <a:pt x="593387" y="59268"/>
                  </a:cubicBezTo>
                  <a:cubicBezTo>
                    <a:pt x="632298" y="59268"/>
                    <a:pt x="695528" y="127362"/>
                    <a:pt x="729575" y="127362"/>
                  </a:cubicBezTo>
                  <a:cubicBezTo>
                    <a:pt x="763622" y="127362"/>
                    <a:pt x="763621" y="59268"/>
                    <a:pt x="797668" y="59268"/>
                  </a:cubicBezTo>
                  <a:cubicBezTo>
                    <a:pt x="831715" y="59268"/>
                    <a:pt x="882785" y="93315"/>
                    <a:pt x="933856" y="1273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A55D8FE-61DD-B5A1-89FD-325E175E4330}"/>
                </a:ext>
              </a:extLst>
            </p:cNvPr>
            <p:cNvCxnSpPr/>
            <p:nvPr/>
          </p:nvCxnSpPr>
          <p:spPr>
            <a:xfrm flipV="1">
              <a:off x="4774622" y="4773814"/>
              <a:ext cx="496110" cy="2918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9833FE8-5EEF-5DF3-7238-2655F32128F2}"/>
                </a:ext>
              </a:extLst>
            </p:cNvPr>
            <p:cNvCxnSpPr/>
            <p:nvPr/>
          </p:nvCxnSpPr>
          <p:spPr>
            <a:xfrm>
              <a:off x="4774622" y="5065709"/>
              <a:ext cx="496110" cy="213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EEEA499E-B77F-0A4A-C2CE-92B4EAFB931F}"/>
                    </a:ext>
                  </a:extLst>
                </p:cNvPr>
                <p:cNvSpPr txBox="1"/>
                <p:nvPr/>
              </p:nvSpPr>
              <p:spPr>
                <a:xfrm>
                  <a:off x="5183183" y="4990768"/>
                  <a:ext cx="4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EEEA499E-B77F-0A4A-C2CE-92B4EAFB9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3183" y="4990768"/>
                  <a:ext cx="47665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22AAA45C-AB8F-52AD-3742-0E2447961BBE}"/>
                    </a:ext>
                  </a:extLst>
                </p:cNvPr>
                <p:cNvSpPr txBox="1"/>
                <p:nvPr/>
              </p:nvSpPr>
              <p:spPr>
                <a:xfrm>
                  <a:off x="1486952" y="5911562"/>
                  <a:ext cx="998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22AAA45C-AB8F-52AD-3742-0E2447961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952" y="5911562"/>
                  <a:ext cx="9984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5540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330D9-B474-4B18-FAC5-B8C225E9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EAD941-32D1-53F0-718E-961360BD3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𝐵𝑆𝑀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𝐵𝑆𝑀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𝑆𝑀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b="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EAD941-32D1-53F0-718E-961360BD3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69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71A4B-27E4-617A-A2AE-9E7CDE1E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78"/>
            <a:ext cx="10515600" cy="1113479"/>
          </a:xfrm>
        </p:spPr>
        <p:txBody>
          <a:bodyPr/>
          <a:lstStyle/>
          <a:p>
            <a:r>
              <a:rPr lang="en-US" altLang="zh-CN" dirty="0"/>
              <a:t>Production of pair millicharged particle (</a:t>
            </a:r>
            <a:r>
              <a:rPr lang="en-US" altLang="zh-CN" dirty="0" err="1"/>
              <a:t>mCP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A60E2D-89FA-0AE1-26F4-117517E98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5863"/>
                <a:ext cx="10515600" cy="236574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A60E2D-89FA-0AE1-26F4-117517E98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5863"/>
                <a:ext cx="10515600" cy="23657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E8EF77E-DC51-0DDC-4F05-6C2D634F6A0A}"/>
                  </a:ext>
                </a:extLst>
              </p:cNvPr>
              <p:cNvSpPr txBox="1"/>
              <p:nvPr/>
            </p:nvSpPr>
            <p:spPr>
              <a:xfrm>
                <a:off x="838200" y="2089907"/>
                <a:ext cx="2762656" cy="92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11,0,0,11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𝐺𝑒𝑉</m:t>
                      </m:r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25.2, 0, 0, 0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𝐺𝑒𝑉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=33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𝐺𝑒𝑉</m:t>
                      </m:r>
                    </m:oMath>
                  </m:oMathPara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E8EF77E-DC51-0DDC-4F05-6C2D634F6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89907"/>
                <a:ext cx="2762656" cy="9263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一群鸟飞在空中&#10;&#10;中度可信度描述已自动生成">
            <a:extLst>
              <a:ext uri="{FF2B5EF4-FFF2-40B4-BE49-F238E27FC236}">
                <a16:creationId xmlns:a16="http://schemas.microsoft.com/office/drawing/2014/main" id="{0C3F33B1-25C6-E7B4-1DD7-CA5B0CD1B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83" y="1505863"/>
            <a:ext cx="5387807" cy="1935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36939E-02D7-D4F8-3E61-089159FD2A42}"/>
                  </a:ext>
                </a:extLst>
              </p:cNvPr>
              <p:cNvSpPr txBox="1"/>
              <p:nvPr/>
            </p:nvSpPr>
            <p:spPr>
              <a:xfrm>
                <a:off x="838199" y="3346315"/>
                <a:ext cx="9930319" cy="1511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Madgraph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simulate the production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Feynrules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write the model file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a new heavy Dirac fermion 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to mimic Aluminum atom with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𝑖𝑒𝑍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new Dirac fermion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𝜒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charge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36939E-02D7-D4F8-3E61-089159FD2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346315"/>
                <a:ext cx="9930319" cy="1511119"/>
              </a:xfrm>
              <a:prstGeom prst="rect">
                <a:avLst/>
              </a:prstGeom>
              <a:blipFill>
                <a:blip r:embed="rId5"/>
                <a:stretch>
                  <a:fillRect l="-368" t="-2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0A928C99-6C33-11AC-DB23-E127669EB6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009" y="4265341"/>
            <a:ext cx="3898552" cy="25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8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E1EE0-4AC4-AB2B-C5B1-430954EB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58" y="97017"/>
            <a:ext cx="4212077" cy="106484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Total production cross section:</a:t>
            </a:r>
            <a:endParaRPr lang="zh-CN" altLang="en-US" dirty="0"/>
          </a:p>
        </p:txBody>
      </p:sp>
      <p:pic>
        <p:nvPicPr>
          <p:cNvPr id="4" name="内容占位符 3" descr="图表, 折线图&#10;&#10;描述已自动生成">
            <a:extLst>
              <a:ext uri="{FF2B5EF4-FFF2-40B4-BE49-F238E27FC236}">
                <a16:creationId xmlns:a16="http://schemas.microsoft.com/office/drawing/2014/main" id="{9FC711B9-DEAD-2660-A5A9-0EC05793D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1938"/>
            <a:ext cx="7316313" cy="4746062"/>
          </a:xfrm>
          <a:prstGeom prst="rect">
            <a:avLst/>
          </a:prstGeom>
        </p:spPr>
      </p:pic>
      <p:pic>
        <p:nvPicPr>
          <p:cNvPr id="5" name="图片 4" descr="一群鸟飞在空中&#10;&#10;中度可信度描述已自动生成">
            <a:extLst>
              <a:ext uri="{FF2B5EF4-FFF2-40B4-BE49-F238E27FC236}">
                <a16:creationId xmlns:a16="http://schemas.microsoft.com/office/drawing/2014/main" id="{838B1F0B-C0F1-8218-3D53-9466F39D4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11" y="97017"/>
            <a:ext cx="5387807" cy="19356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27E60C-2D67-C2FE-8064-95C19BA8208F}"/>
              </a:ext>
            </a:extLst>
          </p:cNvPr>
          <p:cNvSpPr txBox="1"/>
          <p:nvPr/>
        </p:nvSpPr>
        <p:spPr>
          <a:xfrm>
            <a:off x="7562675" y="3594683"/>
            <a:ext cx="4567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cross-checks: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dark photon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Yiming’s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study)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other measured flux, e.g., muons.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NA64e (Ref.[5] in overleaf)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start with 0.01MeV</a:t>
            </a:r>
          </a:p>
        </p:txBody>
      </p:sp>
    </p:spTree>
    <p:extLst>
      <p:ext uri="{BB962C8B-B14F-4D97-AF65-F5344CB8AC3E}">
        <p14:creationId xmlns:p14="http://schemas.microsoft.com/office/powerpoint/2010/main" val="42393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0B293-AF1A-B5B9-C207-DCB7F04B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section check with other paper</a:t>
            </a:r>
            <a:endParaRPr lang="zh-CN" altLang="en-US" dirty="0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64195E8B-D2BE-7BAF-AB06-BDA8A21B1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4" y="2198378"/>
            <a:ext cx="6961672" cy="4582117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3EA12CB-04E1-AB2F-12B5-E810B640DD91}"/>
              </a:ext>
            </a:extLst>
          </p:cNvPr>
          <p:cNvSpPr txBox="1"/>
          <p:nvPr/>
        </p:nvSpPr>
        <p:spPr>
          <a:xfrm>
            <a:off x="7624194" y="2198378"/>
            <a:ext cx="362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NA64e (Ref.[5] in overleaf)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A5E96E-032B-2095-FC73-3F66E3DF8539}"/>
              </a:ext>
            </a:extLst>
          </p:cNvPr>
          <p:cNvSpPr txBox="1"/>
          <p:nvPr/>
        </p:nvSpPr>
        <p:spPr>
          <a:xfrm>
            <a:off x="7675123" y="3249038"/>
            <a:ext cx="3881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GeV electron beam, with Pb target</a:t>
            </a:r>
          </a:p>
          <a:p>
            <a:pPr algn="l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our result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Madgraph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other paper’s result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CalcHEP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7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D1058-ABC3-5984-466F-8AC796E1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87" y="88708"/>
            <a:ext cx="10515600" cy="958571"/>
          </a:xfrm>
        </p:spPr>
        <p:txBody>
          <a:bodyPr/>
          <a:lstStyle/>
          <a:p>
            <a:r>
              <a:rPr lang="en-US" altLang="zh-CN" dirty="0"/>
              <a:t>Number of events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5AF426-ADF4-9AEE-3C6D-A74C8CFE47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387" y="1179197"/>
                <a:ext cx="10368064" cy="267828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Only compute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production in the first radiation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number of events: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𝐸𝑂𝑇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𝑎𝑡𝑜𝑚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𝑎𝑡𝑜𝑚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𝑚𝑜𝑙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 is the aluminum mass density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𝐸𝑂𝑇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we want to full analysis (thick target), need to consider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5AF426-ADF4-9AEE-3C6D-A74C8CFE47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387" y="1179197"/>
                <a:ext cx="10368064" cy="2678281"/>
              </a:xfrm>
              <a:blipFill>
                <a:blip r:embed="rId2"/>
                <a:stretch>
                  <a:fillRect l="-1058" t="-3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6603C4C-9D80-A182-50C1-4429F753E9FD}"/>
              </a:ext>
            </a:extLst>
          </p:cNvPr>
          <p:cNvSpPr txBox="1"/>
          <p:nvPr/>
        </p:nvSpPr>
        <p:spPr>
          <a:xfrm>
            <a:off x="10149192" y="2071991"/>
            <a:ext cx="204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https://arxiv.org/pdf/2204.03984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文本, 信件&#10;&#10;描述已自动生成">
            <a:extLst>
              <a:ext uri="{FF2B5EF4-FFF2-40B4-BE49-F238E27FC236}">
                <a16:creationId xmlns:a16="http://schemas.microsoft.com/office/drawing/2014/main" id="{D3DA3864-BF0C-5A5A-B77D-3DA7FEF42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82" y="3856244"/>
            <a:ext cx="5043176" cy="30297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75A417-6578-7F5C-744D-5F42C2B7BCE6}"/>
              </a:ext>
            </a:extLst>
          </p:cNvPr>
          <p:cNvSpPr txBox="1"/>
          <p:nvPr/>
        </p:nvSpPr>
        <p:spPr>
          <a:xfrm>
            <a:off x="27634" y="4169526"/>
            <a:ext cx="21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https://arxiv.org/pdf/0906.0580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文本, 信件&#10;&#10;描述已自动生成">
            <a:extLst>
              <a:ext uri="{FF2B5EF4-FFF2-40B4-BE49-F238E27FC236}">
                <a16:creationId xmlns:a16="http://schemas.microsoft.com/office/drawing/2014/main" id="{A9938BAB-FF95-C1CF-088B-B2F70C7E7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32" y="5633814"/>
            <a:ext cx="4046571" cy="11354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7825BE7-B6B0-E0BA-76B3-E55E7BF24298}"/>
              </a:ext>
            </a:extLst>
          </p:cNvPr>
          <p:cNvSpPr txBox="1"/>
          <p:nvPr/>
        </p:nvSpPr>
        <p:spPr>
          <a:xfrm>
            <a:off x="9161341" y="106328"/>
            <a:ext cx="2838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https://cds.cern.ch/record/1279627/files/PH-EP-Tech-Note-2010-013.pdf</a:t>
            </a:r>
            <a:endParaRPr lang="zh-CN" alt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DD01050-459F-FD3D-E9BD-76D6D11C7A39}"/>
              </a:ext>
            </a:extLst>
          </p:cNvPr>
          <p:cNvCxnSpPr/>
          <p:nvPr/>
        </p:nvCxnSpPr>
        <p:spPr>
          <a:xfrm flipH="1">
            <a:off x="9610928" y="1047279"/>
            <a:ext cx="447472" cy="295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252B986-C0E9-5E95-E07D-2B426F4793DF}"/>
              </a:ext>
            </a:extLst>
          </p:cNvPr>
          <p:cNvCxnSpPr>
            <a:cxnSpLocks/>
          </p:cNvCxnSpPr>
          <p:nvPr/>
        </p:nvCxnSpPr>
        <p:spPr>
          <a:xfrm flipH="1">
            <a:off x="7022385" y="4169526"/>
            <a:ext cx="1109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D9D6B52-B8D3-026B-8BEE-F2320EC58AF6}"/>
                  </a:ext>
                </a:extLst>
              </p:cNvPr>
              <p:cNvSpPr txBox="1"/>
              <p:nvPr/>
            </p:nvSpPr>
            <p:spPr>
              <a:xfrm>
                <a:off x="8132323" y="3996850"/>
                <a:ext cx="27744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0" dirty="0">
                    <a:cs typeface="Times New Roman" panose="02020603050405020304" pitchFamily="18" charset="0"/>
                  </a:rPr>
                  <a:t>Need to convolute with detector acceptance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D9D6B52-B8D3-026B-8BEE-F2320EC58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323" y="3996850"/>
                <a:ext cx="2774498" cy="646331"/>
              </a:xfrm>
              <a:prstGeom prst="rect">
                <a:avLst/>
              </a:prstGeom>
              <a:blipFill>
                <a:blip r:embed="rId5"/>
                <a:stretch>
                  <a:fillRect l="-175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F1C2875-9D08-0753-7C00-160BF4864A38}"/>
              </a:ext>
            </a:extLst>
          </p:cNvPr>
          <p:cNvCxnSpPr/>
          <p:nvPr/>
        </p:nvCxnSpPr>
        <p:spPr>
          <a:xfrm>
            <a:off x="0" y="3240579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48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198DA-6317-AB94-E677-98C89CAB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Total cross section and total number of events</a:t>
            </a:r>
            <a:endParaRPr lang="zh-CN" altLang="en-US" dirty="0"/>
          </a:p>
        </p:txBody>
      </p:sp>
      <p:pic>
        <p:nvPicPr>
          <p:cNvPr id="5" name="图片 4" descr="图表, 折线图, 散点图&#10;&#10;描述已自动生成">
            <a:extLst>
              <a:ext uri="{FF2B5EF4-FFF2-40B4-BE49-F238E27FC236}">
                <a16:creationId xmlns:a16="http://schemas.microsoft.com/office/drawing/2014/main" id="{0017E722-0569-543F-06F3-4B04ABF4A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" y="1911461"/>
            <a:ext cx="6003723" cy="3900724"/>
          </a:xfrm>
          <a:prstGeom prst="rect">
            <a:avLst/>
          </a:prstGeom>
        </p:spPr>
      </p:pic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8E95488A-E68C-83D5-A5AF-2DBBF1B0A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88" y="1911461"/>
            <a:ext cx="5986176" cy="390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4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B5A32-1EE0-18E7-3A62-109BE513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57837"/>
          </a:xfrm>
        </p:spPr>
        <p:txBody>
          <a:bodyPr/>
          <a:lstStyle/>
          <a:p>
            <a:r>
              <a:rPr lang="en-US" altLang="zh-CN" dirty="0"/>
              <a:t>Accepted rate by BDX detector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964E49-893F-FC04-38D1-3A47C2464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7837"/>
                <a:ext cx="10515600" cy="1765908"/>
              </a:xfrm>
            </p:spPr>
            <p:txBody>
              <a:bodyPr/>
              <a:lstStyle/>
              <a:p>
                <a:r>
                  <a:rPr lang="en-US" altLang="zh-CN" dirty="0"/>
                  <a:t>Distance from target to detector: 20 m</a:t>
                </a:r>
              </a:p>
              <a:p>
                <a:r>
                  <a:rPr lang="en-US" altLang="zh-CN" dirty="0"/>
                  <a:t>Size of detector: 1m*1m*1m</a:t>
                </a:r>
              </a:p>
              <a:p>
                <a:r>
                  <a:rPr lang="en-US" altLang="zh-CN" dirty="0"/>
                  <a:t>The accepted rapidity: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≥4.431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964E49-893F-FC04-38D1-3A47C2464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7837"/>
                <a:ext cx="10515600" cy="1765908"/>
              </a:xfrm>
              <a:blipFill>
                <a:blip r:embed="rId2"/>
                <a:stretch>
                  <a:fillRect l="-1043" t="-5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FACC2A66-FAF1-F65F-91B8-5181FA423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260" y="1"/>
            <a:ext cx="3378740" cy="2228142"/>
          </a:xfrm>
          <a:prstGeom prst="rect">
            <a:avLst/>
          </a:prstGeom>
        </p:spPr>
      </p:pic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C0487B22-EFB8-6D47-868E-C4B950607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45" y="2838425"/>
            <a:ext cx="6037035" cy="3954640"/>
          </a:xfrm>
          <a:prstGeom prst="rect">
            <a:avLst/>
          </a:prstGeom>
        </p:spPr>
      </p:pic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29C043E1-539C-AFBA-09FE-4CF150C28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8426"/>
            <a:ext cx="5902448" cy="395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6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定义 1">
      <a:majorFont>
        <a:latin typeface="Times New Roman"/>
        <a:ea typeface="等线 Light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13402</TotalTime>
  <Words>1546</Words>
  <Application>Microsoft Office PowerPoint</Application>
  <PresentationFormat>宽屏</PresentationFormat>
  <Paragraphs>247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Arial</vt:lpstr>
      <vt:lpstr>Cambria Math</vt:lpstr>
      <vt:lpstr>Times New Roman</vt:lpstr>
      <vt:lpstr>Office 主题​​</vt:lpstr>
      <vt:lpstr>Millicharged particle (mCP) at BDX experiment</vt:lpstr>
      <vt:lpstr>Millicharge particle at Beamdump experiment</vt:lpstr>
      <vt:lpstr>PowerPoint 演示文稿</vt:lpstr>
      <vt:lpstr>Production of pair millicharged particle (mCP)</vt:lpstr>
      <vt:lpstr>Total production cross section:</vt:lpstr>
      <vt:lpstr>Cross section check with other paper</vt:lpstr>
      <vt:lpstr>Number of events</vt:lpstr>
      <vt:lpstr>Total cross section and total number of events</vt:lpstr>
      <vt:lpstr>Accepted rate by BDX detector</vt:lpstr>
      <vt:lpstr>Rapidity distribution</vt:lpstr>
      <vt:lpstr>PowerPoint 演示文稿</vt:lpstr>
      <vt:lpstr>Update on the production</vt:lpstr>
      <vt:lpstr>Contribution from CsI detector</vt:lpstr>
      <vt:lpstr>Back up</vt:lpstr>
      <vt:lpstr>Background</vt:lpstr>
      <vt:lpstr>Form factor</vt:lpstr>
      <vt:lpstr>Form factor (updated)</vt:lpstr>
      <vt:lpstr>SLAC  production</vt:lpstr>
      <vt:lpstr>SLAC detection</vt:lpstr>
      <vt:lpstr>PowerPoint 演示文稿</vt:lpstr>
      <vt:lpstr>Beam Energy distribution at given position t</vt:lpstr>
      <vt:lpstr>m_χ=5×10^(-4) GeV</vt:lpstr>
      <vt:lpstr>shower</vt:lpstr>
      <vt:lpstr>All historical particle during the shower ×10</vt:lpstr>
      <vt:lpstr>100 MeV</vt:lpstr>
      <vt:lpstr>100 MeV</vt:lpstr>
      <vt:lpstr>Conditional probability</vt:lpstr>
      <vt:lpstr>Shower</vt:lpstr>
      <vt:lpstr>PowerPoint 演示文稿</vt:lpstr>
      <vt:lpstr>Number of event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 Do</vt:lpstr>
      <vt:lpstr>weight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Peiran Li</dc:creator>
  <cp:lastModifiedBy>Peiran Li</cp:lastModifiedBy>
  <cp:revision>92</cp:revision>
  <dcterms:created xsi:type="dcterms:W3CDTF">2024-06-07T16:53:44Z</dcterms:created>
  <dcterms:modified xsi:type="dcterms:W3CDTF">2024-09-26T05:33:34Z</dcterms:modified>
</cp:coreProperties>
</file>