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9" r:id="rId3"/>
    <p:sldId id="302" r:id="rId4"/>
    <p:sldId id="303" r:id="rId5"/>
    <p:sldId id="310" r:id="rId6"/>
    <p:sldId id="315" r:id="rId7"/>
    <p:sldId id="306" r:id="rId8"/>
    <p:sldId id="311" r:id="rId9"/>
    <p:sldId id="312" r:id="rId10"/>
    <p:sldId id="314" r:id="rId11"/>
    <p:sldId id="316" r:id="rId12"/>
    <p:sldId id="308" r:id="rId13"/>
    <p:sldId id="313" r:id="rId14"/>
    <p:sldId id="305" r:id="rId15"/>
    <p:sldId id="30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D3FAB-F635-AEF3-5E90-3913379E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905FC-B80D-8187-3026-1E575B2F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1835D-1F45-C547-13A4-D7781349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3D9CC-D4ED-E671-5B78-CAA38A74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139EE-7928-04F8-43DB-17A8C596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3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39D30-B754-D49E-3858-D188F8E5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92AC7-19BD-EBD1-B61F-D0A27C11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85E13-E0F8-D2B3-78E3-A8994842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9ECAA-3F0E-A92C-7909-490767F4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972B5-EE9A-14EE-3730-47F187BE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4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E41FF-4318-35E8-B03D-3C2239AD7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CF37E-D2D1-1AC2-88F5-B5BBC4308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C0B0A-EA28-8F8F-D709-D35247AF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DAB6B-31DB-7787-C6E6-1E6141DA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E8CED-FA61-E663-76CB-9D5D2F13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9D054-C233-8E94-655A-4DE0C87D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9DA36-9510-1FF1-AEC0-366BBF55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AB612-E7D9-CFD3-BE07-F57147F2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6D94A-EFA3-457C-3F7C-204EFC81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7953F-098C-21F3-ED47-4BD26AEE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38A2A-CBC3-20D0-92E1-9E651F00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B847C-C57A-F5F8-8F10-6ADA9FE3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27B4F-BA11-618F-5B74-AB8CC82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A7A73-9FAD-9829-4651-D54B213B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760C3-BED9-69B3-DCC3-C864B634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3345C-D5DE-BD5F-AEBE-817EDB0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D2E38-6EA1-9B89-B39C-46BA1A8C7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0BD59-EE04-9DAF-7DA8-7135E96C2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B32BF-64F0-3BC9-DF6B-8EFB1A9F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1E1CD-163C-225F-C683-DF33A1F1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53FF1-6118-32FE-6961-C784928A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C6EED-E51C-57AE-472C-3D80EF3D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54EBC-CE6B-A02B-2E6A-490B86CE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F8540-D2C7-1231-B21D-DF53FB7E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93546-F114-5461-BDC9-C2ED5B4A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86FD0B-D571-C254-30C8-D1F9EF05C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FD826-0A54-F11D-6462-C0FDADE8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2FCAD-384E-9BEE-0781-E8147943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BD0D7E-C496-9583-4474-D467C003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953C-AFCB-841A-D624-85CC592D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3AB76-0825-F80D-2611-71E33F4A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18B75B-9F77-D441-FD87-554D766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556DB-6650-DF1B-F793-6811C0BE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94A23-8BE3-737C-CFBA-8A77C45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25A73-9937-3552-2EF5-7750480F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DF9A4-ACDD-6DEF-D6E4-CF8E801B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8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6925-41F9-CAF3-3111-ADC7070D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2C3C1-A950-0174-8F1E-CFB737F9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433CD-136B-9C4E-3D69-17EFF8B50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DD543-2900-A7F0-F4E5-E3FD4078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6B55C-2B7D-078B-998F-085C1A0F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CD075-7C6D-348A-7A65-72CC18F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D6153-629B-D4EB-A0B4-EE3647DD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CA9C4-F8B7-1DD7-2FC9-71300A70B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48B6D-177B-F156-2FFE-85C359F70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23071-AA34-9488-3D8E-73B42A70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5F6DD-FD3E-98F2-7041-6754DF49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DA983-CC85-FBFA-11E5-27D8DFFB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74C40C-0108-159C-550C-846872F1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A200D-BA9E-7C8D-3ADE-D7C01BCEA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947C0-6091-01D5-74FD-D2EBDC3D5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10835-36F3-4C76-8F1E-BB4E173C4018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53DD5-CAAB-532F-5157-6234544F7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C8C34-BF5E-BAD8-8764-E47793CAA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4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07.0139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4A48B-A8D4-00B5-7FC5-4EA9B740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990" y="2040544"/>
            <a:ext cx="9144000" cy="11273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Millicharged particle (</a:t>
            </a:r>
            <a:r>
              <a:rPr lang="en-US" altLang="zh-CN" dirty="0" err="1"/>
              <a:t>mCP</a:t>
            </a:r>
            <a:r>
              <a:rPr lang="en-US" altLang="zh-CN" dirty="0"/>
              <a:t>) at BDX experiment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279C3-7DCB-26CB-5910-2BBA529F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723" y="3847289"/>
            <a:ext cx="9144000" cy="1655762"/>
          </a:xfrm>
        </p:spPr>
        <p:txBody>
          <a:bodyPr/>
          <a:lstStyle/>
          <a:p>
            <a:r>
              <a:rPr lang="en-US" altLang="zh-CN"/>
              <a:t>2024/7/19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6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EE6-C3DC-5112-E11F-24126A64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6774"/>
          </a:xfrm>
        </p:spPr>
        <p:txBody>
          <a:bodyPr/>
          <a:lstStyle/>
          <a:p>
            <a:r>
              <a:rPr lang="en-US" altLang="zh-CN" dirty="0"/>
              <a:t>Rapidity distribution</a:t>
            </a:r>
            <a:endParaRPr lang="zh-CN" altLang="en-US" dirty="0"/>
          </a:p>
        </p:txBody>
      </p:sp>
      <p:pic>
        <p:nvPicPr>
          <p:cNvPr id="7" name="图片 6" descr="图表, 箱线图&#10;&#10;描述已自动生成">
            <a:extLst>
              <a:ext uri="{FF2B5EF4-FFF2-40B4-BE49-F238E27FC236}">
                <a16:creationId xmlns:a16="http://schemas.microsoft.com/office/drawing/2014/main" id="{355C6434-555E-CC44-59FD-C97BCA7E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5" y="1186774"/>
            <a:ext cx="7267170" cy="49558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5141264-B5E7-0638-E4E4-CB18D65B30E5}"/>
              </a:ext>
            </a:extLst>
          </p:cNvPr>
          <p:cNvSpPr txBox="1"/>
          <p:nvPr/>
        </p:nvSpPr>
        <p:spPr>
          <a:xfrm>
            <a:off x="7976681" y="5116748"/>
            <a:ext cx="191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width: 0.5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内容占位符 4" descr="图表, 折线图&#10;&#10;描述已自动生成">
            <a:extLst>
              <a:ext uri="{FF2B5EF4-FFF2-40B4-BE49-F238E27FC236}">
                <a16:creationId xmlns:a16="http://schemas.microsoft.com/office/drawing/2014/main" id="{86C433E7-E483-6709-A443-6A69829BB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96" y="0"/>
            <a:ext cx="4736504" cy="3015574"/>
          </a:xfrm>
        </p:spPr>
      </p:pic>
    </p:spTree>
    <p:extLst>
      <p:ext uri="{BB962C8B-B14F-4D97-AF65-F5344CB8AC3E}">
        <p14:creationId xmlns:p14="http://schemas.microsoft.com/office/powerpoint/2010/main" val="2798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8B4725DB-1F89-248B-94E0-218A7BD5C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78" y="785042"/>
            <a:ext cx="7347823" cy="4678114"/>
          </a:xfrm>
        </p:spPr>
      </p:pic>
    </p:spTree>
    <p:extLst>
      <p:ext uri="{BB962C8B-B14F-4D97-AF65-F5344CB8AC3E}">
        <p14:creationId xmlns:p14="http://schemas.microsoft.com/office/powerpoint/2010/main" val="364305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8457-8A5A-9013-87AA-6F54D509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on the production</a:t>
            </a:r>
            <a:endParaRPr lang="zh-CN" altLang="en-US" dirty="0"/>
          </a:p>
        </p:txBody>
      </p:sp>
      <p:pic>
        <p:nvPicPr>
          <p:cNvPr id="7" name="图片 6" descr="图表, 折线图, 散点图&#10;&#10;描述已自动生成">
            <a:extLst>
              <a:ext uri="{FF2B5EF4-FFF2-40B4-BE49-F238E27FC236}">
                <a16:creationId xmlns:a16="http://schemas.microsoft.com/office/drawing/2014/main" id="{17897F5F-07F9-42D0-11A4-CFFC70F3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2996"/>
            <a:ext cx="7266804" cy="46532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EB4C9B-FAE8-01A7-3C1B-6FAAFFD82122}"/>
              </a:ext>
            </a:extLst>
          </p:cNvPr>
          <p:cNvSpPr txBox="1"/>
          <p:nvPr/>
        </p:nvSpPr>
        <p:spPr>
          <a:xfrm>
            <a:off x="3365769" y="3648271"/>
            <a:ext cx="3699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previous result (didn’t successfully apply nuclear formfactor)</a:t>
            </a:r>
          </a:p>
          <a:p>
            <a:pPr algn="l"/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Yellow: updated result (applied)</a:t>
            </a:r>
            <a:endParaRPr lang="zh-CN" altLang="en-US" dirty="0" err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DFAF-FB13-2D3B-8415-5A1691BA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0587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C4092A4A-966A-56B3-AE38-2414AAD0F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48" y="0"/>
            <a:ext cx="7398482" cy="68032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5412A-4998-2BEA-52BE-F41DD7B52611}"/>
              </a:ext>
            </a:extLst>
          </p:cNvPr>
          <p:cNvSpPr txBox="1"/>
          <p:nvPr/>
        </p:nvSpPr>
        <p:spPr>
          <a:xfrm>
            <a:off x="39259" y="1765883"/>
            <a:ext cx="2997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Data with Megan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distributions: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distribution dependence on mass.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distribution dependence on mass. </a:t>
            </a:r>
          </a:p>
        </p:txBody>
      </p:sp>
    </p:spTree>
    <p:extLst>
      <p:ext uri="{BB962C8B-B14F-4D97-AF65-F5344CB8AC3E}">
        <p14:creationId xmlns:p14="http://schemas.microsoft.com/office/powerpoint/2010/main" val="328418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2B5F-73D3-3DC7-3103-3DD103B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54038" cy="928654"/>
          </a:xfrm>
        </p:spPr>
        <p:txBody>
          <a:bodyPr/>
          <a:lstStyle/>
          <a:p>
            <a:r>
              <a:rPr lang="en-US" altLang="zh-CN" dirty="0"/>
              <a:t>Form factor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915" y="2581534"/>
                <a:ext cx="7879148" cy="3800993"/>
              </a:xfrm>
            </p:spPr>
            <p:txBody>
              <a:bodyPr/>
              <a:lstStyle/>
              <a:p>
                <a:r>
                  <a:rPr lang="en-US" altLang="zh-CN" dirty="0"/>
                  <a:t>Form factor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=111∗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=0.164∗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−2/3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GeV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screening and nucleus parameters</a:t>
                </a:r>
              </a:p>
              <a:p>
                <a:r>
                  <a:rPr lang="en-US" altLang="zh-CN" dirty="0"/>
                  <a:t>The first term is called the elastic atomic form factor, parametrizing electron screening.</a:t>
                </a:r>
              </a:p>
              <a:p>
                <a:r>
                  <a:rPr lang="en-US" altLang="zh-CN" dirty="0"/>
                  <a:t>The second term is called the elastic nuclear form factor, parametrizing finite nuclear size.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915" y="2581534"/>
                <a:ext cx="7879148" cy="3800993"/>
              </a:xfrm>
              <a:blipFill>
                <a:blip r:embed="rId2"/>
                <a:stretch>
                  <a:fillRect l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一群鸟飞在空中&#10;&#10;中度可信度描述已自动生成">
            <a:extLst>
              <a:ext uri="{FF2B5EF4-FFF2-40B4-BE49-F238E27FC236}">
                <a16:creationId xmlns:a16="http://schemas.microsoft.com/office/drawing/2014/main" id="{C6D436DA-3DF6-46CD-5FA7-A64DED0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0"/>
            <a:ext cx="6613428" cy="23759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8F26EE-2CC4-D886-637C-9C7905EFC089}"/>
              </a:ext>
            </a:extLst>
          </p:cNvPr>
          <p:cNvSpPr txBox="1"/>
          <p:nvPr/>
        </p:nvSpPr>
        <p:spPr>
          <a:xfrm>
            <a:off x="8406063" y="4313588"/>
            <a:ext cx="279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0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DAB98-ADE4-B465-3AA2-8458933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SLAC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E6E559E8-829A-A19F-1006-83FF45C88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4536"/>
            <a:ext cx="538487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E18B01-3E37-63FC-6593-7415E826E9E5}"/>
              </a:ext>
            </a:extLst>
          </p:cNvPr>
          <p:cNvSpPr txBox="1"/>
          <p:nvPr/>
        </p:nvSpPr>
        <p:spPr>
          <a:xfrm>
            <a:off x="6575897" y="5233480"/>
            <a:ext cx="325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https://inspirehep.net/files/08e5ea6b54eb1a30bb4fdd1319841f9d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3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6F144-5D4C-8D73-21FF-D42F4441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86353" cy="108429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Millicharge</a:t>
            </a:r>
            <a:r>
              <a:rPr lang="en-US" altLang="zh-CN" dirty="0"/>
              <a:t> particle at </a:t>
            </a:r>
            <a:r>
              <a:rPr lang="en-US" altLang="zh-CN" dirty="0" err="1"/>
              <a:t>Beamdump</a:t>
            </a:r>
            <a:r>
              <a:rPr lang="en-US" altLang="zh-CN" dirty="0"/>
              <a:t> experiment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D4E8CD-BF75-5517-D487-87866CB8129A}"/>
                  </a:ext>
                </a:extLst>
              </p:cNvPr>
              <p:cNvSpPr txBox="1"/>
              <p:nvPr/>
            </p:nvSpPr>
            <p:spPr>
              <a:xfrm>
                <a:off x="419100" y="3992421"/>
                <a:ext cx="113538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Need to have a better prediction on flux (predict the number of signal events given a certain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Understand the kinematics of signal and provide suggestion on the size of the detector, etc.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D4E8CD-BF75-5517-D487-87866CB8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992421"/>
                <a:ext cx="11353800" cy="1815882"/>
              </a:xfrm>
              <a:prstGeom prst="rect">
                <a:avLst/>
              </a:prstGeom>
              <a:blipFill>
                <a:blip r:embed="rId2"/>
                <a:stretch>
                  <a:fillRect l="-967" t="-4027" b="-8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内容占位符 8" descr="图示&#10;&#10;描述已自动生成">
            <a:extLst>
              <a:ext uri="{FF2B5EF4-FFF2-40B4-BE49-F238E27FC236}">
                <a16:creationId xmlns:a16="http://schemas.microsoft.com/office/drawing/2014/main" id="{5E00394D-9266-3C4D-57CC-7DAB8E8BC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73" y="1410992"/>
            <a:ext cx="5707875" cy="12269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378FF1-2068-4022-3BF5-1B3CB1D78B54}"/>
                  </a:ext>
                </a:extLst>
              </p:cNvPr>
              <p:cNvSpPr txBox="1"/>
              <p:nvPr/>
            </p:nvSpPr>
            <p:spPr>
              <a:xfrm>
                <a:off x="6809362" y="2771112"/>
                <a:ext cx="418046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~0.01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378FF1-2068-4022-3BF5-1B3CB1D7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62" y="2771112"/>
                <a:ext cx="4180462" cy="391646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A77EB8-809F-5D3E-3EFD-E9C8E1D242AD}"/>
              </a:ext>
            </a:extLst>
          </p:cNvPr>
          <p:cNvCxnSpPr/>
          <p:nvPr/>
        </p:nvCxnSpPr>
        <p:spPr>
          <a:xfrm flipH="1" flipV="1">
            <a:off x="5486400" y="2334637"/>
            <a:ext cx="1322962" cy="63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14A0C3D-5F22-14F1-07EF-363A4EBC69D0}"/>
              </a:ext>
            </a:extLst>
          </p:cNvPr>
          <p:cNvSpPr txBox="1"/>
          <p:nvPr/>
        </p:nvSpPr>
        <p:spPr>
          <a:xfrm>
            <a:off x="3822970" y="2899336"/>
            <a:ext cx="287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Millicharge</a:t>
            </a:r>
            <a:r>
              <a:rPr lang="en-US" altLang="zh-CN" dirty="0">
                <a:solidFill>
                  <a:schemeClr val="accent1"/>
                </a:solidFill>
              </a:rPr>
              <a:t> interact with electrons by tiny EM force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8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水, 人们, 一群&#10;&#10;描述已自动生成">
            <a:extLst>
              <a:ext uri="{FF2B5EF4-FFF2-40B4-BE49-F238E27FC236}">
                <a16:creationId xmlns:a16="http://schemas.microsoft.com/office/drawing/2014/main" id="{13D333B7-7575-7090-E7B8-2C8781390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18" y="1643974"/>
            <a:ext cx="5221681" cy="5214026"/>
          </a:xfr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BB9B2DD-6FEA-5678-9FCD-03D1E150B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99343"/>
            <a:ext cx="7049111" cy="4648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222D15-81C3-C6A9-DC83-093073B80AA2}"/>
              </a:ext>
            </a:extLst>
          </p:cNvPr>
          <p:cNvSpPr txBox="1"/>
          <p:nvPr/>
        </p:nvSpPr>
        <p:spPr>
          <a:xfrm>
            <a:off x="5058383" y="4435972"/>
            <a:ext cx="8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C6A1-0F13-DB68-3F19-1EC551F502A8}"/>
              </a:ext>
            </a:extLst>
          </p:cNvPr>
          <p:cNvSpPr txBox="1"/>
          <p:nvPr/>
        </p:nvSpPr>
        <p:spPr>
          <a:xfrm>
            <a:off x="1389329" y="5885234"/>
            <a:ext cx="57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zh-CN" altLang="en-US" dirty="0" err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00904E3-776F-9DE5-9FBA-A772B8222C72}"/>
              </a:ext>
            </a:extLst>
          </p:cNvPr>
          <p:cNvCxnSpPr>
            <a:cxnSpLocks/>
          </p:cNvCxnSpPr>
          <p:nvPr/>
        </p:nvCxnSpPr>
        <p:spPr>
          <a:xfrm flipV="1">
            <a:off x="1556426" y="5330757"/>
            <a:ext cx="0" cy="55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1ADC39-9E8A-5550-6C24-12C41450141B}"/>
              </a:ext>
            </a:extLst>
          </p:cNvPr>
          <p:cNvCxnSpPr/>
          <p:nvPr/>
        </p:nvCxnSpPr>
        <p:spPr>
          <a:xfrm>
            <a:off x="5350213" y="4805304"/>
            <a:ext cx="0" cy="34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58057CF-8809-E60E-1FD0-E34C12CCAA29}"/>
              </a:ext>
            </a:extLst>
          </p:cNvPr>
          <p:cNvSpPr txBox="1"/>
          <p:nvPr/>
        </p:nvSpPr>
        <p:spPr>
          <a:xfrm>
            <a:off x="-1" y="10054"/>
            <a:ext cx="1019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BDX: Beam-Dump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Jefferson Lab 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JLab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CE3C06-C930-5593-12AD-BF43EE57CDC6}"/>
              </a:ext>
            </a:extLst>
          </p:cNvPr>
          <p:cNvSpPr txBox="1"/>
          <p:nvPr/>
        </p:nvSpPr>
        <p:spPr>
          <a:xfrm>
            <a:off x="10262682" y="117775"/>
            <a:ext cx="14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Virginia state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A318FB-2AED-5800-C135-79B78A4DCDEF}"/>
              </a:ext>
            </a:extLst>
          </p:cNvPr>
          <p:cNvSpPr txBox="1"/>
          <p:nvPr/>
        </p:nvSpPr>
        <p:spPr>
          <a:xfrm>
            <a:off x="190576" y="1643974"/>
            <a:ext cx="270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energy=11 GeV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077B2-D51E-2A14-D91E-67E5488F1F1B}"/>
              </a:ext>
            </a:extLst>
          </p:cNvPr>
          <p:cNvSpPr txBox="1"/>
          <p:nvPr/>
        </p:nvSpPr>
        <p:spPr>
          <a:xfrm>
            <a:off x="2896234" y="885217"/>
            <a:ext cx="342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hlinkClick r:id="rId4"/>
              </a:rPr>
              <a:t>1607.01390 (arxiv.org)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Page 26,</a:t>
            </a:r>
            <a:r>
              <a:rPr lang="zh-CN" altLang="en-US" dirty="0"/>
              <a:t> </a:t>
            </a:r>
            <a:r>
              <a:rPr lang="en-US" altLang="zh-CN" dirty="0"/>
              <a:t>the dump is Aluminum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2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1A4B-27E4-617A-A2AE-9E7CDE1E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1113479"/>
          </a:xfrm>
        </p:spPr>
        <p:txBody>
          <a:bodyPr/>
          <a:lstStyle/>
          <a:p>
            <a:r>
              <a:rPr lang="en-US" altLang="zh-CN" dirty="0"/>
              <a:t>Production of pair millicharged particle (</a:t>
            </a:r>
            <a:r>
              <a:rPr lang="en-US" altLang="zh-CN" dirty="0" err="1"/>
              <a:t>mCP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A60E2D-89FA-0AE1-26F4-117517E98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863"/>
                <a:ext cx="10515600" cy="236574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A60E2D-89FA-0AE1-26F4-117517E98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863"/>
                <a:ext cx="10515600" cy="2365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8EF77E-DC51-0DDC-4F05-6C2D634F6A0A}"/>
                  </a:ext>
                </a:extLst>
              </p:cNvPr>
              <p:cNvSpPr txBox="1"/>
              <p:nvPr/>
            </p:nvSpPr>
            <p:spPr>
              <a:xfrm>
                <a:off x="838200" y="2089907"/>
                <a:ext cx="2762656" cy="92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10,0,0,10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25.2, 0, 0, 0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=33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8EF77E-DC51-0DDC-4F05-6C2D634F6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89907"/>
                <a:ext cx="2762656" cy="926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一群鸟飞在空中&#10;&#10;中度可信度描述已自动生成">
            <a:extLst>
              <a:ext uri="{FF2B5EF4-FFF2-40B4-BE49-F238E27FC236}">
                <a16:creationId xmlns:a16="http://schemas.microsoft.com/office/drawing/2014/main" id="{0C3F33B1-25C6-E7B4-1DD7-CA5B0CD1B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83" y="1505863"/>
            <a:ext cx="5387807" cy="1935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36939E-02D7-D4F8-3E61-089159FD2A42}"/>
                  </a:ext>
                </a:extLst>
              </p:cNvPr>
              <p:cNvSpPr txBox="1"/>
              <p:nvPr/>
            </p:nvSpPr>
            <p:spPr>
              <a:xfrm>
                <a:off x="838199" y="3346315"/>
                <a:ext cx="9930319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Madgraph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simulate the production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Feynrules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write the model file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 new heavy Dirac fermion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to mimic Aluminum atom with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new Dirac fermion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charge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36939E-02D7-D4F8-3E61-089159FD2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346315"/>
                <a:ext cx="9930319" cy="1511119"/>
              </a:xfrm>
              <a:prstGeom prst="rect">
                <a:avLst/>
              </a:prstGeom>
              <a:blipFill>
                <a:blip r:embed="rId5"/>
                <a:stretch>
                  <a:fillRect l="-368" t="-2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0A928C99-6C33-11AC-DB23-E127669EB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09" y="4265341"/>
            <a:ext cx="3898552" cy="25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E1EE0-4AC4-AB2B-C5B1-430954EB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58" y="97017"/>
            <a:ext cx="4212077" cy="10648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Total production cross section:</a:t>
            </a:r>
            <a:endParaRPr lang="zh-CN" altLang="en-US" dirty="0"/>
          </a:p>
        </p:txBody>
      </p: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9FC711B9-DEAD-2660-A5A9-0EC05793D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938"/>
            <a:ext cx="7316313" cy="4746062"/>
          </a:xfrm>
          <a:prstGeom prst="rect">
            <a:avLst/>
          </a:prstGeom>
        </p:spPr>
      </p:pic>
      <p:pic>
        <p:nvPicPr>
          <p:cNvPr id="5" name="图片 4" descr="一群鸟飞在空中&#10;&#10;中度可信度描述已自动生成">
            <a:extLst>
              <a:ext uri="{FF2B5EF4-FFF2-40B4-BE49-F238E27FC236}">
                <a16:creationId xmlns:a16="http://schemas.microsoft.com/office/drawing/2014/main" id="{838B1F0B-C0F1-8218-3D53-9466F39D4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11" y="97017"/>
            <a:ext cx="5387807" cy="1935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27E60C-2D67-C2FE-8064-95C19BA8208F}"/>
              </a:ext>
            </a:extLst>
          </p:cNvPr>
          <p:cNvSpPr txBox="1"/>
          <p:nvPr/>
        </p:nvSpPr>
        <p:spPr>
          <a:xfrm>
            <a:off x="7562675" y="3594683"/>
            <a:ext cx="4567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cross-checks: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dark photon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Yiming’s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other measured flux, e.g., muons.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NA64e (Ref.[5] in overleaf)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start with 0.01MeV</a:t>
            </a:r>
          </a:p>
        </p:txBody>
      </p:sp>
    </p:spTree>
    <p:extLst>
      <p:ext uri="{BB962C8B-B14F-4D97-AF65-F5344CB8AC3E}">
        <p14:creationId xmlns:p14="http://schemas.microsoft.com/office/powerpoint/2010/main" val="4239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B293-AF1A-B5B9-C207-DCB7F04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section check with other paper</a:t>
            </a:r>
            <a:endParaRPr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4195E8B-D2BE-7BAF-AB06-BDA8A21B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4" y="2198378"/>
            <a:ext cx="6961672" cy="4582117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3EA12CB-04E1-AB2F-12B5-E810B640DD91}"/>
              </a:ext>
            </a:extLst>
          </p:cNvPr>
          <p:cNvSpPr txBox="1"/>
          <p:nvPr/>
        </p:nvSpPr>
        <p:spPr>
          <a:xfrm>
            <a:off x="7624194" y="2198378"/>
            <a:ext cx="362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NA64e (Ref.[5] in overleaf)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A5E96E-032B-2095-FC73-3F66E3DF8539}"/>
              </a:ext>
            </a:extLst>
          </p:cNvPr>
          <p:cNvSpPr txBox="1"/>
          <p:nvPr/>
        </p:nvSpPr>
        <p:spPr>
          <a:xfrm>
            <a:off x="7675123" y="3249038"/>
            <a:ext cx="388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GeV electron beam, with Pb target</a:t>
            </a: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our result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Madgraph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other paper’s result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CalcHEP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7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D1058-ABC3-5984-466F-8AC796E1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7" y="88708"/>
            <a:ext cx="10515600" cy="958571"/>
          </a:xfrm>
        </p:spPr>
        <p:txBody>
          <a:bodyPr/>
          <a:lstStyle/>
          <a:p>
            <a:r>
              <a:rPr lang="en-US" altLang="zh-CN" dirty="0"/>
              <a:t>Number of events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5AF426-ADF4-9AEE-3C6D-A74C8CFE4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387" y="1179197"/>
                <a:ext cx="10368064" cy="26782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Only compute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production in the first radiation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number of events: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𝑎𝑡𝑜𝑚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𝑎𝑡𝑜𝑚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 is the aluminum mass density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we want to full analysis (thick target), need to consider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5AF426-ADF4-9AEE-3C6D-A74C8CFE4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387" y="1179197"/>
                <a:ext cx="10368064" cy="2678281"/>
              </a:xfrm>
              <a:blipFill>
                <a:blip r:embed="rId2"/>
                <a:stretch>
                  <a:fillRect l="-1058" t="-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6603C4C-9D80-A182-50C1-4429F753E9FD}"/>
              </a:ext>
            </a:extLst>
          </p:cNvPr>
          <p:cNvSpPr txBox="1"/>
          <p:nvPr/>
        </p:nvSpPr>
        <p:spPr>
          <a:xfrm>
            <a:off x="10149192" y="2071991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https://arxiv.org/pdf/2204.03984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D3DA3864-BF0C-5A5A-B77D-3DA7FEF42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2" y="3856244"/>
            <a:ext cx="5043176" cy="30297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75A417-6578-7F5C-744D-5F42C2B7BCE6}"/>
              </a:ext>
            </a:extLst>
          </p:cNvPr>
          <p:cNvSpPr txBox="1"/>
          <p:nvPr/>
        </p:nvSpPr>
        <p:spPr>
          <a:xfrm>
            <a:off x="27634" y="4169526"/>
            <a:ext cx="21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A9938BAB-FF95-C1CF-088B-B2F70C7E7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32" y="5633814"/>
            <a:ext cx="4046571" cy="11354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825BE7-B6B0-E0BA-76B3-E55E7BF24298}"/>
              </a:ext>
            </a:extLst>
          </p:cNvPr>
          <p:cNvSpPr txBox="1"/>
          <p:nvPr/>
        </p:nvSpPr>
        <p:spPr>
          <a:xfrm>
            <a:off x="9161341" y="106328"/>
            <a:ext cx="283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https://cds.cern.ch/record/1279627/files/PH-EP-Tech-Note-2010-013.pdf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D01050-459F-FD3D-E9BD-76D6D11C7A39}"/>
              </a:ext>
            </a:extLst>
          </p:cNvPr>
          <p:cNvCxnSpPr/>
          <p:nvPr/>
        </p:nvCxnSpPr>
        <p:spPr>
          <a:xfrm flipH="1">
            <a:off x="9610928" y="1047279"/>
            <a:ext cx="447472" cy="295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52B986-C0E9-5E95-E07D-2B426F4793DF}"/>
              </a:ext>
            </a:extLst>
          </p:cNvPr>
          <p:cNvCxnSpPr>
            <a:cxnSpLocks/>
          </p:cNvCxnSpPr>
          <p:nvPr/>
        </p:nvCxnSpPr>
        <p:spPr>
          <a:xfrm flipH="1">
            <a:off x="7022385" y="4169526"/>
            <a:ext cx="1109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9D6B52-B8D3-026B-8BEE-F2320EC58AF6}"/>
                  </a:ext>
                </a:extLst>
              </p:cNvPr>
              <p:cNvSpPr txBox="1"/>
              <p:nvPr/>
            </p:nvSpPr>
            <p:spPr>
              <a:xfrm>
                <a:off x="8132323" y="3996850"/>
                <a:ext cx="27744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0" dirty="0">
                    <a:cs typeface="Times New Roman" panose="02020603050405020304" pitchFamily="18" charset="0"/>
                  </a:rPr>
                  <a:t>Need to convolute with detector acceptance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9D6B52-B8D3-026B-8BEE-F2320EC5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323" y="3996850"/>
                <a:ext cx="2774498" cy="646331"/>
              </a:xfrm>
              <a:prstGeom prst="rect">
                <a:avLst/>
              </a:prstGeom>
              <a:blipFill>
                <a:blip r:embed="rId5"/>
                <a:stretch>
                  <a:fillRect l="-17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1C2875-9D08-0753-7C00-160BF4864A38}"/>
              </a:ext>
            </a:extLst>
          </p:cNvPr>
          <p:cNvCxnSpPr/>
          <p:nvPr/>
        </p:nvCxnSpPr>
        <p:spPr>
          <a:xfrm>
            <a:off x="0" y="3240579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8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198DA-6317-AB94-E677-98C89CAB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cross section and total number of events</a:t>
            </a:r>
            <a:endParaRPr lang="zh-CN" altLang="en-US" dirty="0"/>
          </a:p>
        </p:txBody>
      </p:sp>
      <p:pic>
        <p:nvPicPr>
          <p:cNvPr id="5" name="图片 4" descr="图表, 折线图, 散点图&#10;&#10;描述已自动生成">
            <a:extLst>
              <a:ext uri="{FF2B5EF4-FFF2-40B4-BE49-F238E27FC236}">
                <a16:creationId xmlns:a16="http://schemas.microsoft.com/office/drawing/2014/main" id="{0017E722-0569-543F-06F3-4B04ABF4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" y="1911461"/>
            <a:ext cx="6003723" cy="3900724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8E95488A-E68C-83D5-A5AF-2DBBF1B0A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88" y="1911461"/>
            <a:ext cx="5986176" cy="39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4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5A32-1EE0-18E7-3A62-109BE513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7837"/>
          </a:xfrm>
        </p:spPr>
        <p:txBody>
          <a:bodyPr/>
          <a:lstStyle/>
          <a:p>
            <a:r>
              <a:rPr lang="en-US" altLang="zh-CN" dirty="0"/>
              <a:t>Accepted rate by BDX detector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964E49-893F-FC04-38D1-3A47C2464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7837"/>
                <a:ext cx="10515600" cy="1765908"/>
              </a:xfrm>
            </p:spPr>
            <p:txBody>
              <a:bodyPr/>
              <a:lstStyle/>
              <a:p>
                <a:r>
                  <a:rPr lang="en-US" altLang="zh-CN" dirty="0"/>
                  <a:t>Distance from target to detector: 20 m</a:t>
                </a:r>
              </a:p>
              <a:p>
                <a:r>
                  <a:rPr lang="en-US" altLang="zh-CN" dirty="0"/>
                  <a:t>Size of detector: 1m*1m*1m</a:t>
                </a:r>
              </a:p>
              <a:p>
                <a:r>
                  <a:rPr lang="en-US" altLang="zh-CN" dirty="0"/>
                  <a:t>The accepted rapidity: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≥4.431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964E49-893F-FC04-38D1-3A47C2464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7837"/>
                <a:ext cx="10515600" cy="1765908"/>
              </a:xfrm>
              <a:blipFill>
                <a:blip r:embed="rId2"/>
                <a:stretch>
                  <a:fillRect l="-1043" t="-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ACC2A66-FAF1-F65F-91B8-5181FA42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60" y="1"/>
            <a:ext cx="3378740" cy="2228142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C0487B22-EFB8-6D47-868E-C4B950607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45" y="2838425"/>
            <a:ext cx="6037035" cy="3954640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9C043E1-539C-AFBA-09FE-4CF150C28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426"/>
            <a:ext cx="5902448" cy="39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6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537</Words>
  <Application>Microsoft Office PowerPoint</Application>
  <PresentationFormat>宽屏</PresentationFormat>
  <Paragraphs>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Times New Roman</vt:lpstr>
      <vt:lpstr>Office 主题​​</vt:lpstr>
      <vt:lpstr>Millicharged particle (mCP) at BDX experiment</vt:lpstr>
      <vt:lpstr>Millicharge particle at Beamdump experiment</vt:lpstr>
      <vt:lpstr>PowerPoint 演示文稿</vt:lpstr>
      <vt:lpstr>Production of pair millicharged particle (mCP)</vt:lpstr>
      <vt:lpstr>Total production cross section:</vt:lpstr>
      <vt:lpstr>Cross section check with other paper</vt:lpstr>
      <vt:lpstr>Number of events</vt:lpstr>
      <vt:lpstr>Total cross section and total number of events</vt:lpstr>
      <vt:lpstr>Accepted rate by BDX detector</vt:lpstr>
      <vt:lpstr>Rapidity distribution</vt:lpstr>
      <vt:lpstr>PowerPoint 演示文稿</vt:lpstr>
      <vt:lpstr>Update on the production</vt:lpstr>
      <vt:lpstr>Background</vt:lpstr>
      <vt:lpstr>Form factor</vt:lpstr>
      <vt:lpstr>SLAC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Peiran Li</dc:creator>
  <cp:lastModifiedBy>Peiran Li</cp:lastModifiedBy>
  <cp:revision>43</cp:revision>
  <dcterms:created xsi:type="dcterms:W3CDTF">2024-06-07T16:53:44Z</dcterms:created>
  <dcterms:modified xsi:type="dcterms:W3CDTF">2024-08-23T23:15:09Z</dcterms:modified>
</cp:coreProperties>
</file>