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45"/>
  </p:notesMasterIdLst>
  <p:sldIdLst>
    <p:sldId id="266" r:id="rId5"/>
    <p:sldId id="267" r:id="rId6"/>
    <p:sldId id="302" r:id="rId7"/>
    <p:sldId id="301" r:id="rId8"/>
    <p:sldId id="284" r:id="rId9"/>
    <p:sldId id="285" r:id="rId10"/>
    <p:sldId id="307" r:id="rId11"/>
    <p:sldId id="308" r:id="rId12"/>
    <p:sldId id="309" r:id="rId13"/>
    <p:sldId id="296" r:id="rId14"/>
    <p:sldId id="297" r:id="rId15"/>
    <p:sldId id="298" r:id="rId16"/>
    <p:sldId id="299" r:id="rId17"/>
    <p:sldId id="300" r:id="rId18"/>
    <p:sldId id="270" r:id="rId19"/>
    <p:sldId id="280" r:id="rId20"/>
    <p:sldId id="281" r:id="rId21"/>
    <p:sldId id="282" r:id="rId22"/>
    <p:sldId id="277" r:id="rId23"/>
    <p:sldId id="278" r:id="rId24"/>
    <p:sldId id="279" r:id="rId25"/>
    <p:sldId id="306" r:id="rId26"/>
    <p:sldId id="290" r:id="rId27"/>
    <p:sldId id="286" r:id="rId28"/>
    <p:sldId id="268" r:id="rId29"/>
    <p:sldId id="269" r:id="rId30"/>
    <p:sldId id="271" r:id="rId31"/>
    <p:sldId id="295" r:id="rId32"/>
    <p:sldId id="272" r:id="rId33"/>
    <p:sldId id="273" r:id="rId34"/>
    <p:sldId id="283" r:id="rId35"/>
    <p:sldId id="275" r:id="rId36"/>
    <p:sldId id="293" r:id="rId37"/>
    <p:sldId id="292" r:id="rId38"/>
    <p:sldId id="294" r:id="rId39"/>
    <p:sldId id="274" r:id="rId40"/>
    <p:sldId id="304" r:id="rId41"/>
    <p:sldId id="305" r:id="rId42"/>
    <p:sldId id="276" r:id="rId43"/>
    <p:sldId id="289"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0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4660"/>
  </p:normalViewPr>
  <p:slideViewPr>
    <p:cSldViewPr snapToGrid="0">
      <p:cViewPr varScale="1">
        <p:scale>
          <a:sx n="113" d="100"/>
          <a:sy n="113" d="100"/>
        </p:scale>
        <p:origin x="492" y="10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2/13/2025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3A52079-6997-47B8-B262-4ED5D2EA2D74}" type="datetime1">
              <a:rPr lang="en-US" smtClean="0"/>
              <a:t>2/13/2025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AC80CA-06EA-4D97-A1EC-F2A229B592C4}" type="datetime1">
              <a:rPr lang="en-US" smtClean="0"/>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60CC4-6CA2-4A99-B83B-711E420D000E}" type="datetime1">
              <a:rPr lang="en-US" smtClean="0"/>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5238998-10EA-455D-8FDC-3EBC7E198582}" type="datetime1">
              <a:rPr lang="en-US" smtClean="0"/>
              <a:t>2/13/2025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A4E9B6-2EC2-45E6-A437-DCC674AAC4AF}" type="datetime1">
              <a:rPr lang="en-US" smtClean="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2D4FF3-940D-4DDE-86D8-82D5A8663636}" type="datetime1">
              <a:rPr lang="en-US" smtClean="0"/>
              <a:t>2/13/2025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955261-7117-41BB-BB79-8C1909625493}" type="datetime1">
              <a:rPr lang="en-US" smtClean="0"/>
              <a:t>2/13/2025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204D7-DE7F-414C-8571-0012DE9EFCDB}" type="datetime1">
              <a:rPr lang="en-US" smtClean="0"/>
              <a:t>2/13/2025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BE378FF3-85EA-48E5-8D8C-1DB156807E49}" type="datetime1">
              <a:rPr lang="en-US" smtClean="0"/>
              <a:t>2/13/2025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3F94F13-1676-4B68-A383-661B657F6E63}" type="datetime1">
              <a:rPr lang="en-US" smtClean="0"/>
              <a:t>2/13/2025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2/13/2025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theethicalskeptic.com/2019/09/28/the-scientific-method/" TargetMode="External"/><Relationship Id="rId3" Type="http://schemas.openxmlformats.org/officeDocument/2006/relationships/hyperlink" Target="https://theethicalskeptic.com/2017/06/25/the-thee-types-of-reason/" TargetMode="External"/><Relationship Id="rId7" Type="http://schemas.openxmlformats.org/officeDocument/2006/relationships/hyperlink" Target="https://theethicalskeptic.com/2022/01/27/the-strategic-mindset/" TargetMode="External"/><Relationship Id="rId2" Type="http://schemas.openxmlformats.org/officeDocument/2006/relationships/hyperlink" Target="https://theethicalskeptic.com/2018/03/25/the-role-of-critical-path-in-logic-systems-and-science/" TargetMode="External"/><Relationship Id="rId1" Type="http://schemas.openxmlformats.org/officeDocument/2006/relationships/slideLayout" Target="../slideLayouts/slideLayout2.xml"/><Relationship Id="rId6" Type="http://schemas.openxmlformats.org/officeDocument/2006/relationships/hyperlink" Target="https://theethicalskeptic.com/2021/12/24/the-riddle-of-certainty/" TargetMode="External"/><Relationship Id="rId5" Type="http://schemas.openxmlformats.org/officeDocument/2006/relationships/hyperlink" Target="https://theethicalskeptic.com/2016/09/10/risk-of-stacked-most-probable-knowledge-versus-query-oriented-deontology/" TargetMode="External"/><Relationship Id="rId4" Type="http://schemas.openxmlformats.org/officeDocument/2006/relationships/hyperlink" Target="https://theethicalskeptic.com/2019/03/04/the-map-of-inference/" TargetMode="External"/><Relationship Id="rId9" Type="http://schemas.openxmlformats.org/officeDocument/2006/relationships/hyperlink" Target="https://theethicalskeptic.com/2022/01/06/the-distinction-between-comprehension-and-understandin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56C94072-1B34-48FB-9A9C-5A9A0FFC8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descr="Wooden brown maze">
            <a:extLst>
              <a:ext uri="{FF2B5EF4-FFF2-40B4-BE49-F238E27FC236}">
                <a16:creationId xmlns:a16="http://schemas.microsoft.com/office/drawing/2014/main" id="{B38A25AE-7B44-4EC1-BC0C-CF0FFF036705}"/>
              </a:ext>
            </a:extLst>
          </p:cNvPr>
          <p:cNvPicPr>
            <a:picLocks noChangeAspect="1"/>
          </p:cNvPicPr>
          <p:nvPr/>
        </p:nvPicPr>
        <p:blipFill>
          <a:blip r:embed="rId2"/>
          <a:srcRect t="7802" b="7802"/>
          <a:stretch/>
        </p:blipFill>
        <p:spPr>
          <a:xfrm>
            <a:off x="20" y="10"/>
            <a:ext cx="12191980" cy="6857990"/>
          </a:xfrm>
          <a:prstGeom prst="rect">
            <a:avLst/>
          </a:prstGeom>
        </p:spPr>
      </p:pic>
      <p:sp>
        <p:nvSpPr>
          <p:cNvPr id="52" name="Freeform: Shape 51">
            <a:extLst>
              <a:ext uri="{FF2B5EF4-FFF2-40B4-BE49-F238E27FC236}">
                <a16:creationId xmlns:a16="http://schemas.microsoft.com/office/drawing/2014/main" id="{A5019358-4900-4555-99FF-EF6AE90B8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670146" y="3710250"/>
            <a:ext cx="2131466" cy="1830903"/>
          </a:xfrm>
          <a:custGeom>
            <a:avLst/>
            <a:gdLst>
              <a:gd name="connsiteX0" fmla="*/ 2308583 w 2308583"/>
              <a:gd name="connsiteY0" fmla="*/ 1983044 h 1983044"/>
              <a:gd name="connsiteX1" fmla="*/ 462 w 2308583"/>
              <a:gd name="connsiteY1" fmla="*/ 1983044 h 1983044"/>
              <a:gd name="connsiteX2" fmla="*/ 0 w 2308583"/>
              <a:gd name="connsiteY2" fmla="*/ 1711185 h 1983044"/>
              <a:gd name="connsiteX3" fmla="*/ 2022607 w 2308583"/>
              <a:gd name="connsiteY3" fmla="*/ 1712117 h 1983044"/>
              <a:gd name="connsiteX4" fmla="*/ 2022607 w 2308583"/>
              <a:gd name="connsiteY4" fmla="*/ 0 h 1983044"/>
              <a:gd name="connsiteX5" fmla="*/ 2308583 w 2308583"/>
              <a:gd name="connsiteY5" fmla="*/ 0 h 1983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8583" h="1983044">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70000"/>
            </a:srgbClr>
          </a:solidFill>
          <a:ln w="0">
            <a:noFill/>
            <a:prstDash val="solid"/>
            <a:round/>
            <a:headEnd/>
            <a:tailEnd/>
          </a:ln>
        </p:spPr>
        <p:txBody>
          <a:bodyPr/>
          <a:lstStyle/>
          <a:p>
            <a:endParaRPr lang="en-US"/>
          </a:p>
        </p:txBody>
      </p:sp>
      <p:sp>
        <p:nvSpPr>
          <p:cNvPr id="50" name="Rectangle 49">
            <a:extLst>
              <a:ext uri="{FF2B5EF4-FFF2-40B4-BE49-F238E27FC236}">
                <a16:creationId xmlns:a16="http://schemas.microsoft.com/office/drawing/2014/main" id="{1D5941F3-0256-4E90-BBBC-5A6EDEB8E0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004" y="4166755"/>
            <a:ext cx="5607908" cy="2040066"/>
          </a:xfrm>
          <a:prstGeom prst="rect">
            <a:avLst/>
          </a:prstGeom>
          <a:solidFill>
            <a:srgbClr val="0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6298010" y="4333009"/>
            <a:ext cx="5268177" cy="1086237"/>
          </a:xfrm>
        </p:spPr>
        <p:txBody>
          <a:bodyPr>
            <a:normAutofit/>
          </a:bodyPr>
          <a:lstStyle/>
          <a:p>
            <a:pPr algn="l"/>
            <a:r>
              <a:rPr lang="en-US" sz="3100" dirty="0">
                <a:solidFill>
                  <a:srgbClr val="FFFFFF"/>
                </a:solidFill>
              </a:rPr>
              <a:t>Critical PATH REASONING:</a:t>
            </a:r>
            <a:br>
              <a:rPr lang="en-US" sz="3600" dirty="0">
                <a:solidFill>
                  <a:srgbClr val="FFFFFF"/>
                </a:solidFill>
              </a:rPr>
            </a:br>
            <a:r>
              <a:rPr lang="en-US" sz="1800" dirty="0">
                <a:solidFill>
                  <a:srgbClr val="FFFFFF"/>
                </a:solidFill>
              </a:rPr>
              <a:t>on Certainty, inference, and comprehension</a:t>
            </a:r>
            <a:endParaRPr lang="en-US" sz="3600" dirty="0">
              <a:solidFill>
                <a:srgbClr val="FFFFFF"/>
              </a:solidFill>
            </a:endParaRPr>
          </a:p>
        </p:txBody>
      </p:sp>
      <p:sp>
        <p:nvSpPr>
          <p:cNvPr id="3" name="Subtitle 2">
            <a:extLst>
              <a:ext uri="{FF2B5EF4-FFF2-40B4-BE49-F238E27FC236}">
                <a16:creationId xmlns:a16="http://schemas.microsoft.com/office/drawing/2014/main" id="{36A0527F-C5FD-4E9B-9F21-5D1FBA31314B}"/>
              </a:ext>
            </a:extLst>
          </p:cNvPr>
          <p:cNvSpPr>
            <a:spLocks noGrp="1"/>
          </p:cNvSpPr>
          <p:nvPr>
            <p:ph type="subTitle" idx="1"/>
          </p:nvPr>
        </p:nvSpPr>
        <p:spPr>
          <a:xfrm>
            <a:off x="6298010" y="5541152"/>
            <a:ext cx="5268177" cy="409959"/>
          </a:xfrm>
        </p:spPr>
        <p:txBody>
          <a:bodyPr>
            <a:normAutofit/>
          </a:bodyPr>
          <a:lstStyle/>
          <a:p>
            <a:pPr algn="l">
              <a:spcAft>
                <a:spcPts val="600"/>
              </a:spcAft>
            </a:pPr>
            <a:r>
              <a:rPr lang="en-US" sz="1600" dirty="0">
                <a:solidFill>
                  <a:srgbClr val="FFFFFF"/>
                </a:solidFill>
              </a:rPr>
              <a:t>Cole Prather – w/ reference to The Ethical Skeptic</a:t>
            </a:r>
          </a:p>
        </p:txBody>
      </p:sp>
    </p:spTree>
    <p:extLst>
      <p:ext uri="{BB962C8B-B14F-4D97-AF65-F5344CB8AC3E}">
        <p14:creationId xmlns:p14="http://schemas.microsoft.com/office/powerpoint/2010/main" val="74557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9DCD-BE9F-2A03-D4DC-AB9DB3B7C5C7}"/>
              </a:ext>
            </a:extLst>
          </p:cNvPr>
          <p:cNvSpPr>
            <a:spLocks noGrp="1"/>
          </p:cNvSpPr>
          <p:nvPr>
            <p:ph type="title"/>
          </p:nvPr>
        </p:nvSpPr>
        <p:spPr/>
        <p:txBody>
          <a:bodyPr/>
          <a:lstStyle/>
          <a:p>
            <a:r>
              <a:rPr lang="en-US" dirty="0"/>
              <a:t>Confirmation Bias</a:t>
            </a:r>
          </a:p>
        </p:txBody>
      </p:sp>
      <p:pic>
        <p:nvPicPr>
          <p:cNvPr id="5" name="Content Placeholder 4">
            <a:extLst>
              <a:ext uri="{FF2B5EF4-FFF2-40B4-BE49-F238E27FC236}">
                <a16:creationId xmlns:a16="http://schemas.microsoft.com/office/drawing/2014/main" id="{34AECF9E-4E94-AEAC-67B7-F2548061ACBB}"/>
              </a:ext>
            </a:extLst>
          </p:cNvPr>
          <p:cNvPicPr>
            <a:picLocks noGrp="1" noChangeAspect="1"/>
          </p:cNvPicPr>
          <p:nvPr>
            <p:ph idx="1"/>
          </p:nvPr>
        </p:nvPicPr>
        <p:blipFill>
          <a:blip r:embed="rId2"/>
          <a:stretch>
            <a:fillRect/>
          </a:stretch>
        </p:blipFill>
        <p:spPr>
          <a:xfrm>
            <a:off x="1738512" y="2171700"/>
            <a:ext cx="4357488" cy="3581400"/>
          </a:xfrm>
        </p:spPr>
      </p:pic>
      <p:sp>
        <p:nvSpPr>
          <p:cNvPr id="6" name="TextBox 5">
            <a:extLst>
              <a:ext uri="{FF2B5EF4-FFF2-40B4-BE49-F238E27FC236}">
                <a16:creationId xmlns:a16="http://schemas.microsoft.com/office/drawing/2014/main" id="{53B11EA9-5962-0846-2583-A303EBA5AA73}"/>
              </a:ext>
            </a:extLst>
          </p:cNvPr>
          <p:cNvSpPr txBox="1"/>
          <p:nvPr/>
        </p:nvSpPr>
        <p:spPr>
          <a:xfrm>
            <a:off x="2913911" y="6172200"/>
            <a:ext cx="2135841" cy="369332"/>
          </a:xfrm>
          <a:prstGeom prst="rect">
            <a:avLst/>
          </a:prstGeom>
          <a:noFill/>
        </p:spPr>
        <p:txBody>
          <a:bodyPr wrap="none" rtlCol="0">
            <a:spAutoFit/>
          </a:bodyPr>
          <a:lstStyle/>
          <a:p>
            <a:r>
              <a:rPr lang="en-US" dirty="0"/>
              <a:t>Particle Data Group</a:t>
            </a:r>
          </a:p>
        </p:txBody>
      </p:sp>
      <p:sp>
        <p:nvSpPr>
          <p:cNvPr id="7" name="TextBox 6">
            <a:extLst>
              <a:ext uri="{FF2B5EF4-FFF2-40B4-BE49-F238E27FC236}">
                <a16:creationId xmlns:a16="http://schemas.microsoft.com/office/drawing/2014/main" id="{5FE0D298-B704-9423-23FC-C15296312BA3}"/>
              </a:ext>
            </a:extLst>
          </p:cNvPr>
          <p:cNvSpPr txBox="1"/>
          <p:nvPr/>
        </p:nvSpPr>
        <p:spPr>
          <a:xfrm>
            <a:off x="6462912" y="2171699"/>
            <a:ext cx="4357488" cy="923330"/>
          </a:xfrm>
          <a:prstGeom prst="rect">
            <a:avLst/>
          </a:prstGeom>
          <a:noFill/>
        </p:spPr>
        <p:txBody>
          <a:bodyPr wrap="square" rtlCol="0">
            <a:spAutoFit/>
          </a:bodyPr>
          <a:lstStyle/>
          <a:p>
            <a:r>
              <a:rPr lang="en-US" dirty="0"/>
              <a:t>“Scientists have systematically underestimated the uncertainty of their measurement.” – Sabine </a:t>
            </a:r>
            <a:r>
              <a:rPr lang="en-US" dirty="0" err="1"/>
              <a:t>Hossenfelder</a:t>
            </a:r>
            <a:endParaRPr lang="en-US" dirty="0"/>
          </a:p>
        </p:txBody>
      </p:sp>
      <p:sp>
        <p:nvSpPr>
          <p:cNvPr id="11" name="TextBox 10">
            <a:extLst>
              <a:ext uri="{FF2B5EF4-FFF2-40B4-BE49-F238E27FC236}">
                <a16:creationId xmlns:a16="http://schemas.microsoft.com/office/drawing/2014/main" id="{8CB15A3A-81E3-253B-B62D-042345D4C4CF}"/>
              </a:ext>
            </a:extLst>
          </p:cNvPr>
          <p:cNvSpPr txBox="1"/>
          <p:nvPr/>
        </p:nvSpPr>
        <p:spPr>
          <a:xfrm>
            <a:off x="6462912" y="3887800"/>
            <a:ext cx="4783667" cy="646331"/>
          </a:xfrm>
          <a:prstGeom prst="rect">
            <a:avLst/>
          </a:prstGeom>
          <a:noFill/>
        </p:spPr>
        <p:txBody>
          <a:bodyPr wrap="square">
            <a:spAutoFit/>
          </a:bodyPr>
          <a:lstStyle/>
          <a:p>
            <a:r>
              <a:rPr lang="en-US" dirty="0"/>
              <a:t>https://www.youtube.com/watch?v=uEZ9HFlqzms</a:t>
            </a:r>
          </a:p>
        </p:txBody>
      </p:sp>
    </p:spTree>
    <p:extLst>
      <p:ext uri="{BB962C8B-B14F-4D97-AF65-F5344CB8AC3E}">
        <p14:creationId xmlns:p14="http://schemas.microsoft.com/office/powerpoint/2010/main" val="2984383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A7382-5B94-898B-1946-6C69339DBA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A1C119-2185-8C22-330B-1AE2ED3634DB}"/>
              </a:ext>
            </a:extLst>
          </p:cNvPr>
          <p:cNvSpPr>
            <a:spLocks noGrp="1"/>
          </p:cNvSpPr>
          <p:nvPr>
            <p:ph type="title"/>
          </p:nvPr>
        </p:nvSpPr>
        <p:spPr/>
        <p:txBody>
          <a:bodyPr/>
          <a:lstStyle/>
          <a:p>
            <a:r>
              <a:rPr lang="en-US" dirty="0"/>
              <a:t>Confirmation Bias</a:t>
            </a:r>
          </a:p>
        </p:txBody>
      </p:sp>
      <p:sp>
        <p:nvSpPr>
          <p:cNvPr id="6" name="TextBox 5">
            <a:extLst>
              <a:ext uri="{FF2B5EF4-FFF2-40B4-BE49-F238E27FC236}">
                <a16:creationId xmlns:a16="http://schemas.microsoft.com/office/drawing/2014/main" id="{8C01DC17-CDC0-E350-AEA9-C60B861D29C2}"/>
              </a:ext>
            </a:extLst>
          </p:cNvPr>
          <p:cNvSpPr txBox="1"/>
          <p:nvPr/>
        </p:nvSpPr>
        <p:spPr>
          <a:xfrm>
            <a:off x="2913911" y="6172200"/>
            <a:ext cx="2135841" cy="369332"/>
          </a:xfrm>
          <a:prstGeom prst="rect">
            <a:avLst/>
          </a:prstGeom>
          <a:noFill/>
        </p:spPr>
        <p:txBody>
          <a:bodyPr wrap="none" rtlCol="0">
            <a:spAutoFit/>
          </a:bodyPr>
          <a:lstStyle/>
          <a:p>
            <a:r>
              <a:rPr lang="en-US" dirty="0"/>
              <a:t>Particle Data Group</a:t>
            </a:r>
          </a:p>
        </p:txBody>
      </p:sp>
      <p:sp>
        <p:nvSpPr>
          <p:cNvPr id="7" name="TextBox 6">
            <a:extLst>
              <a:ext uri="{FF2B5EF4-FFF2-40B4-BE49-F238E27FC236}">
                <a16:creationId xmlns:a16="http://schemas.microsoft.com/office/drawing/2014/main" id="{818F822D-36D8-CD71-0FC1-6866B1B1E8CC}"/>
              </a:ext>
            </a:extLst>
          </p:cNvPr>
          <p:cNvSpPr txBox="1"/>
          <p:nvPr/>
        </p:nvSpPr>
        <p:spPr>
          <a:xfrm>
            <a:off x="6462912" y="2171699"/>
            <a:ext cx="4357488" cy="923330"/>
          </a:xfrm>
          <a:prstGeom prst="rect">
            <a:avLst/>
          </a:prstGeom>
          <a:noFill/>
        </p:spPr>
        <p:txBody>
          <a:bodyPr wrap="square" rtlCol="0">
            <a:spAutoFit/>
          </a:bodyPr>
          <a:lstStyle/>
          <a:p>
            <a:r>
              <a:rPr lang="en-US" dirty="0"/>
              <a:t>“Scientists have systematically underestimated the uncertainty of their measurement.” – Sabine </a:t>
            </a:r>
            <a:r>
              <a:rPr lang="en-US" dirty="0" err="1"/>
              <a:t>Hossenfelder</a:t>
            </a:r>
            <a:endParaRPr lang="en-US" dirty="0"/>
          </a:p>
        </p:txBody>
      </p:sp>
      <p:pic>
        <p:nvPicPr>
          <p:cNvPr id="9" name="Picture 8">
            <a:extLst>
              <a:ext uri="{FF2B5EF4-FFF2-40B4-BE49-F238E27FC236}">
                <a16:creationId xmlns:a16="http://schemas.microsoft.com/office/drawing/2014/main" id="{92242E43-5315-7B1F-D1CC-D149C9FCD905}"/>
              </a:ext>
            </a:extLst>
          </p:cNvPr>
          <p:cNvPicPr>
            <a:picLocks noChangeAspect="1"/>
          </p:cNvPicPr>
          <p:nvPr/>
        </p:nvPicPr>
        <p:blipFill>
          <a:blip r:embed="rId2"/>
          <a:stretch>
            <a:fillRect/>
          </a:stretch>
        </p:blipFill>
        <p:spPr>
          <a:xfrm>
            <a:off x="1893474" y="2103408"/>
            <a:ext cx="4417038" cy="3513109"/>
          </a:xfrm>
          <a:prstGeom prst="rect">
            <a:avLst/>
          </a:prstGeom>
        </p:spPr>
      </p:pic>
      <p:sp>
        <p:nvSpPr>
          <p:cNvPr id="11" name="TextBox 10">
            <a:extLst>
              <a:ext uri="{FF2B5EF4-FFF2-40B4-BE49-F238E27FC236}">
                <a16:creationId xmlns:a16="http://schemas.microsoft.com/office/drawing/2014/main" id="{D840D0F9-EE4F-3133-0BCE-F90F233EC37B}"/>
              </a:ext>
            </a:extLst>
          </p:cNvPr>
          <p:cNvSpPr txBox="1"/>
          <p:nvPr/>
        </p:nvSpPr>
        <p:spPr>
          <a:xfrm>
            <a:off x="6462912" y="3887800"/>
            <a:ext cx="4783667" cy="646331"/>
          </a:xfrm>
          <a:prstGeom prst="rect">
            <a:avLst/>
          </a:prstGeom>
          <a:noFill/>
        </p:spPr>
        <p:txBody>
          <a:bodyPr wrap="square">
            <a:spAutoFit/>
          </a:bodyPr>
          <a:lstStyle/>
          <a:p>
            <a:r>
              <a:rPr lang="en-US" dirty="0"/>
              <a:t>https://www.youtube.com/watch?v=uEZ9HFlqzms</a:t>
            </a:r>
          </a:p>
        </p:txBody>
      </p:sp>
    </p:spTree>
    <p:extLst>
      <p:ext uri="{BB962C8B-B14F-4D97-AF65-F5344CB8AC3E}">
        <p14:creationId xmlns:p14="http://schemas.microsoft.com/office/powerpoint/2010/main" val="3869763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7CB7C-511F-56CF-5045-033DB43102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576437-182A-0226-5335-D72032525F28}"/>
              </a:ext>
            </a:extLst>
          </p:cNvPr>
          <p:cNvSpPr>
            <a:spLocks noGrp="1"/>
          </p:cNvSpPr>
          <p:nvPr>
            <p:ph type="title"/>
          </p:nvPr>
        </p:nvSpPr>
        <p:spPr/>
        <p:txBody>
          <a:bodyPr/>
          <a:lstStyle/>
          <a:p>
            <a:r>
              <a:rPr lang="en-US" dirty="0"/>
              <a:t>Confirmation Bias</a:t>
            </a:r>
          </a:p>
        </p:txBody>
      </p:sp>
      <p:sp>
        <p:nvSpPr>
          <p:cNvPr id="6" name="TextBox 5">
            <a:extLst>
              <a:ext uri="{FF2B5EF4-FFF2-40B4-BE49-F238E27FC236}">
                <a16:creationId xmlns:a16="http://schemas.microsoft.com/office/drawing/2014/main" id="{511AAC32-5E97-CADC-160A-E1D13FDC9E7D}"/>
              </a:ext>
            </a:extLst>
          </p:cNvPr>
          <p:cNvSpPr txBox="1"/>
          <p:nvPr/>
        </p:nvSpPr>
        <p:spPr>
          <a:xfrm>
            <a:off x="2913911" y="6172200"/>
            <a:ext cx="2135841" cy="369332"/>
          </a:xfrm>
          <a:prstGeom prst="rect">
            <a:avLst/>
          </a:prstGeom>
          <a:noFill/>
        </p:spPr>
        <p:txBody>
          <a:bodyPr wrap="none" rtlCol="0">
            <a:spAutoFit/>
          </a:bodyPr>
          <a:lstStyle/>
          <a:p>
            <a:r>
              <a:rPr lang="en-US" dirty="0"/>
              <a:t>Particle Data Group</a:t>
            </a:r>
          </a:p>
        </p:txBody>
      </p:sp>
      <p:sp>
        <p:nvSpPr>
          <p:cNvPr id="7" name="TextBox 6">
            <a:extLst>
              <a:ext uri="{FF2B5EF4-FFF2-40B4-BE49-F238E27FC236}">
                <a16:creationId xmlns:a16="http://schemas.microsoft.com/office/drawing/2014/main" id="{92EE30C2-6DCD-9B5E-E2D9-7F2119A10D39}"/>
              </a:ext>
            </a:extLst>
          </p:cNvPr>
          <p:cNvSpPr txBox="1"/>
          <p:nvPr/>
        </p:nvSpPr>
        <p:spPr>
          <a:xfrm>
            <a:off x="6462912" y="2171699"/>
            <a:ext cx="4357488" cy="923330"/>
          </a:xfrm>
          <a:prstGeom prst="rect">
            <a:avLst/>
          </a:prstGeom>
          <a:noFill/>
        </p:spPr>
        <p:txBody>
          <a:bodyPr wrap="square" rtlCol="0">
            <a:spAutoFit/>
          </a:bodyPr>
          <a:lstStyle/>
          <a:p>
            <a:r>
              <a:rPr lang="en-US" dirty="0"/>
              <a:t>“Scientists have systematically underestimated the uncertainty of their measurement.” – Sabine </a:t>
            </a:r>
            <a:r>
              <a:rPr lang="en-US" dirty="0" err="1"/>
              <a:t>Hossenfelder</a:t>
            </a:r>
            <a:endParaRPr lang="en-US" dirty="0"/>
          </a:p>
        </p:txBody>
      </p:sp>
      <p:pic>
        <p:nvPicPr>
          <p:cNvPr id="9" name="Picture 8">
            <a:extLst>
              <a:ext uri="{FF2B5EF4-FFF2-40B4-BE49-F238E27FC236}">
                <a16:creationId xmlns:a16="http://schemas.microsoft.com/office/drawing/2014/main" id="{9C35E441-CEBC-CD86-FD12-BB862D195300}"/>
              </a:ext>
            </a:extLst>
          </p:cNvPr>
          <p:cNvPicPr>
            <a:picLocks noChangeAspect="1"/>
          </p:cNvPicPr>
          <p:nvPr/>
        </p:nvPicPr>
        <p:blipFill>
          <a:blip r:embed="rId2"/>
          <a:srcRect/>
          <a:stretch/>
        </p:blipFill>
        <p:spPr>
          <a:xfrm>
            <a:off x="2037104" y="2103408"/>
            <a:ext cx="4052503" cy="3581400"/>
          </a:xfrm>
          <a:prstGeom prst="rect">
            <a:avLst/>
          </a:prstGeom>
        </p:spPr>
      </p:pic>
      <p:sp>
        <p:nvSpPr>
          <p:cNvPr id="3" name="TextBox 2">
            <a:extLst>
              <a:ext uri="{FF2B5EF4-FFF2-40B4-BE49-F238E27FC236}">
                <a16:creationId xmlns:a16="http://schemas.microsoft.com/office/drawing/2014/main" id="{F4390413-ACA9-B63A-07DD-136543F9B257}"/>
              </a:ext>
            </a:extLst>
          </p:cNvPr>
          <p:cNvSpPr txBox="1"/>
          <p:nvPr/>
        </p:nvSpPr>
        <p:spPr>
          <a:xfrm>
            <a:off x="6462912" y="3887800"/>
            <a:ext cx="4783667" cy="646331"/>
          </a:xfrm>
          <a:prstGeom prst="rect">
            <a:avLst/>
          </a:prstGeom>
          <a:noFill/>
        </p:spPr>
        <p:txBody>
          <a:bodyPr wrap="square">
            <a:spAutoFit/>
          </a:bodyPr>
          <a:lstStyle/>
          <a:p>
            <a:r>
              <a:rPr lang="en-US" dirty="0"/>
              <a:t>https://www.youtube.com/watch?v=uEZ9HFlqzms</a:t>
            </a:r>
          </a:p>
        </p:txBody>
      </p:sp>
    </p:spTree>
    <p:extLst>
      <p:ext uri="{BB962C8B-B14F-4D97-AF65-F5344CB8AC3E}">
        <p14:creationId xmlns:p14="http://schemas.microsoft.com/office/powerpoint/2010/main" val="3065594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D8FC1-4A72-438A-7F46-922F6C4908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2F9170-E0DF-0CDC-5047-6A8A998A4C69}"/>
              </a:ext>
            </a:extLst>
          </p:cNvPr>
          <p:cNvSpPr>
            <a:spLocks noGrp="1"/>
          </p:cNvSpPr>
          <p:nvPr>
            <p:ph type="title"/>
          </p:nvPr>
        </p:nvSpPr>
        <p:spPr/>
        <p:txBody>
          <a:bodyPr/>
          <a:lstStyle/>
          <a:p>
            <a:r>
              <a:rPr lang="en-US" dirty="0"/>
              <a:t>Confirmation Bias</a:t>
            </a:r>
          </a:p>
        </p:txBody>
      </p:sp>
      <p:pic>
        <p:nvPicPr>
          <p:cNvPr id="5" name="Content Placeholder 4">
            <a:extLst>
              <a:ext uri="{FF2B5EF4-FFF2-40B4-BE49-F238E27FC236}">
                <a16:creationId xmlns:a16="http://schemas.microsoft.com/office/drawing/2014/main" id="{C0BB0515-CE59-6EF4-FE46-900A4EA544EB}"/>
              </a:ext>
            </a:extLst>
          </p:cNvPr>
          <p:cNvPicPr>
            <a:picLocks noGrp="1" noChangeAspect="1"/>
          </p:cNvPicPr>
          <p:nvPr>
            <p:ph idx="1"/>
          </p:nvPr>
        </p:nvPicPr>
        <p:blipFill>
          <a:blip r:embed="rId2"/>
          <a:stretch>
            <a:fillRect/>
          </a:stretch>
        </p:blipFill>
        <p:spPr>
          <a:xfrm>
            <a:off x="1738512" y="2171700"/>
            <a:ext cx="4357488" cy="3581400"/>
          </a:xfrm>
        </p:spPr>
      </p:pic>
      <p:sp>
        <p:nvSpPr>
          <p:cNvPr id="6" name="TextBox 5">
            <a:extLst>
              <a:ext uri="{FF2B5EF4-FFF2-40B4-BE49-F238E27FC236}">
                <a16:creationId xmlns:a16="http://schemas.microsoft.com/office/drawing/2014/main" id="{6EECEAD8-8DF0-7334-ADC2-65F1CCF4D82B}"/>
              </a:ext>
            </a:extLst>
          </p:cNvPr>
          <p:cNvSpPr txBox="1"/>
          <p:nvPr/>
        </p:nvSpPr>
        <p:spPr>
          <a:xfrm>
            <a:off x="2913911" y="6172200"/>
            <a:ext cx="2135841" cy="369332"/>
          </a:xfrm>
          <a:prstGeom prst="rect">
            <a:avLst/>
          </a:prstGeom>
          <a:noFill/>
        </p:spPr>
        <p:txBody>
          <a:bodyPr wrap="none" rtlCol="0">
            <a:spAutoFit/>
          </a:bodyPr>
          <a:lstStyle/>
          <a:p>
            <a:r>
              <a:rPr lang="en-US" dirty="0"/>
              <a:t>Particle Data Group</a:t>
            </a:r>
          </a:p>
        </p:txBody>
      </p:sp>
      <p:sp>
        <p:nvSpPr>
          <p:cNvPr id="7" name="TextBox 6">
            <a:extLst>
              <a:ext uri="{FF2B5EF4-FFF2-40B4-BE49-F238E27FC236}">
                <a16:creationId xmlns:a16="http://schemas.microsoft.com/office/drawing/2014/main" id="{AB72BAF7-215F-02F1-C32A-BA09D87AD0C6}"/>
              </a:ext>
            </a:extLst>
          </p:cNvPr>
          <p:cNvSpPr txBox="1"/>
          <p:nvPr/>
        </p:nvSpPr>
        <p:spPr>
          <a:xfrm>
            <a:off x="6462912" y="2171699"/>
            <a:ext cx="4357488" cy="923330"/>
          </a:xfrm>
          <a:prstGeom prst="rect">
            <a:avLst/>
          </a:prstGeom>
          <a:noFill/>
        </p:spPr>
        <p:txBody>
          <a:bodyPr wrap="square" rtlCol="0">
            <a:spAutoFit/>
          </a:bodyPr>
          <a:lstStyle/>
          <a:p>
            <a:r>
              <a:rPr lang="en-US" dirty="0"/>
              <a:t>“Scientists have systematically underestimated the uncertainty of their measurement.” – Sabine </a:t>
            </a:r>
            <a:r>
              <a:rPr lang="en-US" dirty="0" err="1"/>
              <a:t>Hossenfelder</a:t>
            </a:r>
            <a:endParaRPr lang="en-US" dirty="0"/>
          </a:p>
        </p:txBody>
      </p:sp>
      <p:pic>
        <p:nvPicPr>
          <p:cNvPr id="9" name="Picture 8">
            <a:extLst>
              <a:ext uri="{FF2B5EF4-FFF2-40B4-BE49-F238E27FC236}">
                <a16:creationId xmlns:a16="http://schemas.microsoft.com/office/drawing/2014/main" id="{4E0C46F3-951D-0359-01E8-F37C594B17A4}"/>
              </a:ext>
            </a:extLst>
          </p:cNvPr>
          <p:cNvPicPr>
            <a:picLocks noChangeAspect="1"/>
          </p:cNvPicPr>
          <p:nvPr/>
        </p:nvPicPr>
        <p:blipFill>
          <a:blip r:embed="rId3"/>
          <a:srcRect/>
          <a:stretch/>
        </p:blipFill>
        <p:spPr>
          <a:xfrm>
            <a:off x="1817956" y="2289133"/>
            <a:ext cx="4271651" cy="3383533"/>
          </a:xfrm>
          <a:prstGeom prst="rect">
            <a:avLst/>
          </a:prstGeom>
        </p:spPr>
      </p:pic>
      <p:sp>
        <p:nvSpPr>
          <p:cNvPr id="3" name="TextBox 2">
            <a:extLst>
              <a:ext uri="{FF2B5EF4-FFF2-40B4-BE49-F238E27FC236}">
                <a16:creationId xmlns:a16="http://schemas.microsoft.com/office/drawing/2014/main" id="{153DF1B5-7456-06C9-2953-EC0BAB1C9B5E}"/>
              </a:ext>
            </a:extLst>
          </p:cNvPr>
          <p:cNvSpPr txBox="1"/>
          <p:nvPr/>
        </p:nvSpPr>
        <p:spPr>
          <a:xfrm>
            <a:off x="6462912" y="3887800"/>
            <a:ext cx="4783667" cy="646331"/>
          </a:xfrm>
          <a:prstGeom prst="rect">
            <a:avLst/>
          </a:prstGeom>
          <a:noFill/>
        </p:spPr>
        <p:txBody>
          <a:bodyPr wrap="square">
            <a:spAutoFit/>
          </a:bodyPr>
          <a:lstStyle/>
          <a:p>
            <a:r>
              <a:rPr lang="en-US" dirty="0"/>
              <a:t>https://www.youtube.com/watch?v=uEZ9HFlqzms</a:t>
            </a:r>
          </a:p>
        </p:txBody>
      </p:sp>
    </p:spTree>
    <p:extLst>
      <p:ext uri="{BB962C8B-B14F-4D97-AF65-F5344CB8AC3E}">
        <p14:creationId xmlns:p14="http://schemas.microsoft.com/office/powerpoint/2010/main" val="4178468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3672A-3596-5575-B478-6E12AE2605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8402EB-DA17-8581-AB7F-D09C03C34FEC}"/>
              </a:ext>
            </a:extLst>
          </p:cNvPr>
          <p:cNvSpPr>
            <a:spLocks noGrp="1"/>
          </p:cNvSpPr>
          <p:nvPr>
            <p:ph type="title"/>
          </p:nvPr>
        </p:nvSpPr>
        <p:spPr/>
        <p:txBody>
          <a:bodyPr/>
          <a:lstStyle/>
          <a:p>
            <a:r>
              <a:rPr lang="en-US" dirty="0"/>
              <a:t>Confirmation Bias</a:t>
            </a:r>
          </a:p>
        </p:txBody>
      </p:sp>
      <p:sp>
        <p:nvSpPr>
          <p:cNvPr id="6" name="TextBox 5">
            <a:extLst>
              <a:ext uri="{FF2B5EF4-FFF2-40B4-BE49-F238E27FC236}">
                <a16:creationId xmlns:a16="http://schemas.microsoft.com/office/drawing/2014/main" id="{2FEFAD24-A905-0BE5-0572-EBD777617DEF}"/>
              </a:ext>
            </a:extLst>
          </p:cNvPr>
          <p:cNvSpPr txBox="1"/>
          <p:nvPr/>
        </p:nvSpPr>
        <p:spPr>
          <a:xfrm>
            <a:off x="2913911" y="6172200"/>
            <a:ext cx="2135841" cy="369332"/>
          </a:xfrm>
          <a:prstGeom prst="rect">
            <a:avLst/>
          </a:prstGeom>
          <a:noFill/>
        </p:spPr>
        <p:txBody>
          <a:bodyPr wrap="none" rtlCol="0">
            <a:spAutoFit/>
          </a:bodyPr>
          <a:lstStyle/>
          <a:p>
            <a:r>
              <a:rPr lang="en-US" dirty="0"/>
              <a:t>Particle Data Group</a:t>
            </a:r>
          </a:p>
        </p:txBody>
      </p:sp>
      <p:sp>
        <p:nvSpPr>
          <p:cNvPr id="7" name="TextBox 6">
            <a:extLst>
              <a:ext uri="{FF2B5EF4-FFF2-40B4-BE49-F238E27FC236}">
                <a16:creationId xmlns:a16="http://schemas.microsoft.com/office/drawing/2014/main" id="{127E4457-B38D-73B3-41DB-36A98D86137D}"/>
              </a:ext>
            </a:extLst>
          </p:cNvPr>
          <p:cNvSpPr txBox="1"/>
          <p:nvPr/>
        </p:nvSpPr>
        <p:spPr>
          <a:xfrm>
            <a:off x="6462912" y="2171699"/>
            <a:ext cx="4357488" cy="923330"/>
          </a:xfrm>
          <a:prstGeom prst="rect">
            <a:avLst/>
          </a:prstGeom>
          <a:noFill/>
        </p:spPr>
        <p:txBody>
          <a:bodyPr wrap="square" rtlCol="0">
            <a:spAutoFit/>
          </a:bodyPr>
          <a:lstStyle/>
          <a:p>
            <a:r>
              <a:rPr lang="en-US" dirty="0"/>
              <a:t>“Scientists have systematically underestimated the uncertainty of their measurement.” – Sabine </a:t>
            </a:r>
            <a:r>
              <a:rPr lang="en-US" dirty="0" err="1"/>
              <a:t>Hossenfelder</a:t>
            </a:r>
            <a:endParaRPr lang="en-US" dirty="0"/>
          </a:p>
        </p:txBody>
      </p:sp>
      <p:pic>
        <p:nvPicPr>
          <p:cNvPr id="9" name="Picture 8">
            <a:extLst>
              <a:ext uri="{FF2B5EF4-FFF2-40B4-BE49-F238E27FC236}">
                <a16:creationId xmlns:a16="http://schemas.microsoft.com/office/drawing/2014/main" id="{FF68049E-D80E-371F-E76F-57E38E673412}"/>
              </a:ext>
            </a:extLst>
          </p:cNvPr>
          <p:cNvPicPr>
            <a:picLocks noChangeAspect="1"/>
          </p:cNvPicPr>
          <p:nvPr/>
        </p:nvPicPr>
        <p:blipFill>
          <a:blip r:embed="rId2"/>
          <a:srcRect/>
          <a:stretch/>
        </p:blipFill>
        <p:spPr>
          <a:xfrm>
            <a:off x="1811867" y="2130583"/>
            <a:ext cx="4100291" cy="3542084"/>
          </a:xfrm>
          <a:prstGeom prst="rect">
            <a:avLst/>
          </a:prstGeom>
        </p:spPr>
      </p:pic>
      <p:sp>
        <p:nvSpPr>
          <p:cNvPr id="8" name="TextBox 7">
            <a:extLst>
              <a:ext uri="{FF2B5EF4-FFF2-40B4-BE49-F238E27FC236}">
                <a16:creationId xmlns:a16="http://schemas.microsoft.com/office/drawing/2014/main" id="{AF55B947-3A97-76A5-1A64-CF8E122D4AB3}"/>
              </a:ext>
            </a:extLst>
          </p:cNvPr>
          <p:cNvSpPr txBox="1"/>
          <p:nvPr/>
        </p:nvSpPr>
        <p:spPr>
          <a:xfrm>
            <a:off x="6462912" y="3887800"/>
            <a:ext cx="4783667" cy="646331"/>
          </a:xfrm>
          <a:prstGeom prst="rect">
            <a:avLst/>
          </a:prstGeom>
          <a:noFill/>
        </p:spPr>
        <p:txBody>
          <a:bodyPr wrap="square">
            <a:spAutoFit/>
          </a:bodyPr>
          <a:lstStyle/>
          <a:p>
            <a:r>
              <a:rPr lang="en-US" dirty="0"/>
              <a:t>https://www.youtube.com/watch?v=uEZ9HFlqzms</a:t>
            </a:r>
          </a:p>
        </p:txBody>
      </p:sp>
    </p:spTree>
    <p:extLst>
      <p:ext uri="{BB962C8B-B14F-4D97-AF65-F5344CB8AC3E}">
        <p14:creationId xmlns:p14="http://schemas.microsoft.com/office/powerpoint/2010/main" val="2300650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7A1C1-783F-D2EA-CF16-1BBB0DC3A80F}"/>
              </a:ext>
            </a:extLst>
          </p:cNvPr>
          <p:cNvSpPr>
            <a:spLocks noGrp="1"/>
          </p:cNvSpPr>
          <p:nvPr>
            <p:ph type="title"/>
          </p:nvPr>
        </p:nvSpPr>
        <p:spPr/>
        <p:txBody>
          <a:bodyPr/>
          <a:lstStyle/>
          <a:p>
            <a:r>
              <a:rPr lang="en-US" dirty="0"/>
              <a:t>Modes of Logic</a:t>
            </a:r>
            <a:br>
              <a:rPr lang="en-US" dirty="0"/>
            </a:br>
            <a:r>
              <a:rPr lang="en-US" dirty="0"/>
              <a:t>	</a:t>
            </a:r>
          </a:p>
        </p:txBody>
      </p:sp>
      <p:sp>
        <p:nvSpPr>
          <p:cNvPr id="3" name="Content Placeholder 2">
            <a:extLst>
              <a:ext uri="{FF2B5EF4-FFF2-40B4-BE49-F238E27FC236}">
                <a16:creationId xmlns:a16="http://schemas.microsoft.com/office/drawing/2014/main" id="{7D584800-D5F7-DDED-B60F-D9F0757F751E}"/>
              </a:ext>
            </a:extLst>
          </p:cNvPr>
          <p:cNvSpPr>
            <a:spLocks noGrp="1"/>
          </p:cNvSpPr>
          <p:nvPr>
            <p:ph idx="1"/>
          </p:nvPr>
        </p:nvSpPr>
        <p:spPr>
          <a:xfrm>
            <a:off x="1371600" y="2286000"/>
            <a:ext cx="4513264" cy="3581400"/>
          </a:xfrm>
        </p:spPr>
        <p:txBody>
          <a:bodyPr>
            <a:normAutofit fontScale="92500"/>
          </a:bodyPr>
          <a:lstStyle/>
          <a:p>
            <a:r>
              <a:rPr lang="en-US" dirty="0"/>
              <a:t>Inference – </a:t>
            </a:r>
            <a:r>
              <a:rPr lang="en-US" sz="1900" dirty="0"/>
              <a:t>turning observational premises into conjecture (hopefully beneficial, and usually bears some risk)</a:t>
            </a:r>
          </a:p>
          <a:p>
            <a:pPr lvl="1"/>
            <a:r>
              <a:rPr lang="en-US" dirty="0" err="1"/>
              <a:t>Panduction</a:t>
            </a:r>
            <a:endParaRPr lang="en-US" dirty="0"/>
          </a:p>
          <a:p>
            <a:pPr lvl="1"/>
            <a:r>
              <a:rPr lang="en-US" dirty="0"/>
              <a:t>Abduction</a:t>
            </a:r>
          </a:p>
          <a:p>
            <a:pPr lvl="1"/>
            <a:r>
              <a:rPr lang="en-US" dirty="0"/>
              <a:t>Induction</a:t>
            </a:r>
          </a:p>
          <a:p>
            <a:pPr lvl="1"/>
            <a:r>
              <a:rPr lang="en-US" dirty="0"/>
              <a:t>Deduction</a:t>
            </a:r>
          </a:p>
          <a:p>
            <a:r>
              <a:rPr lang="en-US" dirty="0"/>
              <a:t>Scientific Logic Reduction</a:t>
            </a:r>
          </a:p>
          <a:p>
            <a:pPr lvl="1"/>
            <a:r>
              <a:rPr lang="en-US" dirty="0"/>
              <a:t>The Scientific Method</a:t>
            </a:r>
          </a:p>
          <a:p>
            <a:r>
              <a:rPr lang="en-US" dirty="0"/>
              <a:t>Mathematical Reduction </a:t>
            </a:r>
          </a:p>
        </p:txBody>
      </p:sp>
      <p:pic>
        <p:nvPicPr>
          <p:cNvPr id="1026" name="Picture 2" descr="induction abduction panduction deduction lemmings">
            <a:extLst>
              <a:ext uri="{FF2B5EF4-FFF2-40B4-BE49-F238E27FC236}">
                <a16:creationId xmlns:a16="http://schemas.microsoft.com/office/drawing/2014/main" id="{B0DAEE6D-E7D8-4883-9E3B-AD282C72C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4864" y="1504950"/>
            <a:ext cx="570547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062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7A1C1-783F-D2EA-CF16-1BBB0DC3A80F}"/>
              </a:ext>
            </a:extLst>
          </p:cNvPr>
          <p:cNvSpPr>
            <a:spLocks noGrp="1"/>
          </p:cNvSpPr>
          <p:nvPr>
            <p:ph type="title"/>
          </p:nvPr>
        </p:nvSpPr>
        <p:spPr/>
        <p:txBody>
          <a:bodyPr/>
          <a:lstStyle/>
          <a:p>
            <a:r>
              <a:rPr lang="en-US" dirty="0"/>
              <a:t>Abductive Reason</a:t>
            </a:r>
            <a:br>
              <a:rPr lang="en-US" dirty="0"/>
            </a:br>
            <a:r>
              <a:rPr lang="en-US" dirty="0"/>
              <a:t>	</a:t>
            </a:r>
          </a:p>
        </p:txBody>
      </p:sp>
      <p:pic>
        <p:nvPicPr>
          <p:cNvPr id="2050" name="Picture 2">
            <a:extLst>
              <a:ext uri="{FF2B5EF4-FFF2-40B4-BE49-F238E27FC236}">
                <a16:creationId xmlns:a16="http://schemas.microsoft.com/office/drawing/2014/main" id="{2466BC44-C097-4F52-96DB-F8EB1B888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030" y="1428750"/>
            <a:ext cx="8970370" cy="4287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2872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7A1C1-783F-D2EA-CF16-1BBB0DC3A80F}"/>
              </a:ext>
            </a:extLst>
          </p:cNvPr>
          <p:cNvSpPr>
            <a:spLocks noGrp="1"/>
          </p:cNvSpPr>
          <p:nvPr>
            <p:ph type="title"/>
          </p:nvPr>
        </p:nvSpPr>
        <p:spPr/>
        <p:txBody>
          <a:bodyPr/>
          <a:lstStyle/>
          <a:p>
            <a:r>
              <a:rPr lang="en-US" dirty="0"/>
              <a:t>Inductive Reason</a:t>
            </a:r>
            <a:br>
              <a:rPr lang="en-US" dirty="0"/>
            </a:br>
            <a:r>
              <a:rPr lang="en-US" dirty="0"/>
              <a:t>	</a:t>
            </a:r>
          </a:p>
        </p:txBody>
      </p:sp>
      <p:pic>
        <p:nvPicPr>
          <p:cNvPr id="2050" name="Picture 2">
            <a:extLst>
              <a:ext uri="{FF2B5EF4-FFF2-40B4-BE49-F238E27FC236}">
                <a16:creationId xmlns:a16="http://schemas.microsoft.com/office/drawing/2014/main" id="{2466BC44-C097-4F52-96DB-F8EB1B888D22}"/>
              </a:ext>
            </a:extLst>
          </p:cNvPr>
          <p:cNvPicPr>
            <a:picLocks noChangeAspect="1" noChangeArrowheads="1"/>
          </p:cNvPicPr>
          <p:nvPr/>
        </p:nvPicPr>
        <p:blipFill>
          <a:blip r:embed="rId2"/>
          <a:srcRect/>
          <a:stretch/>
        </p:blipFill>
        <p:spPr bwMode="auto">
          <a:xfrm>
            <a:off x="1850030" y="1428750"/>
            <a:ext cx="8970370" cy="428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033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7A1C1-783F-D2EA-CF16-1BBB0DC3A80F}"/>
              </a:ext>
            </a:extLst>
          </p:cNvPr>
          <p:cNvSpPr>
            <a:spLocks noGrp="1"/>
          </p:cNvSpPr>
          <p:nvPr>
            <p:ph type="title"/>
          </p:nvPr>
        </p:nvSpPr>
        <p:spPr/>
        <p:txBody>
          <a:bodyPr/>
          <a:lstStyle/>
          <a:p>
            <a:r>
              <a:rPr lang="en-US" dirty="0"/>
              <a:t>Deductive Reason</a:t>
            </a:r>
            <a:br>
              <a:rPr lang="en-US" dirty="0"/>
            </a:br>
            <a:r>
              <a:rPr lang="en-US" dirty="0"/>
              <a:t>	</a:t>
            </a:r>
          </a:p>
        </p:txBody>
      </p:sp>
      <p:pic>
        <p:nvPicPr>
          <p:cNvPr id="2050" name="Picture 2">
            <a:extLst>
              <a:ext uri="{FF2B5EF4-FFF2-40B4-BE49-F238E27FC236}">
                <a16:creationId xmlns:a16="http://schemas.microsoft.com/office/drawing/2014/main" id="{2466BC44-C097-4F52-96DB-F8EB1B888D22}"/>
              </a:ext>
            </a:extLst>
          </p:cNvPr>
          <p:cNvPicPr>
            <a:picLocks noChangeAspect="1" noChangeArrowheads="1"/>
          </p:cNvPicPr>
          <p:nvPr/>
        </p:nvPicPr>
        <p:blipFill>
          <a:blip r:embed="rId2"/>
          <a:srcRect/>
          <a:stretch/>
        </p:blipFill>
        <p:spPr bwMode="auto">
          <a:xfrm>
            <a:off x="1850031" y="1428750"/>
            <a:ext cx="8970368" cy="4287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10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794766E-9B7C-F90F-1623-FC5D483883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6109" y="185230"/>
            <a:ext cx="8359782" cy="6487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343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FC4FA-9315-4412-AF85-7A42016E9636}"/>
              </a:ext>
            </a:extLst>
          </p:cNvPr>
          <p:cNvSpPr>
            <a:spLocks noGrp="1"/>
          </p:cNvSpPr>
          <p:nvPr>
            <p:ph type="title"/>
          </p:nvPr>
        </p:nvSpPr>
        <p:spPr/>
        <p:txBody>
          <a:bodyPr>
            <a:normAutofit/>
          </a:bodyPr>
          <a:lstStyle/>
          <a:p>
            <a:r>
              <a:rPr lang="en-US" dirty="0">
                <a:solidFill>
                  <a:schemeClr val="tx1"/>
                </a:solidFill>
              </a:rPr>
              <a:t>Outline</a:t>
            </a:r>
            <a:br>
              <a:rPr lang="en-US" dirty="0"/>
            </a:br>
            <a:endParaRPr lang="en-US" dirty="0"/>
          </a:p>
        </p:txBody>
      </p:sp>
      <p:sp>
        <p:nvSpPr>
          <p:cNvPr id="3" name="Content Placeholder 2">
            <a:extLst>
              <a:ext uri="{FF2B5EF4-FFF2-40B4-BE49-F238E27FC236}">
                <a16:creationId xmlns:a16="http://schemas.microsoft.com/office/drawing/2014/main" id="{85EF3740-18F2-48C6-BFB7-D63BC52389E6}"/>
              </a:ext>
            </a:extLst>
          </p:cNvPr>
          <p:cNvSpPr>
            <a:spLocks noGrp="1"/>
          </p:cNvSpPr>
          <p:nvPr>
            <p:ph idx="1"/>
          </p:nvPr>
        </p:nvSpPr>
        <p:spPr>
          <a:xfrm>
            <a:off x="1371600" y="1490132"/>
            <a:ext cx="9601200" cy="4555067"/>
          </a:xfrm>
        </p:spPr>
        <p:txBody>
          <a:bodyPr>
            <a:normAutofit fontScale="92500" lnSpcReduction="20000"/>
          </a:bodyPr>
          <a:lstStyle/>
          <a:p>
            <a:r>
              <a:rPr lang="en-US" dirty="0">
                <a:solidFill>
                  <a:schemeClr val="tx1"/>
                </a:solidFill>
              </a:rPr>
              <a:t>Observation</a:t>
            </a:r>
          </a:p>
          <a:p>
            <a:r>
              <a:rPr lang="en-US" dirty="0">
                <a:solidFill>
                  <a:schemeClr val="tx1"/>
                </a:solidFill>
              </a:rPr>
              <a:t>The Riddle of Certainty </a:t>
            </a:r>
          </a:p>
          <a:p>
            <a:r>
              <a:rPr lang="en-US" dirty="0">
                <a:solidFill>
                  <a:schemeClr val="tx1"/>
                </a:solidFill>
              </a:rPr>
              <a:t>Doubt </a:t>
            </a:r>
            <a:r>
              <a:rPr lang="en-US">
                <a:solidFill>
                  <a:schemeClr val="tx1"/>
                </a:solidFill>
              </a:rPr>
              <a:t>and Skepticism</a:t>
            </a:r>
            <a:endParaRPr lang="en-US" dirty="0">
              <a:solidFill>
                <a:schemeClr val="tx1"/>
              </a:solidFill>
            </a:endParaRPr>
          </a:p>
          <a:p>
            <a:r>
              <a:rPr lang="en-US" dirty="0">
                <a:solidFill>
                  <a:schemeClr val="tx1"/>
                </a:solidFill>
              </a:rPr>
              <a:t>Confirmation Bias</a:t>
            </a:r>
          </a:p>
          <a:p>
            <a:r>
              <a:rPr lang="en-US" dirty="0">
                <a:solidFill>
                  <a:schemeClr val="tx1"/>
                </a:solidFill>
              </a:rPr>
              <a:t>Modes of Logic</a:t>
            </a:r>
          </a:p>
          <a:p>
            <a:r>
              <a:rPr lang="en-US" dirty="0">
                <a:solidFill>
                  <a:schemeClr val="tx1"/>
                </a:solidFill>
              </a:rPr>
              <a:t>Map of Inference</a:t>
            </a:r>
          </a:p>
          <a:p>
            <a:r>
              <a:rPr lang="en-US" dirty="0">
                <a:solidFill>
                  <a:schemeClr val="tx1"/>
                </a:solidFill>
              </a:rPr>
              <a:t>Pseudoscience and Methodical De-escalation</a:t>
            </a:r>
          </a:p>
          <a:p>
            <a:r>
              <a:rPr lang="en-US" dirty="0">
                <a:solidFill>
                  <a:schemeClr val="tx1"/>
                </a:solidFill>
              </a:rPr>
              <a:t>Science vs “</a:t>
            </a:r>
            <a:r>
              <a:rPr lang="en-US" dirty="0" err="1">
                <a:solidFill>
                  <a:schemeClr val="tx1"/>
                </a:solidFill>
              </a:rPr>
              <a:t>Sciebam</a:t>
            </a:r>
            <a:r>
              <a:rPr lang="en-US" dirty="0">
                <a:solidFill>
                  <a:schemeClr val="tx1"/>
                </a:solidFill>
              </a:rPr>
              <a:t>”</a:t>
            </a:r>
          </a:p>
          <a:p>
            <a:r>
              <a:rPr lang="en-US" dirty="0">
                <a:solidFill>
                  <a:schemeClr val="tx1"/>
                </a:solidFill>
              </a:rPr>
              <a:t>The Scientific Method</a:t>
            </a:r>
          </a:p>
          <a:p>
            <a:r>
              <a:rPr lang="en-US" dirty="0">
                <a:solidFill>
                  <a:schemeClr val="tx1"/>
                </a:solidFill>
              </a:rPr>
              <a:t>Critical Path vs Critical Thinking</a:t>
            </a:r>
          </a:p>
          <a:p>
            <a:r>
              <a:rPr lang="en-US" dirty="0">
                <a:solidFill>
                  <a:schemeClr val="tx1"/>
                </a:solidFill>
              </a:rPr>
              <a:t>Comprehension vs Understanding</a:t>
            </a:r>
          </a:p>
          <a:p>
            <a:r>
              <a:rPr lang="en-US" dirty="0">
                <a:solidFill>
                  <a:schemeClr val="tx1"/>
                </a:solidFill>
              </a:rPr>
              <a:t>Takeaways and Questions</a:t>
            </a:r>
          </a:p>
          <a:p>
            <a:endParaRPr lang="en-US" dirty="0">
              <a:solidFill>
                <a:schemeClr val="tx1"/>
              </a:solidFill>
            </a:endParaRPr>
          </a:p>
        </p:txBody>
      </p:sp>
    </p:spTree>
    <p:extLst>
      <p:ext uri="{BB962C8B-B14F-4D97-AF65-F5344CB8AC3E}">
        <p14:creationId xmlns:p14="http://schemas.microsoft.com/office/powerpoint/2010/main" val="1597784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7A1C1-783F-D2EA-CF16-1BBB0DC3A80F}"/>
              </a:ext>
            </a:extLst>
          </p:cNvPr>
          <p:cNvSpPr>
            <a:spLocks noGrp="1"/>
          </p:cNvSpPr>
          <p:nvPr>
            <p:ph type="title"/>
          </p:nvPr>
        </p:nvSpPr>
        <p:spPr/>
        <p:txBody>
          <a:bodyPr>
            <a:normAutofit fontScale="90000"/>
          </a:bodyPr>
          <a:lstStyle/>
          <a:p>
            <a:r>
              <a:rPr lang="en-US" dirty="0"/>
              <a:t>Pseudoscience and Methodical De-escalation</a:t>
            </a:r>
            <a:br>
              <a:rPr lang="en-US" dirty="0"/>
            </a:br>
            <a:br>
              <a:rPr lang="en-US" dirty="0"/>
            </a:br>
            <a:r>
              <a:rPr lang="en-US" dirty="0"/>
              <a:t>	</a:t>
            </a:r>
          </a:p>
        </p:txBody>
      </p:sp>
      <p:sp>
        <p:nvSpPr>
          <p:cNvPr id="3" name="Content Placeholder 2">
            <a:extLst>
              <a:ext uri="{FF2B5EF4-FFF2-40B4-BE49-F238E27FC236}">
                <a16:creationId xmlns:a16="http://schemas.microsoft.com/office/drawing/2014/main" id="{7D584800-D5F7-DDED-B60F-D9F0757F751E}"/>
              </a:ext>
            </a:extLst>
          </p:cNvPr>
          <p:cNvSpPr>
            <a:spLocks noGrp="1"/>
          </p:cNvSpPr>
          <p:nvPr>
            <p:ph idx="1"/>
          </p:nvPr>
        </p:nvSpPr>
        <p:spPr/>
        <p:txBody>
          <a:bodyPr>
            <a:normAutofit/>
          </a:bodyPr>
          <a:lstStyle/>
          <a:p>
            <a:r>
              <a:rPr lang="en-US" dirty="0"/>
              <a:t>Deduction &gt; Induction &gt; Abduction &gt; </a:t>
            </a:r>
            <a:r>
              <a:rPr lang="en-US" dirty="0" err="1"/>
              <a:t>Panduction</a:t>
            </a:r>
            <a:endParaRPr lang="en-US" dirty="0"/>
          </a:p>
          <a:p>
            <a:r>
              <a:rPr lang="en-US" dirty="0"/>
              <a:t>“... when induction is used in lieu of deduction or abduction is used in lieu of induction, when the higher order of logical inference could have been used – beware that pseudoscience might be at play.”</a:t>
            </a:r>
          </a:p>
          <a:p>
            <a:r>
              <a:rPr lang="en-US" dirty="0"/>
              <a:t>“Choosing the lower order of logical inference can be a method by which one avoids challenging alternatives and data yet still tenders the appearance of conducting science.”</a:t>
            </a:r>
          </a:p>
          <a:p>
            <a:r>
              <a:rPr lang="en-US" dirty="0"/>
              <a:t> “One can dress up in an abductive robe and tender all affectation of science; utter all the right code phrases and one-liners about ‘bunk’ – but an ethical skeptic is armed to see through such a masquerade.”</a:t>
            </a:r>
          </a:p>
          <a:p>
            <a:endParaRPr lang="en-US" dirty="0"/>
          </a:p>
          <a:p>
            <a:endParaRPr lang="en-US" dirty="0"/>
          </a:p>
        </p:txBody>
      </p:sp>
    </p:spTree>
    <p:extLst>
      <p:ext uri="{BB962C8B-B14F-4D97-AF65-F5344CB8AC3E}">
        <p14:creationId xmlns:p14="http://schemas.microsoft.com/office/powerpoint/2010/main" val="3600061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7A1C1-783F-D2EA-CF16-1BBB0DC3A80F}"/>
              </a:ext>
            </a:extLst>
          </p:cNvPr>
          <p:cNvSpPr>
            <a:spLocks noGrp="1"/>
          </p:cNvSpPr>
          <p:nvPr>
            <p:ph type="title"/>
          </p:nvPr>
        </p:nvSpPr>
        <p:spPr>
          <a:xfrm>
            <a:off x="1371600" y="711200"/>
            <a:ext cx="9601200" cy="1485900"/>
          </a:xfrm>
        </p:spPr>
        <p:txBody>
          <a:bodyPr/>
          <a:lstStyle/>
          <a:p>
            <a:r>
              <a:rPr lang="en-US" dirty="0"/>
              <a:t>Science vs “</a:t>
            </a:r>
            <a:r>
              <a:rPr lang="en-US" dirty="0" err="1"/>
              <a:t>Sciebam</a:t>
            </a:r>
            <a:r>
              <a:rPr lang="en-US" dirty="0"/>
              <a:t>”</a:t>
            </a:r>
            <a:br>
              <a:rPr lang="en-US" dirty="0"/>
            </a:br>
            <a:r>
              <a:rPr lang="en-US" dirty="0"/>
              <a:t>	</a:t>
            </a:r>
          </a:p>
        </p:txBody>
      </p:sp>
      <p:sp>
        <p:nvSpPr>
          <p:cNvPr id="3" name="Content Placeholder 2">
            <a:extLst>
              <a:ext uri="{FF2B5EF4-FFF2-40B4-BE49-F238E27FC236}">
                <a16:creationId xmlns:a16="http://schemas.microsoft.com/office/drawing/2014/main" id="{7D584800-D5F7-DDED-B60F-D9F0757F751E}"/>
              </a:ext>
            </a:extLst>
          </p:cNvPr>
          <p:cNvSpPr>
            <a:spLocks noGrp="1"/>
          </p:cNvSpPr>
          <p:nvPr>
            <p:ph idx="1"/>
          </p:nvPr>
        </p:nvSpPr>
        <p:spPr>
          <a:xfrm>
            <a:off x="1371600" y="2286000"/>
            <a:ext cx="4572000" cy="3581400"/>
          </a:xfrm>
        </p:spPr>
        <p:txBody>
          <a:bodyPr>
            <a:noAutofit/>
          </a:bodyPr>
          <a:lstStyle/>
          <a:p>
            <a:r>
              <a:rPr lang="en-US" sz="1600" dirty="0"/>
              <a:t>Science: “I learn or come to know” - to infer a novel path of comprehension.</a:t>
            </a:r>
          </a:p>
          <a:p>
            <a:pPr lvl="1"/>
            <a:r>
              <a:rPr lang="en-US" sz="1600" i="0" dirty="0"/>
              <a:t>Deduction: </a:t>
            </a:r>
            <a:r>
              <a:rPr lang="en-US" sz="1600" dirty="0"/>
              <a:t>Conclusiveness – Benefit from falsified ideas is stacked (Understanding Evolves)</a:t>
            </a:r>
          </a:p>
          <a:p>
            <a:pPr lvl="1"/>
            <a:r>
              <a:rPr lang="en-US" sz="1600" i="0" dirty="0"/>
              <a:t>Induction:</a:t>
            </a:r>
            <a:r>
              <a:rPr lang="en-US" sz="1600" dirty="0"/>
              <a:t> Likeliness – Iterations or predictive trials are stacked (Understanding Matures)</a:t>
            </a:r>
          </a:p>
          <a:p>
            <a:r>
              <a:rPr lang="en-US" sz="1600" dirty="0"/>
              <a:t>“</a:t>
            </a:r>
            <a:r>
              <a:rPr lang="en-US" sz="1600" dirty="0" err="1"/>
              <a:t>Sciebam</a:t>
            </a:r>
            <a:r>
              <a:rPr lang="en-US" sz="1600" dirty="0"/>
              <a:t>”: “I knew” - to enforce an existing interpretation.</a:t>
            </a:r>
          </a:p>
          <a:p>
            <a:pPr lvl="1"/>
            <a:r>
              <a:rPr lang="en-US" sz="1600" i="0" dirty="0"/>
              <a:t>Abduction:</a:t>
            </a:r>
            <a:r>
              <a:rPr lang="en-US" sz="1600" dirty="0"/>
              <a:t> Correctness – Assumptions are stacked (Understanding Codifies)</a:t>
            </a:r>
          </a:p>
          <a:p>
            <a:pPr lvl="1"/>
            <a:r>
              <a:rPr lang="en-US" sz="1600" i="0" dirty="0" err="1"/>
              <a:t>Panduction</a:t>
            </a:r>
            <a:r>
              <a:rPr lang="en-US" sz="1600" i="0" dirty="0"/>
              <a:t>:</a:t>
            </a:r>
            <a:r>
              <a:rPr lang="en-US" sz="1600" dirty="0"/>
              <a:t> Doctrine – Everything but what my club believes, is correlated and falsified (Understanding Decays – an invalid form of inference)</a:t>
            </a:r>
          </a:p>
        </p:txBody>
      </p:sp>
      <p:pic>
        <p:nvPicPr>
          <p:cNvPr id="1026" name="Picture 2">
            <a:extLst>
              <a:ext uri="{FF2B5EF4-FFF2-40B4-BE49-F238E27FC236}">
                <a16:creationId xmlns:a16="http://schemas.microsoft.com/office/drawing/2014/main" id="{B0DAEE6D-E7D8-4883-9E3B-AD282C72C868}"/>
              </a:ext>
            </a:extLst>
          </p:cNvPr>
          <p:cNvPicPr>
            <a:picLocks noChangeAspect="1" noChangeArrowheads="1"/>
          </p:cNvPicPr>
          <p:nvPr/>
        </p:nvPicPr>
        <p:blipFill>
          <a:blip r:embed="rId2"/>
          <a:srcRect/>
          <a:stretch/>
        </p:blipFill>
        <p:spPr bwMode="auto">
          <a:xfrm>
            <a:off x="6560811" y="3007784"/>
            <a:ext cx="4919441" cy="33909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A956205-F8B8-D888-A919-DE602AFBE43F}"/>
              </a:ext>
            </a:extLst>
          </p:cNvPr>
          <p:cNvPicPr>
            <a:picLocks noChangeAspect="1"/>
          </p:cNvPicPr>
          <p:nvPr/>
        </p:nvPicPr>
        <p:blipFill>
          <a:blip r:embed="rId3"/>
          <a:stretch>
            <a:fillRect/>
          </a:stretch>
        </p:blipFill>
        <p:spPr>
          <a:xfrm>
            <a:off x="5943600" y="1454150"/>
            <a:ext cx="6153863" cy="1371600"/>
          </a:xfrm>
          <a:prstGeom prst="rect">
            <a:avLst/>
          </a:prstGeom>
        </p:spPr>
      </p:pic>
      <p:sp>
        <p:nvSpPr>
          <p:cNvPr id="7" name="TextBox 6">
            <a:extLst>
              <a:ext uri="{FF2B5EF4-FFF2-40B4-BE49-F238E27FC236}">
                <a16:creationId xmlns:a16="http://schemas.microsoft.com/office/drawing/2014/main" id="{BAFCF6BD-34DA-5A04-E110-4176609186E7}"/>
              </a:ext>
            </a:extLst>
          </p:cNvPr>
          <p:cNvSpPr txBox="1"/>
          <p:nvPr/>
        </p:nvSpPr>
        <p:spPr>
          <a:xfrm>
            <a:off x="4682067" y="6488668"/>
            <a:ext cx="8235247" cy="369332"/>
          </a:xfrm>
          <a:prstGeom prst="rect">
            <a:avLst/>
          </a:prstGeom>
          <a:noFill/>
        </p:spPr>
        <p:txBody>
          <a:bodyPr wrap="square">
            <a:spAutoFit/>
          </a:bodyPr>
          <a:lstStyle/>
          <a:p>
            <a:r>
              <a:rPr lang="en-US" dirty="0"/>
              <a:t>https://theethicalskeptic.com/2022/02/17/sciebam-religion-with-p-values/</a:t>
            </a:r>
          </a:p>
        </p:txBody>
      </p:sp>
      <p:sp>
        <p:nvSpPr>
          <p:cNvPr id="6" name="TextBox 5">
            <a:extLst>
              <a:ext uri="{FF2B5EF4-FFF2-40B4-BE49-F238E27FC236}">
                <a16:creationId xmlns:a16="http://schemas.microsoft.com/office/drawing/2014/main" id="{AE9172A3-4818-642D-F84B-C06D0CA430A5}"/>
              </a:ext>
            </a:extLst>
          </p:cNvPr>
          <p:cNvSpPr txBox="1"/>
          <p:nvPr/>
        </p:nvSpPr>
        <p:spPr>
          <a:xfrm>
            <a:off x="4216400" y="108092"/>
            <a:ext cx="8015114" cy="369332"/>
          </a:xfrm>
          <a:prstGeom prst="rect">
            <a:avLst/>
          </a:prstGeom>
          <a:noFill/>
        </p:spPr>
        <p:txBody>
          <a:bodyPr wrap="square">
            <a:spAutoFit/>
          </a:bodyPr>
          <a:lstStyle/>
          <a:p>
            <a:r>
              <a:rPr lang="en-US" dirty="0"/>
              <a:t>“Believe those who are seeking the truth; doubt those who find it.” – Andre Gide</a:t>
            </a:r>
          </a:p>
        </p:txBody>
      </p:sp>
    </p:spTree>
    <p:extLst>
      <p:ext uri="{BB962C8B-B14F-4D97-AF65-F5344CB8AC3E}">
        <p14:creationId xmlns:p14="http://schemas.microsoft.com/office/powerpoint/2010/main" val="1893210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6F6D38E-C8D4-08C1-70CC-3C44AD9F73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0634" y="275602"/>
            <a:ext cx="6370731" cy="53801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7A1213-FE8F-0498-1743-E4438497DFE5}"/>
              </a:ext>
            </a:extLst>
          </p:cNvPr>
          <p:cNvSpPr txBox="1"/>
          <p:nvPr/>
        </p:nvSpPr>
        <p:spPr>
          <a:xfrm>
            <a:off x="3047999" y="5655734"/>
            <a:ext cx="6096000" cy="1015663"/>
          </a:xfrm>
          <a:prstGeom prst="rect">
            <a:avLst/>
          </a:prstGeom>
          <a:noFill/>
        </p:spPr>
        <p:txBody>
          <a:bodyPr wrap="square">
            <a:spAutoFit/>
          </a:bodyPr>
          <a:lstStyle/>
          <a:p>
            <a:r>
              <a:rPr lang="en-US" sz="1200" b="1" i="0" dirty="0">
                <a:effectLst/>
                <a:latin typeface="Aptos" panose="020B0004020202020204" pitchFamily="34" charset="0"/>
              </a:rPr>
              <a:t>The Narrative Redshift or Principle of Diminishing Scientific Returns</a:t>
            </a:r>
            <a:r>
              <a:rPr lang="en-US" sz="1200" b="0" i="0" dirty="0">
                <a:effectLst/>
                <a:latin typeface="Aptos" panose="020B0004020202020204" pitchFamily="34" charset="0"/>
              </a:rPr>
              <a:t> – as the lies increase, in an effort to protect The Narrative, the pace of scientific discovery decreases exponentially as a result—while the pace of rhetoric and virtue-shielding must increase non-linearly as an outside audience begins to perceive the oncoming shortfall in ethics and value. This is a form of syndicate hand-waving.</a:t>
            </a:r>
            <a:endParaRPr lang="en-US" sz="1200" dirty="0">
              <a:latin typeface="Aptos" panose="020B0004020202020204" pitchFamily="34" charset="0"/>
            </a:endParaRPr>
          </a:p>
        </p:txBody>
      </p:sp>
    </p:spTree>
    <p:extLst>
      <p:ext uri="{BB962C8B-B14F-4D97-AF65-F5344CB8AC3E}">
        <p14:creationId xmlns:p14="http://schemas.microsoft.com/office/powerpoint/2010/main" val="2862210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9B51-3BBC-273E-E5BD-CC51A745124C}"/>
              </a:ext>
            </a:extLst>
          </p:cNvPr>
          <p:cNvSpPr>
            <a:spLocks noGrp="1"/>
          </p:cNvSpPr>
          <p:nvPr>
            <p:ph type="title"/>
          </p:nvPr>
        </p:nvSpPr>
        <p:spPr/>
        <p:txBody>
          <a:bodyPr/>
          <a:lstStyle/>
          <a:p>
            <a:r>
              <a:rPr lang="en-US" dirty="0"/>
              <a:t>The (Real) Scientific Method</a:t>
            </a:r>
          </a:p>
        </p:txBody>
      </p:sp>
      <p:pic>
        <p:nvPicPr>
          <p:cNvPr id="7170" name="Picture 2">
            <a:extLst>
              <a:ext uri="{FF2B5EF4-FFF2-40B4-BE49-F238E27FC236}">
                <a16:creationId xmlns:a16="http://schemas.microsoft.com/office/drawing/2014/main" id="{A5085645-8770-C525-9A6C-11B6B8C0DC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1700" y="1359012"/>
            <a:ext cx="5308600" cy="5292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529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7EC21-F091-DAAD-B938-F524B47D2A3F}"/>
              </a:ext>
            </a:extLst>
          </p:cNvPr>
          <p:cNvSpPr>
            <a:spLocks noGrp="1"/>
          </p:cNvSpPr>
          <p:nvPr>
            <p:ph type="title"/>
          </p:nvPr>
        </p:nvSpPr>
        <p:spPr/>
        <p:txBody>
          <a:bodyPr/>
          <a:lstStyle/>
          <a:p>
            <a:r>
              <a:rPr lang="en-US" dirty="0"/>
              <a:t>The Ethical Skeptic’s Critical Path</a:t>
            </a:r>
          </a:p>
        </p:txBody>
      </p:sp>
      <p:pic>
        <p:nvPicPr>
          <p:cNvPr id="6146" name="Picture 2">
            <a:extLst>
              <a:ext uri="{FF2B5EF4-FFF2-40B4-BE49-F238E27FC236}">
                <a16:creationId xmlns:a16="http://schemas.microsoft.com/office/drawing/2014/main" id="{87C95229-99E6-A51A-9247-4259355224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0304" y="1428750"/>
            <a:ext cx="8751390" cy="46312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17B0CB8-A4EC-34B7-E1DA-268533FD0D17}"/>
              </a:ext>
            </a:extLst>
          </p:cNvPr>
          <p:cNvSpPr txBox="1"/>
          <p:nvPr/>
        </p:nvSpPr>
        <p:spPr>
          <a:xfrm>
            <a:off x="2396066" y="6172200"/>
            <a:ext cx="7399867" cy="369332"/>
          </a:xfrm>
          <a:prstGeom prst="rect">
            <a:avLst/>
          </a:prstGeom>
          <a:noFill/>
        </p:spPr>
        <p:txBody>
          <a:bodyPr wrap="square">
            <a:spAutoFit/>
          </a:bodyPr>
          <a:lstStyle/>
          <a:p>
            <a:r>
              <a:rPr lang="en-US" dirty="0"/>
              <a:t>https://theethicalskeptic.com/2022/01/27/the-strategic-mindset/</a:t>
            </a:r>
          </a:p>
        </p:txBody>
      </p:sp>
    </p:spTree>
    <p:extLst>
      <p:ext uri="{BB962C8B-B14F-4D97-AF65-F5344CB8AC3E}">
        <p14:creationId xmlns:p14="http://schemas.microsoft.com/office/powerpoint/2010/main" val="2342589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5BB7-FAD9-3AF5-139D-878D759AAA77}"/>
              </a:ext>
            </a:extLst>
          </p:cNvPr>
          <p:cNvSpPr>
            <a:spLocks noGrp="1"/>
          </p:cNvSpPr>
          <p:nvPr>
            <p:ph type="title"/>
          </p:nvPr>
        </p:nvSpPr>
        <p:spPr/>
        <p:txBody>
          <a:bodyPr/>
          <a:lstStyle/>
          <a:p>
            <a:r>
              <a:rPr lang="en-US" dirty="0"/>
              <a:t>What is a </a:t>
            </a:r>
            <a:r>
              <a:rPr lang="en-US" i="1" dirty="0"/>
              <a:t>Critical Path?</a:t>
            </a:r>
          </a:p>
        </p:txBody>
      </p:sp>
      <p:sp>
        <p:nvSpPr>
          <p:cNvPr id="3" name="Content Placeholder 2">
            <a:extLst>
              <a:ext uri="{FF2B5EF4-FFF2-40B4-BE49-F238E27FC236}">
                <a16:creationId xmlns:a16="http://schemas.microsoft.com/office/drawing/2014/main" id="{FB9473A6-BC20-FA62-6456-3E3FB4C0178B}"/>
              </a:ext>
            </a:extLst>
          </p:cNvPr>
          <p:cNvSpPr>
            <a:spLocks noGrp="1"/>
          </p:cNvSpPr>
          <p:nvPr>
            <p:ph idx="1"/>
          </p:nvPr>
        </p:nvSpPr>
        <p:spPr/>
        <p:txBody>
          <a:bodyPr>
            <a:normAutofit/>
          </a:bodyPr>
          <a:lstStyle/>
          <a:p>
            <a:r>
              <a:rPr lang="en-US" dirty="0"/>
              <a:t>“A critical path is the ordered chain of incremental events or logic which produces the most elegant pathway to a reasonably constrained objective.”</a:t>
            </a:r>
          </a:p>
          <a:p>
            <a:r>
              <a:rPr lang="en-US" b="0" i="0" dirty="0">
                <a:solidFill>
                  <a:srgbClr val="323232"/>
                </a:solidFill>
                <a:effectLst/>
              </a:rPr>
              <a:t>“The process of science involves a carefully planned set of steps, which allows us to bridge this gap between premise and robust conjecture by means of the most clear, value laden, and risk abating pathway which we can determine.”</a:t>
            </a:r>
            <a:endParaRPr lang="en-US" dirty="0"/>
          </a:p>
          <a:p>
            <a:r>
              <a:rPr lang="en-US" dirty="0"/>
              <a:t>It is driving down a dark road at night with no known destination</a:t>
            </a:r>
          </a:p>
          <a:p>
            <a:r>
              <a:rPr lang="en-US" dirty="0"/>
              <a:t>Science</a:t>
            </a:r>
          </a:p>
          <a:p>
            <a:r>
              <a:rPr lang="en-US" dirty="0"/>
              <a:t>Logic</a:t>
            </a:r>
          </a:p>
          <a:p>
            <a:r>
              <a:rPr lang="en-US" dirty="0"/>
              <a:t>Systems</a:t>
            </a:r>
          </a:p>
        </p:txBody>
      </p:sp>
    </p:spTree>
    <p:extLst>
      <p:ext uri="{BB962C8B-B14F-4D97-AF65-F5344CB8AC3E}">
        <p14:creationId xmlns:p14="http://schemas.microsoft.com/office/powerpoint/2010/main" val="2815933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349ED-155A-B8D8-8270-FCD0AF210735}"/>
              </a:ext>
            </a:extLst>
          </p:cNvPr>
          <p:cNvSpPr>
            <a:spLocks noGrp="1"/>
          </p:cNvSpPr>
          <p:nvPr>
            <p:ph type="title"/>
          </p:nvPr>
        </p:nvSpPr>
        <p:spPr/>
        <p:txBody>
          <a:bodyPr/>
          <a:lstStyle/>
          <a:p>
            <a:r>
              <a:rPr lang="en-US" dirty="0"/>
              <a:t>What about Critical Thinking?</a:t>
            </a:r>
          </a:p>
        </p:txBody>
      </p:sp>
      <p:sp>
        <p:nvSpPr>
          <p:cNvPr id="3" name="Content Placeholder 2">
            <a:extLst>
              <a:ext uri="{FF2B5EF4-FFF2-40B4-BE49-F238E27FC236}">
                <a16:creationId xmlns:a16="http://schemas.microsoft.com/office/drawing/2014/main" id="{71FEA4FD-D6FB-32A7-E33E-65EF703392FD}"/>
              </a:ext>
            </a:extLst>
          </p:cNvPr>
          <p:cNvSpPr>
            <a:spLocks noGrp="1"/>
          </p:cNvSpPr>
          <p:nvPr>
            <p:ph idx="1"/>
          </p:nvPr>
        </p:nvSpPr>
        <p:spPr/>
        <p:txBody>
          <a:bodyPr/>
          <a:lstStyle/>
          <a:p>
            <a:r>
              <a:rPr lang="en-US" dirty="0"/>
              <a:t>Critical thinking in popular culture is “more about explaining the reasons why what is right is right.” (</a:t>
            </a:r>
            <a:r>
              <a:rPr lang="en-US" dirty="0" err="1"/>
              <a:t>Sciebam</a:t>
            </a:r>
            <a:r>
              <a:rPr lang="en-US" dirty="0"/>
              <a:t>)</a:t>
            </a:r>
          </a:p>
          <a:p>
            <a:endParaRPr lang="en-US" dirty="0"/>
          </a:p>
          <a:p>
            <a:r>
              <a:rPr lang="en-US" dirty="0"/>
              <a:t>Critical path logic in science is “about applying intelligence to discover the pathway to what is right.” (Science)</a:t>
            </a:r>
          </a:p>
          <a:p>
            <a:endParaRPr lang="en-US" dirty="0"/>
          </a:p>
          <a:p>
            <a:r>
              <a:rPr lang="en-US" dirty="0"/>
              <a:t>“I did not know. I went and looked. Everything else was vanity.” - TES</a:t>
            </a:r>
          </a:p>
        </p:txBody>
      </p:sp>
    </p:spTree>
    <p:extLst>
      <p:ext uri="{BB962C8B-B14F-4D97-AF65-F5344CB8AC3E}">
        <p14:creationId xmlns:p14="http://schemas.microsoft.com/office/powerpoint/2010/main" val="1036269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0574-5A24-1409-9915-F157CFE12E1E}"/>
              </a:ext>
            </a:extLst>
          </p:cNvPr>
          <p:cNvSpPr>
            <a:spLocks noGrp="1"/>
          </p:cNvSpPr>
          <p:nvPr>
            <p:ph type="title"/>
          </p:nvPr>
        </p:nvSpPr>
        <p:spPr/>
        <p:txBody>
          <a:bodyPr/>
          <a:lstStyle/>
          <a:p>
            <a:r>
              <a:rPr lang="en-US" dirty="0"/>
              <a:t>Examples of Critical Path Logic</a:t>
            </a:r>
          </a:p>
        </p:txBody>
      </p:sp>
      <p:sp>
        <p:nvSpPr>
          <p:cNvPr id="3" name="Content Placeholder 2">
            <a:extLst>
              <a:ext uri="{FF2B5EF4-FFF2-40B4-BE49-F238E27FC236}">
                <a16:creationId xmlns:a16="http://schemas.microsoft.com/office/drawing/2014/main" id="{9EBC12BF-4818-E3C5-483F-A839983E168D}"/>
              </a:ext>
            </a:extLst>
          </p:cNvPr>
          <p:cNvSpPr>
            <a:spLocks noGrp="1"/>
          </p:cNvSpPr>
          <p:nvPr>
            <p:ph idx="1"/>
          </p:nvPr>
        </p:nvSpPr>
        <p:spPr/>
        <p:txBody>
          <a:bodyPr>
            <a:normAutofit/>
          </a:bodyPr>
          <a:lstStyle/>
          <a:p>
            <a:r>
              <a:rPr lang="en-US" dirty="0"/>
              <a:t>Science</a:t>
            </a:r>
          </a:p>
          <a:p>
            <a:pPr lvl="1"/>
            <a:r>
              <a:rPr lang="en-US" dirty="0"/>
              <a:t>“the critical/sound basis from which to ask each next incremental question under the scientific method, which will serve to most completely and confidently answer a single query into the unknown.”</a:t>
            </a:r>
          </a:p>
          <a:p>
            <a:r>
              <a:rPr lang="en-US" dirty="0"/>
              <a:t>Operations Research </a:t>
            </a:r>
          </a:p>
          <a:p>
            <a:pPr lvl="1"/>
            <a:r>
              <a:rPr lang="en-US" dirty="0"/>
              <a:t>“the critical sequence of task and work content analytics which serve to attain a specific goal in the most objective/constraint effective method.”</a:t>
            </a:r>
          </a:p>
        </p:txBody>
      </p:sp>
    </p:spTree>
    <p:extLst>
      <p:ext uri="{BB962C8B-B14F-4D97-AF65-F5344CB8AC3E}">
        <p14:creationId xmlns:p14="http://schemas.microsoft.com/office/powerpoint/2010/main" val="3621844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0574-5A24-1409-9915-F157CFE12E1E}"/>
              </a:ext>
            </a:extLst>
          </p:cNvPr>
          <p:cNvSpPr>
            <a:spLocks noGrp="1"/>
          </p:cNvSpPr>
          <p:nvPr>
            <p:ph type="title"/>
          </p:nvPr>
        </p:nvSpPr>
        <p:spPr/>
        <p:txBody>
          <a:bodyPr/>
          <a:lstStyle/>
          <a:p>
            <a:r>
              <a:rPr lang="en-US" dirty="0"/>
              <a:t>Examples of Critical Path Logic</a:t>
            </a:r>
          </a:p>
        </p:txBody>
      </p:sp>
      <p:sp>
        <p:nvSpPr>
          <p:cNvPr id="3" name="Content Placeholder 2">
            <a:extLst>
              <a:ext uri="{FF2B5EF4-FFF2-40B4-BE49-F238E27FC236}">
                <a16:creationId xmlns:a16="http://schemas.microsoft.com/office/drawing/2014/main" id="{9EBC12BF-4818-E3C5-483F-A839983E168D}"/>
              </a:ext>
            </a:extLst>
          </p:cNvPr>
          <p:cNvSpPr>
            <a:spLocks noGrp="1"/>
          </p:cNvSpPr>
          <p:nvPr>
            <p:ph idx="1"/>
          </p:nvPr>
        </p:nvSpPr>
        <p:spPr/>
        <p:txBody>
          <a:bodyPr>
            <a:normAutofit fontScale="92500" lnSpcReduction="20000"/>
          </a:bodyPr>
          <a:lstStyle/>
          <a:p>
            <a:r>
              <a:rPr lang="en-US" dirty="0"/>
              <a:t>Legal Prosecution </a:t>
            </a:r>
          </a:p>
          <a:p>
            <a:pPr lvl="1"/>
            <a:r>
              <a:rPr lang="en-US" dirty="0"/>
              <a:t>“the critical sequence of evidences and questions which serve to convict or acquit a defendant.”</a:t>
            </a:r>
          </a:p>
          <a:p>
            <a:r>
              <a:rPr lang="en-US" dirty="0"/>
              <a:t>Patent Prosecution</a:t>
            </a:r>
          </a:p>
          <a:p>
            <a:pPr lvl="1"/>
            <a:r>
              <a:rPr lang="en-US" dirty="0"/>
              <a:t>“the critical set of disclosures, prior art, framings, constraints and claims, which inexorably lead to a non-obvious, teachable and novel invention, use or application.”</a:t>
            </a:r>
          </a:p>
          <a:p>
            <a:r>
              <a:rPr lang="en-US" dirty="0"/>
              <a:t>Target Prosecution </a:t>
            </a:r>
          </a:p>
          <a:p>
            <a:pPr lvl="1"/>
            <a:r>
              <a:rPr lang="en-US" dirty="0"/>
              <a:t>“in the Navy, when hunting a sub, the sub’s position is unknown at first. However, it can be eventually derived through a deductive process of critical path called Target Motion Analysis. This is a logical and incremental series of questions which, once answered, reveal a set of, or even one single possible instance of, a sub’s location, depth, speed and heading.”</a:t>
            </a:r>
          </a:p>
        </p:txBody>
      </p:sp>
    </p:spTree>
    <p:extLst>
      <p:ext uri="{BB962C8B-B14F-4D97-AF65-F5344CB8AC3E}">
        <p14:creationId xmlns:p14="http://schemas.microsoft.com/office/powerpoint/2010/main" val="255405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33C7D-FD9B-7DE5-4E30-47A0124AA7E2}"/>
              </a:ext>
            </a:extLst>
          </p:cNvPr>
          <p:cNvSpPr>
            <a:spLocks noGrp="1"/>
          </p:cNvSpPr>
          <p:nvPr>
            <p:ph type="title"/>
          </p:nvPr>
        </p:nvSpPr>
        <p:spPr/>
        <p:txBody>
          <a:bodyPr/>
          <a:lstStyle/>
          <a:p>
            <a:r>
              <a:rPr lang="en-US" dirty="0"/>
              <a:t>Phases of Inference</a:t>
            </a:r>
          </a:p>
        </p:txBody>
      </p:sp>
      <p:sp>
        <p:nvSpPr>
          <p:cNvPr id="3" name="Content Placeholder 2">
            <a:extLst>
              <a:ext uri="{FF2B5EF4-FFF2-40B4-BE49-F238E27FC236}">
                <a16:creationId xmlns:a16="http://schemas.microsoft.com/office/drawing/2014/main" id="{F3127ACF-E1E1-DA63-293A-95DA4B3A2A28}"/>
              </a:ext>
            </a:extLst>
          </p:cNvPr>
          <p:cNvSpPr>
            <a:spLocks noGrp="1"/>
          </p:cNvSpPr>
          <p:nvPr>
            <p:ph idx="1"/>
          </p:nvPr>
        </p:nvSpPr>
        <p:spPr/>
        <p:txBody>
          <a:bodyPr/>
          <a:lstStyle/>
          <a:p>
            <a:r>
              <a:rPr lang="en-US" i="1" dirty="0"/>
              <a:t>Develop</a:t>
            </a:r>
            <a:r>
              <a:rPr lang="en-US" dirty="0"/>
              <a:t> a mathematical pathway of logical reduction which evolves flexibly by novel outcomes rather than deterministically (as does maths),</a:t>
            </a:r>
          </a:p>
          <a:p>
            <a:endParaRPr lang="en-US" dirty="0"/>
          </a:p>
          <a:p>
            <a:r>
              <a:rPr lang="en-US" i="1" dirty="0"/>
              <a:t>Constrain</a:t>
            </a:r>
            <a:r>
              <a:rPr lang="en-US" dirty="0"/>
              <a:t> to iteratively and convergently test critical pairs of modus ponens conjecture (the novelty), and</a:t>
            </a:r>
          </a:p>
          <a:p>
            <a:endParaRPr lang="en-US" dirty="0"/>
          </a:p>
          <a:p>
            <a:r>
              <a:rPr lang="en-US" i="1" dirty="0"/>
              <a:t>Sequence</a:t>
            </a:r>
            <a:r>
              <a:rPr lang="en-US" dirty="0"/>
              <a:t> testing in such a fashion as to maximize probative potential and either an intelligence structure or </a:t>
            </a:r>
            <a:r>
              <a:rPr lang="en-US" dirty="0" err="1"/>
              <a:t>unifinality</a:t>
            </a:r>
            <a:r>
              <a:rPr lang="en-US" dirty="0"/>
              <a:t> (reduce entropy of knowledge, not </a:t>
            </a:r>
            <a:r>
              <a:rPr lang="en-US" dirty="0" err="1"/>
              <a:t>monofinality</a:t>
            </a:r>
            <a:r>
              <a:rPr lang="en-US" dirty="0"/>
              <a:t>).</a:t>
            </a:r>
          </a:p>
        </p:txBody>
      </p:sp>
    </p:spTree>
    <p:extLst>
      <p:ext uri="{BB962C8B-B14F-4D97-AF65-F5344CB8AC3E}">
        <p14:creationId xmlns:p14="http://schemas.microsoft.com/office/powerpoint/2010/main" val="35761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07011-84F0-A91C-C781-33515AAB88DC}"/>
              </a:ext>
            </a:extLst>
          </p:cNvPr>
          <p:cNvSpPr>
            <a:spLocks noGrp="1"/>
          </p:cNvSpPr>
          <p:nvPr>
            <p:ph type="title"/>
          </p:nvPr>
        </p:nvSpPr>
        <p:spPr/>
        <p:txBody>
          <a:bodyPr/>
          <a:lstStyle/>
          <a:p>
            <a:r>
              <a:rPr lang="en-US" dirty="0"/>
              <a:t>Abstract</a:t>
            </a:r>
            <a:br>
              <a:rPr lang="en-US" dirty="0"/>
            </a:br>
            <a:endParaRPr lang="en-US" dirty="0"/>
          </a:p>
        </p:txBody>
      </p:sp>
      <p:sp>
        <p:nvSpPr>
          <p:cNvPr id="3" name="Content Placeholder 2">
            <a:extLst>
              <a:ext uri="{FF2B5EF4-FFF2-40B4-BE49-F238E27FC236}">
                <a16:creationId xmlns:a16="http://schemas.microsoft.com/office/drawing/2014/main" id="{3AC3CAEC-1EDC-0B55-2312-18DD154B6485}"/>
              </a:ext>
            </a:extLst>
          </p:cNvPr>
          <p:cNvSpPr>
            <a:spLocks noGrp="1"/>
          </p:cNvSpPr>
          <p:nvPr>
            <p:ph idx="1"/>
          </p:nvPr>
        </p:nvSpPr>
        <p:spPr/>
        <p:txBody>
          <a:bodyPr/>
          <a:lstStyle/>
          <a:p>
            <a:r>
              <a:rPr lang="en-US" b="0" i="0" dirty="0">
                <a:solidFill>
                  <a:srgbClr val="000000"/>
                </a:solidFill>
                <a:effectLst/>
                <a:latin typeface="Aptos" panose="020B0004020202020204" pitchFamily="34" charset="0"/>
              </a:rPr>
              <a:t>Critical thinking is a term widely used in academics yet is a weak form of logical inference akin to abduction, and especially weak as compared to induction or a stronger form of inference - deduction. By establishing a framework which prioritizes questions over answers and function over form, and by investigating modes of inferential logic, reexamining the scientific method, and distinguishing between comprehension and understanding, a deductive "critical path" of logical inference is prescribed to effectively prosecute hypotheses and disrupt paradigm.</a:t>
            </a:r>
            <a:endParaRPr lang="en-US" dirty="0"/>
          </a:p>
        </p:txBody>
      </p:sp>
    </p:spTree>
    <p:extLst>
      <p:ext uri="{BB962C8B-B14F-4D97-AF65-F5344CB8AC3E}">
        <p14:creationId xmlns:p14="http://schemas.microsoft.com/office/powerpoint/2010/main" val="28554114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632C-C36F-034A-FBBB-4E21B75D4EAF}"/>
              </a:ext>
            </a:extLst>
          </p:cNvPr>
          <p:cNvSpPr>
            <a:spLocks noGrp="1"/>
          </p:cNvSpPr>
          <p:nvPr>
            <p:ph type="title"/>
          </p:nvPr>
        </p:nvSpPr>
        <p:spPr/>
        <p:txBody>
          <a:bodyPr/>
          <a:lstStyle/>
          <a:p>
            <a:r>
              <a:rPr lang="en-US" dirty="0"/>
              <a:t>Consider the following questions:</a:t>
            </a:r>
          </a:p>
        </p:txBody>
      </p:sp>
      <p:pic>
        <p:nvPicPr>
          <p:cNvPr id="5" name="Content Placeholder 4">
            <a:extLst>
              <a:ext uri="{FF2B5EF4-FFF2-40B4-BE49-F238E27FC236}">
                <a16:creationId xmlns:a16="http://schemas.microsoft.com/office/drawing/2014/main" id="{5F412F2C-E259-A958-1623-CCDF7E253E6C}"/>
              </a:ext>
            </a:extLst>
          </p:cNvPr>
          <p:cNvPicPr>
            <a:picLocks noGrp="1" noChangeAspect="1"/>
          </p:cNvPicPr>
          <p:nvPr>
            <p:ph idx="1"/>
          </p:nvPr>
        </p:nvPicPr>
        <p:blipFill>
          <a:blip r:embed="rId2"/>
          <a:stretch>
            <a:fillRect/>
          </a:stretch>
        </p:blipFill>
        <p:spPr>
          <a:xfrm>
            <a:off x="1534416" y="2286000"/>
            <a:ext cx="9275568" cy="3581400"/>
          </a:xfrm>
        </p:spPr>
      </p:pic>
      <p:sp>
        <p:nvSpPr>
          <p:cNvPr id="4" name="TextBox 3">
            <a:extLst>
              <a:ext uri="{FF2B5EF4-FFF2-40B4-BE49-F238E27FC236}">
                <a16:creationId xmlns:a16="http://schemas.microsoft.com/office/drawing/2014/main" id="{EA9BDAB4-BC26-B0EF-9F00-C120E62B6C2E}"/>
              </a:ext>
            </a:extLst>
          </p:cNvPr>
          <p:cNvSpPr txBox="1"/>
          <p:nvPr/>
        </p:nvSpPr>
        <p:spPr>
          <a:xfrm>
            <a:off x="3048000" y="5981700"/>
            <a:ext cx="6096000" cy="646331"/>
          </a:xfrm>
          <a:prstGeom prst="rect">
            <a:avLst/>
          </a:prstGeom>
          <a:noFill/>
        </p:spPr>
        <p:txBody>
          <a:bodyPr wrap="square">
            <a:spAutoFit/>
          </a:bodyPr>
          <a:lstStyle/>
          <a:p>
            <a:r>
              <a:rPr lang="en-US" dirty="0"/>
              <a:t>“Religion is a culture of faith. Science is a culture of doubt.” – Richard Feynman</a:t>
            </a:r>
          </a:p>
        </p:txBody>
      </p:sp>
    </p:spTree>
    <p:extLst>
      <p:ext uri="{BB962C8B-B14F-4D97-AF65-F5344CB8AC3E}">
        <p14:creationId xmlns:p14="http://schemas.microsoft.com/office/powerpoint/2010/main" val="475043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9DDB7-9F52-7B7F-BDC1-8C1BA808FEB3}"/>
              </a:ext>
            </a:extLst>
          </p:cNvPr>
          <p:cNvSpPr>
            <a:spLocks noGrp="1"/>
          </p:cNvSpPr>
          <p:nvPr>
            <p:ph type="title"/>
          </p:nvPr>
        </p:nvSpPr>
        <p:spPr/>
        <p:txBody>
          <a:bodyPr/>
          <a:lstStyle/>
          <a:p>
            <a:r>
              <a:rPr lang="en-US" dirty="0"/>
              <a:t>Questions are More Important than Answers</a:t>
            </a:r>
          </a:p>
        </p:txBody>
      </p:sp>
      <p:pic>
        <p:nvPicPr>
          <p:cNvPr id="3074" name="Picture 2" descr="query-2">
            <a:extLst>
              <a:ext uri="{FF2B5EF4-FFF2-40B4-BE49-F238E27FC236}">
                <a16:creationId xmlns:a16="http://schemas.microsoft.com/office/drawing/2014/main" id="{D77272FA-9B50-54E9-E2CD-AD47A207B1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4667" y="2171700"/>
            <a:ext cx="6031466" cy="3581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96F98C2-9153-7AD9-A39A-D1B1A4F250FD}"/>
              </a:ext>
            </a:extLst>
          </p:cNvPr>
          <p:cNvSpPr txBox="1"/>
          <p:nvPr/>
        </p:nvSpPr>
        <p:spPr>
          <a:xfrm>
            <a:off x="897467" y="5849034"/>
            <a:ext cx="11049000" cy="646331"/>
          </a:xfrm>
          <a:prstGeom prst="rect">
            <a:avLst/>
          </a:prstGeom>
          <a:noFill/>
        </p:spPr>
        <p:txBody>
          <a:bodyPr wrap="square">
            <a:spAutoFit/>
          </a:bodyPr>
          <a:lstStyle/>
          <a:p>
            <a:r>
              <a:rPr lang="en-US" dirty="0"/>
              <a:t>https://theethicalskeptic.com/2016/09/10/risk-of-stacked-most-probable-knowledge-versus-query-oriented-deontology/</a:t>
            </a:r>
          </a:p>
        </p:txBody>
      </p:sp>
      <p:sp>
        <p:nvSpPr>
          <p:cNvPr id="7" name="TextBox 6">
            <a:extLst>
              <a:ext uri="{FF2B5EF4-FFF2-40B4-BE49-F238E27FC236}">
                <a16:creationId xmlns:a16="http://schemas.microsoft.com/office/drawing/2014/main" id="{987DDE91-97EA-5696-582A-746A832B6C08}"/>
              </a:ext>
            </a:extLst>
          </p:cNvPr>
          <p:cNvSpPr txBox="1"/>
          <p:nvPr/>
        </p:nvSpPr>
        <p:spPr>
          <a:xfrm>
            <a:off x="7992534" y="2408128"/>
            <a:ext cx="3505199" cy="3108543"/>
          </a:xfrm>
          <a:prstGeom prst="rect">
            <a:avLst/>
          </a:prstGeom>
          <a:noFill/>
        </p:spPr>
        <p:txBody>
          <a:bodyPr wrap="square">
            <a:spAutoFit/>
          </a:bodyPr>
          <a:lstStyle/>
          <a:p>
            <a:r>
              <a:rPr lang="en-US" sz="1400" b="0" i="0" dirty="0">
                <a:solidFill>
                  <a:srgbClr val="323232"/>
                </a:solidFill>
                <a:effectLst/>
                <a:latin typeface="Arimo" panose="020B0604020202020204" pitchFamily="34" charset="0"/>
              </a:rPr>
              <a:t>“A deontologist prefers a state of ‘unknown’ over even a highly probable stacked set of provisional knowledge, because of the preferential deontological ethics of declaring a precise answer to be unknown, over ‘probably known’ inside a context of low intelligence and unevaluated risk.”</a:t>
            </a:r>
          </a:p>
          <a:p>
            <a:endParaRPr lang="en-US" sz="1400" dirty="0">
              <a:solidFill>
                <a:srgbClr val="323232"/>
              </a:solidFill>
              <a:latin typeface="Arimo" panose="020B0604020202020204" pitchFamily="34" charset="0"/>
            </a:endParaRPr>
          </a:p>
          <a:p>
            <a:r>
              <a:rPr lang="en-US" sz="1400" b="0" i="0" dirty="0">
                <a:solidFill>
                  <a:srgbClr val="323232"/>
                </a:solidFill>
                <a:effectLst/>
                <a:latin typeface="Arimo" panose="020B0604020202020204" pitchFamily="34" charset="0"/>
              </a:rPr>
              <a:t>“Data is a set of answers without context of question. Intelligence is a framework of questions which have either certain or null answers. The latter is more informative than the former.”</a:t>
            </a:r>
            <a:endParaRPr lang="en-US" sz="1400" dirty="0"/>
          </a:p>
        </p:txBody>
      </p:sp>
    </p:spTree>
    <p:extLst>
      <p:ext uri="{BB962C8B-B14F-4D97-AF65-F5344CB8AC3E}">
        <p14:creationId xmlns:p14="http://schemas.microsoft.com/office/powerpoint/2010/main" val="18203966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E6780-2558-2BA8-6CB8-D83D5BFEF9BC}"/>
              </a:ext>
            </a:extLst>
          </p:cNvPr>
          <p:cNvSpPr>
            <a:spLocks noGrp="1"/>
          </p:cNvSpPr>
          <p:nvPr>
            <p:ph type="title"/>
          </p:nvPr>
        </p:nvSpPr>
        <p:spPr/>
        <p:txBody>
          <a:bodyPr>
            <a:noAutofit/>
          </a:bodyPr>
          <a:lstStyle/>
          <a:p>
            <a:r>
              <a:rPr lang="en-US" sz="1800" dirty="0"/>
              <a:t>“Comparing the compatibility of various transition metals as to their lattice substitution tolerance”</a:t>
            </a:r>
          </a:p>
        </p:txBody>
      </p:sp>
      <p:pic>
        <p:nvPicPr>
          <p:cNvPr id="4" name="Content Placeholder 3">
            <a:extLst>
              <a:ext uri="{FF2B5EF4-FFF2-40B4-BE49-F238E27FC236}">
                <a16:creationId xmlns:a16="http://schemas.microsoft.com/office/drawing/2014/main" id="{737C3678-B1F7-2F5B-BB5F-FEE74713E7F6}"/>
              </a:ext>
            </a:extLst>
          </p:cNvPr>
          <p:cNvPicPr>
            <a:picLocks noGrp="1" noChangeAspect="1"/>
          </p:cNvPicPr>
          <p:nvPr>
            <p:ph idx="1"/>
          </p:nvPr>
        </p:nvPicPr>
        <p:blipFill>
          <a:blip r:embed="rId2"/>
          <a:stretch>
            <a:fillRect/>
          </a:stretch>
        </p:blipFill>
        <p:spPr>
          <a:xfrm>
            <a:off x="3197420" y="1080082"/>
            <a:ext cx="5797159" cy="5016616"/>
          </a:xfrm>
          <a:prstGeom prst="rect">
            <a:avLst/>
          </a:prstGeom>
        </p:spPr>
      </p:pic>
      <p:sp>
        <p:nvSpPr>
          <p:cNvPr id="6" name="TextBox 5">
            <a:extLst>
              <a:ext uri="{FF2B5EF4-FFF2-40B4-BE49-F238E27FC236}">
                <a16:creationId xmlns:a16="http://schemas.microsoft.com/office/drawing/2014/main" id="{5E66C2D6-CFBC-8598-E38C-1AB7E123D520}"/>
              </a:ext>
            </a:extLst>
          </p:cNvPr>
          <p:cNvSpPr txBox="1"/>
          <p:nvPr/>
        </p:nvSpPr>
        <p:spPr>
          <a:xfrm>
            <a:off x="838200" y="6172200"/>
            <a:ext cx="11040534" cy="369332"/>
          </a:xfrm>
          <a:prstGeom prst="rect">
            <a:avLst/>
          </a:prstGeom>
          <a:noFill/>
        </p:spPr>
        <p:txBody>
          <a:bodyPr wrap="square">
            <a:spAutoFit/>
          </a:bodyPr>
          <a:lstStyle/>
          <a:p>
            <a:r>
              <a:rPr lang="en-US" dirty="0"/>
              <a:t>https://theethicalskeptic.com/2018/03/25/the-role-of-critical-path-in-logic-systems-and-science/</a:t>
            </a:r>
          </a:p>
        </p:txBody>
      </p:sp>
    </p:spTree>
    <p:extLst>
      <p:ext uri="{BB962C8B-B14F-4D97-AF65-F5344CB8AC3E}">
        <p14:creationId xmlns:p14="http://schemas.microsoft.com/office/powerpoint/2010/main" val="801100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90E3AC0D-DBEA-8866-8463-814FD61393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99201" y="1990418"/>
            <a:ext cx="4733504" cy="3581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6E4BAA8-70F2-9199-402A-1DD06DCAFD70}"/>
              </a:ext>
            </a:extLst>
          </p:cNvPr>
          <p:cNvSpPr txBox="1"/>
          <p:nvPr/>
        </p:nvSpPr>
        <p:spPr>
          <a:xfrm>
            <a:off x="1430866" y="1990418"/>
            <a:ext cx="4733504" cy="3693319"/>
          </a:xfrm>
          <a:prstGeom prst="rect">
            <a:avLst/>
          </a:prstGeom>
          <a:noFill/>
        </p:spPr>
        <p:txBody>
          <a:bodyPr wrap="square">
            <a:spAutoFit/>
          </a:bodyPr>
          <a:lstStyle/>
          <a:p>
            <a:pPr fontAlgn="base"/>
            <a:r>
              <a:rPr lang="en-US" dirty="0"/>
              <a:t>“Comprehension is meta-understanding, which innately disrupts paradigm even more effectively than it does ignorance.</a:t>
            </a:r>
          </a:p>
          <a:p>
            <a:pPr fontAlgn="base"/>
            <a:endParaRPr lang="en-US" dirty="0"/>
          </a:p>
          <a:p>
            <a:pPr fontAlgn="base"/>
            <a:r>
              <a:rPr lang="en-US" dirty="0"/>
              <a:t>It is not simplicity, but rather the reduction of complicatedness, which is indeed the true scientific virtue.” – TES</a:t>
            </a:r>
          </a:p>
          <a:p>
            <a:pPr fontAlgn="base"/>
            <a:endParaRPr lang="en-US" dirty="0"/>
          </a:p>
          <a:p>
            <a:r>
              <a:rPr lang="en-US" b="0" dirty="0">
                <a:effectLst/>
              </a:rPr>
              <a:t>“It is impossible for a man to learn what he thinks he already knows.” - Epictetus</a:t>
            </a:r>
          </a:p>
          <a:p>
            <a:endParaRPr lang="en-US" dirty="0"/>
          </a:p>
          <a:p>
            <a:r>
              <a:rPr lang="en-US" dirty="0"/>
              <a:t>“The one thing I know is that I know nothing.” - Socrates</a:t>
            </a:r>
          </a:p>
        </p:txBody>
      </p:sp>
      <p:sp>
        <p:nvSpPr>
          <p:cNvPr id="8" name="Title 1">
            <a:extLst>
              <a:ext uri="{FF2B5EF4-FFF2-40B4-BE49-F238E27FC236}">
                <a16:creationId xmlns:a16="http://schemas.microsoft.com/office/drawing/2014/main" id="{4948B600-3E32-56A7-4945-DC5B0BBB4A1F}"/>
              </a:ext>
            </a:extLst>
          </p:cNvPr>
          <p:cNvSpPr>
            <a:spLocks noGrp="1"/>
          </p:cNvSpPr>
          <p:nvPr>
            <p:ph type="title"/>
          </p:nvPr>
        </p:nvSpPr>
        <p:spPr>
          <a:xfrm>
            <a:off x="1371600" y="685800"/>
            <a:ext cx="9601200" cy="1485900"/>
          </a:xfrm>
        </p:spPr>
        <p:txBody>
          <a:bodyPr/>
          <a:lstStyle/>
          <a:p>
            <a:r>
              <a:rPr lang="en-US" dirty="0"/>
              <a:t>Comprehension vs Understanding</a:t>
            </a:r>
          </a:p>
        </p:txBody>
      </p:sp>
    </p:spTree>
    <p:extLst>
      <p:ext uri="{BB962C8B-B14F-4D97-AF65-F5344CB8AC3E}">
        <p14:creationId xmlns:p14="http://schemas.microsoft.com/office/powerpoint/2010/main" val="270275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42C09-02AA-9FF9-DBD8-1BA2AF7A233D}"/>
              </a:ext>
            </a:extLst>
          </p:cNvPr>
          <p:cNvSpPr>
            <a:spLocks noGrp="1"/>
          </p:cNvSpPr>
          <p:nvPr>
            <p:ph type="title"/>
          </p:nvPr>
        </p:nvSpPr>
        <p:spPr/>
        <p:txBody>
          <a:bodyPr/>
          <a:lstStyle/>
          <a:p>
            <a:r>
              <a:rPr lang="en-US" dirty="0"/>
              <a:t>Comprehension vs Understanding</a:t>
            </a:r>
          </a:p>
        </p:txBody>
      </p:sp>
      <p:pic>
        <p:nvPicPr>
          <p:cNvPr id="8194" name="Picture 2">
            <a:extLst>
              <a:ext uri="{FF2B5EF4-FFF2-40B4-BE49-F238E27FC236}">
                <a16:creationId xmlns:a16="http://schemas.microsoft.com/office/drawing/2014/main" id="{2E47F1DB-E01F-A96A-A932-0CA68A7483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86526" y="3082737"/>
            <a:ext cx="4486275" cy="21050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E06C9B2-ADBD-F1C3-6771-F320BB1B1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064" y="1458382"/>
            <a:ext cx="4065412" cy="38909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96B0B96-FF95-B25B-BDFD-DA4C6F22CE12}"/>
              </a:ext>
            </a:extLst>
          </p:cNvPr>
          <p:cNvSpPr txBox="1"/>
          <p:nvPr/>
        </p:nvSpPr>
        <p:spPr>
          <a:xfrm>
            <a:off x="6096000" y="5495433"/>
            <a:ext cx="5935133" cy="646331"/>
          </a:xfrm>
          <a:prstGeom prst="rect">
            <a:avLst/>
          </a:prstGeom>
          <a:noFill/>
        </p:spPr>
        <p:txBody>
          <a:bodyPr wrap="square">
            <a:spAutoFit/>
          </a:bodyPr>
          <a:lstStyle/>
          <a:p>
            <a:pPr algn="just" fontAlgn="base"/>
            <a:r>
              <a:rPr lang="en-US" b="0" i="1" dirty="0">
                <a:solidFill>
                  <a:srgbClr val="323232"/>
                </a:solidFill>
                <a:effectLst/>
                <a:latin typeface="inherit"/>
              </a:rPr>
              <a:t>“Only describe, don’t explain.”</a:t>
            </a:r>
            <a:endParaRPr lang="en-US" b="0" i="0" dirty="0">
              <a:solidFill>
                <a:srgbClr val="323232"/>
              </a:solidFill>
              <a:effectLst/>
              <a:latin typeface="Arimo" panose="020B0604020202020204" pitchFamily="34" charset="0"/>
            </a:endParaRPr>
          </a:p>
          <a:p>
            <a:r>
              <a:rPr lang="en-US" dirty="0"/>
              <a:t>- Ludwig Wittgenstein, Tractatus Logico-</a:t>
            </a:r>
            <a:r>
              <a:rPr lang="en-US" dirty="0" err="1"/>
              <a:t>Philosophicus</a:t>
            </a:r>
            <a:endParaRPr lang="en-US" dirty="0"/>
          </a:p>
        </p:txBody>
      </p:sp>
      <p:sp>
        <p:nvSpPr>
          <p:cNvPr id="7" name="TextBox 6">
            <a:extLst>
              <a:ext uri="{FF2B5EF4-FFF2-40B4-BE49-F238E27FC236}">
                <a16:creationId xmlns:a16="http://schemas.microsoft.com/office/drawing/2014/main" id="{FCEA5BE1-FE8E-D0FE-9CCA-78D656B4ED74}"/>
              </a:ext>
            </a:extLst>
          </p:cNvPr>
          <p:cNvSpPr txBox="1"/>
          <p:nvPr/>
        </p:nvSpPr>
        <p:spPr>
          <a:xfrm>
            <a:off x="6113461" y="1851736"/>
            <a:ext cx="5435072" cy="923330"/>
          </a:xfrm>
          <a:prstGeom prst="rect">
            <a:avLst/>
          </a:prstGeom>
          <a:noFill/>
        </p:spPr>
        <p:txBody>
          <a:bodyPr wrap="square">
            <a:spAutoFit/>
          </a:bodyPr>
          <a:lstStyle/>
          <a:p>
            <a:r>
              <a:rPr lang="en-US" b="0" i="1" dirty="0">
                <a:solidFill>
                  <a:srgbClr val="323232"/>
                </a:solidFill>
                <a:effectLst/>
                <a:latin typeface="Arimo" panose="020B0604020202020204" pitchFamily="34" charset="0"/>
              </a:rPr>
              <a:t>Abduction is a Wittgenstein state of explaining and should never be conflated with the descriptive process of logical derivation and inference.</a:t>
            </a:r>
            <a:endParaRPr lang="en-US" dirty="0"/>
          </a:p>
        </p:txBody>
      </p:sp>
      <p:sp>
        <p:nvSpPr>
          <p:cNvPr id="11" name="TextBox 10">
            <a:extLst>
              <a:ext uri="{FF2B5EF4-FFF2-40B4-BE49-F238E27FC236}">
                <a16:creationId xmlns:a16="http://schemas.microsoft.com/office/drawing/2014/main" id="{8261C0B8-19BB-D2C0-0793-9A38D238F645}"/>
              </a:ext>
            </a:extLst>
          </p:cNvPr>
          <p:cNvSpPr txBox="1"/>
          <p:nvPr/>
        </p:nvSpPr>
        <p:spPr>
          <a:xfrm>
            <a:off x="1613607" y="5459926"/>
            <a:ext cx="4091869" cy="923330"/>
          </a:xfrm>
          <a:prstGeom prst="rect">
            <a:avLst/>
          </a:prstGeom>
          <a:noFill/>
        </p:spPr>
        <p:txBody>
          <a:bodyPr wrap="square">
            <a:spAutoFit/>
          </a:bodyPr>
          <a:lstStyle/>
          <a:p>
            <a:pPr algn="just" fontAlgn="base"/>
            <a:r>
              <a:rPr lang="en-US" i="1" dirty="0">
                <a:solidFill>
                  <a:srgbClr val="323232"/>
                </a:solidFill>
                <a:latin typeface="inherit"/>
              </a:rPr>
              <a:t>“Everything should be made as simple as possible, but not simpler.”</a:t>
            </a:r>
          </a:p>
          <a:p>
            <a:r>
              <a:rPr lang="en-US" dirty="0"/>
              <a:t>- Albert Einstein</a:t>
            </a:r>
          </a:p>
        </p:txBody>
      </p:sp>
    </p:spTree>
    <p:extLst>
      <p:ext uri="{BB962C8B-B14F-4D97-AF65-F5344CB8AC3E}">
        <p14:creationId xmlns:p14="http://schemas.microsoft.com/office/powerpoint/2010/main" val="1520766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DEC3-3AE7-FFE3-C2D0-02D429304457}"/>
              </a:ext>
            </a:extLst>
          </p:cNvPr>
          <p:cNvSpPr>
            <a:spLocks noGrp="1"/>
          </p:cNvSpPr>
          <p:nvPr>
            <p:ph type="title"/>
          </p:nvPr>
        </p:nvSpPr>
        <p:spPr/>
        <p:txBody>
          <a:bodyPr>
            <a:noAutofit/>
          </a:bodyPr>
          <a:lstStyle/>
          <a:p>
            <a:r>
              <a:rPr lang="en-US" dirty="0"/>
              <a:t>Takeaways</a:t>
            </a:r>
            <a:br>
              <a:rPr lang="en-US" dirty="0"/>
            </a:br>
            <a:endParaRPr lang="en-US" dirty="0"/>
          </a:p>
        </p:txBody>
      </p:sp>
      <p:sp>
        <p:nvSpPr>
          <p:cNvPr id="3" name="Content Placeholder 2">
            <a:extLst>
              <a:ext uri="{FF2B5EF4-FFF2-40B4-BE49-F238E27FC236}">
                <a16:creationId xmlns:a16="http://schemas.microsoft.com/office/drawing/2014/main" id="{E8F4BD25-FAFD-556B-0F25-F17D517ECF21}"/>
              </a:ext>
            </a:extLst>
          </p:cNvPr>
          <p:cNvSpPr>
            <a:spLocks noGrp="1"/>
          </p:cNvSpPr>
          <p:nvPr>
            <p:ph idx="1"/>
          </p:nvPr>
        </p:nvSpPr>
        <p:spPr/>
        <p:txBody>
          <a:bodyPr>
            <a:normAutofit/>
          </a:bodyPr>
          <a:lstStyle/>
          <a:p>
            <a:pPr marL="0" indent="0">
              <a:buNone/>
            </a:pPr>
            <a:r>
              <a:rPr lang="en-US" dirty="0"/>
              <a:t>“Under this philosophy of ‘function over form’, always therefore prefer</a:t>
            </a:r>
          </a:p>
          <a:p>
            <a:pPr lvl="1"/>
            <a:r>
              <a:rPr lang="en-US" dirty="0"/>
              <a:t>elegance over beauty</a:t>
            </a:r>
          </a:p>
          <a:p>
            <a:pPr lvl="1"/>
            <a:r>
              <a:rPr lang="en-US" dirty="0"/>
              <a:t>the straightforward over the simple</a:t>
            </a:r>
          </a:p>
          <a:p>
            <a:pPr lvl="1"/>
            <a:r>
              <a:rPr lang="en-US" dirty="0"/>
              <a:t>the complex over the complicated</a:t>
            </a:r>
          </a:p>
          <a:p>
            <a:pPr lvl="1"/>
            <a:r>
              <a:rPr lang="en-US" dirty="0"/>
              <a:t>description over explanation</a:t>
            </a:r>
          </a:p>
          <a:p>
            <a:pPr lvl="1"/>
            <a:r>
              <a:rPr lang="en-US" dirty="0"/>
              <a:t>comprehension over mere understanding.</a:t>
            </a:r>
          </a:p>
          <a:p>
            <a:pPr marL="0" indent="0">
              <a:buNone/>
            </a:pPr>
            <a:r>
              <a:rPr lang="en-US" dirty="0"/>
              <a:t>							~ The Ethical Skeptic”</a:t>
            </a:r>
          </a:p>
        </p:txBody>
      </p:sp>
    </p:spTree>
    <p:extLst>
      <p:ext uri="{BB962C8B-B14F-4D97-AF65-F5344CB8AC3E}">
        <p14:creationId xmlns:p14="http://schemas.microsoft.com/office/powerpoint/2010/main" val="3182431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4B396-5DD7-E00D-59B5-17B9D4B6674A}"/>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17CEA584-779C-F7AB-9B50-831DC68D83CC}"/>
              </a:ext>
            </a:extLst>
          </p:cNvPr>
          <p:cNvSpPr>
            <a:spLocks noGrp="1"/>
          </p:cNvSpPr>
          <p:nvPr>
            <p:ph idx="1"/>
          </p:nvPr>
        </p:nvSpPr>
        <p:spPr/>
        <p:txBody>
          <a:bodyPr>
            <a:normAutofit/>
          </a:bodyPr>
          <a:lstStyle/>
          <a:p>
            <a:r>
              <a:rPr lang="en-US" dirty="0"/>
              <a:t>It is better to look at many different perspectives once than to look from one perspective many times.</a:t>
            </a:r>
          </a:p>
          <a:p>
            <a:r>
              <a:rPr lang="en-US" dirty="0"/>
              <a:t>“Question the facts, examine every alternative you can think of.”</a:t>
            </a:r>
          </a:p>
          <a:p>
            <a:r>
              <a:rPr lang="en-US" dirty="0"/>
              <a:t>“Wrong answers under the right approach serve to inform.”</a:t>
            </a:r>
          </a:p>
          <a:p>
            <a:r>
              <a:rPr lang="en-US" dirty="0"/>
              <a:t>“Right answers under the wrong approach result in a parade of ‘naked emperors’.”</a:t>
            </a:r>
          </a:p>
          <a:p>
            <a:r>
              <a:rPr lang="en-US" dirty="0"/>
              <a:t>“Wrong and seeing” &gt; “correct and blind.”</a:t>
            </a:r>
          </a:p>
          <a:p>
            <a:r>
              <a:rPr lang="en-US" dirty="0"/>
              <a:t>Do not fear being wrong, fear not being informative.</a:t>
            </a:r>
          </a:p>
          <a:p>
            <a:endParaRPr lang="en-US" dirty="0"/>
          </a:p>
        </p:txBody>
      </p:sp>
    </p:spTree>
    <p:extLst>
      <p:ext uri="{BB962C8B-B14F-4D97-AF65-F5344CB8AC3E}">
        <p14:creationId xmlns:p14="http://schemas.microsoft.com/office/powerpoint/2010/main" val="787035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E9FE3-D1CE-168A-87EA-E84AADC156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958AE8-00E3-1514-8EDC-D77542110441}"/>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DBFFF21E-7EB7-2292-5D45-F928FC23685C}"/>
              </a:ext>
            </a:extLst>
          </p:cNvPr>
          <p:cNvSpPr>
            <a:spLocks noGrp="1"/>
          </p:cNvSpPr>
          <p:nvPr>
            <p:ph idx="1"/>
          </p:nvPr>
        </p:nvSpPr>
        <p:spPr/>
        <p:txBody>
          <a:bodyPr>
            <a:normAutofit/>
          </a:bodyPr>
          <a:lstStyle/>
          <a:p>
            <a:r>
              <a:rPr lang="en-US" dirty="0"/>
              <a:t>“Don’t explain, only describe.” – Ludwig Wittgenstein </a:t>
            </a:r>
          </a:p>
          <a:p>
            <a:r>
              <a:rPr lang="en-US" dirty="0"/>
              <a:t>“Not to be absolutely certain is one of the essential things in rationality.” – Friedrich Nietzsche </a:t>
            </a:r>
          </a:p>
          <a:p>
            <a:r>
              <a:rPr lang="en-US" dirty="0"/>
              <a:t>“Be a free thinker and don’t accept everything you hear as truth. Be critical and evaluate what you believe in.” – Aristotle</a:t>
            </a:r>
          </a:p>
          <a:p>
            <a:r>
              <a:rPr lang="en-US" dirty="0"/>
              <a:t>“I would rather have questions that cannot be answered than answers that cannot be questioned.” – Richard Feynman </a:t>
            </a:r>
          </a:p>
          <a:p>
            <a:endParaRPr lang="en-US" dirty="0"/>
          </a:p>
        </p:txBody>
      </p:sp>
    </p:spTree>
    <p:extLst>
      <p:ext uri="{BB962C8B-B14F-4D97-AF65-F5344CB8AC3E}">
        <p14:creationId xmlns:p14="http://schemas.microsoft.com/office/powerpoint/2010/main" val="2956085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74FB3-75D2-B3C3-801E-EDF3D9FA0F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C7C915-2A14-71A8-E68F-2C89F98156F6}"/>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BD4C3768-0E26-33A9-EEDF-6A429FE48995}"/>
              </a:ext>
            </a:extLst>
          </p:cNvPr>
          <p:cNvSpPr>
            <a:spLocks noGrp="1"/>
          </p:cNvSpPr>
          <p:nvPr>
            <p:ph idx="1"/>
          </p:nvPr>
        </p:nvSpPr>
        <p:spPr>
          <a:xfrm>
            <a:off x="6096000" y="2184400"/>
            <a:ext cx="5486400" cy="3581400"/>
          </a:xfrm>
        </p:spPr>
        <p:txBody>
          <a:bodyPr>
            <a:normAutofit/>
          </a:bodyPr>
          <a:lstStyle/>
          <a:p>
            <a:endParaRPr lang="en-US" dirty="0"/>
          </a:p>
          <a:p>
            <a:endParaRPr lang="en-US" dirty="0"/>
          </a:p>
          <a:p>
            <a:pPr marL="0" indent="0">
              <a:buNone/>
            </a:pPr>
            <a:endParaRPr lang="en-US" dirty="0"/>
          </a:p>
          <a:p>
            <a:pPr marL="0" indent="0">
              <a:buNone/>
            </a:pPr>
            <a:r>
              <a:rPr lang="en-US" dirty="0"/>
              <a:t>“... You push too hard, even numbers got limits.” – Mos Def, </a:t>
            </a:r>
            <a:r>
              <a:rPr lang="en-US" i="1" dirty="0"/>
              <a:t>Mathematics</a:t>
            </a:r>
          </a:p>
          <a:p>
            <a:endParaRPr lang="en-US" dirty="0"/>
          </a:p>
        </p:txBody>
      </p:sp>
      <p:pic>
        <p:nvPicPr>
          <p:cNvPr id="1026" name="Picture 2" descr="Mathematics - song and lyrics by Mos Def | Spotify">
            <a:extLst>
              <a:ext uri="{FF2B5EF4-FFF2-40B4-BE49-F238E27FC236}">
                <a16:creationId xmlns:a16="http://schemas.microsoft.com/office/drawing/2014/main" id="{A827BBA5-DA49-D75B-B810-C08C670437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100" y="2171700"/>
            <a:ext cx="3609600" cy="3581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75173F-82A7-9981-66E5-5DB4090F3804}"/>
              </a:ext>
            </a:extLst>
          </p:cNvPr>
          <p:cNvSpPr txBox="1"/>
          <p:nvPr/>
        </p:nvSpPr>
        <p:spPr>
          <a:xfrm>
            <a:off x="1967100" y="5910590"/>
            <a:ext cx="3609600" cy="523220"/>
          </a:xfrm>
          <a:prstGeom prst="rect">
            <a:avLst/>
          </a:prstGeom>
          <a:noFill/>
        </p:spPr>
        <p:txBody>
          <a:bodyPr wrap="square">
            <a:spAutoFit/>
          </a:bodyPr>
          <a:lstStyle/>
          <a:p>
            <a:r>
              <a:rPr lang="en-US" sz="1400" dirty="0"/>
              <a:t>https://open.spotify.com/track/3gRlmtdCyNoKiyozn2pqc9?si=796a86e891b44e33</a:t>
            </a:r>
          </a:p>
        </p:txBody>
      </p:sp>
    </p:spTree>
    <p:extLst>
      <p:ext uri="{BB962C8B-B14F-4D97-AF65-F5344CB8AC3E}">
        <p14:creationId xmlns:p14="http://schemas.microsoft.com/office/powerpoint/2010/main" val="11474142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48543-A768-ABED-69A9-3A34BDCFD0E0}"/>
              </a:ext>
            </a:extLst>
          </p:cNvPr>
          <p:cNvSpPr>
            <a:spLocks noGrp="1"/>
          </p:cNvSpPr>
          <p:nvPr>
            <p:ph type="title"/>
          </p:nvPr>
        </p:nvSpPr>
        <p:spPr/>
        <p:txBody>
          <a:bodyPr/>
          <a:lstStyle/>
          <a:p>
            <a:r>
              <a:rPr lang="en-US" dirty="0"/>
              <a:t>Citations</a:t>
            </a:r>
            <a:br>
              <a:rPr lang="en-US" dirty="0"/>
            </a:br>
            <a:r>
              <a:rPr lang="en-US" dirty="0"/>
              <a:t>	</a:t>
            </a:r>
          </a:p>
        </p:txBody>
      </p:sp>
      <p:sp>
        <p:nvSpPr>
          <p:cNvPr id="3" name="Content Placeholder 2">
            <a:extLst>
              <a:ext uri="{FF2B5EF4-FFF2-40B4-BE49-F238E27FC236}">
                <a16:creationId xmlns:a16="http://schemas.microsoft.com/office/drawing/2014/main" id="{F5D5EFA7-8B29-30E3-175C-9DB09E3DD39F}"/>
              </a:ext>
            </a:extLst>
          </p:cNvPr>
          <p:cNvSpPr>
            <a:spLocks noGrp="1"/>
          </p:cNvSpPr>
          <p:nvPr>
            <p:ph idx="1"/>
          </p:nvPr>
        </p:nvSpPr>
        <p:spPr/>
        <p:txBody>
          <a:bodyPr>
            <a:normAutofit fontScale="92500" lnSpcReduction="20000"/>
          </a:bodyPr>
          <a:lstStyle/>
          <a:p>
            <a:r>
              <a:rPr lang="en-US" dirty="0">
                <a:hlinkClick r:id="rId2"/>
              </a:rPr>
              <a:t>https://theethicalskeptic.com/2018/03/25/the-role-of-critical-path-in-logic-systems-and-science/</a:t>
            </a:r>
            <a:endParaRPr lang="en-US" dirty="0"/>
          </a:p>
          <a:p>
            <a:r>
              <a:rPr lang="en-US" dirty="0">
                <a:hlinkClick r:id="rId3"/>
              </a:rPr>
              <a:t>https://theethicalskeptic.com/2017/06/25/the-thee-types-of-reason/</a:t>
            </a:r>
            <a:endParaRPr lang="en-US" dirty="0"/>
          </a:p>
          <a:p>
            <a:r>
              <a:rPr lang="en-US" dirty="0">
                <a:hlinkClick r:id="rId4"/>
              </a:rPr>
              <a:t>https://theethicalskeptic.com/2019/03/04/the-map-of-inference/</a:t>
            </a:r>
            <a:endParaRPr lang="en-US" dirty="0"/>
          </a:p>
          <a:p>
            <a:r>
              <a:rPr lang="en-US" dirty="0">
                <a:hlinkClick r:id="rId5"/>
              </a:rPr>
              <a:t>https://theethicalskeptic.com/2016/09/10/risk-of-stacked-most-probable-knowledge-versus-query-oriented-deontology/</a:t>
            </a:r>
            <a:endParaRPr lang="en-US" dirty="0"/>
          </a:p>
          <a:p>
            <a:r>
              <a:rPr lang="en-US" dirty="0">
                <a:hlinkClick r:id="rId6"/>
              </a:rPr>
              <a:t>https://theethicalskeptic.com/2021/12/24/the-riddle-of-certainty/</a:t>
            </a:r>
            <a:endParaRPr lang="en-US" dirty="0"/>
          </a:p>
          <a:p>
            <a:r>
              <a:rPr lang="en-US" dirty="0">
                <a:hlinkClick r:id="rId7"/>
              </a:rPr>
              <a:t>https://theethicalskeptic.com/2022/01/27/the-strategic-mindset/</a:t>
            </a:r>
            <a:endParaRPr lang="en-US" dirty="0"/>
          </a:p>
          <a:p>
            <a:r>
              <a:rPr lang="en-US" dirty="0">
                <a:hlinkClick r:id="rId8"/>
              </a:rPr>
              <a:t>https://theethicalskeptic.com/2019/09/28/the-scientific-method/</a:t>
            </a:r>
            <a:endParaRPr lang="en-US" dirty="0"/>
          </a:p>
          <a:p>
            <a:r>
              <a:rPr lang="en-US" dirty="0">
                <a:hlinkClick r:id="rId9"/>
              </a:rPr>
              <a:t>https://theethicalskeptic.com/2022/01/06/the-distinction-between-comprehension-and-understanding/</a:t>
            </a:r>
            <a:endParaRPr lang="en-US" dirty="0"/>
          </a:p>
          <a:p>
            <a:endParaRPr lang="en-US" dirty="0"/>
          </a:p>
        </p:txBody>
      </p:sp>
    </p:spTree>
    <p:extLst>
      <p:ext uri="{BB962C8B-B14F-4D97-AF65-F5344CB8AC3E}">
        <p14:creationId xmlns:p14="http://schemas.microsoft.com/office/powerpoint/2010/main" val="587900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B5DDCF-8D6D-466A-4D25-6C18F3665FEE}"/>
              </a:ext>
            </a:extLst>
          </p:cNvPr>
          <p:cNvPicPr>
            <a:picLocks noChangeAspect="1"/>
          </p:cNvPicPr>
          <p:nvPr/>
        </p:nvPicPr>
        <p:blipFill>
          <a:blip r:embed="rId2"/>
          <a:stretch>
            <a:fillRect/>
          </a:stretch>
        </p:blipFill>
        <p:spPr>
          <a:xfrm>
            <a:off x="2641356" y="1890183"/>
            <a:ext cx="6909288" cy="3077634"/>
          </a:xfrm>
          <a:prstGeom prst="rect">
            <a:avLst/>
          </a:prstGeom>
        </p:spPr>
      </p:pic>
    </p:spTree>
    <p:extLst>
      <p:ext uri="{BB962C8B-B14F-4D97-AF65-F5344CB8AC3E}">
        <p14:creationId xmlns:p14="http://schemas.microsoft.com/office/powerpoint/2010/main" val="528853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0E6B1-A9FC-886A-3591-10FCBD218A9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455AC747-17B0-6D2C-BF4A-4D5059099692}"/>
              </a:ext>
            </a:extLst>
          </p:cNvPr>
          <p:cNvSpPr>
            <a:spLocks noGrp="1"/>
          </p:cNvSpPr>
          <p:nvPr>
            <p:ph idx="1"/>
          </p:nvPr>
        </p:nvSpPr>
        <p:spPr/>
        <p:txBody>
          <a:bodyPr/>
          <a:lstStyle/>
          <a:p>
            <a:r>
              <a:rPr lang="en-US"/>
              <a:t>Any </a:t>
            </a:r>
            <a:r>
              <a:rPr lang="en-US" dirty="0"/>
              <a:t>questions?</a:t>
            </a:r>
          </a:p>
        </p:txBody>
      </p:sp>
    </p:spTree>
    <p:extLst>
      <p:ext uri="{BB962C8B-B14F-4D97-AF65-F5344CB8AC3E}">
        <p14:creationId xmlns:p14="http://schemas.microsoft.com/office/powerpoint/2010/main" val="10981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CD55462-C3D7-D429-D8DD-1135B58DC9C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 r="-2"/>
          <a:stretch/>
        </p:blipFill>
        <p:spPr bwMode="auto">
          <a:xfrm>
            <a:off x="1" y="1"/>
            <a:ext cx="11768665" cy="66196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CF9519-8004-34CF-1108-349B5E514A1C}"/>
              </a:ext>
            </a:extLst>
          </p:cNvPr>
          <p:cNvSpPr txBox="1"/>
          <p:nvPr/>
        </p:nvSpPr>
        <p:spPr>
          <a:xfrm>
            <a:off x="753533" y="6556404"/>
            <a:ext cx="9626599" cy="369332"/>
          </a:xfrm>
          <a:prstGeom prst="rect">
            <a:avLst/>
          </a:prstGeom>
          <a:noFill/>
        </p:spPr>
        <p:txBody>
          <a:bodyPr wrap="square">
            <a:spAutoFit/>
          </a:bodyPr>
          <a:lstStyle/>
          <a:p>
            <a:r>
              <a:rPr lang="en-US" dirty="0"/>
              <a:t>https://theethicalskeptic.com/2021/12/24/the-riddle-of-certainty/</a:t>
            </a:r>
          </a:p>
        </p:txBody>
      </p:sp>
      <p:sp>
        <p:nvSpPr>
          <p:cNvPr id="2" name="Rectangle 1">
            <a:extLst>
              <a:ext uri="{FF2B5EF4-FFF2-40B4-BE49-F238E27FC236}">
                <a16:creationId xmlns:a16="http://schemas.microsoft.com/office/drawing/2014/main" id="{819AE202-B60B-C1A6-EDFB-A1743A0D53E1}"/>
              </a:ext>
            </a:extLst>
          </p:cNvPr>
          <p:cNvSpPr/>
          <p:nvPr/>
        </p:nvSpPr>
        <p:spPr>
          <a:xfrm>
            <a:off x="6773334" y="1735668"/>
            <a:ext cx="4487334" cy="491066"/>
          </a:xfrm>
          <a:prstGeom prst="rect">
            <a:avLst/>
          </a:prstGeom>
          <a:solidFill>
            <a:srgbClr val="FFCA08">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D8B5856-DC09-2D5F-BE38-F92350EB194E}"/>
              </a:ext>
            </a:extLst>
          </p:cNvPr>
          <p:cNvSpPr/>
          <p:nvPr/>
        </p:nvSpPr>
        <p:spPr>
          <a:xfrm>
            <a:off x="6773335" y="4030136"/>
            <a:ext cx="4690532" cy="719664"/>
          </a:xfrm>
          <a:prstGeom prst="rect">
            <a:avLst/>
          </a:prstGeom>
          <a:solidFill>
            <a:srgbClr val="FFCA08">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6470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6F150-479F-BF13-F7C8-A133556F9B97}"/>
              </a:ext>
            </a:extLst>
          </p:cNvPr>
          <p:cNvSpPr>
            <a:spLocks noGrp="1"/>
          </p:cNvSpPr>
          <p:nvPr>
            <p:ph type="title"/>
          </p:nvPr>
        </p:nvSpPr>
        <p:spPr/>
        <p:txBody>
          <a:bodyPr/>
          <a:lstStyle/>
          <a:p>
            <a:r>
              <a:rPr lang="en-US" dirty="0"/>
              <a:t>The Riddle of Certainty</a:t>
            </a:r>
          </a:p>
        </p:txBody>
      </p:sp>
      <p:sp>
        <p:nvSpPr>
          <p:cNvPr id="3" name="Content Placeholder 2">
            <a:extLst>
              <a:ext uri="{FF2B5EF4-FFF2-40B4-BE49-F238E27FC236}">
                <a16:creationId xmlns:a16="http://schemas.microsoft.com/office/drawing/2014/main" id="{20170E6B-2BE6-B901-F0C1-F4E1BE77535D}"/>
              </a:ext>
            </a:extLst>
          </p:cNvPr>
          <p:cNvSpPr>
            <a:spLocks noGrp="1"/>
          </p:cNvSpPr>
          <p:nvPr>
            <p:ph idx="1"/>
          </p:nvPr>
        </p:nvSpPr>
        <p:spPr/>
        <p:txBody>
          <a:bodyPr>
            <a:normAutofit fontScale="92500" lnSpcReduction="10000"/>
          </a:bodyPr>
          <a:lstStyle/>
          <a:p>
            <a:r>
              <a:rPr lang="en-US" dirty="0">
                <a:solidFill>
                  <a:schemeClr val="tx1"/>
                </a:solidFill>
              </a:rPr>
              <a:t>“An investigator is much more effective in seeking to increase the reliability of probative information, than by attempting to increase the probative nature of reliable information.”</a:t>
            </a:r>
          </a:p>
          <a:p>
            <a:r>
              <a:rPr lang="en-US" dirty="0">
                <a:solidFill>
                  <a:schemeClr val="tx1"/>
                </a:solidFill>
              </a:rPr>
              <a:t>Increasing precision of accurate information &gt; Increasing accuracy of precise information</a:t>
            </a:r>
          </a:p>
          <a:p>
            <a:endParaRPr lang="en-US" dirty="0">
              <a:solidFill>
                <a:schemeClr val="tx1"/>
              </a:solidFill>
            </a:endParaRPr>
          </a:p>
          <a:p>
            <a:r>
              <a:rPr lang="en-US" dirty="0">
                <a:solidFill>
                  <a:schemeClr val="tx1"/>
                </a:solidFill>
              </a:rPr>
              <a:t>“Fewer and more spread detections are more valuable than deep but concentrated ones. Information should be rated on its reach and not simply its confidence.”</a:t>
            </a:r>
          </a:p>
          <a:p>
            <a:endParaRPr lang="en-US" dirty="0">
              <a:solidFill>
                <a:schemeClr val="tx1"/>
              </a:solidFill>
            </a:endParaRPr>
          </a:p>
          <a:p>
            <a:r>
              <a:rPr lang="en-US" dirty="0">
                <a:solidFill>
                  <a:schemeClr val="tx1"/>
                </a:solidFill>
              </a:rPr>
              <a:t>“Wrong answers under the right approach, serve to inform. Right answers under the wrong approach result in an endless parade of paradox and naked emperors.”</a:t>
            </a:r>
          </a:p>
          <a:p>
            <a:pPr marL="0" indent="0">
              <a:buNone/>
            </a:pP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775229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A5F20-B7F1-AB7E-E98B-B21BC0C00EBD}"/>
              </a:ext>
            </a:extLst>
          </p:cNvPr>
          <p:cNvSpPr>
            <a:spLocks noGrp="1"/>
          </p:cNvSpPr>
          <p:nvPr>
            <p:ph type="title"/>
          </p:nvPr>
        </p:nvSpPr>
        <p:spPr/>
        <p:txBody>
          <a:bodyPr/>
          <a:lstStyle/>
          <a:p>
            <a:r>
              <a:rPr lang="en-US" dirty="0"/>
              <a:t>Doubt and Skepticism	</a:t>
            </a:r>
          </a:p>
        </p:txBody>
      </p:sp>
      <p:sp>
        <p:nvSpPr>
          <p:cNvPr id="3" name="Content Placeholder 2">
            <a:extLst>
              <a:ext uri="{FF2B5EF4-FFF2-40B4-BE49-F238E27FC236}">
                <a16:creationId xmlns:a16="http://schemas.microsoft.com/office/drawing/2014/main" id="{8EE90A0C-6BC2-CBF2-1DCA-6A5F1B2C4768}"/>
              </a:ext>
            </a:extLst>
          </p:cNvPr>
          <p:cNvSpPr>
            <a:spLocks noGrp="1"/>
          </p:cNvSpPr>
          <p:nvPr>
            <p:ph idx="1"/>
          </p:nvPr>
        </p:nvSpPr>
        <p:spPr/>
        <p:txBody>
          <a:bodyPr>
            <a:normAutofit fontScale="77500" lnSpcReduction="20000"/>
          </a:bodyPr>
          <a:lstStyle/>
          <a:p>
            <a:r>
              <a:rPr lang="en-US" dirty="0">
                <a:solidFill>
                  <a:schemeClr val="tx1"/>
                </a:solidFill>
              </a:rPr>
              <a:t>“Religion is a culture of faith. Science is a culture of doubt.” – Richard Feynman</a:t>
            </a:r>
          </a:p>
          <a:p>
            <a:pPr algn="just" fontAlgn="base">
              <a:spcAft>
                <a:spcPts val="1050"/>
              </a:spcAft>
            </a:pPr>
            <a:r>
              <a:rPr lang="en-US" b="1" i="1" dirty="0">
                <a:solidFill>
                  <a:schemeClr val="tx1"/>
                </a:solidFill>
                <a:effectLst/>
                <a:latin typeface="inherit"/>
              </a:rPr>
              <a:t>Methodical Doubt</a:t>
            </a:r>
            <a:r>
              <a:rPr lang="en-US" b="0" i="1" dirty="0">
                <a:solidFill>
                  <a:schemeClr val="tx1"/>
                </a:solidFill>
                <a:effectLst/>
                <a:latin typeface="inherit"/>
              </a:rPr>
              <a:t> – doubt employed as a </a:t>
            </a:r>
            <a:r>
              <a:rPr lang="en-US" b="0" i="1" dirty="0" err="1">
                <a:solidFill>
                  <a:schemeClr val="tx1"/>
                </a:solidFill>
                <a:effectLst/>
                <a:latin typeface="inherit"/>
              </a:rPr>
              <a:t>skulptur</a:t>
            </a:r>
            <a:r>
              <a:rPr lang="en-US" b="0" i="1" dirty="0">
                <a:solidFill>
                  <a:schemeClr val="tx1"/>
                </a:solidFill>
                <a:effectLst/>
                <a:latin typeface="inherit"/>
              </a:rPr>
              <a:t> mechanism, to slice away disliked observations until one is left with the data set they favored before coming to an argument. The first is the questionable method of denying that something exists or is true simply because it defies a certain a priori stacked provisional knowledge. This is nothing but a belief expressed in the negative, packaged in such a fashion as to exploit the knowledge that claims to denial are afforded immediate acceptance over claims to the affirmative. This is a religious game of manipulating the process of knowledge development into a whipsaw effect supporting a given conclusion set.</a:t>
            </a:r>
            <a:endParaRPr lang="en-US" b="0" i="0" dirty="0">
              <a:solidFill>
                <a:schemeClr val="tx1"/>
              </a:solidFill>
              <a:effectLst/>
              <a:latin typeface="Arimo" panose="020B0604020202020204" pitchFamily="34" charset="0"/>
            </a:endParaRPr>
          </a:p>
          <a:p>
            <a:pPr algn="just" fontAlgn="base">
              <a:spcAft>
                <a:spcPts val="1050"/>
              </a:spcAft>
            </a:pPr>
            <a:r>
              <a:rPr lang="en-US" b="1" i="1" dirty="0">
                <a:solidFill>
                  <a:schemeClr val="tx1"/>
                </a:solidFill>
                <a:effectLst/>
                <a:latin typeface="inherit"/>
              </a:rPr>
              <a:t>Deontological Doubt (</a:t>
            </a:r>
            <a:r>
              <a:rPr lang="en-US" b="1" i="1" dirty="0" err="1">
                <a:solidFill>
                  <a:schemeClr val="tx1"/>
                </a:solidFill>
                <a:effectLst/>
                <a:latin typeface="inherit"/>
              </a:rPr>
              <a:t>epoché</a:t>
            </a:r>
            <a:r>
              <a:rPr lang="en-US" b="1" i="1" dirty="0">
                <a:solidFill>
                  <a:schemeClr val="tx1"/>
                </a:solidFill>
                <a:effectLst/>
                <a:latin typeface="inherit"/>
              </a:rPr>
              <a:t>)</a:t>
            </a:r>
            <a:r>
              <a:rPr lang="en-US" b="0" i="1" dirty="0">
                <a:solidFill>
                  <a:schemeClr val="tx1"/>
                </a:solidFill>
                <a:effectLst/>
                <a:latin typeface="inherit"/>
              </a:rPr>
              <a:t> – if however, one defines ‘doubt’ as the refusal to assign an answer (no matter how probable) for a specific question – in absence of assessing question sequence, risk and dependency (reduction), preferring instead the value of leaving the question unanswered (null) over a state of being ‘</a:t>
            </a:r>
            <a:r>
              <a:rPr lang="en-US" b="0" i="1" dirty="0" err="1">
                <a:solidFill>
                  <a:schemeClr val="tx1"/>
                </a:solidFill>
                <a:effectLst/>
                <a:latin typeface="inherit"/>
              </a:rPr>
              <a:t>sorta</a:t>
            </a:r>
            <a:r>
              <a:rPr lang="en-US" b="0" i="1" dirty="0">
                <a:solidFill>
                  <a:schemeClr val="tx1"/>
                </a:solidFill>
                <a:effectLst/>
                <a:latin typeface="inherit"/>
              </a:rPr>
              <a:t> answered inside a mutually reinforcing set of </a:t>
            </a:r>
            <a:r>
              <a:rPr lang="en-US" b="0" i="1" dirty="0" err="1">
                <a:solidFill>
                  <a:schemeClr val="tx1"/>
                </a:solidFill>
                <a:effectLst/>
                <a:latin typeface="inherit"/>
              </a:rPr>
              <a:t>sorta</a:t>
            </a:r>
            <a:r>
              <a:rPr lang="en-US" b="0" i="1" dirty="0">
                <a:solidFill>
                  <a:schemeClr val="tx1"/>
                </a:solidFill>
                <a:effectLst/>
                <a:latin typeface="inherit"/>
              </a:rPr>
              <a:t> </a:t>
            </a:r>
            <a:r>
              <a:rPr lang="en-US" b="0" i="1" dirty="0" err="1">
                <a:solidFill>
                  <a:schemeClr val="tx1"/>
                </a:solidFill>
                <a:effectLst/>
                <a:latin typeface="inherit"/>
              </a:rPr>
              <a:t>answereds</a:t>
            </a:r>
            <a:r>
              <a:rPr lang="en-US" b="0" i="1" dirty="0">
                <a:solidFill>
                  <a:schemeClr val="tx1"/>
                </a:solidFill>
                <a:effectLst/>
                <a:latin typeface="inherit"/>
              </a:rPr>
              <a:t>’ (provisional knowledge) – then this is the superior nature of deontological ethics.</a:t>
            </a:r>
          </a:p>
          <a:p>
            <a:pPr algn="just" fontAlgn="base">
              <a:spcAft>
                <a:spcPts val="1050"/>
              </a:spcAft>
            </a:pPr>
            <a:r>
              <a:rPr kumimoji="0" lang="en-US" altLang="en-US" sz="2000" b="1" i="1" u="none" strike="noStrike" cap="none" normalizeH="0" baseline="0" dirty="0" err="1">
                <a:ln>
                  <a:noFill/>
                </a:ln>
                <a:solidFill>
                  <a:schemeClr val="tx1"/>
                </a:solidFill>
                <a:effectLst/>
                <a:latin typeface="inherit"/>
              </a:rPr>
              <a:t>Epoché</a:t>
            </a:r>
            <a:r>
              <a:rPr kumimoji="0" lang="en-US" altLang="en-US" sz="2000" b="0" i="1" u="none" strike="noStrike" cap="none" normalizeH="0" baseline="0" dirty="0">
                <a:ln>
                  <a:noFill/>
                </a:ln>
                <a:solidFill>
                  <a:schemeClr val="tx1"/>
                </a:solidFill>
                <a:effectLst/>
                <a:latin typeface="inherit"/>
              </a:rPr>
              <a:t> – or the </a:t>
            </a:r>
            <a:r>
              <a:rPr kumimoji="0" lang="en-US" altLang="en-US" sz="2000" b="0" i="1" u="sng" strike="noStrike" cap="none" normalizeH="0" baseline="0" dirty="0">
                <a:ln>
                  <a:noFill/>
                </a:ln>
                <a:solidFill>
                  <a:schemeClr val="tx1"/>
                </a:solidFill>
                <a:effectLst/>
                <a:latin typeface="inherit"/>
              </a:rPr>
              <a:t>suspension of disposition</a:t>
            </a:r>
            <a:r>
              <a:rPr kumimoji="0" lang="en-US" altLang="en-US" sz="2000" b="0" i="1" u="none" strike="noStrike" cap="none" normalizeH="0" baseline="0" dirty="0">
                <a:ln>
                  <a:noFill/>
                </a:ln>
                <a:solidFill>
                  <a:schemeClr val="tx1"/>
                </a:solidFill>
                <a:effectLst/>
                <a:latin typeface="inherit"/>
              </a:rPr>
              <a:t>, is the discipline of ethical skepticism which disarms such sleight-of-hand abuse by means of abductive rationalization.</a:t>
            </a:r>
          </a:p>
        </p:txBody>
      </p:sp>
    </p:spTree>
    <p:extLst>
      <p:ext uri="{BB962C8B-B14F-4D97-AF65-F5344CB8AC3E}">
        <p14:creationId xmlns:p14="http://schemas.microsoft.com/office/powerpoint/2010/main" val="3060620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E0D5E-68B6-B929-0D20-8D32EF7523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5A61CF-1597-2F02-E2A4-B9391DB768EB}"/>
              </a:ext>
            </a:extLst>
          </p:cNvPr>
          <p:cNvSpPr>
            <a:spLocks noGrp="1"/>
          </p:cNvSpPr>
          <p:nvPr>
            <p:ph type="title"/>
          </p:nvPr>
        </p:nvSpPr>
        <p:spPr/>
        <p:txBody>
          <a:bodyPr/>
          <a:lstStyle/>
          <a:p>
            <a:r>
              <a:rPr lang="en-US" dirty="0"/>
              <a:t>Doubt and Skepticism	</a:t>
            </a:r>
          </a:p>
        </p:txBody>
      </p:sp>
      <p:sp>
        <p:nvSpPr>
          <p:cNvPr id="3" name="Content Placeholder 2">
            <a:extLst>
              <a:ext uri="{FF2B5EF4-FFF2-40B4-BE49-F238E27FC236}">
                <a16:creationId xmlns:a16="http://schemas.microsoft.com/office/drawing/2014/main" id="{BBFD349D-0C5C-4D28-3EEE-732C2EB57C6C}"/>
              </a:ext>
            </a:extLst>
          </p:cNvPr>
          <p:cNvSpPr>
            <a:spLocks noGrp="1"/>
          </p:cNvSpPr>
          <p:nvPr>
            <p:ph idx="1"/>
          </p:nvPr>
        </p:nvSpPr>
        <p:spPr/>
        <p:txBody>
          <a:bodyPr>
            <a:normAutofit lnSpcReduction="10000"/>
          </a:bodyPr>
          <a:lstStyle/>
          <a:p>
            <a:pPr algn="just" fontAlgn="base">
              <a:spcAft>
                <a:spcPts val="1050"/>
              </a:spcAft>
            </a:pPr>
            <a:r>
              <a:rPr lang="en-US" sz="1600" b="0" dirty="0">
                <a:solidFill>
                  <a:schemeClr val="tx1"/>
                </a:solidFill>
                <a:effectLst/>
              </a:rPr>
              <a:t>Most fake skeptics define ‘doubt’ as the former and not the latter – and often fail to understand the difference.</a:t>
            </a:r>
            <a:endParaRPr lang="en-US" sz="1600" dirty="0">
              <a:solidFill>
                <a:schemeClr val="tx1"/>
              </a:solidFill>
            </a:endParaRPr>
          </a:p>
          <a:p>
            <a:pPr algn="just" fontAlgn="base">
              <a:spcAft>
                <a:spcPts val="1050"/>
              </a:spcAft>
            </a:pPr>
            <a:r>
              <a:rPr kumimoji="0" lang="en-US" altLang="en-US" sz="1600" b="0" u="none" strike="noStrike" cap="none" normalizeH="0" baseline="0" dirty="0">
                <a:ln>
                  <a:noFill/>
                </a:ln>
                <a:solidFill>
                  <a:schemeClr val="tx1"/>
                </a:solidFill>
                <a:effectLst/>
              </a:rPr>
              <a:t>It is this very habit of seeking expedient force-to-simple understanding, in lieu of rigorous comprehension, which renders one vulnerable to the corrupted philosophy of abductive reasoning.</a:t>
            </a:r>
          </a:p>
          <a:p>
            <a:pPr algn="just" fontAlgn="base">
              <a:spcAft>
                <a:spcPts val="1050"/>
              </a:spcAft>
            </a:pPr>
            <a:r>
              <a:rPr lang="en-US" sz="1600" b="0" dirty="0">
                <a:solidFill>
                  <a:schemeClr val="tx1"/>
                </a:solidFill>
                <a:effectLst/>
              </a:rPr>
              <a:t>Abduction is a false notion, a square peg of philosophy we keep trying to hammer into the round hole of science. Because it affords us comfort in avoiding the painful ‘blue balls’ of skepticism or dissonance.</a:t>
            </a:r>
          </a:p>
          <a:p>
            <a:pPr algn="just" fontAlgn="base">
              <a:spcAft>
                <a:spcPts val="1050"/>
              </a:spcAft>
            </a:pPr>
            <a:r>
              <a:rPr lang="en-US" sz="1600" b="0" dirty="0">
                <a:solidFill>
                  <a:schemeClr val="tx1"/>
                </a:solidFill>
                <a:effectLst/>
              </a:rPr>
              <a:t>A simple wrong answer is much worse than a complicated one, because the former is harder to dispel. (Cultivated Ignorance)</a:t>
            </a:r>
          </a:p>
          <a:p>
            <a:pPr algn="just" fontAlgn="base">
              <a:spcAft>
                <a:spcPts val="1050"/>
              </a:spcAft>
            </a:pPr>
            <a:r>
              <a:rPr lang="en-US" sz="1600" b="0" dirty="0">
                <a:solidFill>
                  <a:schemeClr val="tx1"/>
                </a:solidFill>
                <a:effectLst/>
              </a:rPr>
              <a:t>"It is the mark of an educated mind to rest satisfied with the degree of precision which the nature of the subject admits and not to seek exactness where only an approximation is possible." </a:t>
            </a:r>
            <a:br>
              <a:rPr lang="en-US" sz="1600" b="0" dirty="0">
                <a:solidFill>
                  <a:schemeClr val="tx1"/>
                </a:solidFill>
                <a:effectLst/>
              </a:rPr>
            </a:br>
            <a:r>
              <a:rPr lang="en-US" sz="1600" b="0" dirty="0">
                <a:solidFill>
                  <a:schemeClr val="tx1"/>
                </a:solidFill>
                <a:effectLst/>
              </a:rPr>
              <a:t>- Aristotle (</a:t>
            </a:r>
            <a:r>
              <a:rPr lang="en-US" sz="1600" b="0" dirty="0" err="1">
                <a:solidFill>
                  <a:schemeClr val="tx1"/>
                </a:solidFill>
                <a:effectLst/>
              </a:rPr>
              <a:t>Nichomachean</a:t>
            </a:r>
            <a:r>
              <a:rPr lang="en-US" sz="1600" b="0" dirty="0">
                <a:solidFill>
                  <a:schemeClr val="tx1"/>
                </a:solidFill>
                <a:effectLst/>
              </a:rPr>
              <a:t> Ethics)</a:t>
            </a:r>
          </a:p>
        </p:txBody>
      </p:sp>
    </p:spTree>
    <p:extLst>
      <p:ext uri="{BB962C8B-B14F-4D97-AF65-F5344CB8AC3E}">
        <p14:creationId xmlns:p14="http://schemas.microsoft.com/office/powerpoint/2010/main" val="464487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50D38-60F4-2AFE-8F0C-4533D4219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6F295A-9B85-B69C-8A07-55A0681E7990}"/>
              </a:ext>
            </a:extLst>
          </p:cNvPr>
          <p:cNvSpPr>
            <a:spLocks noGrp="1"/>
          </p:cNvSpPr>
          <p:nvPr>
            <p:ph type="title"/>
          </p:nvPr>
        </p:nvSpPr>
        <p:spPr/>
        <p:txBody>
          <a:bodyPr/>
          <a:lstStyle/>
          <a:p>
            <a:r>
              <a:rPr lang="en-US" dirty="0"/>
              <a:t>Doubt and Skepticism	</a:t>
            </a:r>
          </a:p>
        </p:txBody>
      </p:sp>
      <p:sp>
        <p:nvSpPr>
          <p:cNvPr id="3" name="Content Placeholder 2">
            <a:extLst>
              <a:ext uri="{FF2B5EF4-FFF2-40B4-BE49-F238E27FC236}">
                <a16:creationId xmlns:a16="http://schemas.microsoft.com/office/drawing/2014/main" id="{17D13DAD-4D23-432E-2610-011028F7B940}"/>
              </a:ext>
            </a:extLst>
          </p:cNvPr>
          <p:cNvSpPr>
            <a:spLocks noGrp="1"/>
          </p:cNvSpPr>
          <p:nvPr>
            <p:ph idx="1"/>
          </p:nvPr>
        </p:nvSpPr>
        <p:spPr>
          <a:xfrm>
            <a:off x="1371600" y="2286000"/>
            <a:ext cx="5147734" cy="3581400"/>
          </a:xfrm>
        </p:spPr>
        <p:txBody>
          <a:bodyPr>
            <a:normAutofit/>
          </a:bodyPr>
          <a:lstStyle/>
          <a:p>
            <a:pPr fontAlgn="base">
              <a:lnSpc>
                <a:spcPct val="74000"/>
              </a:lnSpc>
            </a:pPr>
            <a:r>
              <a:rPr lang="en-US" sz="1600" dirty="0">
                <a:solidFill>
                  <a:schemeClr val="tx1"/>
                </a:solidFill>
              </a:rPr>
              <a:t>"It is the mark of an educated mind to rest satisfied with the degree of precision which the nature of the subject admits and not to seek exactness where only an approximation is possible." </a:t>
            </a:r>
            <a:br>
              <a:rPr lang="en-US" sz="1600" dirty="0">
                <a:solidFill>
                  <a:schemeClr val="tx1"/>
                </a:solidFill>
              </a:rPr>
            </a:br>
            <a:r>
              <a:rPr lang="en-US" sz="1600" dirty="0">
                <a:solidFill>
                  <a:schemeClr val="tx1"/>
                </a:solidFill>
              </a:rPr>
              <a:t>- Aristotle (</a:t>
            </a:r>
            <a:r>
              <a:rPr lang="en-US" sz="1600" dirty="0" err="1">
                <a:solidFill>
                  <a:schemeClr val="tx1"/>
                </a:solidFill>
              </a:rPr>
              <a:t>Nichomachean</a:t>
            </a:r>
            <a:r>
              <a:rPr lang="en-US" sz="1600" dirty="0">
                <a:solidFill>
                  <a:schemeClr val="tx1"/>
                </a:solidFill>
              </a:rPr>
              <a:t> Ethics)</a:t>
            </a:r>
          </a:p>
          <a:p>
            <a:pPr fontAlgn="base">
              <a:lnSpc>
                <a:spcPct val="74000"/>
              </a:lnSpc>
            </a:pPr>
            <a:endParaRPr lang="en-US" sz="1600" dirty="0">
              <a:solidFill>
                <a:schemeClr val="tx1"/>
              </a:solidFill>
            </a:endParaRPr>
          </a:p>
          <a:p>
            <a:pPr fontAlgn="base">
              <a:lnSpc>
                <a:spcPct val="74000"/>
              </a:lnSpc>
            </a:pPr>
            <a:endParaRPr lang="en-US" sz="1600" dirty="0">
              <a:solidFill>
                <a:schemeClr val="tx1"/>
              </a:solidFill>
            </a:endParaRPr>
          </a:p>
          <a:p>
            <a:pPr fontAlgn="base">
              <a:lnSpc>
                <a:spcPct val="74000"/>
              </a:lnSpc>
            </a:pPr>
            <a:r>
              <a:rPr lang="en-US" sz="1600" dirty="0">
                <a:solidFill>
                  <a:schemeClr val="tx1"/>
                </a:solidFill>
              </a:rPr>
              <a:t>“New ideas must be shaped with vision and imagination, not just inherited knowledge. Too much education without independent thought leads to indoctrination, not intelligence.” – Nikola Tesla</a:t>
            </a:r>
          </a:p>
        </p:txBody>
      </p:sp>
      <p:pic>
        <p:nvPicPr>
          <p:cNvPr id="4" name="Picture 3">
            <a:extLst>
              <a:ext uri="{FF2B5EF4-FFF2-40B4-BE49-F238E27FC236}">
                <a16:creationId xmlns:a16="http://schemas.microsoft.com/office/drawing/2014/main" id="{5881121C-E0F7-08ED-D63F-EB9E57272701}"/>
              </a:ext>
            </a:extLst>
          </p:cNvPr>
          <p:cNvPicPr>
            <a:picLocks noChangeAspect="1"/>
          </p:cNvPicPr>
          <p:nvPr/>
        </p:nvPicPr>
        <p:blipFill>
          <a:blip r:embed="rId2"/>
          <a:stretch>
            <a:fillRect/>
          </a:stretch>
        </p:blipFill>
        <p:spPr>
          <a:xfrm>
            <a:off x="7882950" y="372049"/>
            <a:ext cx="2937450" cy="2929467"/>
          </a:xfrm>
          <a:prstGeom prst="rect">
            <a:avLst/>
          </a:prstGeom>
        </p:spPr>
      </p:pic>
      <p:sp>
        <p:nvSpPr>
          <p:cNvPr id="6" name="TextBox 5">
            <a:extLst>
              <a:ext uri="{FF2B5EF4-FFF2-40B4-BE49-F238E27FC236}">
                <a16:creationId xmlns:a16="http://schemas.microsoft.com/office/drawing/2014/main" id="{C121AC6C-1AB8-613F-0E3B-CCC12A634583}"/>
              </a:ext>
            </a:extLst>
          </p:cNvPr>
          <p:cNvSpPr txBox="1"/>
          <p:nvPr/>
        </p:nvSpPr>
        <p:spPr>
          <a:xfrm>
            <a:off x="1176867" y="6309268"/>
            <a:ext cx="6096000" cy="369332"/>
          </a:xfrm>
          <a:prstGeom prst="rect">
            <a:avLst/>
          </a:prstGeom>
          <a:noFill/>
        </p:spPr>
        <p:txBody>
          <a:bodyPr wrap="square">
            <a:spAutoFit/>
          </a:bodyPr>
          <a:lstStyle/>
          <a:p>
            <a:r>
              <a:rPr lang="en-US" dirty="0"/>
              <a:t>https://news.ycombinator.com/item?id=5495896</a:t>
            </a:r>
          </a:p>
        </p:txBody>
      </p:sp>
      <p:pic>
        <p:nvPicPr>
          <p:cNvPr id="7" name="Picture 6">
            <a:extLst>
              <a:ext uri="{FF2B5EF4-FFF2-40B4-BE49-F238E27FC236}">
                <a16:creationId xmlns:a16="http://schemas.microsoft.com/office/drawing/2014/main" id="{B1241F7F-8B8B-61BB-58FA-721250194DE0}"/>
              </a:ext>
            </a:extLst>
          </p:cNvPr>
          <p:cNvPicPr>
            <a:picLocks noChangeAspect="1"/>
          </p:cNvPicPr>
          <p:nvPr/>
        </p:nvPicPr>
        <p:blipFill>
          <a:blip r:embed="rId3"/>
          <a:stretch>
            <a:fillRect/>
          </a:stretch>
        </p:blipFill>
        <p:spPr>
          <a:xfrm>
            <a:off x="7882950" y="3556484"/>
            <a:ext cx="2937450" cy="2937450"/>
          </a:xfrm>
          <a:prstGeom prst="rect">
            <a:avLst/>
          </a:prstGeom>
        </p:spPr>
      </p:pic>
    </p:spTree>
    <p:extLst>
      <p:ext uri="{BB962C8B-B14F-4D97-AF65-F5344CB8AC3E}">
        <p14:creationId xmlns:p14="http://schemas.microsoft.com/office/powerpoint/2010/main" val="1054840407"/>
      </p:ext>
    </p:extLst>
  </p:cSld>
  <p:clrMapOvr>
    <a:masterClrMapping/>
  </p:clrMapOvr>
</p:sld>
</file>

<file path=ppt/theme/theme1.xml><?xml version="1.0" encoding="utf-8"?>
<a:theme xmlns:a="http://schemas.openxmlformats.org/drawingml/2006/main" name="Crop">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ECF6D8-9EA4-45A1-AFEB-B7C326AF08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D9A38F-9A2C-42E5-9013-4C4B1FFCB4F6}">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8C45FB24-BEC6-4D44-888B-84AEBBA2DC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2354</Words>
  <Application>Microsoft Office PowerPoint</Application>
  <PresentationFormat>Widescreen</PresentationFormat>
  <Paragraphs>183</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Aptos</vt:lpstr>
      <vt:lpstr>Aptos Display</vt:lpstr>
      <vt:lpstr>Arimo</vt:lpstr>
      <vt:lpstr>Calibri</vt:lpstr>
      <vt:lpstr>Franklin Gothic Book</vt:lpstr>
      <vt:lpstr>inherit</vt:lpstr>
      <vt:lpstr>Crop</vt:lpstr>
      <vt:lpstr>Critical PATH REASONING: on Certainty, inference, and comprehension</vt:lpstr>
      <vt:lpstr>Outline </vt:lpstr>
      <vt:lpstr>Abstract </vt:lpstr>
      <vt:lpstr>PowerPoint Presentation</vt:lpstr>
      <vt:lpstr>PowerPoint Presentation</vt:lpstr>
      <vt:lpstr>The Riddle of Certainty</vt:lpstr>
      <vt:lpstr>Doubt and Skepticism </vt:lpstr>
      <vt:lpstr>Doubt and Skepticism </vt:lpstr>
      <vt:lpstr>Doubt and Skepticism </vt:lpstr>
      <vt:lpstr>Confirmation Bias</vt:lpstr>
      <vt:lpstr>Confirmation Bias</vt:lpstr>
      <vt:lpstr>Confirmation Bias</vt:lpstr>
      <vt:lpstr>Confirmation Bias</vt:lpstr>
      <vt:lpstr>Confirmation Bias</vt:lpstr>
      <vt:lpstr>Modes of Logic  </vt:lpstr>
      <vt:lpstr>Abductive Reason  </vt:lpstr>
      <vt:lpstr>Inductive Reason  </vt:lpstr>
      <vt:lpstr>Deductive Reason  </vt:lpstr>
      <vt:lpstr>PowerPoint Presentation</vt:lpstr>
      <vt:lpstr>Pseudoscience and Methodical De-escalation   </vt:lpstr>
      <vt:lpstr>Science vs “Sciebam”  </vt:lpstr>
      <vt:lpstr>PowerPoint Presentation</vt:lpstr>
      <vt:lpstr>The (Real) Scientific Method</vt:lpstr>
      <vt:lpstr>The Ethical Skeptic’s Critical Path</vt:lpstr>
      <vt:lpstr>What is a Critical Path?</vt:lpstr>
      <vt:lpstr>What about Critical Thinking?</vt:lpstr>
      <vt:lpstr>Examples of Critical Path Logic</vt:lpstr>
      <vt:lpstr>Examples of Critical Path Logic</vt:lpstr>
      <vt:lpstr>Phases of Inference</vt:lpstr>
      <vt:lpstr>Consider the following questions:</vt:lpstr>
      <vt:lpstr>Questions are More Important than Answers</vt:lpstr>
      <vt:lpstr>“Comparing the compatibility of various transition metals as to their lattice substitution tolerance”</vt:lpstr>
      <vt:lpstr>Comprehension vs Understanding</vt:lpstr>
      <vt:lpstr>Comprehension vs Understanding</vt:lpstr>
      <vt:lpstr>Takeaways </vt:lpstr>
      <vt:lpstr>Takeaways</vt:lpstr>
      <vt:lpstr>Takeaways</vt:lpstr>
      <vt:lpstr>Takeaways</vt:lpstr>
      <vt:lpstr>Citations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Path Logic A better Alternative to “Problem-Solving” and “critical-thinking”</dc:title>
  <dc:creator/>
  <cp:lastModifiedBy/>
  <cp:revision>4</cp:revision>
  <dcterms:created xsi:type="dcterms:W3CDTF">2023-08-21T18:34:42Z</dcterms:created>
  <dcterms:modified xsi:type="dcterms:W3CDTF">2025-02-13T08:21:08Z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