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307" r:id="rId3"/>
    <p:sldId id="313" r:id="rId4"/>
    <p:sldId id="315" r:id="rId5"/>
    <p:sldId id="332" r:id="rId6"/>
    <p:sldId id="312" r:id="rId7"/>
    <p:sldId id="316" r:id="rId8"/>
    <p:sldId id="317" r:id="rId9"/>
    <p:sldId id="305" r:id="rId10"/>
    <p:sldId id="311" r:id="rId11"/>
    <p:sldId id="319" r:id="rId12"/>
    <p:sldId id="318" r:id="rId13"/>
    <p:sldId id="326" r:id="rId14"/>
    <p:sldId id="328" r:id="rId15"/>
    <p:sldId id="329" r:id="rId16"/>
    <p:sldId id="309" r:id="rId17"/>
    <p:sldId id="327" r:id="rId18"/>
    <p:sldId id="268" r:id="rId19"/>
    <p:sldId id="330" r:id="rId20"/>
    <p:sldId id="308" r:id="rId21"/>
    <p:sldId id="260" r:id="rId22"/>
    <p:sldId id="325" r:id="rId23"/>
    <p:sldId id="271" r:id="rId24"/>
    <p:sldId id="272" r:id="rId25"/>
    <p:sldId id="275" r:id="rId26"/>
    <p:sldId id="273" r:id="rId27"/>
    <p:sldId id="274" r:id="rId28"/>
    <p:sldId id="300" r:id="rId29"/>
    <p:sldId id="333" r:id="rId30"/>
    <p:sldId id="277" r:id="rId31"/>
    <p:sldId id="278" r:id="rId32"/>
    <p:sldId id="306" r:id="rId33"/>
    <p:sldId id="283" r:id="rId34"/>
    <p:sldId id="324" r:id="rId35"/>
    <p:sldId id="321" r:id="rId36"/>
    <p:sldId id="286" r:id="rId37"/>
    <p:sldId id="285" r:id="rId38"/>
    <p:sldId id="294" r:id="rId39"/>
    <p:sldId id="295" r:id="rId40"/>
    <p:sldId id="323" r:id="rId41"/>
    <p:sldId id="331" r:id="rId42"/>
    <p:sldId id="270" r:id="rId43"/>
    <p:sldId id="320" r:id="rId44"/>
    <p:sldId id="259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e Prather" initials="CP" lastIdx="3" clrIdx="0">
    <p:extLst>
      <p:ext uri="{19B8F6BF-5375-455C-9EA6-DF929625EA0E}">
        <p15:presenceInfo xmlns:p15="http://schemas.microsoft.com/office/powerpoint/2012/main" userId="S::cprather3@uco.edu::1a1c5ae1-0b9a-44a9-8cfc-cb1836f2f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7812"/>
    <a:srgbClr val="0D646B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9" autoAdjust="0"/>
    <p:restoredTop sz="95037"/>
  </p:normalViewPr>
  <p:slideViewPr>
    <p:cSldViewPr snapToGrid="0" snapToObjects="1">
      <p:cViewPr varScale="1">
        <p:scale>
          <a:sx n="118" d="100"/>
          <a:sy n="11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5878-0A02-4DC2-A06F-28807C9C8AD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3A98A-F712-4934-A02A-4AAA19A9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5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D4BB-5810-4287-BA47-BE455209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D3D0D-ED16-4A09-8F47-C48F02C8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757E-C183-4526-A21A-75310178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BBEE1-37AE-45E7-B750-81EDE7ED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35A2-4313-4AA1-A4FD-DCCF2B51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D034-AD11-4F40-96C5-15600354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71265-DC67-4C1A-A181-3B84D9A0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EC2F-1898-4FC7-952F-9FF4D33C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03EB-0DAE-425E-BD45-00AF715A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9015-C942-497B-B89A-CA276BA8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5DDF5-385B-4224-A778-CF48FFA8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6FF9F-1382-45B0-AC3E-4A51C2BA1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6010-1BFB-4C5C-9DAC-D393DEDC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2D3B-D515-47D0-9B1E-B0EF710F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5042-83AD-4FF4-849D-4141A218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BDEE-2AC0-4C77-859F-CEB30B55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079A-3863-47B8-AC73-32A8306D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3FAF-6874-4FE0-9143-221923DD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BA9F-384C-4D7B-9721-B9CCA0A4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1561-06C7-423D-B85F-F5C1177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B41C-6419-4A97-9819-9BDCC467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65D8-8BDD-4B6E-A351-D8C3E6C6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DF10-078A-43CF-9F2F-2DF0FB84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9CF7-F627-4EB8-8166-E8595C3A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6B68-2E37-44CD-B440-633E5C0A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85F4-C4B1-4147-9BDC-4029D14C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7F95-C683-4AB8-B9F0-7966CC9D4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92BCC-D731-43F1-A487-DAEC9C9D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11F8-85C5-4430-8346-2D2BF83C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2A807-F8E8-4196-95F4-602F609D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3DF84-9492-410F-80F0-9AFA5B7A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BD09-629F-4EF1-980F-F5D37606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74E0-21E8-497A-99BA-1A75410C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7D500-A1D2-4104-8F0A-40661A813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3B61E-019D-45C4-8DE3-3E8FF253B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6BF15-B12E-40A6-8DBF-69E803847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9D38C-C9EC-439C-8786-FC7DA52C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A37E5-D11D-4229-BF3B-EE4F8FAF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C554D-88C4-4305-8E8B-731CEC2B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5254-20F1-45DB-B63F-868547F8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9B8C9-9E44-435C-9413-DB7E1004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B527C-4F4A-400B-9F6E-8959F300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A249-F2D2-459A-A7B5-B971280D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62AAC-6F09-4850-86BB-C094F7C6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DF00-1FE8-4CE9-A2CA-3F1FB438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AE404-354F-45F6-B854-357B4BDD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D6D6-EC6E-415D-B803-B336C8BB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432D-C223-4319-9CD8-E543C2FA9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F75FD-F165-47C9-933F-DD23F4CA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4084B-AF93-4C78-8E6C-1EBD0EC8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37A8F-EBD2-4F9A-9E50-F37A261E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2E0C-BC93-495E-85FF-148F0302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273B-2C3B-45F1-8D95-A35200E1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B8709-70C2-4D78-9AB7-5F3BE50C4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4B64F-440D-469D-86D6-C0D8B88EE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0C04E-05C7-4DFE-BDED-DC0C8C58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6521E-B559-4778-95B7-6C553876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7B93-A7C9-4789-8CB7-E2B4157B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CC19E-A185-437C-87FB-B8729D34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F476-AF88-40C0-8F9B-C7FC489BB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98A1-B9A7-40CE-9ECD-21EC5D993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Cole Prather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17EA-D7E6-4A3D-9A81-3A492FA4C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96B7-547D-4DAB-9EB5-9F042496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50BE-3948-F246-9BB5-1109F04D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2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ravityvisualizer.vercel.ap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8953-E865-A144-912E-E9E44A4FA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Gravitational Radiation: Maxwell-Heaviside Formulation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A96A-7668-4641-AC49-B2B61D026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Author: Cole Prather</a:t>
            </a:r>
          </a:p>
          <a:p>
            <a:r>
              <a:rPr lang="en-US" dirty="0"/>
              <a:t>Mentor: Dr. Weldon Wilson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E9B4A-1F43-4100-99B7-ACD303B6417D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equations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Scalar and vector potentials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6215979"/>
                  </p:ext>
                </p:extLst>
              </p:nvPr>
            </p:nvGraphicFramePr>
            <p:xfrm>
              <a:off x="838200" y="2377438"/>
              <a:ext cx="35052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6215979"/>
                  </p:ext>
                </p:extLst>
              </p:nvPr>
            </p:nvGraphicFramePr>
            <p:xfrm>
              <a:off x="838200" y="2377438"/>
              <a:ext cx="35052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" t="-184" r="-694" b="-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207B8-D724-44F7-B95F-07001957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DCAD-D8FE-441D-9AD7-0685B5B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3D01A0-6DA9-48CB-B0D7-FF3E4A840CE9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equations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Scalar and vector potentials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380042"/>
                  </p:ext>
                </p:extLst>
              </p:nvPr>
            </p:nvGraphicFramePr>
            <p:xfrm>
              <a:off x="838200" y="2377438"/>
              <a:ext cx="70104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380042"/>
                  </p:ext>
                </p:extLst>
              </p:nvPr>
            </p:nvGraphicFramePr>
            <p:xfrm>
              <a:off x="838200" y="2377438"/>
              <a:ext cx="70104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" t="-184" r="-100521" b="-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8" t="-184" r="-696" b="-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036E52-8931-4CF3-AE2A-BE24A3B161AF}"/>
              </a:ext>
            </a:extLst>
          </p:cNvPr>
          <p:cNvSpPr txBox="1"/>
          <p:nvPr/>
        </p:nvSpPr>
        <p:spPr>
          <a:xfrm>
            <a:off x="3876675" y="3538284"/>
            <a:ext cx="923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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067A1-39E8-4330-88AC-860FEE6DC6F4}"/>
              </a:ext>
            </a:extLst>
          </p:cNvPr>
          <p:cNvSpPr txBox="1"/>
          <p:nvPr/>
        </p:nvSpPr>
        <p:spPr>
          <a:xfrm>
            <a:off x="4368655" y="2482202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Define: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4DF3ED-889F-4DF0-BBCC-841871A4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B745F-D466-470D-B539-97541D73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B616C-3BA0-4C75-B1F7-D1ADDB3574CC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equations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Scalar and vector potentials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2377438"/>
              <a:ext cx="105156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8029959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2377438"/>
              <a:ext cx="105156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8029959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" t="-184" r="-200870" b="-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84" r="-100521" b="-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48" t="-184" r="-696" b="-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036E52-8931-4CF3-AE2A-BE24A3B161AF}"/>
              </a:ext>
            </a:extLst>
          </p:cNvPr>
          <p:cNvSpPr txBox="1"/>
          <p:nvPr/>
        </p:nvSpPr>
        <p:spPr>
          <a:xfrm>
            <a:off x="3876675" y="3538284"/>
            <a:ext cx="923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</a:t>
            </a:r>
            <a:endParaRPr lang="en-US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6C11D-0A4C-451F-8AF2-C6DA77667D3E}"/>
              </a:ext>
            </a:extLst>
          </p:cNvPr>
          <p:cNvSpPr txBox="1"/>
          <p:nvPr/>
        </p:nvSpPr>
        <p:spPr>
          <a:xfrm>
            <a:off x="7391400" y="3538284"/>
            <a:ext cx="923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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C95E1-0F03-4721-B7EA-A1352AF87F3A}"/>
              </a:ext>
            </a:extLst>
          </p:cNvPr>
          <p:cNvSpPr txBox="1"/>
          <p:nvPr/>
        </p:nvSpPr>
        <p:spPr>
          <a:xfrm>
            <a:off x="4368655" y="2482202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52466-0AD5-4300-8F6E-92F85F3A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7EAD-7310-433E-994C-B70A103F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3E84A1-4AE0-45B7-B016-7A022DC7F34A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and vector potentials </a:t>
            </a:r>
            <a:r>
              <a:rPr lang="en-US" dirty="0">
                <a:sym typeface="Wingdings" panose="05000000000000000000" pitchFamily="2" charset="2"/>
              </a:rPr>
              <a:t> Wave equations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3105885"/>
                  </p:ext>
                </p:extLst>
              </p:nvPr>
            </p:nvGraphicFramePr>
            <p:xfrm>
              <a:off x="838200" y="2377438"/>
              <a:ext cx="35052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3105885"/>
                  </p:ext>
                </p:extLst>
              </p:nvPr>
            </p:nvGraphicFramePr>
            <p:xfrm>
              <a:off x="838200" y="2377438"/>
              <a:ext cx="35052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" t="-184" r="-694" b="-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631A8-36D9-4853-990C-990CC00D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998E-9735-410A-B531-B42B2DDB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6D61E-0DA1-4C53-A927-107F8F9F50F3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and vector potentials </a:t>
            </a:r>
            <a:r>
              <a:rPr lang="en-US" dirty="0">
                <a:sym typeface="Wingdings" panose="05000000000000000000" pitchFamily="2" charset="2"/>
              </a:rPr>
              <a:t> Wave equations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834233"/>
                  </p:ext>
                </p:extLst>
              </p:nvPr>
            </p:nvGraphicFramePr>
            <p:xfrm>
              <a:off x="838200" y="2377438"/>
              <a:ext cx="70104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6834233"/>
                  </p:ext>
                </p:extLst>
              </p:nvPr>
            </p:nvGraphicFramePr>
            <p:xfrm>
              <a:off x="838200" y="2377438"/>
              <a:ext cx="70104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" t="-184" r="-100521" b="-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8" t="-184" r="-696" b="-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036E52-8931-4CF3-AE2A-BE24A3B161AF}"/>
              </a:ext>
            </a:extLst>
          </p:cNvPr>
          <p:cNvSpPr txBox="1"/>
          <p:nvPr/>
        </p:nvSpPr>
        <p:spPr>
          <a:xfrm>
            <a:off x="3876675" y="3538284"/>
            <a:ext cx="923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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C95E1-0F03-4721-B7EA-A1352AF87F3A}"/>
              </a:ext>
            </a:extLst>
          </p:cNvPr>
          <p:cNvSpPr txBox="1"/>
          <p:nvPr/>
        </p:nvSpPr>
        <p:spPr>
          <a:xfrm>
            <a:off x="4368655" y="2482202"/>
            <a:ext cx="11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into: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1CFF-AF3C-401D-8B60-1A3B09DB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F3BF-CD4D-4868-826B-82E03E71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2EC58C-07A8-4B83-9D3A-586A94C6DEA6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and vector potentials </a:t>
            </a:r>
            <a:r>
              <a:rPr lang="en-US" dirty="0">
                <a:sym typeface="Wingdings" panose="05000000000000000000" pitchFamily="2" charset="2"/>
              </a:rPr>
              <a:t> Wave equations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2377438"/>
              <a:ext cx="105156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8029959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800" b="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800" b="1" dirty="0" smtClean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1800" b="0" dirty="0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6E75681E-C1BF-4891-A36B-5E49B6DC57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2377438"/>
              <a:ext cx="10515600" cy="3299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417132907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222521491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938029959"/>
                        </a:ext>
                      </a:extLst>
                    </a:gridCol>
                  </a:tblGrid>
                  <a:tr h="32992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" t="-184" r="-200870" b="-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84" r="-100521" b="-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48" t="-184" r="-696" b="-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3767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036E52-8931-4CF3-AE2A-BE24A3B161AF}"/>
              </a:ext>
            </a:extLst>
          </p:cNvPr>
          <p:cNvSpPr txBox="1"/>
          <p:nvPr/>
        </p:nvSpPr>
        <p:spPr>
          <a:xfrm>
            <a:off x="3876675" y="3538284"/>
            <a:ext cx="923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</a:t>
            </a:r>
            <a:endParaRPr lang="en-US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6C11D-0A4C-451F-8AF2-C6DA77667D3E}"/>
              </a:ext>
            </a:extLst>
          </p:cNvPr>
          <p:cNvSpPr txBox="1"/>
          <p:nvPr/>
        </p:nvSpPr>
        <p:spPr>
          <a:xfrm>
            <a:off x="7391400" y="3538284"/>
            <a:ext cx="923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ym typeface="Wingdings" panose="05000000000000000000" pitchFamily="2" charset="2"/>
              </a:rPr>
              <a:t>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C95E1-0F03-4721-B7EA-A1352AF87F3A}"/>
              </a:ext>
            </a:extLst>
          </p:cNvPr>
          <p:cNvSpPr txBox="1"/>
          <p:nvPr/>
        </p:nvSpPr>
        <p:spPr>
          <a:xfrm>
            <a:off x="4368655" y="2482202"/>
            <a:ext cx="110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into: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161E-6497-4686-A485-3631070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D0FDE-6305-418B-8A15-5B8401CA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2D643-69E0-4709-A0EE-93804293AF2C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Retarded wave propagation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retarded potentials and fields</a:t>
            </a:r>
          </a:p>
        </p:txBody>
      </p:sp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B391D455-E89E-415F-8CF6-92900DD7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80" y="2599111"/>
            <a:ext cx="4255017" cy="2977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E23CE1-C06D-4FB0-AACD-870749FE46FE}"/>
                  </a:ext>
                </a:extLst>
              </p:cNvPr>
              <p:cNvSpPr txBox="1"/>
              <p:nvPr/>
            </p:nvSpPr>
            <p:spPr>
              <a:xfrm>
                <a:off x="920492" y="2404193"/>
                <a:ext cx="6096000" cy="4146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E23CE1-C06D-4FB0-AACD-870749FE4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2" y="2404193"/>
                <a:ext cx="6096000" cy="4146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6779F7-CA64-47DA-8DAD-48CC4311D2E2}"/>
                  </a:ext>
                </a:extLst>
              </p:cNvPr>
              <p:cNvSpPr txBox="1"/>
              <p:nvPr/>
            </p:nvSpPr>
            <p:spPr>
              <a:xfrm>
                <a:off x="9502270" y="2404193"/>
                <a:ext cx="1106329" cy="842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6779F7-CA64-47DA-8DAD-48CC4311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270" y="2404193"/>
                <a:ext cx="1106329" cy="842346"/>
              </a:xfrm>
              <a:prstGeom prst="rect">
                <a:avLst/>
              </a:prstGeom>
              <a:blipFill>
                <a:blip r:embed="rId4"/>
                <a:stretch>
                  <a:fillRect l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FF065-56D5-403D-93DB-CB12D07D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0DCF-820D-45AD-A2E8-4CEB5E94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F18241-677A-4223-B6C3-3FC8B8F948C5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0E79F-FF27-46A3-9B94-5B8EFDFAC90A}"/>
              </a:ext>
            </a:extLst>
          </p:cNvPr>
          <p:cNvSpPr txBox="1"/>
          <p:nvPr/>
        </p:nvSpPr>
        <p:spPr>
          <a:xfrm>
            <a:off x="6895559" y="5577013"/>
            <a:ext cx="329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2: Delay from Retardation.</a:t>
            </a:r>
          </a:p>
        </p:txBody>
      </p:sp>
    </p:spTree>
    <p:extLst>
      <p:ext uri="{BB962C8B-B14F-4D97-AF65-F5344CB8AC3E}">
        <p14:creationId xmlns:p14="http://schemas.microsoft.com/office/powerpoint/2010/main" val="210889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Retarded potentials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Liénard</a:t>
            </a:r>
            <a:r>
              <a:rPr lang="en-US" dirty="0"/>
              <a:t>–</a:t>
            </a:r>
            <a:r>
              <a:rPr lang="en-US" dirty="0" err="1"/>
              <a:t>Wiechert</a:t>
            </a:r>
            <a:r>
              <a:rPr lang="en-US" dirty="0"/>
              <a:t> potentials and fields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ADD436C1-C345-4CD3-B6E9-CC49E3A0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66" y="2749218"/>
            <a:ext cx="3298696" cy="2597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6B52F0-28F4-45A2-B80F-80EA120A7AEB}"/>
                  </a:ext>
                </a:extLst>
              </p:cNvPr>
              <p:cNvSpPr txBox="1"/>
              <p:nvPr/>
            </p:nvSpPr>
            <p:spPr>
              <a:xfrm>
                <a:off x="920492" y="2404193"/>
                <a:ext cx="6096000" cy="4211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:endParaRPr lang="en-US" sz="1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16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</m:acc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l-GR" sz="16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l-GR" sz="16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16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6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16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6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&amp;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6B52F0-28F4-45A2-B80F-80EA120A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2" y="2404193"/>
                <a:ext cx="6096000" cy="4211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C6F1B8-61BF-4988-A6BE-F1A056AE6345}"/>
                  </a:ext>
                </a:extLst>
              </p:cNvPr>
              <p:cNvSpPr txBox="1"/>
              <p:nvPr/>
            </p:nvSpPr>
            <p:spPr>
              <a:xfrm>
                <a:off x="5140035" y="2404193"/>
                <a:ext cx="2089931" cy="1363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C6F1B8-61BF-4988-A6BE-F1A056AE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035" y="2404193"/>
                <a:ext cx="2089931" cy="1363578"/>
              </a:xfrm>
              <a:prstGeom prst="rect">
                <a:avLst/>
              </a:prstGeom>
              <a:blipFill>
                <a:blip r:embed="rId4"/>
                <a:stretch>
                  <a:fillRect l="-2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1BD69-2A24-4748-BA36-96D53B65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F6C46-54A4-4597-AE28-87456310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AFD59-20D3-4AD9-AA80-A7D0E7341CB5}"/>
              </a:ext>
            </a:extLst>
          </p:cNvPr>
          <p:cNvSpPr txBox="1"/>
          <p:nvPr/>
        </p:nvSpPr>
        <p:spPr>
          <a:xfrm>
            <a:off x="6758188" y="5577013"/>
            <a:ext cx="42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Geometry of a Moving Point Mass.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F4C91-12C7-48BD-AA5F-851AB1EDDD08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44A1-B471-5446-8F8C-7A415A3ED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Poynting vector represents energy flux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800" b="1" dirty="0"/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Poynting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velocity fields vary as an inverse-square of distance,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The acceleration fields vary as an inverse-first-power of distance,</a:t>
                </a:r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So, from the following Poynting vector arrangements,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only accelerated charges can radiate!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44A1-B471-5446-8F8C-7A415A3ED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5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D1BF-2366-4E6B-AFAC-E2F897B0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14F2-27B7-4A6C-9E4D-BED17814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93C871-EF00-4C8B-8F14-17DA9BAB1D8D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44A1-B471-5446-8F8C-7A415A3ED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radiated power can be evaluated as using the Larmor formulae: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44A1-B471-5446-8F8C-7A415A3ED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F367-DCCE-4FF9-87CE-E75BEE6C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12CAF-F65C-476C-8E1C-5117C466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85A1C-60F8-495A-9236-55EA0AF78570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7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75B9-F141-4630-87B7-AB89DA73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3423-A21C-44E0-8601-F0C419D53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Methodology</a:t>
            </a:r>
          </a:p>
          <a:p>
            <a:r>
              <a:rPr lang="en-US"/>
              <a:t>Results</a:t>
            </a:r>
            <a:endParaRPr lang="en-US" dirty="0"/>
          </a:p>
          <a:p>
            <a:pPr lvl="1"/>
            <a:r>
              <a:rPr lang="en-US" dirty="0"/>
              <a:t>Field Equations, Potentials, and Wave Equations</a:t>
            </a:r>
          </a:p>
          <a:p>
            <a:pPr lvl="1"/>
            <a:r>
              <a:rPr lang="en-US" dirty="0"/>
              <a:t>Retarded Potentials and Fields</a:t>
            </a:r>
          </a:p>
          <a:p>
            <a:pPr lvl="1"/>
            <a:r>
              <a:rPr lang="en-US" dirty="0" err="1"/>
              <a:t>Liénard</a:t>
            </a:r>
            <a:r>
              <a:rPr lang="en-US" dirty="0"/>
              <a:t>–</a:t>
            </a:r>
            <a:r>
              <a:rPr lang="en-US" dirty="0" err="1"/>
              <a:t>Wiechert</a:t>
            </a:r>
            <a:r>
              <a:rPr lang="en-US" dirty="0"/>
              <a:t> Potentials and Fields</a:t>
            </a:r>
          </a:p>
          <a:p>
            <a:pPr lvl="1"/>
            <a:r>
              <a:rPr lang="en-US" dirty="0"/>
              <a:t>*Lorentz Force </a:t>
            </a:r>
          </a:p>
          <a:p>
            <a:pPr lvl="1"/>
            <a:r>
              <a:rPr lang="en-US" dirty="0"/>
              <a:t>Poynting Vector</a:t>
            </a:r>
          </a:p>
          <a:p>
            <a:pPr lvl="1"/>
            <a:r>
              <a:rPr lang="en-US" dirty="0"/>
              <a:t>Gravitational Fields</a:t>
            </a:r>
          </a:p>
          <a:p>
            <a:pPr lvl="1"/>
            <a:r>
              <a:rPr lang="en-US" dirty="0"/>
              <a:t>Gravitational Radiation</a:t>
            </a:r>
          </a:p>
          <a:p>
            <a:r>
              <a:rPr lang="en-US" dirty="0"/>
              <a:t>Conclusion and Future Work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9649-DA57-445D-AF9C-7011E9DA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BA266-4F6A-49ED-94CB-DD8E9F1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00592-FDE8-4802-92B3-256BDC41AA0F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BC94A-646A-4070-AA0F-00288652D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Retarded fields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Present fields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dirty="0"/>
                  <a:t>From the figure,</a:t>
                </a:r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Leads to</a:t>
                </a:r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acc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EBC94A-646A-4070-AA0F-00288652D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021538DC-4F3D-4BB8-B88A-CD44F5789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81"/>
          <a:stretch/>
        </p:blipFill>
        <p:spPr>
          <a:xfrm>
            <a:off x="6813116" y="2136180"/>
            <a:ext cx="3838334" cy="34252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46C6-B965-41D4-AEB5-4B0D3710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7663-F48A-49DF-A49F-EFF6FB18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6F72A-7F5D-4612-ADFF-D3A57F73B4FA}"/>
              </a:ext>
            </a:extLst>
          </p:cNvPr>
          <p:cNvSpPr txBox="1"/>
          <p:nvPr/>
        </p:nvSpPr>
        <p:spPr>
          <a:xfrm>
            <a:off x="6834889" y="5561434"/>
            <a:ext cx="360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4: Retarded Position Diagram.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4D2E08-1E62-437D-A6E3-94DA9919A3A5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7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5226657"/>
                  </p:ext>
                </p:extLst>
              </p:nvPr>
            </p:nvGraphicFramePr>
            <p:xfrm>
              <a:off x="838200" y="1825625"/>
              <a:ext cx="10515600" cy="4127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Electromagnetic Field Equations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Gravitational Field Equations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2850354">
                    <a:tc>
                      <a:txBody>
                        <a:bodyPr/>
                        <a:lstStyle/>
                        <a:p>
                          <a:endPara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1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b="0" dirty="0"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1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45226657"/>
                  </p:ext>
                </p:extLst>
              </p:nvPr>
            </p:nvGraphicFramePr>
            <p:xfrm>
              <a:off x="838200" y="1825625"/>
              <a:ext cx="10515600" cy="41271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Electromagnetic Field Equations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/>
                            <a:t>Gravitational Field Equations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6395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4716" r="-100463" b="-3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4716" r="-463" b="-3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A0AE0-8D5A-40D5-B524-A2C60C7D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CF09-D56C-4332-A5B5-0A76CC1C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6E82A-410D-4D21-BC8C-31C7C53318AE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Scalar Potentials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076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Electromagnetic Wave Equations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Gravitational Wave Equations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00630">
                    <a:tc>
                      <a:txBody>
                        <a:bodyPr/>
                        <a:lstStyle/>
                        <a:p>
                          <a:endParaRPr lang="en-US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b="1" dirty="0" smtClean="0"/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b="0" dirty="0"/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endPara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b="1" dirty="0" smtClean="0"/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b="0" dirty="0"/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076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Electromagnetic Wave Equations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Gravitational Wave Equations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558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6068" r="-100463" b="-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6068" r="-463" b="-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7445CD3-2C1D-4D7F-ADD3-95E86DA1A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825073"/>
                  </p:ext>
                </p:extLst>
              </p:nvPr>
            </p:nvGraphicFramePr>
            <p:xfrm>
              <a:off x="6096000" y="1825624"/>
              <a:ext cx="5257800" cy="4076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357851349"/>
                        </a:ext>
                      </a:extLst>
                    </a:gridCol>
                  </a:tblGrid>
                  <a:tr h="518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Define Gravitational Potentials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889855"/>
                      </a:ext>
                    </a:extLst>
                  </a:tr>
                  <a:tr h="3557794">
                    <a:tc>
                      <a:txBody>
                        <a:bodyPr/>
                        <a:lstStyle/>
                        <a:p>
                          <a:endPara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 </m:t>
                                </m:r>
                              </m:oMath>
                            </m:oMathPara>
                          </a14:m>
                          <a:endParaRPr lang="en-US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:br>
                            <a:rPr lang="en-US" sz="12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871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7445CD3-2C1D-4D7F-ADD3-95E86DA1A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825073"/>
                  </p:ext>
                </p:extLst>
              </p:nvPr>
            </p:nvGraphicFramePr>
            <p:xfrm>
              <a:off x="6096000" y="1825624"/>
              <a:ext cx="5257800" cy="4076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357851349"/>
                        </a:ext>
                      </a:extLst>
                    </a:gridCol>
                  </a:tblGrid>
                  <a:tr h="518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Define Gravitational Potentials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889855"/>
                      </a:ext>
                    </a:extLst>
                  </a:tr>
                  <a:tr h="3557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2" t="-16068" r="-463" b="-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8719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4393FE1-5EF4-4FD6-B15B-6BAF9D371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877078"/>
                  </p:ext>
                </p:extLst>
              </p:nvPr>
            </p:nvGraphicFramePr>
            <p:xfrm>
              <a:off x="838200" y="1825625"/>
              <a:ext cx="5257800" cy="4076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357851349"/>
                        </a:ext>
                      </a:extLst>
                    </a:gridCol>
                  </a:tblGrid>
                  <a:tr h="518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Define Electromagnetic Potentials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889855"/>
                      </a:ext>
                    </a:extLst>
                  </a:tr>
                  <a:tr h="3557794">
                    <a:tc>
                      <a:txBody>
                        <a:bodyPr/>
                        <a:lstStyle/>
                        <a:p>
                          <a:endPara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br>
                            <a:rPr lang="en-US" sz="20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1871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4393FE1-5EF4-4FD6-B15B-6BAF9D371E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1877078"/>
                  </p:ext>
                </p:extLst>
              </p:nvPr>
            </p:nvGraphicFramePr>
            <p:xfrm>
              <a:off x="838200" y="1825625"/>
              <a:ext cx="5257800" cy="4076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357851349"/>
                        </a:ext>
                      </a:extLst>
                    </a:gridCol>
                  </a:tblGrid>
                  <a:tr h="518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Define Electromagnetic Potentials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2889855"/>
                      </a:ext>
                    </a:extLst>
                  </a:tr>
                  <a:tr h="3557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" t="-16068" r="-579" b="-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871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30499E-5D98-41C7-A3BB-2B96869E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124EE-278D-4C65-B48B-DE41D38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A22D6-68CF-4B2B-A8A4-C157B3246C2E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2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4452241"/>
                  </p:ext>
                </p:extLst>
              </p:nvPr>
            </p:nvGraphicFramePr>
            <p:xfrm>
              <a:off x="838200" y="1825625"/>
              <a:ext cx="10515600" cy="4076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Electromagnetic Wave Equations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Gravitational Wave Equations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00630">
                    <a:tc>
                      <a:txBody>
                        <a:bodyPr/>
                        <a:lstStyle/>
                        <a:p>
                          <a:endParaRPr lang="en-US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𝑬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b="1" dirty="0" smtClean="0"/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b="0" dirty="0"/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𝑩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endPara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000" b="1" dirty="0" smtClean="0"/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𝑱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b="0" dirty="0"/>
                                  <m:t>)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𝑱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  <a:p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94452241"/>
                  </p:ext>
                </p:extLst>
              </p:nvPr>
            </p:nvGraphicFramePr>
            <p:xfrm>
              <a:off x="838200" y="1825625"/>
              <a:ext cx="10515600" cy="40763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Electromagnetic Wave Equations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Gravitational Wave Equations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5582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6068" r="-100463" b="-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6068" r="-463" b="-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D59BF-63F0-4493-A544-415AA143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ADAFA-DCBF-4FC6-9BD4-24C1A82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BC32C-A25D-4ACE-9F04-AA601D9C6A83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2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Retarded Potentials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3268812"/>
                  </p:ext>
                </p:extLst>
              </p:nvPr>
            </p:nvGraphicFramePr>
            <p:xfrm>
              <a:off x="838200" y="1825625"/>
              <a:ext cx="10515600" cy="3840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EM Potentials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Gravitational Potentials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00630">
                    <a:tc>
                      <a:txBody>
                        <a:bodyPr/>
                        <a:lstStyle/>
                        <a:p>
                          <a:endPara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𝑱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𝑱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𝒈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4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𝑔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𝒓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3268812"/>
                  </p:ext>
                </p:extLst>
              </p:nvPr>
            </p:nvGraphicFramePr>
            <p:xfrm>
              <a:off x="838200" y="1825625"/>
              <a:ext cx="10515600" cy="3840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EM Potentials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Gravitational Potentials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3225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7216" r="-100463" b="-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7216" r="-463" b="-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8A8CB-7159-4812-A49F-7CEA6CB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0B439-6E36-40A4-AB23-D6712FCE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BB432-D9D1-4A60-837F-32068B9D15DA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9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Retarded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1323735"/>
                  </p:ext>
                </p:extLst>
              </p:nvPr>
            </p:nvGraphicFramePr>
            <p:xfrm>
              <a:off x="838200" y="1825625"/>
              <a:ext cx="10515600" cy="367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EM Fields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Gravitational Fields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00630">
                    <a:tc>
                      <a:txBody>
                        <a:bodyPr/>
                        <a:lstStyle/>
                        <a:p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[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]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𝜕𝜌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𝑒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𝜕</m:t>
                                                        </m:r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𝑱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𝒆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𝜕</m:t>
                                                        </m:r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𝑱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𝒆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[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]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𝜕𝜌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𝑔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𝜕</m:t>
                                                        </m:r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𝑱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𝒈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∭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𝑱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𝜕</m:t>
                                                        </m:r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𝑱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1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𝒈</m:t>
                                                        </m:r>
                                                      </m:sub>
                                                    </m:sSub>
                                                  </m:num>
                                                  <m:den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𝒆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800" b="0" i="1" dirty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𝑔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91323735"/>
                  </p:ext>
                </p:extLst>
              </p:nvPr>
            </p:nvGraphicFramePr>
            <p:xfrm>
              <a:off x="838200" y="1825625"/>
              <a:ext cx="10515600" cy="367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EM Fields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Retarded Gravitational Fields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5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8147" r="-100463" b="-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8147" r="-463" b="-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76A9BBB-14EF-46D9-84AE-EC583F13D996}"/>
              </a:ext>
            </a:extLst>
          </p:cNvPr>
          <p:cNvSpPr txBox="1"/>
          <p:nvPr/>
        </p:nvSpPr>
        <p:spPr>
          <a:xfrm>
            <a:off x="1030778" y="5850374"/>
            <a:ext cx="54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Oleg </a:t>
            </a:r>
            <a:r>
              <a:rPr lang="en-US" dirty="0" err="1"/>
              <a:t>Jefimenko</a:t>
            </a:r>
            <a:r>
              <a:rPr lang="en-US" dirty="0"/>
              <a:t> (~ 1960s) &amp; Jose Heras (1994, 2007)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DB194-6016-49A1-B4B2-4351AB36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3750-D43E-482E-B549-AD85BA33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D8C5A-D029-48E1-9818-685095C4286E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9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Liénard</a:t>
            </a:r>
            <a:r>
              <a:rPr lang="en-US" dirty="0"/>
              <a:t>–</a:t>
            </a:r>
            <a:r>
              <a:rPr lang="en-US" dirty="0" err="1"/>
              <a:t>Wiechert</a:t>
            </a:r>
            <a:r>
              <a:rPr lang="en-US" dirty="0"/>
              <a:t> Potentials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5079996"/>
                  </p:ext>
                </p:extLst>
              </p:nvPr>
            </p:nvGraphicFramePr>
            <p:xfrm>
              <a:off x="838200" y="1825625"/>
              <a:ext cx="10515600" cy="3706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00630">
                    <a:tc>
                      <a:txBody>
                        <a:bodyPr/>
                        <a:lstStyle/>
                        <a:p>
                          <a:endPara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l-GR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l-GR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l-GR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𝐺𝑚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l-GR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𝐺𝑚</m:t>
                                        </m:r>
                                        <m:r>
                                          <a:rPr lang="el-GR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l-GR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 </m:t>
                                    </m:r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b>
                                </m:sSub>
                              </m:oMath>
                            </m:oMathPara>
                          </a14:m>
                          <a:endParaRPr lang="en-US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25079996"/>
                  </p:ext>
                </p:extLst>
              </p:nvPr>
            </p:nvGraphicFramePr>
            <p:xfrm>
              <a:off x="838200" y="1825625"/>
              <a:ext cx="10515600" cy="3706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880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7939" r="-100463" b="-3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7939" r="-463" b="-3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E74273-2B3A-49A6-96DB-B15F65C3D6A9}"/>
                  </a:ext>
                </a:extLst>
              </p:cNvPr>
              <p:cNvSpPr txBox="1"/>
              <p:nvPr/>
            </p:nvSpPr>
            <p:spPr>
              <a:xfrm>
                <a:off x="5219350" y="5696982"/>
                <a:ext cx="1964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E74273-2B3A-49A6-96DB-B15F65C3D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50" y="5696982"/>
                <a:ext cx="1964640" cy="276999"/>
              </a:xfrm>
              <a:prstGeom prst="rect">
                <a:avLst/>
              </a:prstGeom>
              <a:blipFill>
                <a:blip r:embed="rId3"/>
                <a:stretch>
                  <a:fillRect l="-2174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38C79-8339-4814-83D0-9E5F09C9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96D9-02A6-40C4-A32B-450AD3D4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738BE2-5980-4089-98DF-484CF47CD5BE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4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Liénard</a:t>
            </a:r>
            <a:r>
              <a:rPr lang="en-US" dirty="0"/>
              <a:t>–</a:t>
            </a:r>
            <a:r>
              <a:rPr lang="en-US" dirty="0" err="1"/>
              <a:t>Wiechert</a:t>
            </a:r>
            <a:r>
              <a:rPr lang="en-US" dirty="0"/>
              <a:t>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9829752"/>
                  </p:ext>
                </p:extLst>
              </p:nvPr>
            </p:nvGraphicFramePr>
            <p:xfrm>
              <a:off x="838200" y="1825625"/>
              <a:ext cx="10515600" cy="3618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007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00630">
                    <a:tc>
                      <a:txBody>
                        <a:bodyPr/>
                        <a:lstStyle/>
                        <a:p>
                          <a:endParaRPr lang="en-US" sz="16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6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l-GR" sz="16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)(1−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l-G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1600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𝑹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l-GR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l-GR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="0" dirty="0"/>
                        </a:p>
                        <a:p>
                          <a:endParaRPr lang="en-US" sz="1600" b="0" dirty="0"/>
                        </a:p>
                        <a:p>
                          <a:endParaRPr lang="en-US" sz="16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l-G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sz="16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l-GR" sz="1600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)(1−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l-G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1600" b="1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600" b="1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𝑹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l-GR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l-GR" sz="16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="0" dirty="0"/>
                        </a:p>
                        <a:p>
                          <a:endParaRPr lang="en-US" sz="1600" b="0" dirty="0"/>
                        </a:p>
                        <a:p>
                          <a:endParaRPr lang="en-US" sz="16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𝐺𝑚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l-G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600" b="1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6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𝑹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l-GR" sz="16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  <m: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b="1" dirty="0"/>
                        </a:p>
                        <a:p>
                          <a:endPara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29829752"/>
                  </p:ext>
                </p:extLst>
              </p:nvPr>
            </p:nvGraphicFramePr>
            <p:xfrm>
              <a:off x="838200" y="1825625"/>
              <a:ext cx="10515600" cy="3618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31006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8431" r="-100463" b="-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8431" r="-463" b="-3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12F52-3353-4BA1-8F84-86AE4008DCB3}"/>
                  </a:ext>
                </a:extLst>
              </p:cNvPr>
              <p:cNvSpPr txBox="1"/>
              <p:nvPr/>
            </p:nvSpPr>
            <p:spPr>
              <a:xfrm>
                <a:off x="5219350" y="5696982"/>
                <a:ext cx="1599091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</m:t>
                      </m:r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012F52-3353-4BA1-8F84-86AE4008D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50" y="5696982"/>
                <a:ext cx="1599091" cy="284437"/>
              </a:xfrm>
              <a:prstGeom prst="rect">
                <a:avLst/>
              </a:prstGeom>
              <a:blipFill>
                <a:blip r:embed="rId3"/>
                <a:stretch>
                  <a:fillRect l="-3042" t="-19565" r="-494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BFDB-2C67-4BFA-89AE-29DA4BB5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D5E1-3A86-43F5-9236-8156A94D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037E9-2821-4B29-AE7B-56EF461AB7F1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*Lorentz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C1B0B4-BC50-46BE-B657-6C44DB8FB8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6849414"/>
                  </p:ext>
                </p:extLst>
              </p:nvPr>
            </p:nvGraphicFramePr>
            <p:xfrm>
              <a:off x="838200" y="1826895"/>
              <a:ext cx="10515600" cy="1379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64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8613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C1B0B4-BC50-46BE-B657-6C44DB8FB8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6849414"/>
                  </p:ext>
                </p:extLst>
              </p:nvPr>
            </p:nvGraphicFramePr>
            <p:xfrm>
              <a:off x="838200" y="1826895"/>
              <a:ext cx="10515600" cy="1379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861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" t="-66197" r="-100463" b="-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66197" r="-463" b="-2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E8E7-AF49-437C-8D8E-FF2B03D5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7AA8-0129-4324-AFDE-6985676F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C4B44-FF42-4BD7-AF6C-1CAAE64A1FF2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49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*Lorentz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C1B0B4-BC50-46BE-B657-6C44DB8FB8B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38200" y="1826895"/>
              <a:ext cx="10515600" cy="1379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464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8613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C1B0B4-BC50-46BE-B657-6C44DB8FB8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6849414"/>
                  </p:ext>
                </p:extLst>
              </p:nvPr>
            </p:nvGraphicFramePr>
            <p:xfrm>
              <a:off x="838200" y="1826895"/>
              <a:ext cx="10515600" cy="1379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861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" t="-66197" r="-100463" b="-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66197" r="-463" b="-2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E8E7-AF49-437C-8D8E-FF2B03D5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7AA8-0129-4324-AFDE-6985676F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C4B44-FF42-4BD7-AF6C-1CAAE64A1FF2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09CB5-A3A5-4294-98D3-A7231BA43F63}"/>
                  </a:ext>
                </a:extLst>
              </p:cNvPr>
              <p:cNvSpPr txBox="1"/>
              <p:nvPr/>
            </p:nvSpPr>
            <p:spPr>
              <a:xfrm>
                <a:off x="838200" y="3301936"/>
                <a:ext cx="10515600" cy="295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dirty="0">
                          <a:sym typeface="Wingdings" panose="05000000000000000000" pitchFamily="2" charset="2"/>
                        </a:rPr>
                        <m:t></m:t>
                      </m:r>
                      <m:r>
                        <m:rPr>
                          <m:nor/>
                        </m:rPr>
                        <a:rPr lang="en-US" b="0" i="0" dirty="0" smtClean="0">
                          <a:sym typeface="Wingdings" panose="05000000000000000000" pitchFamily="2" charset="2"/>
                        </a:rPr>
                        <m:t>  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the Coriolis force is defined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𝑪𝒐𝒓𝒊𝒐𝒍𝒊𝒔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let,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𝒆𝒇𝒇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09CB5-A3A5-4294-98D3-A7231BA43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01936"/>
                <a:ext cx="10515600" cy="2957092"/>
              </a:xfrm>
              <a:prstGeom prst="rect">
                <a:avLst/>
              </a:prstGeom>
              <a:blipFill>
                <a:blip r:embed="rId3"/>
                <a:stretch>
                  <a:fillRect l="-522" t="-1237" b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75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065-203A-4051-8679-DE54228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4F5F-A8DD-4EC1-9AEE-078B64C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reformulate gravity?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A27EC-0538-422D-BEAE-0F8BA4F0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6A25-5FCD-4FF5-81E4-C94C837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63B15-509A-441A-80CA-B28FA4F11025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86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Poynting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2947484"/>
                  </p:ext>
                </p:extLst>
              </p:nvPr>
            </p:nvGraphicFramePr>
            <p:xfrm>
              <a:off x="838200" y="4090983"/>
              <a:ext cx="10515600" cy="191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37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Poynting Vector for EM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Poynting Vector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3926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den>
                                </m:f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07D5496-437A-42FB-8AE1-10C9E4197D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22947484"/>
                  </p:ext>
                </p:extLst>
              </p:nvPr>
            </p:nvGraphicFramePr>
            <p:xfrm>
              <a:off x="838200" y="4090983"/>
              <a:ext cx="10515600" cy="191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Poynting Vector for EM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Poynting Vector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3926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16" t="-41048" r="-100463" b="-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41048" r="-463" b="-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241C10-5AE9-4074-867C-4844C686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85925"/>
                <a:ext cx="10515600" cy="2028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𝑓𝑖𝑒𝑙𝑑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241C10-5AE9-4074-867C-4844C686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5925"/>
                <a:ext cx="10515600" cy="2028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1E2B5-95A6-4A61-BFC4-008EBD81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C2B13-ADC6-4A8D-8CDD-73599D01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F59DA-3652-4586-BC76-DAE7ABA8F7BD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8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for Uniform Motion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E56874-D73B-435E-910F-A791A7212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0" b="-300"/>
          <a:stretch/>
        </p:blipFill>
        <p:spPr>
          <a:xfrm>
            <a:off x="5263441" y="1594946"/>
            <a:ext cx="6090359" cy="4323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EC310FC-DFA9-482E-A724-3FBCCC34973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5479062"/>
                  </p:ext>
                </p:extLst>
              </p:nvPr>
            </p:nvGraphicFramePr>
            <p:xfrm>
              <a:off x="838200" y="1690687"/>
              <a:ext cx="4221480" cy="2173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</a:tblGrid>
                  <a:tr h="589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 anchor="ctr"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584413"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sSup>
                                                  <m:sSupPr>
                                                    <m:ctrlP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sin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3/2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/>
                        </a:p>
                        <a:p>
                          <a:pPr marL="0" indent="0">
                            <a:buNone/>
                          </a:pPr>
                          <a:endParaRPr lang="en-US" sz="1800" b="1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EC310FC-DFA9-482E-A724-3FBCCC34973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55479062"/>
                  </p:ext>
                </p:extLst>
              </p:nvPr>
            </p:nvGraphicFramePr>
            <p:xfrm>
              <a:off x="838200" y="1690687"/>
              <a:ext cx="4221480" cy="2173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</a:tblGrid>
                  <a:tr h="589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 anchor="ctr"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584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" t="-38462" r="-722" b="-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226D49F-E650-421D-813A-E925FADBD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369448"/>
                  </p:ext>
                </p:extLst>
              </p:nvPr>
            </p:nvGraphicFramePr>
            <p:xfrm>
              <a:off x="838200" y="3864611"/>
              <a:ext cx="4221480" cy="228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2981945656"/>
                        </a:ext>
                      </a:extLst>
                    </a:gridCol>
                  </a:tblGrid>
                  <a:tr h="619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 anchor="ctr"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209434"/>
                      </a:ext>
                    </a:extLst>
                  </a:tr>
                  <a:tr h="1665011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𝐺𝑚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𝑹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sSup>
                                                  <m:sSupPr>
                                                    <m:ctrlP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1800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sin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3/2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/>
                        </a:p>
                        <a:p>
                          <a:pPr marL="0" indent="0">
                            <a:buNone/>
                          </a:pPr>
                          <a:endParaRPr lang="en-US" sz="1800" b="1" dirty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1691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226D49F-E650-421D-813A-E925FADBD8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3369448"/>
                  </p:ext>
                </p:extLst>
              </p:nvPr>
            </p:nvGraphicFramePr>
            <p:xfrm>
              <a:off x="838200" y="3864611"/>
              <a:ext cx="4221480" cy="228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2981945656"/>
                        </a:ext>
                      </a:extLst>
                    </a:gridCol>
                  </a:tblGrid>
                  <a:tr h="619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 anchor="ctr"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209434"/>
                      </a:ext>
                    </a:extLst>
                  </a:tr>
                  <a:tr h="16650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4" t="-37591" r="-722" b="-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169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3A1C3-6848-4DBD-8FD8-60898D78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299E7-C66E-4F24-8CF6-384A2645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9DEFE5-9C1C-46CA-86C3-4A3D3C10AB77}"/>
              </a:ext>
            </a:extLst>
          </p:cNvPr>
          <p:cNvSpPr txBox="1"/>
          <p:nvPr/>
        </p:nvSpPr>
        <p:spPr>
          <a:xfrm>
            <a:off x="7956904" y="5851428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BD3EE-CB7C-4EF4-8D0D-B093959CDC8E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7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698E0E-9641-48CF-91F8-EE72FD147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3" b="3367"/>
          <a:stretch/>
        </p:blipFill>
        <p:spPr>
          <a:xfrm>
            <a:off x="129318" y="1264165"/>
            <a:ext cx="6932740" cy="46731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for Uniform Motion (continued)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F34AFE-20DD-44D0-A1C2-E1B4BB619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23" b="3367"/>
          <a:stretch/>
        </p:blipFill>
        <p:spPr>
          <a:xfrm>
            <a:off x="5078538" y="1180664"/>
            <a:ext cx="6932740" cy="4673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86C1E3-C0E8-46FC-933C-4FBF90F71365}"/>
                  </a:ext>
                </a:extLst>
              </p:cNvPr>
              <p:cNvSpPr txBox="1"/>
              <p:nvPr/>
            </p:nvSpPr>
            <p:spPr>
              <a:xfrm>
                <a:off x="8207957" y="1412430"/>
                <a:ext cx="805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86C1E3-C0E8-46FC-933C-4FBF90F71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957" y="1412430"/>
                <a:ext cx="805285" cy="276999"/>
              </a:xfrm>
              <a:prstGeom prst="rect">
                <a:avLst/>
              </a:prstGeom>
              <a:blipFill>
                <a:blip r:embed="rId4"/>
                <a:stretch>
                  <a:fillRect l="-9774" t="-4444" r="-676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7343A9-D997-4518-9AD3-5A4C9A2DD166}"/>
                  </a:ext>
                </a:extLst>
              </p:cNvPr>
              <p:cNvSpPr txBox="1"/>
              <p:nvPr/>
            </p:nvSpPr>
            <p:spPr>
              <a:xfrm>
                <a:off x="3456136" y="1434133"/>
                <a:ext cx="661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7343A9-D997-4518-9AD3-5A4C9A2D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36" y="1434133"/>
                <a:ext cx="661015" cy="276999"/>
              </a:xfrm>
              <a:prstGeom prst="rect">
                <a:avLst/>
              </a:prstGeom>
              <a:blipFill>
                <a:blip r:embed="rId5"/>
                <a:stretch>
                  <a:fillRect l="-12037" t="-2174" r="-8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3B907-6513-4218-9717-844D05EB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63BFD-D04E-4C06-8B78-B20885C3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AA18A-CAF8-41DD-8A87-16F9D8DFA62E}"/>
              </a:ext>
            </a:extLst>
          </p:cNvPr>
          <p:cNvSpPr txBox="1"/>
          <p:nvPr/>
        </p:nvSpPr>
        <p:spPr>
          <a:xfrm>
            <a:off x="8353953" y="58537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43387-E749-474B-8E6C-B7FA0718C69D}"/>
              </a:ext>
            </a:extLst>
          </p:cNvPr>
          <p:cNvSpPr txBox="1"/>
          <p:nvPr/>
        </p:nvSpPr>
        <p:spPr>
          <a:xfrm>
            <a:off x="3127354" y="585379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A0EDB-1083-4FA3-A525-D78030A469C2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1D88A8-40D6-4F23-B0C3-AA743FCC37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6433151"/>
                  </p:ext>
                </p:extLst>
              </p:nvPr>
            </p:nvGraphicFramePr>
            <p:xfrm>
              <a:off x="838200" y="1690687"/>
              <a:ext cx="4221480" cy="2173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</a:tblGrid>
                  <a:tr h="589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 anchor="ctr"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584413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1D88A8-40D6-4F23-B0C3-AA743FCC37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6433151"/>
                  </p:ext>
                </p:extLst>
              </p:nvPr>
            </p:nvGraphicFramePr>
            <p:xfrm>
              <a:off x="838200" y="1690687"/>
              <a:ext cx="4221480" cy="2173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</a:tblGrid>
                  <a:tr h="589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 anchor="ctr"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584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" t="-38462" r="-722" b="-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0F561C-4FD4-4A3D-977C-DC37A712E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009798"/>
                  </p:ext>
                </p:extLst>
              </p:nvPr>
            </p:nvGraphicFramePr>
            <p:xfrm>
              <a:off x="838200" y="3864611"/>
              <a:ext cx="4221480" cy="228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2981945656"/>
                        </a:ext>
                      </a:extLst>
                    </a:gridCol>
                  </a:tblGrid>
                  <a:tr h="619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 anchor="ctr"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209434"/>
                      </a:ext>
                    </a:extLst>
                  </a:tr>
                  <a:tr h="166501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1691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0F561C-4FD4-4A3D-977C-DC37A712E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3009798"/>
                  </p:ext>
                </p:extLst>
              </p:nvPr>
            </p:nvGraphicFramePr>
            <p:xfrm>
              <a:off x="838200" y="3864611"/>
              <a:ext cx="4221480" cy="228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2981945656"/>
                        </a:ext>
                      </a:extLst>
                    </a:gridCol>
                  </a:tblGrid>
                  <a:tr h="619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 anchor="ctr"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209434"/>
                      </a:ext>
                    </a:extLst>
                  </a:tr>
                  <a:tr h="16650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" t="-37591" r="-722" b="-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169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from Acceleration at Low Velocities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462EB-BB16-4E1A-8A02-43F65B86A9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69" b="2553"/>
          <a:stretch/>
        </p:blipFill>
        <p:spPr>
          <a:xfrm>
            <a:off x="5245956" y="1586468"/>
            <a:ext cx="6116157" cy="420382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569E5-B4CC-41DE-86D7-3B3AC82B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CCC26-E26D-450F-9F7D-9E1FE052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C4D2-6F90-40EE-9B09-1A6C44BABA31}"/>
              </a:ext>
            </a:extLst>
          </p:cNvPr>
          <p:cNvSpPr txBox="1"/>
          <p:nvPr/>
        </p:nvSpPr>
        <p:spPr>
          <a:xfrm>
            <a:off x="7955519" y="5844787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832D2D-ECBC-437C-BE9E-5E26727956E6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6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1D88A8-40D6-4F23-B0C3-AA743FCC37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2498727"/>
                  </p:ext>
                </p:extLst>
              </p:nvPr>
            </p:nvGraphicFramePr>
            <p:xfrm>
              <a:off x="838200" y="1690687"/>
              <a:ext cx="4221480" cy="2173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</a:tblGrid>
                  <a:tr h="589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 anchor="ctr"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584413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1D88A8-40D6-4F23-B0C3-AA743FCC37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2498727"/>
                  </p:ext>
                </p:extLst>
              </p:nvPr>
            </p:nvGraphicFramePr>
            <p:xfrm>
              <a:off x="838200" y="1690687"/>
              <a:ext cx="4221480" cy="2173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</a:tblGrid>
                  <a:tr h="589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 anchor="ctr">
                        <a:solidFill>
                          <a:srgbClr val="0D646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5844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4" t="-38462" r="-722" b="-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0F561C-4FD4-4A3D-977C-DC37A712E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981433"/>
                  </p:ext>
                </p:extLst>
              </p:nvPr>
            </p:nvGraphicFramePr>
            <p:xfrm>
              <a:off x="838200" y="3864611"/>
              <a:ext cx="4221480" cy="228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2981945656"/>
                        </a:ext>
                      </a:extLst>
                    </a:gridCol>
                  </a:tblGrid>
                  <a:tr h="619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 anchor="ctr"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209434"/>
                      </a:ext>
                    </a:extLst>
                  </a:tr>
                  <a:tr h="1665011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𝑹</m:t>
                                        </m:r>
                                      </m:e>
                                    </m:acc>
                                  </m:e>
                                </m:d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1691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0F561C-4FD4-4A3D-977C-DC37A712E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981433"/>
                  </p:ext>
                </p:extLst>
              </p:nvPr>
            </p:nvGraphicFramePr>
            <p:xfrm>
              <a:off x="838200" y="3864611"/>
              <a:ext cx="4221480" cy="2284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1480">
                      <a:extLst>
                        <a:ext uri="{9D8B030D-6E8A-4147-A177-3AD203B41FA5}">
                          <a16:colId xmlns:a16="http://schemas.microsoft.com/office/drawing/2014/main" val="2981945656"/>
                        </a:ext>
                      </a:extLst>
                    </a:gridCol>
                  </a:tblGrid>
                  <a:tr h="6194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 anchor="ctr"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4209434"/>
                      </a:ext>
                    </a:extLst>
                  </a:tr>
                  <a:tr h="16650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4" t="-37591" r="-722" b="-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169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from Acceleration at Low Velocities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F0582-9B64-45A3-B8AA-A2187A936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47" b="3422"/>
          <a:stretch/>
        </p:blipFill>
        <p:spPr>
          <a:xfrm>
            <a:off x="4887882" y="1282976"/>
            <a:ext cx="7034876" cy="4755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932C1-C14D-46D2-A2E8-363C05AF3E43}"/>
                  </a:ext>
                </a:extLst>
              </p:cNvPr>
              <p:cNvSpPr txBox="1"/>
              <p:nvPr/>
            </p:nvSpPr>
            <p:spPr>
              <a:xfrm>
                <a:off x="8002677" y="1552187"/>
                <a:ext cx="661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0932C1-C14D-46D2-A2E8-363C05AF3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77" y="1552187"/>
                <a:ext cx="661015" cy="276999"/>
              </a:xfrm>
              <a:prstGeom prst="rect">
                <a:avLst/>
              </a:prstGeom>
              <a:blipFill>
                <a:blip r:embed="rId5"/>
                <a:stretch>
                  <a:fillRect l="-12037" t="-4444" r="-8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07861-4644-44B3-8864-194B1E55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F10E8-47E4-4F6A-BD82-B1FA0044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F5FA1-C1B0-4041-A106-1077AC1363EB}"/>
              </a:ext>
            </a:extLst>
          </p:cNvPr>
          <p:cNvSpPr txBox="1"/>
          <p:nvPr/>
        </p:nvSpPr>
        <p:spPr>
          <a:xfrm>
            <a:off x="7953612" y="584548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40255-5984-4609-A176-48DCA46CB553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Radiation from a Mass With Collinear Velocity and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F3D8F9A-BFA6-488E-85D5-45BC59819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300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300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𝐺𝑚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F3D8F9A-BFA6-488E-85D5-45BC5981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2578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10B803-288F-4B8E-A412-14D81B00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6" b="2573"/>
          <a:stretch/>
        </p:blipFill>
        <p:spPr>
          <a:xfrm>
            <a:off x="5238491" y="1690688"/>
            <a:ext cx="6123622" cy="42080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D7324-461F-49FF-9447-D1E939F0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394BC-7C7F-49DA-B03D-28A35FF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24FDD-940A-42FB-BAD2-3F00C01EF5CF}"/>
              </a:ext>
            </a:extLst>
          </p:cNvPr>
          <p:cNvSpPr txBox="1"/>
          <p:nvPr/>
        </p:nvSpPr>
        <p:spPr>
          <a:xfrm>
            <a:off x="7953612" y="584548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786C0-FCC5-4327-9776-F7206E042EE1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98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Radiation from a Mass With Collinear Velocity and Acceleration (cont.)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D994D2-8FFB-4892-8AED-590114524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1" b="3262"/>
          <a:stretch/>
        </p:blipFill>
        <p:spPr>
          <a:xfrm>
            <a:off x="489064" y="1690688"/>
            <a:ext cx="6391947" cy="429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C8363D-CF6F-4519-B6E4-09B42BDD7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1" b="3262"/>
          <a:stretch/>
        </p:blipFill>
        <p:spPr>
          <a:xfrm>
            <a:off x="5310989" y="1690688"/>
            <a:ext cx="6391947" cy="4299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5218E1-2BF2-408C-B456-2DD8E846AECE}"/>
                  </a:ext>
                </a:extLst>
              </p:cNvPr>
              <p:cNvSpPr txBox="1"/>
              <p:nvPr/>
            </p:nvSpPr>
            <p:spPr>
              <a:xfrm>
                <a:off x="5693357" y="1843769"/>
                <a:ext cx="805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5218E1-2BF2-408C-B456-2DD8E846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57" y="1843769"/>
                <a:ext cx="805285" cy="276999"/>
              </a:xfrm>
              <a:prstGeom prst="rect">
                <a:avLst/>
              </a:prstGeom>
              <a:blipFill>
                <a:blip r:embed="rId4"/>
                <a:stretch>
                  <a:fillRect l="-9848" t="-2174" r="-681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6658C-E2C9-4045-AAC7-79D9E643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E1DE-11AB-41C2-AE05-BDDC3BCE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1D0DE-0C77-43BC-9C48-6D3759B0959E}"/>
              </a:ext>
            </a:extLst>
          </p:cNvPr>
          <p:cNvSpPr txBox="1"/>
          <p:nvPr/>
        </p:nvSpPr>
        <p:spPr>
          <a:xfrm>
            <a:off x="7953612" y="584548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2C62B-1450-4A1B-9B6C-4B7C082CD405}"/>
              </a:ext>
            </a:extLst>
          </p:cNvPr>
          <p:cNvSpPr txBox="1"/>
          <p:nvPr/>
        </p:nvSpPr>
        <p:spPr>
          <a:xfrm>
            <a:off x="3054557" y="584548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03982-DF94-4C78-BF69-29D65EC823C5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9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by Collinear Velocity &amp; Acceleration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0B803-288F-4B8E-A412-14D81B00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6" b="2573"/>
          <a:stretch/>
        </p:blipFill>
        <p:spPr>
          <a:xfrm>
            <a:off x="5927414" y="1284474"/>
            <a:ext cx="4828618" cy="331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94A880F-707D-48AE-8D42-222E751B36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0210767"/>
                  </p:ext>
                </p:extLst>
              </p:nvPr>
            </p:nvGraphicFramePr>
            <p:xfrm>
              <a:off x="838200" y="4843720"/>
              <a:ext cx="10515600" cy="4844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37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86527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kumimoji="0" lang="en-US" sz="1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16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sz="1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1600" b="0" i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cos</m:t>
                                            </m:r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kumimoji="0" lang="en-US" sz="1600" b="1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Wingdings" panose="05000000000000000000" pitchFamily="2" charset="2"/>
                                  </a:rPr>
                                  <m:t>   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0" lang="en-US" sz="16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sz="16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sz="16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kumimoji="0" lang="en-US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kumimoji="0" lang="en-US" sz="1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16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kumimoji="0" lang="en-US" sz="16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1600" b="0" i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cos</m:t>
                                            </m:r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kumimoji="0" lang="en-US" sz="1600" b="1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6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Wingdings" panose="05000000000000000000" pitchFamily="2" charset="2"/>
                                  </a:rPr>
                                  <m:t>   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0" lang="en-US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6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0" lang="en-US" sz="16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sz="16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sz="16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  <a:tr h="3461112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640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94A880F-707D-48AE-8D42-222E751B36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90210767"/>
                  </p:ext>
                </p:extLst>
              </p:nvPr>
            </p:nvGraphicFramePr>
            <p:xfrm>
              <a:off x="838200" y="4843720"/>
              <a:ext cx="10515600" cy="4844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8652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" t="-66197" r="-100463" b="-402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66197" r="-463" b="-402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  <a:tr h="3461112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640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4B0C5D3-E614-4F29-8843-EA7B6492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8" b="4134"/>
          <a:stretch/>
        </p:blipFill>
        <p:spPr>
          <a:xfrm>
            <a:off x="1267382" y="1321274"/>
            <a:ext cx="4828618" cy="32445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096E3B-3746-4E9D-A284-8C9555422BC6}"/>
              </a:ext>
            </a:extLst>
          </p:cNvPr>
          <p:cNvCxnSpPr/>
          <p:nvPr/>
        </p:nvCxnSpPr>
        <p:spPr>
          <a:xfrm flipV="1">
            <a:off x="6096000" y="1525543"/>
            <a:ext cx="0" cy="331817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21B34-21E2-4DE5-BF73-0F7B727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C5A190-D9CD-4268-AAB2-919D1F1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210B-FC26-4F7D-8EA3-F75333F6F857}"/>
              </a:ext>
            </a:extLst>
          </p:cNvPr>
          <p:cNvSpPr txBox="1"/>
          <p:nvPr/>
        </p:nvSpPr>
        <p:spPr>
          <a:xfrm>
            <a:off x="7882687" y="4474388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7E44C-69BA-4A6D-8F66-C2CD6E933D55}"/>
              </a:ext>
            </a:extLst>
          </p:cNvPr>
          <p:cNvSpPr txBox="1"/>
          <p:nvPr/>
        </p:nvSpPr>
        <p:spPr>
          <a:xfrm>
            <a:off x="3222655" y="4474388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FD27AD-D024-42B0-BDFB-A806CE977A7C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7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Radiation Produced by a Mass in a Circular Orbit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F3D8F9A-BFA6-488E-85D5-45BC59819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300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300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𝐺𝑚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F3D8F9A-BFA6-488E-85D5-45BC5981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257800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7C95DAE-1BE2-49EA-80F1-3EA1F97BD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3" b="2809"/>
          <a:stretch/>
        </p:blipFill>
        <p:spPr>
          <a:xfrm>
            <a:off x="5224723" y="1690688"/>
            <a:ext cx="6137390" cy="420616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CC381-97D2-4A97-BEB4-CCD2B554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3B84A-CDAE-4D3E-8AE0-D0A8218E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8EE00-2DCF-438D-A045-7BC1F5E6E7F8}"/>
              </a:ext>
            </a:extLst>
          </p:cNvPr>
          <p:cNvSpPr txBox="1"/>
          <p:nvPr/>
        </p:nvSpPr>
        <p:spPr>
          <a:xfrm>
            <a:off x="7953612" y="584548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19EC1-F019-46F0-BFDA-6CADA21A3D89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53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Radiation Produced by a Mass in a Circular Orbit (continued)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5DB8C0-39E6-4192-A5AD-48B7CC4F3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1" b="3442"/>
          <a:stretch/>
        </p:blipFill>
        <p:spPr>
          <a:xfrm>
            <a:off x="5751071" y="1690688"/>
            <a:ext cx="5733639" cy="3854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2C1263-48EC-46BF-8A22-B96D44C24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28" b="3460"/>
          <a:stretch/>
        </p:blipFill>
        <p:spPr>
          <a:xfrm>
            <a:off x="493271" y="1690688"/>
            <a:ext cx="5733639" cy="38549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84FD-F26E-4829-80E8-29DD98DD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6EBC-0052-4024-B3DD-CFF5D851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167CE5-3A42-401D-846F-FDAFADAFE35F}"/>
                  </a:ext>
                </a:extLst>
              </p:cNvPr>
              <p:cNvSpPr txBox="1"/>
              <p:nvPr/>
            </p:nvSpPr>
            <p:spPr>
              <a:xfrm>
                <a:off x="8077812" y="1815842"/>
                <a:ext cx="805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167CE5-3A42-401D-846F-FDAFADAFE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812" y="1815842"/>
                <a:ext cx="805285" cy="276999"/>
              </a:xfrm>
              <a:prstGeom prst="rect">
                <a:avLst/>
              </a:prstGeom>
              <a:blipFill>
                <a:blip r:embed="rId4"/>
                <a:stretch>
                  <a:fillRect l="-9848" t="-2222" r="-757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25B37-1FC0-4D60-9A33-056AB94A325E}"/>
                  </a:ext>
                </a:extLst>
              </p:cNvPr>
              <p:cNvSpPr txBox="1"/>
              <p:nvPr/>
            </p:nvSpPr>
            <p:spPr>
              <a:xfrm>
                <a:off x="3250892" y="1815843"/>
                <a:ext cx="661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425B37-1FC0-4D60-9A33-056AB94A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92" y="1815843"/>
                <a:ext cx="661015" cy="276999"/>
              </a:xfrm>
              <a:prstGeom prst="rect">
                <a:avLst/>
              </a:prstGeom>
              <a:blipFill>
                <a:blip r:embed="rId5"/>
                <a:stretch>
                  <a:fillRect l="-11927" t="-2222" r="-825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7CB1A9C-A095-4EEB-9377-C0D1525EA89C}"/>
              </a:ext>
            </a:extLst>
          </p:cNvPr>
          <p:cNvSpPr txBox="1"/>
          <p:nvPr/>
        </p:nvSpPr>
        <p:spPr>
          <a:xfrm>
            <a:off x="7953612" y="584548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49F6F-23F1-4859-9738-704574850E1A}"/>
              </a:ext>
            </a:extLst>
          </p:cNvPr>
          <p:cNvSpPr txBox="1"/>
          <p:nvPr/>
        </p:nvSpPr>
        <p:spPr>
          <a:xfrm>
            <a:off x="3054557" y="5845484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76F5D-0B82-4CA4-A455-C8AB4A5E5EAD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065-203A-4051-8679-DE54228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4F5F-A8DD-4EC1-9AEE-078B64C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reformulate gravity?</a:t>
            </a:r>
          </a:p>
          <a:p>
            <a:r>
              <a:rPr lang="en-US" dirty="0"/>
              <a:t>Why not?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A035-0B10-4730-8CC0-90FDADC1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AC871-E7B9-4D12-BF51-7ED9BB84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6FB94-8F71-46D2-A750-81DCE4D1DD03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2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D7F-243F-A741-8CBD-6A342E3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in a Circular Orbit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0B803-288F-4B8E-A412-14D81B00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3" b="4152"/>
          <a:stretch/>
        </p:blipFill>
        <p:spPr>
          <a:xfrm>
            <a:off x="5927414" y="1281672"/>
            <a:ext cx="4828618" cy="3267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94A880F-707D-48AE-8D42-222E751B36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2649535"/>
                  </p:ext>
                </p:extLst>
              </p:nvPr>
            </p:nvGraphicFramePr>
            <p:xfrm>
              <a:off x="838200" y="4843720"/>
              <a:ext cx="10515600" cy="5065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3763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8652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kumimoji="0" lang="en-US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[</m:t>
                                        </m:r>
                                        <m:d>
                                          <m:dPr>
                                            <m:ctrlP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1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cos</m:t>
                                            </m:r>
                                            <m: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kumimoji="0" lang="en-US" sz="1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0" lang="en-US" sz="1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sz="1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sz="1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𝜃</m:t>
                                    </m:r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𝜑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0" lang="en-US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kumimoji="0" lang="en-US" sz="1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1400" b="0" i="0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cos</m:t>
                                            </m:r>
                                            <m:r>
                                              <a:rPr kumimoji="0" lang="en-US" sz="1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sz="1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  <a:sym typeface="Wingdings" panose="05000000000000000000" pitchFamily="2" charset="2"/>
                                  </a:rPr>
                                  <m:t>   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en-US" sz="1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en-US" sz="1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0" lang="en-US" sz="1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en-US" sz="1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en-US" sz="1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en-US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i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sz="1400" b="0" i="0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  <a:sym typeface="Wingdings" panose="05000000000000000000" pitchFamily="2" charset="2"/>
                                  </a:rPr>
                                  <m:t>   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bSup>
                                      <m:sSubSup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  <m:sup>
                                        <m: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  <a:tr h="346111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640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94A880F-707D-48AE-8D42-222E751B36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92649535"/>
                  </p:ext>
                </p:extLst>
              </p:nvPr>
            </p:nvGraphicFramePr>
            <p:xfrm>
              <a:off x="838200" y="4843720"/>
              <a:ext cx="10515600" cy="5065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71809368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56801628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Electromagnetism</a:t>
                          </a:r>
                        </a:p>
                      </a:txBody>
                      <a:tcPr>
                        <a:solidFill>
                          <a:srgbClr val="0D646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… for Gravitation</a:t>
                          </a:r>
                        </a:p>
                      </a:txBody>
                      <a:tcPr>
                        <a:solidFill>
                          <a:srgbClr val="E2781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7308961"/>
                      </a:ext>
                    </a:extLst>
                  </a:tr>
                  <a:tr h="10866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6" t="-52514" r="-100463" b="-318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52514" r="-463" b="-318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75391"/>
                      </a:ext>
                    </a:extLst>
                  </a:tr>
                  <a:tr h="3461112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6405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4B0C5D3-E614-4F29-8843-EA7B64927E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186" b="5186"/>
          <a:stretch/>
        </p:blipFill>
        <p:spPr>
          <a:xfrm>
            <a:off x="1267382" y="1267764"/>
            <a:ext cx="4828618" cy="32445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096E3B-3746-4E9D-A284-8C9555422BC6}"/>
              </a:ext>
            </a:extLst>
          </p:cNvPr>
          <p:cNvCxnSpPr/>
          <p:nvPr/>
        </p:nvCxnSpPr>
        <p:spPr>
          <a:xfrm flipV="1">
            <a:off x="6096000" y="1525543"/>
            <a:ext cx="0" cy="3318177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39588-F057-42AE-8221-1C75CF0F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70AB47-42B7-471F-8397-1F709725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148F1-5FAC-49E5-ABEE-EDC55CA00EEE}"/>
              </a:ext>
            </a:extLst>
          </p:cNvPr>
          <p:cNvSpPr txBox="1"/>
          <p:nvPr/>
        </p:nvSpPr>
        <p:spPr>
          <a:xfrm>
            <a:off x="7882687" y="4474388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D0D9A4-7EF6-44F3-A43C-0D32B3FDBD64}"/>
              </a:ext>
            </a:extLst>
          </p:cNvPr>
          <p:cNvSpPr txBox="1"/>
          <p:nvPr/>
        </p:nvSpPr>
        <p:spPr>
          <a:xfrm>
            <a:off x="3222655" y="4474388"/>
            <a:ext cx="105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5870F-818B-4210-A8FB-772F883D91D3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7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2794-55ED-4544-8AB0-8B13C0E6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Radiation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8168-5E28-4A9E-9841-E1CBA140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https://gravityvisualizer.vercel.app/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7727-596C-42F2-B8F7-B33F171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9D92-91C8-43A8-84D1-A420DE72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D19E1-DDD7-4507-88F9-A9A6F75A2D2A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18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2707-31C0-EA49-B623-3466ED4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9A15-07EC-014A-8AD0-56459430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gravitational fields are mass and momentum</a:t>
            </a:r>
          </a:p>
          <a:p>
            <a:r>
              <a:rPr lang="en-US" dirty="0"/>
              <a:t>Field energy is negative</a:t>
            </a:r>
          </a:p>
          <a:p>
            <a:r>
              <a:rPr lang="en-US" dirty="0"/>
              <a:t>Gravitational fields and radiation behave </a:t>
            </a:r>
            <a:r>
              <a:rPr lang="en-US" dirty="0" err="1"/>
              <a:t>relativistically</a:t>
            </a:r>
            <a:r>
              <a:rPr lang="en-US" dirty="0"/>
              <a:t> </a:t>
            </a:r>
          </a:p>
          <a:p>
            <a:r>
              <a:rPr lang="en-US" dirty="0"/>
              <a:t>Gravitational radiation is produced by accelerated masses</a:t>
            </a:r>
          </a:p>
          <a:p>
            <a:r>
              <a:rPr lang="en-US" dirty="0"/>
              <a:t>Gravitational radiation patterns mirror dipole patterns for electromagnetic radiation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BBF8-EA0E-48CA-A8D2-02498149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9F2D-0E2F-49D0-949B-38DC1BBA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69677B-6293-4CB6-80D6-D16455791E0E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1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6C92-462F-4D0F-ABFA-862F3F6C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33D1-A4B6-4646-9A54-C569F411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Future</a:t>
            </a:r>
          </a:p>
          <a:p>
            <a:pPr lvl="1"/>
            <a:r>
              <a:rPr lang="en-US" dirty="0"/>
              <a:t>Determine precession for planetary orbits and compare to observation</a:t>
            </a:r>
          </a:p>
          <a:p>
            <a:pPr lvl="1"/>
            <a:r>
              <a:rPr lang="en-US" dirty="0" err="1"/>
              <a:t>Lense-Thirring</a:t>
            </a:r>
            <a:r>
              <a:rPr lang="en-US" dirty="0"/>
              <a:t> precession</a:t>
            </a:r>
          </a:p>
          <a:p>
            <a:pPr lvl="1"/>
            <a:r>
              <a:rPr lang="en-US" dirty="0"/>
              <a:t>Develop a radiation instructional tool </a:t>
            </a:r>
          </a:p>
          <a:p>
            <a:r>
              <a:rPr lang="en-US" dirty="0"/>
              <a:t>Foreseeable Future</a:t>
            </a:r>
          </a:p>
          <a:p>
            <a:pPr lvl="1"/>
            <a:r>
              <a:rPr lang="en-US" dirty="0"/>
              <a:t>Quantum gravity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4B58-7EEC-4FC5-9DB1-540F82F0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20E23-7DD1-40C5-86EE-2654AE31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37CF5-826A-4540-9823-84E0E564CD07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64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0BC-1B80-5E44-90F4-B5087EB9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50F7-CA7E-9046-86BA-6068EAAD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Heald, M,. and Marion, J,. “Classical Electromagnetic Radiation,” </a:t>
            </a:r>
            <a:r>
              <a:rPr lang="en-US" i="1" dirty="0"/>
              <a:t>Dover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2012</a:t>
            </a:r>
          </a:p>
          <a:p>
            <a:r>
              <a:rPr lang="en-US" dirty="0"/>
              <a:t>Heaviside, O., “Electromagnetic Theory,”</a:t>
            </a:r>
            <a:r>
              <a:rPr lang="en-US" i="1" dirty="0"/>
              <a:t> The Electrician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1893, 31, pp. 281-282 &amp; 359</a:t>
            </a:r>
          </a:p>
          <a:p>
            <a:r>
              <a:rPr lang="en-US" dirty="0"/>
              <a:t>Hills, B,. “</a:t>
            </a:r>
            <a:r>
              <a:rPr lang="en-US" dirty="0" err="1"/>
              <a:t>Gravito</a:t>
            </a:r>
            <a:r>
              <a:rPr lang="en-US" dirty="0"/>
              <a:t>-electromagnetism and Mass Induction,” 2020</a:t>
            </a:r>
          </a:p>
          <a:p>
            <a:r>
              <a:rPr lang="en-US" dirty="0" err="1"/>
              <a:t>Jefimenko</a:t>
            </a:r>
            <a:r>
              <a:rPr lang="en-US" dirty="0"/>
              <a:t>, O., “Causality, Electromagnetic Induction, and Gravitation,” </a:t>
            </a:r>
            <a:r>
              <a:rPr lang="en-US" i="1" dirty="0"/>
              <a:t>Electret Scientific, 2000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3806-57E1-4B6F-BEF1-1717A54A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2904C-BDD1-4607-841F-4C122820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022D6-8E7C-4539-8C68-41C13258007B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81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0BC-1B80-5E44-90F4-B5087EB9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50F7-CA7E-9046-86BA-6068EAAD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Committee</a:t>
            </a:r>
          </a:p>
          <a:p>
            <a:r>
              <a:rPr lang="en-US" dirty="0"/>
              <a:t>Engineering &amp; Physics Department</a:t>
            </a:r>
          </a:p>
          <a:p>
            <a:r>
              <a:rPr lang="en-US" dirty="0"/>
              <a:t>Jackson College of Graduate Studies</a:t>
            </a:r>
          </a:p>
          <a:p>
            <a:r>
              <a:rPr lang="en-US" dirty="0"/>
              <a:t>RCSA Research Grant</a:t>
            </a:r>
          </a:p>
          <a:p>
            <a:r>
              <a:rPr lang="en-US" dirty="0"/>
              <a:t>Kegan Johnson &amp; Maddy Clark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682F-7BD7-4FF2-BF5F-007826F2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62EEF-42A9-453C-ACA2-127EA0E6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90D65-57E5-464E-9AC8-E325E8503BC8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1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0BC-1B80-5E44-90F4-B5087EB9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50F7-CA7E-9046-86BA-6068EAAD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E4FE-BBB4-4A21-9523-BE3E705C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1A2F6-2981-4468-9920-C2BE933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0F03B-5B4A-4880-AAC2-ADFE5DF7C02D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4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2B209A-A2B1-4117-8328-A0FE71E77F00}"/>
                  </a:ext>
                </a:extLst>
              </p:cNvPr>
              <p:cNvSpPr txBox="1"/>
              <p:nvPr/>
            </p:nvSpPr>
            <p:spPr>
              <a:xfrm>
                <a:off x="4737214" y="452088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2B209A-A2B1-4117-8328-A0FE71E77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14" y="452088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85A708D-A2AB-4091-A828-1A885D45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18635-9CDA-4C60-99CB-C1F56B97D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257800" cy="4351338"/>
              </a:xfrm>
            </p:spPr>
            <p:txBody>
              <a:bodyPr anchor="ctr"/>
              <a:lstStyle/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Coulomb’s Force Law</a:t>
                </a:r>
              </a:p>
              <a:p>
                <a:pPr marL="0" indent="0" algn="ctr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18635-9CDA-4C60-99CB-C1F56B97D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2578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29DE-4E95-4AB0-83F8-6133C0FF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6A022-4B86-4CD8-9B66-89CF6A86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953F23-D6B9-48B6-80CE-395621D9D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713289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Newton’s Force Law</a:t>
                </a:r>
              </a:p>
              <a:p>
                <a:pPr marL="0" indent="0" algn="ctr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953F23-D6B9-48B6-80CE-395621D9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3289"/>
                <a:ext cx="52578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3DFCA6B-87F0-4194-B7C9-3474E75A5962}"/>
              </a:ext>
            </a:extLst>
          </p:cNvPr>
          <p:cNvSpPr/>
          <p:nvPr/>
        </p:nvSpPr>
        <p:spPr>
          <a:xfrm>
            <a:off x="4216630" y="4912822"/>
            <a:ext cx="556953" cy="556953"/>
          </a:xfrm>
          <a:prstGeom prst="ellipse">
            <a:avLst/>
          </a:prstGeom>
          <a:solidFill>
            <a:srgbClr val="0D646B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F7A711-0A35-47EC-B612-ED0AEE7C9B45}"/>
              </a:ext>
            </a:extLst>
          </p:cNvPr>
          <p:cNvSpPr/>
          <p:nvPr/>
        </p:nvSpPr>
        <p:spPr>
          <a:xfrm>
            <a:off x="2248939" y="4916199"/>
            <a:ext cx="556953" cy="556953"/>
          </a:xfrm>
          <a:prstGeom prst="ellipse">
            <a:avLst/>
          </a:prstGeom>
          <a:solidFill>
            <a:srgbClr val="0D646B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F12145-F5DD-46B0-81D4-3DAA41A33F5C}"/>
              </a:ext>
            </a:extLst>
          </p:cNvPr>
          <p:cNvSpPr/>
          <p:nvPr/>
        </p:nvSpPr>
        <p:spPr>
          <a:xfrm>
            <a:off x="9474430" y="4916199"/>
            <a:ext cx="556953" cy="556953"/>
          </a:xfrm>
          <a:prstGeom prst="ellipse">
            <a:avLst/>
          </a:prstGeom>
          <a:solidFill>
            <a:srgbClr val="E2781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64FB4A-6D89-430A-8D6F-2A4A4D54FB9C}"/>
              </a:ext>
            </a:extLst>
          </p:cNvPr>
          <p:cNvSpPr/>
          <p:nvPr/>
        </p:nvSpPr>
        <p:spPr>
          <a:xfrm>
            <a:off x="7506739" y="4919576"/>
            <a:ext cx="556953" cy="556953"/>
          </a:xfrm>
          <a:prstGeom prst="ellipse">
            <a:avLst/>
          </a:prstGeom>
          <a:solidFill>
            <a:srgbClr val="E2781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98873A-C96E-4545-BA56-902DBCFA1741}"/>
              </a:ext>
            </a:extLst>
          </p:cNvPr>
          <p:cNvCxnSpPr>
            <a:cxnSpLocks/>
          </p:cNvCxnSpPr>
          <p:nvPr/>
        </p:nvCxnSpPr>
        <p:spPr>
          <a:xfrm>
            <a:off x="8063692" y="5191531"/>
            <a:ext cx="560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C0E5C9-998A-4F7F-873D-0330B9ABCE17}"/>
              </a:ext>
            </a:extLst>
          </p:cNvPr>
          <p:cNvCxnSpPr>
            <a:cxnSpLocks/>
          </p:cNvCxnSpPr>
          <p:nvPr/>
        </p:nvCxnSpPr>
        <p:spPr>
          <a:xfrm>
            <a:off x="4773583" y="5191531"/>
            <a:ext cx="560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8C3D17-B179-41B8-93DB-0CEA2426DB26}"/>
              </a:ext>
            </a:extLst>
          </p:cNvPr>
          <p:cNvCxnSpPr>
            <a:cxnSpLocks/>
          </p:cNvCxnSpPr>
          <p:nvPr/>
        </p:nvCxnSpPr>
        <p:spPr>
          <a:xfrm rot="10800000">
            <a:off x="1686269" y="5191531"/>
            <a:ext cx="560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B286C0-D07F-428F-B370-BA82083FF092}"/>
              </a:ext>
            </a:extLst>
          </p:cNvPr>
          <p:cNvCxnSpPr>
            <a:cxnSpLocks/>
          </p:cNvCxnSpPr>
          <p:nvPr/>
        </p:nvCxnSpPr>
        <p:spPr>
          <a:xfrm rot="10800000">
            <a:off x="8913666" y="5191531"/>
            <a:ext cx="5607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5092CF-0BE6-4870-8651-8F064E57B31B}"/>
                  </a:ext>
                </a:extLst>
              </p:cNvPr>
              <p:cNvSpPr txBox="1"/>
              <p:nvPr/>
            </p:nvSpPr>
            <p:spPr>
              <a:xfrm>
                <a:off x="-520585" y="452088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5092CF-0BE6-4870-8651-8F064E57B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585" y="452088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D23734-DC34-4841-97A6-2EDE902C4D02}"/>
                  </a:ext>
                </a:extLst>
              </p:cNvPr>
              <p:cNvSpPr txBox="1"/>
              <p:nvPr/>
            </p:nvSpPr>
            <p:spPr>
              <a:xfrm>
                <a:off x="1447106" y="452088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D23734-DC34-4841-97A6-2EDE902C4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106" y="452088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31CC5-1B65-4D9A-B485-6B58FA327ABE}"/>
                  </a:ext>
                </a:extLst>
              </p:cNvPr>
              <p:cNvSpPr txBox="1"/>
              <p:nvPr/>
            </p:nvSpPr>
            <p:spPr>
              <a:xfrm>
                <a:off x="6704906" y="452088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31CC5-1B65-4D9A-B485-6B58FA32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06" y="4520889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C28474F-A74B-4DD8-B3FC-A79C653F9ED8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9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065-203A-4051-8679-DE54228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4F5F-A8DD-4EC1-9AEE-078B64C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Gravity as an analogy to electromagnetism</a:t>
            </a:r>
          </a:p>
          <a:p>
            <a:pPr lvl="1"/>
            <a:r>
              <a:rPr lang="en-US" dirty="0"/>
              <a:t>James Maxwell</a:t>
            </a:r>
          </a:p>
          <a:p>
            <a:pPr lvl="1"/>
            <a:r>
              <a:rPr lang="en-US" dirty="0"/>
              <a:t>Oliver Heaviside</a:t>
            </a:r>
          </a:p>
          <a:p>
            <a:r>
              <a:rPr lang="en-US" dirty="0"/>
              <a:t>Gravitational fields and waves</a:t>
            </a:r>
          </a:p>
          <a:p>
            <a:r>
              <a:rPr lang="en-US" dirty="0"/>
              <a:t>Negative field energy</a:t>
            </a:r>
          </a:p>
          <a:p>
            <a:r>
              <a:rPr lang="en-US" dirty="0"/>
              <a:t>Radiation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about general relativity?</a:t>
            </a:r>
          </a:p>
          <a:p>
            <a:pPr lvl="1"/>
            <a:r>
              <a:rPr lang="en-US" dirty="0"/>
              <a:t>Cannot localize gravity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436D20B4-D8C4-4FCA-A6CF-87670DEDD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3"/>
          <a:stretch/>
        </p:blipFill>
        <p:spPr>
          <a:xfrm>
            <a:off x="6096001" y="2394066"/>
            <a:ext cx="4999264" cy="3225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83B57-B96B-4A64-B66F-0147B3A7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31B9-806B-4F95-93CC-B2FAE075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67C0A-6A4E-4AE8-9EB8-A4D7B0143E63}"/>
              </a:ext>
            </a:extLst>
          </p:cNvPr>
          <p:cNvSpPr txBox="1"/>
          <p:nvPr/>
        </p:nvSpPr>
        <p:spPr>
          <a:xfrm>
            <a:off x="7251753" y="5795866"/>
            <a:ext cx="300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A gravitational wave.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66466B-783F-490C-9E1A-8D8795F0FBDC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D67123-5836-4614-9600-2710E91EF5C6}"/>
                  </a:ext>
                </a:extLst>
              </p:cNvPr>
              <p:cNvSpPr txBox="1"/>
              <p:nvPr/>
            </p:nvSpPr>
            <p:spPr>
              <a:xfrm>
                <a:off x="11095265" y="4163786"/>
                <a:ext cx="182187" cy="291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D67123-5836-4614-9600-2710E91E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265" y="4163786"/>
                <a:ext cx="182187" cy="291811"/>
              </a:xfrm>
              <a:prstGeom prst="rect">
                <a:avLst/>
              </a:prstGeom>
              <a:blipFill>
                <a:blip r:embed="rId3"/>
                <a:stretch>
                  <a:fillRect l="-36667" t="-16667" r="-500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97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065-203A-4051-8679-DE54228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4F5F-A8DD-4EC1-9AEE-078B64C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Aristotelian (gravity)</a:t>
            </a:r>
          </a:p>
          <a:p>
            <a:r>
              <a:rPr lang="en-US" dirty="0"/>
              <a:t>Ptolemaic (</a:t>
            </a:r>
            <a:r>
              <a:rPr lang="en-US" dirty="0" err="1"/>
              <a:t>geocentrism</a:t>
            </a:r>
            <a:r>
              <a:rPr lang="en-US" dirty="0"/>
              <a:t>)</a:t>
            </a:r>
          </a:p>
          <a:p>
            <a:r>
              <a:rPr lang="en-US" dirty="0"/>
              <a:t>Copernican (heliocentrism w/ nested circles)</a:t>
            </a:r>
          </a:p>
          <a:p>
            <a:r>
              <a:rPr lang="en-US" dirty="0"/>
              <a:t>Keplerian (eccentric orbits)</a:t>
            </a:r>
          </a:p>
          <a:p>
            <a:r>
              <a:rPr lang="en-US" dirty="0"/>
              <a:t>Galilean (tides and phase cycles)</a:t>
            </a:r>
          </a:p>
          <a:p>
            <a:r>
              <a:rPr lang="en-US" dirty="0"/>
              <a:t>Newtonian (forces)</a:t>
            </a:r>
          </a:p>
          <a:p>
            <a:endParaRPr lang="en-US" dirty="0"/>
          </a:p>
          <a:p>
            <a:r>
              <a:rPr lang="en-US" dirty="0"/>
              <a:t>Einsteinian (spacetime curvature)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164-91DA-4227-AA7F-DD7C55BD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7A33-100C-45DA-9EF7-DA1B537A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36615-01BF-4B9E-A9B9-B4A5F403C273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A065-203A-4051-8679-DE54228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4F5F-A8DD-4EC1-9AEE-078B64C5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Aristotelian (gravity)</a:t>
            </a:r>
          </a:p>
          <a:p>
            <a:r>
              <a:rPr lang="en-US" dirty="0"/>
              <a:t>Ptolemaic (</a:t>
            </a:r>
            <a:r>
              <a:rPr lang="en-US" dirty="0" err="1"/>
              <a:t>geocentrism</a:t>
            </a:r>
            <a:r>
              <a:rPr lang="en-US" dirty="0"/>
              <a:t>)</a:t>
            </a:r>
          </a:p>
          <a:p>
            <a:r>
              <a:rPr lang="en-US" dirty="0"/>
              <a:t>Copernican (heliocentrism w/ nested circles)</a:t>
            </a:r>
          </a:p>
          <a:p>
            <a:r>
              <a:rPr lang="en-US" dirty="0"/>
              <a:t>Keplerian (eccentric orbits)</a:t>
            </a:r>
          </a:p>
          <a:p>
            <a:r>
              <a:rPr lang="en-US" dirty="0"/>
              <a:t>Galilean (tides and phase cycles)</a:t>
            </a:r>
          </a:p>
          <a:p>
            <a:r>
              <a:rPr lang="en-US" dirty="0"/>
              <a:t>Newtonian (forces)</a:t>
            </a:r>
          </a:p>
          <a:p>
            <a:r>
              <a:rPr lang="en-US" dirty="0"/>
              <a:t>Maxwell-Heaviside? (fields)</a:t>
            </a:r>
          </a:p>
          <a:p>
            <a:r>
              <a:rPr lang="en-US" dirty="0"/>
              <a:t>Einsteinian (spacetime curvature)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B9618-36A4-4137-9B58-4F50045B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E07A5-600B-45D8-BE8E-CD314636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C2EA8-21BF-4C77-A39D-C26A4982D351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4131-F0A2-4FD2-B0F1-3CBD1EF0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C94A-646A-4070-AA0F-0028865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... By analogy!</a:t>
            </a:r>
          </a:p>
          <a:p>
            <a:r>
              <a:rPr lang="en-US" dirty="0"/>
              <a:t>Field equations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Scalar and vector potentials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Wave equations</a:t>
            </a:r>
          </a:p>
          <a:p>
            <a:r>
              <a:rPr lang="en-US" dirty="0"/>
              <a:t>Retarded wave propagation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Retarded potentials and fields</a:t>
            </a:r>
          </a:p>
          <a:p>
            <a:r>
              <a:rPr lang="en-US" dirty="0"/>
              <a:t>Retarded potentials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Liénard</a:t>
            </a:r>
            <a:r>
              <a:rPr lang="en-US" dirty="0"/>
              <a:t>–</a:t>
            </a:r>
            <a:r>
              <a:rPr lang="en-US" dirty="0" err="1"/>
              <a:t>Wiechert</a:t>
            </a:r>
            <a:r>
              <a:rPr lang="en-US" dirty="0"/>
              <a:t> potentials and fields</a:t>
            </a:r>
          </a:p>
          <a:p>
            <a:r>
              <a:rPr lang="en-US" dirty="0"/>
              <a:t>Poynting Vector + </a:t>
            </a:r>
            <a:r>
              <a:rPr lang="en-US" dirty="0" err="1"/>
              <a:t>Liénard</a:t>
            </a:r>
            <a:r>
              <a:rPr lang="en-US" dirty="0"/>
              <a:t>–</a:t>
            </a:r>
            <a:r>
              <a:rPr lang="en-US" dirty="0" err="1"/>
              <a:t>Wiechert</a:t>
            </a:r>
            <a:r>
              <a:rPr lang="en-US" dirty="0"/>
              <a:t> Fields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Radiation</a:t>
            </a:r>
          </a:p>
          <a:p>
            <a:r>
              <a:rPr lang="en-US" dirty="0"/>
              <a:t>Larmor formula for power radiated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B62CD-A907-4D44-873D-A9878AFB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Cole Prather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AFD77-0DD3-4B72-8151-7C8F065F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50BE-3948-F246-9BB5-1109F04DD88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F51AC-EE23-4F92-8331-6B09938D2A45}"/>
              </a:ext>
            </a:extLst>
          </p:cNvPr>
          <p:cNvSpPr/>
          <p:nvPr/>
        </p:nvSpPr>
        <p:spPr>
          <a:xfrm>
            <a:off x="149630" y="136525"/>
            <a:ext cx="11878886" cy="6584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</TotalTime>
  <Words>2124</Words>
  <Application>Microsoft Office PowerPoint</Application>
  <PresentationFormat>Widescreen</PresentationFormat>
  <Paragraphs>559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Gravitational Radiation: Maxwell-Heaviside Formulation</vt:lpstr>
      <vt:lpstr>Outline</vt:lpstr>
      <vt:lpstr>Introduction</vt:lpstr>
      <vt:lpstr>Introduction</vt:lpstr>
      <vt:lpstr>Introduction (continued)</vt:lpstr>
      <vt:lpstr>Introduction (continued)</vt:lpstr>
      <vt:lpstr>Introduction (continued)</vt:lpstr>
      <vt:lpstr>Introduction (continued)</vt:lpstr>
      <vt:lpstr>Methodology</vt:lpstr>
      <vt:lpstr>Methodology (continued)</vt:lpstr>
      <vt:lpstr>Methodology (continued)</vt:lpstr>
      <vt:lpstr>Methodology (continued)</vt:lpstr>
      <vt:lpstr>Methodology (continued)</vt:lpstr>
      <vt:lpstr>Methodology (continued)</vt:lpstr>
      <vt:lpstr>Methodology (continued)</vt:lpstr>
      <vt:lpstr>Methodology (continued)</vt:lpstr>
      <vt:lpstr>Methodology (continued)</vt:lpstr>
      <vt:lpstr>Methodology (continued)</vt:lpstr>
      <vt:lpstr>Methodology (continued)</vt:lpstr>
      <vt:lpstr>Methodology (continued)</vt:lpstr>
      <vt:lpstr>Field Equations</vt:lpstr>
      <vt:lpstr>Vector and Scalar Potentials</vt:lpstr>
      <vt:lpstr>Wave Equations</vt:lpstr>
      <vt:lpstr>Retarded Potentials</vt:lpstr>
      <vt:lpstr>Retarded Fields</vt:lpstr>
      <vt:lpstr>Liénard–Wiechert Potentials</vt:lpstr>
      <vt:lpstr>Liénard–Wiechert Fields</vt:lpstr>
      <vt:lpstr>*Lorentz Force</vt:lpstr>
      <vt:lpstr>*Lorentz Force</vt:lpstr>
      <vt:lpstr>Poynting Theorem</vt:lpstr>
      <vt:lpstr>Fields for Uniform Motion</vt:lpstr>
      <vt:lpstr>Fields for Uniform Motion (continued)</vt:lpstr>
      <vt:lpstr>Radiation from Acceleration at Low Velocities</vt:lpstr>
      <vt:lpstr>Radiation from Acceleration at Low Velocities</vt:lpstr>
      <vt:lpstr>Gravitational Radiation from a Mass With Collinear Velocity and Acceleration</vt:lpstr>
      <vt:lpstr>Gravitational Radiation from a Mass With Collinear Velocity and Acceleration (cont.)</vt:lpstr>
      <vt:lpstr>Radiation by Collinear Velocity &amp; Acceleration</vt:lpstr>
      <vt:lpstr>Gravitational Radiation Produced by a Mass in a Circular Orbit</vt:lpstr>
      <vt:lpstr>Gravitational Radiation Produced by a Mass in a Circular Orbit (continued)</vt:lpstr>
      <vt:lpstr>Radiation in a Circular Orbit</vt:lpstr>
      <vt:lpstr>Gravitational Radiation Animation</vt:lpstr>
      <vt:lpstr>Conclusions</vt:lpstr>
      <vt:lpstr>Future Work</vt:lpstr>
      <vt:lpstr>References</vt:lpstr>
      <vt:lpstr>Acknowledgements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Radiation: Maxwellian Formulation</dc:title>
  <dc:creator>Cole Prather</dc:creator>
  <cp:lastModifiedBy>Cole Prather</cp:lastModifiedBy>
  <cp:revision>568</cp:revision>
  <dcterms:created xsi:type="dcterms:W3CDTF">2020-10-16T23:00:50Z</dcterms:created>
  <dcterms:modified xsi:type="dcterms:W3CDTF">2025-05-17T03:32:04Z</dcterms:modified>
</cp:coreProperties>
</file>