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62" r:id="rId4"/>
    <p:sldId id="257" r:id="rId5"/>
    <p:sldId id="258" r:id="rId6"/>
    <p:sldId id="260" r:id="rId7"/>
    <p:sldId id="259" r:id="rId8"/>
    <p:sldId id="266" r:id="rId9"/>
    <p:sldId id="263" r:id="rId10"/>
    <p:sldId id="272" r:id="rId11"/>
    <p:sldId id="275" r:id="rId12"/>
    <p:sldId id="267" r:id="rId13"/>
    <p:sldId id="268" r:id="rId14"/>
    <p:sldId id="276" r:id="rId15"/>
    <p:sldId id="277" r:id="rId16"/>
    <p:sldId id="278" r:id="rId17"/>
    <p:sldId id="269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2F698DE-37F4-8243-8962-0F64AE3EB8DF}">
          <p14:sldIdLst>
            <p14:sldId id="256"/>
            <p14:sldId id="261"/>
            <p14:sldId id="262"/>
            <p14:sldId id="257"/>
            <p14:sldId id="258"/>
            <p14:sldId id="260"/>
            <p14:sldId id="259"/>
            <p14:sldId id="266"/>
            <p14:sldId id="263"/>
            <p14:sldId id="272"/>
            <p14:sldId id="275"/>
            <p14:sldId id="267"/>
            <p14:sldId id="268"/>
            <p14:sldId id="276"/>
            <p14:sldId id="277"/>
            <p14:sldId id="278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7A039-2C52-4D9F-A0FA-F032A7801A4E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AC815-F158-4B4F-98F5-5C0897BE07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2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2AC815-F158-4B4F-98F5-5C0897BE07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3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A142-DE63-CC45-ADA9-325783F3A93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6306-CCF1-0349-94BB-B8B349F3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0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A142-DE63-CC45-ADA9-325783F3A93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6306-CCF1-0349-94BB-B8B349F3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3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A142-DE63-CC45-ADA9-325783F3A93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6306-CCF1-0349-94BB-B8B349F3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A142-DE63-CC45-ADA9-325783F3A93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6306-CCF1-0349-94BB-B8B349F3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33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A142-DE63-CC45-ADA9-325783F3A93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6306-CCF1-0349-94BB-B8B349F3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0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A142-DE63-CC45-ADA9-325783F3A93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6306-CCF1-0349-94BB-B8B349F3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1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A142-DE63-CC45-ADA9-325783F3A93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6306-CCF1-0349-94BB-B8B349F3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8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A142-DE63-CC45-ADA9-325783F3A93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6306-CCF1-0349-94BB-B8B349F3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8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A142-DE63-CC45-ADA9-325783F3A93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6306-CCF1-0349-94BB-B8B349F3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8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A142-DE63-CC45-ADA9-325783F3A93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6306-CCF1-0349-94BB-B8B349F3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7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2A142-DE63-CC45-ADA9-325783F3A93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96306-CCF1-0349-94BB-B8B349F3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6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2A142-DE63-CC45-ADA9-325783F3A93A}" type="datetimeFigureOut">
              <a:rPr lang="en-US" smtClean="0"/>
              <a:t>11/2/2017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96306-CCF1-0349-94BB-B8B349F3E5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58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Nonlinear Human Population Growth Modeling – Upper Bias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Cole Prather</a:t>
            </a:r>
          </a:p>
        </p:txBody>
      </p:sp>
    </p:spTree>
    <p:extLst>
      <p:ext uri="{BB962C8B-B14F-4D97-AF65-F5344CB8AC3E}">
        <p14:creationId xmlns:p14="http://schemas.microsoft.com/office/powerpoint/2010/main" val="354460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completing the optimization for both a full data set (408 entries) and a recapitulated data set (41 entries), the sum of squares and R-squared values were compared for each of the models.</a:t>
            </a:r>
          </a:p>
        </p:txBody>
      </p:sp>
    </p:spTree>
    <p:extLst>
      <p:ext uri="{BB962C8B-B14F-4D97-AF65-F5344CB8AC3E}">
        <p14:creationId xmlns:p14="http://schemas.microsoft.com/office/powerpoint/2010/main" val="1196040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A1B6-45DF-425F-9CD2-14A354B2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76083-8F36-41C2-AA8E-C7CD1978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150" y="1600200"/>
            <a:ext cx="5211698" cy="458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0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the R-squared value improved for the recapitulated data.</a:t>
            </a:r>
          </a:p>
          <a:p>
            <a:r>
              <a:rPr lang="en-US" dirty="0"/>
              <a:t>The Power model was a better fit than both the Logistic and Exponential models.</a:t>
            </a:r>
          </a:p>
          <a:p>
            <a:r>
              <a:rPr lang="en-US" dirty="0"/>
              <a:t>The Dielectric and Extinction models had consistently high R-squared values for both data 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56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determined the best models, the optimized parameters of each were used to extrapolate forecasts.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B07155-B914-4358-BC98-004EE9F1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38" y="3369131"/>
            <a:ext cx="3628390" cy="27570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ED217E-F133-485E-98DF-EBE708C48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669" y="3369131"/>
            <a:ext cx="3628390" cy="275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86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4C41-C15A-4FD1-80DC-2E1C3B40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Model Forecast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1306A8-C901-4564-9559-2639D41BD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715" y="1600200"/>
            <a:ext cx="5790570" cy="4525963"/>
          </a:xfrm>
        </p:spPr>
      </p:pic>
    </p:spTree>
    <p:extLst>
      <p:ext uri="{BB962C8B-B14F-4D97-AF65-F5344CB8AC3E}">
        <p14:creationId xmlns:p14="http://schemas.microsoft.com/office/powerpoint/2010/main" val="1002586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4057-73B7-4841-AD29-253A6F56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Dielectric Model Forecast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8EFCB-5C0F-40D7-9F42-DD7F087EC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715" y="1600200"/>
            <a:ext cx="5790570" cy="4525963"/>
          </a:xfrm>
        </p:spPr>
      </p:pic>
    </p:spTree>
    <p:extLst>
      <p:ext uri="{BB962C8B-B14F-4D97-AF65-F5344CB8AC3E}">
        <p14:creationId xmlns:p14="http://schemas.microsoft.com/office/powerpoint/2010/main" val="172863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43A43-DED9-440A-8987-BA097060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Extinction Model Forecast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85E1D6-72E9-4C78-A417-1C21C2F350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715" y="1600200"/>
            <a:ext cx="5790570" cy="4525963"/>
          </a:xfrm>
        </p:spPr>
      </p:pic>
    </p:spTree>
    <p:extLst>
      <p:ext uri="{BB962C8B-B14F-4D97-AF65-F5344CB8AC3E}">
        <p14:creationId xmlns:p14="http://schemas.microsoft.com/office/powerpoint/2010/main" val="1162270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power model has a large error associated with one of its parameters, and although having a high R-squared value, it is unlikely that the population will continue increasing indefinitely.</a:t>
            </a:r>
          </a:p>
          <a:p>
            <a:r>
              <a:rPr lang="en-US" dirty="0"/>
              <a:t>The Extinction model reaches a critical point at the last known input (2017) thus is not likely an accurate prediction.</a:t>
            </a:r>
          </a:p>
          <a:p>
            <a:r>
              <a:rPr lang="en-US" dirty="0"/>
              <a:t>The Dielectric model remains the most likely description of human population growth.</a:t>
            </a:r>
          </a:p>
        </p:txBody>
      </p:sp>
    </p:spTree>
    <p:extLst>
      <p:ext uri="{BB962C8B-B14F-4D97-AF65-F5344CB8AC3E}">
        <p14:creationId xmlns:p14="http://schemas.microsoft.com/office/powerpoint/2010/main" val="3518360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Literature:</a:t>
            </a:r>
          </a:p>
          <a:p>
            <a:pPr lvl="1"/>
            <a:r>
              <a:rPr lang="en-US" sz="800" dirty="0"/>
              <a:t>1.	de </a:t>
            </a:r>
            <a:r>
              <a:rPr lang="en-US" sz="800" dirty="0" err="1"/>
              <a:t>Levie</a:t>
            </a:r>
            <a:r>
              <a:rPr lang="en-US" sz="800" dirty="0"/>
              <a:t>, Robert. “Estimating Parameter Precision in Nonlinear Least Squares with Excel's Solver.” ACS Publications, Journal of Chemical Education, 11 Nov. 1999, 	pubs.acs.org/</a:t>
            </a:r>
            <a:r>
              <a:rPr lang="en-US" sz="800" dirty="0" err="1"/>
              <a:t>doi</a:t>
            </a:r>
            <a:r>
              <a:rPr lang="en-US" sz="800" dirty="0"/>
              <a:t>/pdf/10.1021/ed076p1594.</a:t>
            </a:r>
          </a:p>
          <a:p>
            <a:pPr lvl="1"/>
            <a:r>
              <a:rPr lang="en-US" sz="800" dirty="0"/>
              <a:t>2.	Harris, Daniel C. “Nonlinear Least-Squares Curve Fitting with Microsoft Excel Solver.” ACS Publications, Journal of Chemical Education, 1 Jan. 1998, 	pubs.acs.org/</a:t>
            </a:r>
            <a:r>
              <a:rPr lang="en-US" sz="800" dirty="0" err="1"/>
              <a:t>doi</a:t>
            </a:r>
            <a:r>
              <a:rPr lang="en-US" sz="800" dirty="0"/>
              <a:t>/pdf/10.1021/ed075p119</a:t>
            </a:r>
          </a:p>
          <a:p>
            <a:pPr lvl="1"/>
            <a:r>
              <a:rPr lang="en-US" sz="800" dirty="0"/>
              <a:t>3.	Nisbet, I. C. T. “Mathematical Ecology.” </a:t>
            </a:r>
            <a:r>
              <a:rPr lang="en-US" sz="800" dirty="0" err="1"/>
              <a:t>BioScience</a:t>
            </a:r>
            <a:r>
              <a:rPr lang="en-US" sz="800" dirty="0"/>
              <a:t>, vol. 20, no. 21, 1970, pp. 1180–1180. </a:t>
            </a:r>
          </a:p>
          <a:p>
            <a:pPr lvl="1"/>
            <a:r>
              <a:rPr lang="en-US" sz="800" dirty="0"/>
              <a:t>4.	</a:t>
            </a:r>
            <a:r>
              <a:rPr lang="en-US" sz="800" dirty="0" err="1"/>
              <a:t>Péter</a:t>
            </a:r>
            <a:r>
              <a:rPr lang="en-US" sz="800" dirty="0"/>
              <a:t> </a:t>
            </a:r>
            <a:r>
              <a:rPr lang="en-US" sz="800" dirty="0" err="1"/>
              <a:t>Érdi</a:t>
            </a:r>
            <a:r>
              <a:rPr lang="en-US" sz="800" dirty="0"/>
              <a:t>; </a:t>
            </a:r>
            <a:r>
              <a:rPr lang="en-US" sz="800" dirty="0" err="1"/>
              <a:t>János</a:t>
            </a:r>
            <a:r>
              <a:rPr lang="en-US" sz="800" dirty="0"/>
              <a:t> </a:t>
            </a:r>
            <a:r>
              <a:rPr lang="en-US" sz="800" dirty="0" err="1"/>
              <a:t>Tóth</a:t>
            </a:r>
            <a:r>
              <a:rPr lang="en-US" sz="800" dirty="0"/>
              <a:t> (1989). Mathematical Models of Chemical Reactions: Theory and Applications of Deterministic and Stochastic Models. Manchester University Press. p. 	3. ISBN 978-0-7190-2208-1.</a:t>
            </a:r>
          </a:p>
          <a:p>
            <a:pPr lvl="1"/>
            <a:r>
              <a:rPr lang="en-US" sz="800" dirty="0"/>
              <a:t>5.	</a:t>
            </a:r>
            <a:r>
              <a:rPr lang="en-US" sz="800" dirty="0" err="1"/>
              <a:t>Pielou</a:t>
            </a:r>
            <a:r>
              <a:rPr lang="en-US" sz="800" dirty="0"/>
              <a:t>, Evelyn C. "An introduction to mathematical ecology." An introduction to mathematical ecology. (1969).</a:t>
            </a:r>
          </a:p>
          <a:p>
            <a:pPr lvl="1"/>
            <a:r>
              <a:rPr lang="en-US" sz="800" dirty="0"/>
              <a:t>6.	Nonlinear Saturation Model of World Population Growth, Reza </a:t>
            </a:r>
            <a:r>
              <a:rPr lang="en-US" sz="800" dirty="0" err="1"/>
              <a:t>Mofid</a:t>
            </a:r>
            <a:r>
              <a:rPr lang="en-US" sz="800" dirty="0"/>
              <a:t> and Weldon J. Wilson 2010</a:t>
            </a:r>
          </a:p>
          <a:p>
            <a:pPr lvl="1"/>
            <a:r>
              <a:rPr lang="en-US" sz="800" dirty="0"/>
              <a:t>7.	Nonlinear Models of World Population Growth, Alan Harris and Weldon J. Wilson 2009</a:t>
            </a:r>
          </a:p>
          <a:p>
            <a:pPr lvl="1"/>
            <a:r>
              <a:rPr lang="en-US" sz="800" dirty="0"/>
              <a:t>8.	A Predator-Prey Model of World Population Growth; Weldon J. Wilson 2006</a:t>
            </a:r>
          </a:p>
          <a:p>
            <a:r>
              <a:rPr lang="en-US" sz="1200" dirty="0"/>
              <a:t>Data Sources:</a:t>
            </a:r>
          </a:p>
          <a:p>
            <a:pPr lvl="1"/>
            <a:r>
              <a:rPr lang="fr-FR" sz="800" dirty="0"/>
              <a:t>www.aae.wisc.edu/aae641/Notes/World_Population.docx</a:t>
            </a:r>
          </a:p>
          <a:p>
            <a:pPr lvl="1"/>
            <a:r>
              <a:rPr lang="fr-FR" sz="800" dirty="0"/>
              <a:t>https://www.census.gov/population/international/data/worldpop/table_history.php</a:t>
            </a:r>
          </a:p>
          <a:p>
            <a:pPr lvl="1"/>
            <a:r>
              <a:rPr lang="fr-FR" sz="800" dirty="0"/>
              <a:t>http://www.scottmanning.com/archives/World%20Population%20Estimates%20Interpolated%20and%20Averaged.pdf</a:t>
            </a:r>
          </a:p>
          <a:p>
            <a:pPr lvl="1"/>
            <a:r>
              <a:rPr lang="fr-FR" sz="800" dirty="0"/>
              <a:t>http://www.worldometers.info/world-population/world-population-by-year/</a:t>
            </a:r>
          </a:p>
          <a:p>
            <a:pPr lvl="1"/>
            <a:r>
              <a:rPr lang="fr-FR" sz="800" dirty="0"/>
              <a:t>https://www.un.org/esa/population/publications/sixbillion/sixbilpart1.pdf</a:t>
            </a:r>
          </a:p>
          <a:p>
            <a:pPr lvl="1"/>
            <a:r>
              <a:rPr lang="fr-FR" sz="800" dirty="0"/>
              <a:t>https://esa.un.org/unpd/wpp/DataQuery/</a:t>
            </a:r>
          </a:p>
          <a:p>
            <a:pPr lvl="1"/>
            <a:r>
              <a:rPr lang="fr-FR" sz="800" dirty="0"/>
              <a:t>https://www.census.gov/population/international/data/worldpop/table_population.php</a:t>
            </a:r>
          </a:p>
          <a:p>
            <a:pPr lvl="1"/>
            <a:r>
              <a:rPr lang="fr-FR" sz="800" dirty="0"/>
              <a:t>http://data.worldbank.org/indicator/SP.POP.TOTL?end=2015&amp;start=2015&amp;view=map&amp;year=1960</a:t>
            </a:r>
          </a:p>
          <a:p>
            <a:pPr lvl="1"/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20909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Chris </a:t>
            </a:r>
            <a:r>
              <a:rPr lang="en-US" dirty="0" err="1"/>
              <a:t>Fickess</a:t>
            </a:r>
            <a:endParaRPr lang="en-US" dirty="0"/>
          </a:p>
          <a:p>
            <a:r>
              <a:rPr lang="en-US" dirty="0"/>
              <a:t>Dr. Weldon Wilson</a:t>
            </a:r>
          </a:p>
          <a:p>
            <a:r>
              <a:rPr lang="en-US" dirty="0"/>
              <a:t>STLR Grant</a:t>
            </a:r>
          </a:p>
          <a:p>
            <a:r>
              <a:rPr lang="en-US" dirty="0"/>
              <a:t>RCSA Grant</a:t>
            </a:r>
          </a:p>
        </p:txBody>
      </p:sp>
    </p:spTree>
    <p:extLst>
      <p:ext uri="{BB962C8B-B14F-4D97-AF65-F5344CB8AC3E}">
        <p14:creationId xmlns:p14="http://schemas.microsoft.com/office/powerpoint/2010/main" val="506305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Using available census data from the USCB, UN, and other sources, a “total” was established and deemed the “canonical” dataset.</a:t>
            </a:r>
          </a:p>
          <a:p>
            <a:r>
              <a:rPr lang="en-US" dirty="0"/>
              <a:t>This canonical set was compared to known historical events that significantly reduced the population:</a:t>
            </a:r>
          </a:p>
          <a:p>
            <a:pPr lvl="1"/>
            <a:r>
              <a:rPr lang="en-US" dirty="0" err="1"/>
              <a:t>Antonine</a:t>
            </a:r>
            <a:r>
              <a:rPr lang="en-US" dirty="0"/>
              <a:t> Plague (165 – 180 AD)</a:t>
            </a:r>
          </a:p>
          <a:p>
            <a:pPr lvl="1"/>
            <a:r>
              <a:rPr lang="en-US" dirty="0"/>
              <a:t>Plague of Justinian (500 – 700 AD)</a:t>
            </a:r>
          </a:p>
          <a:p>
            <a:pPr lvl="1"/>
            <a:r>
              <a:rPr lang="en-US" dirty="0"/>
              <a:t>The Bubonic Plague (~ 1350 AD)</a:t>
            </a:r>
          </a:p>
        </p:txBody>
      </p:sp>
    </p:spTree>
    <p:extLst>
      <p:ext uri="{BB962C8B-B14F-4D97-AF65-F5344CB8AC3E}">
        <p14:creationId xmlns:p14="http://schemas.microsoft.com/office/powerpoint/2010/main" val="387543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Formation of Upper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 comparison of canonical data to the aforementioned events, some data sets were eliminated accordingly and the remaining were deemed the “upper bias”.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BE435-AAD5-4D1F-9158-CB6D42196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478" y="3764205"/>
            <a:ext cx="3571729" cy="2714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117F13-AB57-4EF5-B2F0-DBF6A6C1E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61" y="3762765"/>
            <a:ext cx="3573625" cy="271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64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derive a functional model of the human population over time, the Law of Mass Action and Chemical Kinetics are used to develop a relationship from known models:</a:t>
            </a:r>
          </a:p>
          <a:p>
            <a:pPr lvl="1"/>
            <a:r>
              <a:rPr lang="en-US" dirty="0"/>
              <a:t>Power</a:t>
            </a:r>
          </a:p>
          <a:p>
            <a:pPr lvl="1"/>
            <a:r>
              <a:rPr lang="en-US" dirty="0"/>
              <a:t>Logistic</a:t>
            </a:r>
          </a:p>
          <a:p>
            <a:pPr lvl="1"/>
            <a:r>
              <a:rPr lang="en-US" dirty="0"/>
              <a:t>Exponential</a:t>
            </a:r>
          </a:p>
        </p:txBody>
      </p:sp>
    </p:spTree>
    <p:extLst>
      <p:ext uri="{BB962C8B-B14F-4D97-AF65-F5344CB8AC3E}">
        <p14:creationId xmlns:p14="http://schemas.microsoft.com/office/powerpoint/2010/main" val="55275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Considering the growth of population as a function of the interaction of its members leads to proportionality of the population growth to the square of the population: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Which has the solution: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den>
                    </m:f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34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Developed by </a:t>
                </a:r>
                <a:r>
                  <a:rPr lang="en-US" dirty="0" err="1"/>
                  <a:t>Lotka</a:t>
                </a:r>
                <a:r>
                  <a:rPr lang="en-US" dirty="0"/>
                  <a:t> and </a:t>
                </a:r>
                <a:r>
                  <a:rPr lang="en-US" dirty="0" err="1"/>
                  <a:t>Voltera</a:t>
                </a:r>
                <a:r>
                  <a:rPr lang="en-US" dirty="0"/>
                  <a:t>, the Logistic model represents the populations growth rate as proportional to the population, but assuming that the growth rate is also a function of the population: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Which has the 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19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Exponential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Another known model that represents the population growth as proportional to an exponential function: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446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Transition/Extinction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Power, Logistic, and Exponential models of the population were then compared to other models:</a:t>
            </a:r>
          </a:p>
          <a:p>
            <a:pPr lvl="1"/>
            <a:r>
              <a:rPr lang="en-US" dirty="0"/>
              <a:t>Stabilization</a:t>
            </a:r>
          </a:p>
          <a:p>
            <a:pPr lvl="1"/>
            <a:r>
              <a:rPr lang="en-US" dirty="0"/>
              <a:t>Lambda</a:t>
            </a:r>
          </a:p>
          <a:p>
            <a:pPr lvl="1"/>
            <a:r>
              <a:rPr lang="en-US" dirty="0"/>
              <a:t>Dielectric</a:t>
            </a:r>
          </a:p>
          <a:p>
            <a:pPr lvl="1"/>
            <a:r>
              <a:rPr lang="en-US" dirty="0"/>
              <a:t>Extinction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70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Excel’s Solver tool, the parameters of each model were optimized by a minimization routine on the sum of squares.</a:t>
            </a:r>
          </a:p>
          <a:p>
            <a:r>
              <a:rPr lang="en-US" dirty="0"/>
              <a:t>Error estimates for each parameter were also calculated.</a:t>
            </a:r>
          </a:p>
        </p:txBody>
      </p:sp>
    </p:spTree>
    <p:extLst>
      <p:ext uri="{BB962C8B-B14F-4D97-AF65-F5344CB8AC3E}">
        <p14:creationId xmlns:p14="http://schemas.microsoft.com/office/powerpoint/2010/main" val="405658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842</TotalTime>
  <Words>516</Words>
  <Application>Microsoft Office PowerPoint</Application>
  <PresentationFormat>On-screen Show (4:3)</PresentationFormat>
  <Paragraphs>81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Nonlinear Human Population Growth Modeling – Upper Bias</vt:lpstr>
      <vt:lpstr>Data Compilation</vt:lpstr>
      <vt:lpstr>Formation of Upper Bias</vt:lpstr>
      <vt:lpstr>Models</vt:lpstr>
      <vt:lpstr>Power Model</vt:lpstr>
      <vt:lpstr>Logistic Model</vt:lpstr>
      <vt:lpstr>Exponential Model</vt:lpstr>
      <vt:lpstr>Transition/Extinction Models</vt:lpstr>
      <vt:lpstr>Parameter Optimization</vt:lpstr>
      <vt:lpstr>Model Comparison</vt:lpstr>
      <vt:lpstr>Model Comparison</vt:lpstr>
      <vt:lpstr>Comparison Conclusions</vt:lpstr>
      <vt:lpstr>Forecasting</vt:lpstr>
      <vt:lpstr>Power Model Forecast</vt:lpstr>
      <vt:lpstr>Dielectric Model Forecast</vt:lpstr>
      <vt:lpstr>Extinction Model Forecast</vt:lpstr>
      <vt:lpstr>Preliminary Conclusions</vt:lpstr>
      <vt:lpstr>Citations</vt:lpstr>
      <vt:lpstr>Acknowledgements</vt:lpstr>
    </vt:vector>
  </TitlesOfParts>
  <Company>All Souls' Church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Nonlinear Human Population Growth Modeling – Upper Bias</dc:title>
  <dc:creator>Cole Prather</dc:creator>
  <cp:lastModifiedBy>Cole</cp:lastModifiedBy>
  <cp:revision>58</cp:revision>
  <dcterms:created xsi:type="dcterms:W3CDTF">2017-11-02T14:21:20Z</dcterms:created>
  <dcterms:modified xsi:type="dcterms:W3CDTF">2017-11-03T04:25:19Z</dcterms:modified>
</cp:coreProperties>
</file>