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78DE53C9-A61C-40BB-AE9F-A1D450AB2AEA}" type="datetimeFigureOut">
              <a:rPr lang="zh-TW" altLang="en-US" smtClean="0"/>
              <a:t>2025/2/19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FCDB17-E559-46A4-8EB4-9E904D643645}"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39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DE53C9-A61C-40BB-AE9F-A1D450AB2AEA}" type="datetimeFigureOut">
              <a:rPr lang="zh-TW" altLang="en-US" smtClean="0"/>
              <a:t>2025/2/19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FCDB17-E559-46A4-8EB4-9E904D643645}" type="slidenum">
              <a:rPr lang="zh-TW" altLang="en-US" smtClean="0"/>
              <a:t>‹#›</a:t>
            </a:fld>
            <a:endParaRPr lang="zh-TW" altLang="en-US"/>
          </a:p>
        </p:txBody>
      </p:sp>
    </p:spTree>
    <p:extLst>
      <p:ext uri="{BB962C8B-B14F-4D97-AF65-F5344CB8AC3E}">
        <p14:creationId xmlns:p14="http://schemas.microsoft.com/office/powerpoint/2010/main" val="276406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DE53C9-A61C-40BB-AE9F-A1D450AB2AEA}" type="datetimeFigureOut">
              <a:rPr lang="zh-TW" altLang="en-US" smtClean="0"/>
              <a:t>2025/2/19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FCDB17-E559-46A4-8EB4-9E904D643645}" type="slidenum">
              <a:rPr lang="zh-TW" altLang="en-US" smtClean="0"/>
              <a:t>‹#›</a:t>
            </a:fld>
            <a:endParaRPr lang="zh-TW" altLang="en-US"/>
          </a:p>
        </p:txBody>
      </p:sp>
    </p:spTree>
    <p:extLst>
      <p:ext uri="{BB962C8B-B14F-4D97-AF65-F5344CB8AC3E}">
        <p14:creationId xmlns:p14="http://schemas.microsoft.com/office/powerpoint/2010/main" val="276084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DE53C9-A61C-40BB-AE9F-A1D450AB2AEA}" type="datetimeFigureOut">
              <a:rPr lang="zh-TW" altLang="en-US" smtClean="0"/>
              <a:t>2025/2/19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FCDB17-E559-46A4-8EB4-9E904D643645}" type="slidenum">
              <a:rPr lang="zh-TW" altLang="en-US" smtClean="0"/>
              <a:t>‹#›</a:t>
            </a:fld>
            <a:endParaRPr lang="zh-TW" altLang="en-US"/>
          </a:p>
        </p:txBody>
      </p:sp>
    </p:spTree>
    <p:extLst>
      <p:ext uri="{BB962C8B-B14F-4D97-AF65-F5344CB8AC3E}">
        <p14:creationId xmlns:p14="http://schemas.microsoft.com/office/powerpoint/2010/main" val="144549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DE53C9-A61C-40BB-AE9F-A1D450AB2AEA}" type="datetimeFigureOut">
              <a:rPr lang="zh-TW" altLang="en-US" smtClean="0"/>
              <a:t>2025/2/19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FCDB17-E559-46A4-8EB4-9E904D643645}"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19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8DE53C9-A61C-40BB-AE9F-A1D450AB2AEA}" type="datetimeFigureOut">
              <a:rPr lang="zh-TW" altLang="en-US" smtClean="0"/>
              <a:t>2025/2/19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FCDB17-E559-46A4-8EB4-9E904D643645}" type="slidenum">
              <a:rPr lang="zh-TW" altLang="en-US" smtClean="0"/>
              <a:t>‹#›</a:t>
            </a:fld>
            <a:endParaRPr lang="zh-TW" altLang="en-US"/>
          </a:p>
        </p:txBody>
      </p:sp>
    </p:spTree>
    <p:extLst>
      <p:ext uri="{BB962C8B-B14F-4D97-AF65-F5344CB8AC3E}">
        <p14:creationId xmlns:p14="http://schemas.microsoft.com/office/powerpoint/2010/main" val="102329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8DE53C9-A61C-40BB-AE9F-A1D450AB2AEA}" type="datetimeFigureOut">
              <a:rPr lang="zh-TW" altLang="en-US" smtClean="0"/>
              <a:t>2025/2/19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7FCDB17-E559-46A4-8EB4-9E904D643645}" type="slidenum">
              <a:rPr lang="zh-TW" altLang="en-US" smtClean="0"/>
              <a:t>‹#›</a:t>
            </a:fld>
            <a:endParaRPr lang="zh-TW" altLang="en-US"/>
          </a:p>
        </p:txBody>
      </p:sp>
    </p:spTree>
    <p:extLst>
      <p:ext uri="{BB962C8B-B14F-4D97-AF65-F5344CB8AC3E}">
        <p14:creationId xmlns:p14="http://schemas.microsoft.com/office/powerpoint/2010/main" val="332779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78DE53C9-A61C-40BB-AE9F-A1D450AB2AEA}" type="datetimeFigureOut">
              <a:rPr lang="zh-TW" altLang="en-US" smtClean="0"/>
              <a:t>2025/2/19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7FCDB17-E559-46A4-8EB4-9E904D643645}" type="slidenum">
              <a:rPr lang="zh-TW" altLang="en-US" smtClean="0"/>
              <a:t>‹#›</a:t>
            </a:fld>
            <a:endParaRPr lang="zh-TW" altLang="en-US"/>
          </a:p>
        </p:txBody>
      </p:sp>
    </p:spTree>
    <p:extLst>
      <p:ext uri="{BB962C8B-B14F-4D97-AF65-F5344CB8AC3E}">
        <p14:creationId xmlns:p14="http://schemas.microsoft.com/office/powerpoint/2010/main" val="367122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8DE53C9-A61C-40BB-AE9F-A1D450AB2AEA}" type="datetimeFigureOut">
              <a:rPr lang="zh-TW" altLang="en-US" smtClean="0"/>
              <a:t>2025/2/19</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27FCDB17-E559-46A4-8EB4-9E904D643645}" type="slidenum">
              <a:rPr lang="zh-TW" altLang="en-US" smtClean="0"/>
              <a:t>‹#›</a:t>
            </a:fld>
            <a:endParaRPr lang="zh-TW" altLang="en-US"/>
          </a:p>
        </p:txBody>
      </p:sp>
    </p:spTree>
    <p:extLst>
      <p:ext uri="{BB962C8B-B14F-4D97-AF65-F5344CB8AC3E}">
        <p14:creationId xmlns:p14="http://schemas.microsoft.com/office/powerpoint/2010/main" val="305628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8DE53C9-A61C-40BB-AE9F-A1D450AB2AEA}" type="datetimeFigureOut">
              <a:rPr lang="zh-TW" altLang="en-US" smtClean="0"/>
              <a:t>2025/2/19</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FCDB17-E559-46A4-8EB4-9E904D643645}" type="slidenum">
              <a:rPr lang="zh-TW" altLang="en-US" smtClean="0"/>
              <a:t>‹#›</a:t>
            </a:fld>
            <a:endParaRPr lang="zh-TW" altLang="en-US"/>
          </a:p>
        </p:txBody>
      </p:sp>
    </p:spTree>
    <p:extLst>
      <p:ext uri="{BB962C8B-B14F-4D97-AF65-F5344CB8AC3E}">
        <p14:creationId xmlns:p14="http://schemas.microsoft.com/office/powerpoint/2010/main" val="188599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8DE53C9-A61C-40BB-AE9F-A1D450AB2AEA}" type="datetimeFigureOut">
              <a:rPr lang="zh-TW" altLang="en-US" smtClean="0"/>
              <a:t>2025/2/19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FCDB17-E559-46A4-8EB4-9E904D643645}" type="slidenum">
              <a:rPr lang="zh-TW" altLang="en-US" smtClean="0"/>
              <a:t>‹#›</a:t>
            </a:fld>
            <a:endParaRPr lang="zh-TW" altLang="en-US"/>
          </a:p>
        </p:txBody>
      </p:sp>
    </p:spTree>
    <p:extLst>
      <p:ext uri="{BB962C8B-B14F-4D97-AF65-F5344CB8AC3E}">
        <p14:creationId xmlns:p14="http://schemas.microsoft.com/office/powerpoint/2010/main" val="215911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8DE53C9-A61C-40BB-AE9F-A1D450AB2AEA}" type="datetimeFigureOut">
              <a:rPr lang="zh-TW" altLang="en-US" smtClean="0"/>
              <a:t>2025/2/19</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FCDB17-E559-46A4-8EB4-9E904D643645}"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432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400" dirty="0" smtClean="0">
                <a:latin typeface="微軟正黑體" panose="020B0604030504040204" pitchFamily="34" charset="-120"/>
                <a:ea typeface="微軟正黑體" panose="020B0604030504040204" pitchFamily="34" charset="-120"/>
              </a:rPr>
              <a:t>基於</a:t>
            </a:r>
            <a:r>
              <a:rPr lang="en-US" altLang="zh-TW" sz="4400" dirty="0" err="1" smtClean="0">
                <a:latin typeface="微軟正黑體" panose="020B0604030504040204" pitchFamily="34" charset="-120"/>
                <a:ea typeface="微軟正黑體" panose="020B0604030504040204" pitchFamily="34" charset="-120"/>
              </a:rPr>
              <a:t>ResNet</a:t>
            </a:r>
            <a:r>
              <a:rPr lang="zh-TW" altLang="en-US" sz="4400" dirty="0" smtClean="0">
                <a:latin typeface="微軟正黑體" panose="020B0604030504040204" pitchFamily="34" charset="-120"/>
                <a:ea typeface="微軟正黑體" panose="020B0604030504040204" pitchFamily="34" charset="-120"/>
              </a:rPr>
              <a:t>架構的</a:t>
            </a:r>
            <a:r>
              <a:rPr lang="en-US" altLang="zh-TW" sz="4400" dirty="0" smtClean="0">
                <a:latin typeface="微軟正黑體" panose="020B0604030504040204" pitchFamily="34" charset="-120"/>
                <a:ea typeface="微軟正黑體" panose="020B0604030504040204" pitchFamily="34" charset="-120"/>
              </a:rPr>
              <a:t/>
            </a:r>
            <a:br>
              <a:rPr lang="en-US" altLang="zh-TW" sz="4400" dirty="0" smtClean="0">
                <a:latin typeface="微軟正黑體" panose="020B0604030504040204" pitchFamily="34" charset="-120"/>
                <a:ea typeface="微軟正黑體" panose="020B0604030504040204" pitchFamily="34" charset="-120"/>
              </a:rPr>
            </a:br>
            <a:r>
              <a:rPr lang="en-US" altLang="zh-TW" sz="4400" dirty="0" smtClean="0">
                <a:latin typeface="微軟正黑體" panose="020B0604030504040204" pitchFamily="34" charset="-120"/>
                <a:ea typeface="微軟正黑體" panose="020B0604030504040204" pitchFamily="34" charset="-120"/>
              </a:rPr>
              <a:t>Super-Resolution </a:t>
            </a:r>
            <a:r>
              <a:rPr lang="zh-TW" altLang="en-US" sz="4400" dirty="0" smtClean="0">
                <a:latin typeface="微軟正黑體" panose="020B0604030504040204" pitchFamily="34" charset="-120"/>
                <a:ea typeface="微軟正黑體" panose="020B0604030504040204" pitchFamily="34" charset="-120"/>
              </a:rPr>
              <a:t>實</a:t>
            </a:r>
            <a:r>
              <a:rPr lang="zh-TW" altLang="en-US" sz="4400" dirty="0">
                <a:latin typeface="微軟正黑體" panose="020B0604030504040204" pitchFamily="34" charset="-120"/>
                <a:ea typeface="微軟正黑體" panose="020B0604030504040204" pitchFamily="34" charset="-120"/>
              </a:rPr>
              <a:t>作</a:t>
            </a:r>
          </a:p>
        </p:txBody>
      </p:sp>
      <p:sp>
        <p:nvSpPr>
          <p:cNvPr id="3" name="副標題 2"/>
          <p:cNvSpPr>
            <a:spLocks noGrp="1"/>
          </p:cNvSpPr>
          <p:nvPr>
            <p:ph type="subTitle" idx="1"/>
          </p:nvPr>
        </p:nvSpPr>
        <p:spPr/>
        <p:txBody>
          <a:bodyPr>
            <a:normAutofit/>
          </a:bodyPr>
          <a:lstStyle/>
          <a:p>
            <a:r>
              <a:rPr lang="en-US" altLang="zh-TW" sz="1800" dirty="0" err="1" smtClean="0">
                <a:latin typeface="微軟正黑體" panose="020B0604030504040204" pitchFamily="34" charset="-120"/>
                <a:ea typeface="微軟正黑體" panose="020B0604030504040204" pitchFamily="34" charset="-120"/>
              </a:rPr>
              <a:t>SRResNet</a:t>
            </a:r>
            <a:endParaRPr lang="zh-TW" altLang="en-US" sz="1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00226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Labeling</a:t>
            </a:r>
            <a:endParaRPr lang="zh-TW" altLang="en-US" dirty="0">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rotWithShape="1">
          <a:blip r:embed="rId2">
            <a:extLst>
              <a:ext uri="{28A0092B-C50C-407E-A947-70E740481C1C}">
                <a14:useLocalDpi xmlns:a14="http://schemas.microsoft.com/office/drawing/2010/main" val="0"/>
              </a:ext>
            </a:extLst>
          </a:blip>
          <a:srcRect t="39153"/>
          <a:stretch/>
        </p:blipFill>
        <p:spPr>
          <a:xfrm>
            <a:off x="111314" y="3595456"/>
            <a:ext cx="4681031" cy="2730432"/>
          </a:xfrm>
          <a:prstGeom prst="rect">
            <a:avLst/>
          </a:prstGeom>
        </p:spPr>
      </p:pic>
      <p:pic>
        <p:nvPicPr>
          <p:cNvPr id="6" name="圖片 5"/>
          <p:cNvPicPr>
            <a:picLocks noChangeAspect="1"/>
          </p:cNvPicPr>
          <p:nvPr/>
        </p:nvPicPr>
        <p:blipFill rotWithShape="1">
          <a:blip r:embed="rId3">
            <a:extLst>
              <a:ext uri="{28A0092B-C50C-407E-A947-70E740481C1C}">
                <a14:useLocalDpi xmlns:a14="http://schemas.microsoft.com/office/drawing/2010/main" val="0"/>
              </a:ext>
            </a:extLst>
          </a:blip>
          <a:srcRect l="15121" t="30033" b="9385"/>
          <a:stretch/>
        </p:blipFill>
        <p:spPr>
          <a:xfrm>
            <a:off x="7810755" y="2171138"/>
            <a:ext cx="4344140" cy="4154750"/>
          </a:xfrm>
          <a:prstGeom prst="rect">
            <a:avLst/>
          </a:prstGeom>
        </p:spPr>
      </p:pic>
      <p:pic>
        <p:nvPicPr>
          <p:cNvPr id="4" name="內容版面配置區 3"/>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33235" t="22297" r="27662" b="23634"/>
          <a:stretch/>
        </p:blipFill>
        <p:spPr>
          <a:xfrm rot="16200000">
            <a:off x="4361144" y="2876277"/>
            <a:ext cx="3880812" cy="3018409"/>
          </a:xfrm>
        </p:spPr>
      </p:pic>
      <p:sp>
        <p:nvSpPr>
          <p:cNvPr id="7" name="文字方塊 6"/>
          <p:cNvSpPr txBox="1"/>
          <p:nvPr/>
        </p:nvSpPr>
        <p:spPr>
          <a:xfrm>
            <a:off x="1278383" y="2023963"/>
            <a:ext cx="2938509" cy="646331"/>
          </a:xfrm>
          <a:prstGeom prst="rect">
            <a:avLst/>
          </a:prstGeom>
          <a:noFill/>
        </p:spPr>
        <p:txBody>
          <a:bodyPr wrap="square" rtlCol="0">
            <a:spAutoFit/>
          </a:bodyPr>
          <a:lstStyle/>
          <a:p>
            <a:r>
              <a:rPr lang="zh-TW" altLang="en-US" dirty="0" smtClean="0"/>
              <a:t>使用預訓練模型進行大規模資料處理，快速產生資料集</a:t>
            </a:r>
            <a:endParaRPr lang="zh-TW" altLang="en-US" dirty="0"/>
          </a:p>
        </p:txBody>
      </p:sp>
    </p:spTree>
    <p:extLst>
      <p:ext uri="{BB962C8B-B14F-4D97-AF65-F5344CB8AC3E}">
        <p14:creationId xmlns:p14="http://schemas.microsoft.com/office/powerpoint/2010/main" val="249683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latin typeface="微軟正黑體" panose="020B0604030504040204" pitchFamily="34" charset="-120"/>
                <a:ea typeface="微軟正黑體" panose="020B0604030504040204" pitchFamily="34" charset="-120"/>
              </a:rPr>
              <a:t>Data_loader</a:t>
            </a:r>
            <a:endParaRPr lang="zh-TW" altLang="en-US" dirty="0">
              <a:latin typeface="微軟正黑體" panose="020B0604030504040204" pitchFamily="34" charset="-120"/>
              <a:ea typeface="微軟正黑體" panose="020B0604030504040204" pitchFamily="34" charset="-120"/>
            </a:endParaRPr>
          </a:p>
        </p:txBody>
      </p:sp>
      <p:pic>
        <p:nvPicPr>
          <p:cNvPr id="4" name="內容版面配置區 3"/>
          <p:cNvPicPr>
            <a:picLocks noGrp="1" noChangeAspect="1"/>
          </p:cNvPicPr>
          <p:nvPr>
            <p:ph idx="1"/>
          </p:nvPr>
        </p:nvPicPr>
        <p:blipFill rotWithShape="1">
          <a:blip r:embed="rId2">
            <a:extLst>
              <a:ext uri="{28A0092B-C50C-407E-A947-70E740481C1C}">
                <a14:useLocalDpi xmlns:a14="http://schemas.microsoft.com/office/drawing/2010/main" val="0"/>
              </a:ext>
            </a:extLst>
          </a:blip>
          <a:srcRect r="5902" b="50922"/>
          <a:stretch/>
        </p:blipFill>
        <p:spPr>
          <a:xfrm>
            <a:off x="5367559" y="2087840"/>
            <a:ext cx="5063226" cy="2759368"/>
          </a:xfrm>
        </p:spPr>
      </p:pic>
      <p:sp>
        <p:nvSpPr>
          <p:cNvPr id="5" name="文字方塊 4"/>
          <p:cNvSpPr txBox="1"/>
          <p:nvPr/>
        </p:nvSpPr>
        <p:spPr>
          <a:xfrm>
            <a:off x="1260628" y="2267132"/>
            <a:ext cx="2938509" cy="2031325"/>
          </a:xfrm>
          <a:prstGeom prst="rect">
            <a:avLst/>
          </a:prstGeom>
          <a:noFill/>
        </p:spPr>
        <p:txBody>
          <a:bodyPr wrap="square" rtlCol="0">
            <a:spAutoFit/>
          </a:bodyPr>
          <a:lstStyle/>
          <a:p>
            <a:r>
              <a:rPr lang="zh-TW" altLang="en-US" dirty="0" smtClean="0"/>
              <a:t>使用預訓練模型進行大規模資料處理，快速產生資料集的同時，使用</a:t>
            </a:r>
            <a:r>
              <a:rPr lang="en-US" altLang="zh-TW" dirty="0" err="1" smtClean="0"/>
              <a:t>opencv</a:t>
            </a:r>
            <a:r>
              <a:rPr lang="zh-TW" altLang="en-US" dirty="0" smtClean="0"/>
              <a:t> </a:t>
            </a:r>
            <a:r>
              <a:rPr lang="en-US" altLang="zh-TW" dirty="0" smtClean="0"/>
              <a:t>resize</a:t>
            </a:r>
            <a:r>
              <a:rPr lang="zh-TW" altLang="en-US" dirty="0" smtClean="0"/>
              <a:t>成不同尺寸再分開儲存，就可以有相同辨識圖的不同解析度版本</a:t>
            </a:r>
            <a:r>
              <a:rPr lang="en-US" altLang="zh-TW" dirty="0" smtClean="0"/>
              <a:t>(</a:t>
            </a:r>
            <a:r>
              <a:rPr lang="zh-TW" altLang="en-US" dirty="0" smtClean="0"/>
              <a:t>本次實做採用</a:t>
            </a:r>
            <a:r>
              <a:rPr lang="en-US" altLang="zh-TW" dirty="0" smtClean="0"/>
              <a:t>30x30</a:t>
            </a:r>
            <a:r>
              <a:rPr lang="zh-TW" altLang="en-US" dirty="0" smtClean="0"/>
              <a:t>輸入對應</a:t>
            </a:r>
            <a:r>
              <a:rPr lang="en-US" altLang="zh-TW" dirty="0" smtClean="0"/>
              <a:t>90x90</a:t>
            </a:r>
            <a:r>
              <a:rPr lang="zh-TW" altLang="en-US" dirty="0" smtClean="0"/>
              <a:t>輸出</a:t>
            </a:r>
            <a:r>
              <a:rPr lang="en-US" altLang="zh-TW" dirty="0" smtClean="0"/>
              <a:t>)</a:t>
            </a:r>
            <a:endParaRPr lang="zh-TW" altLang="en-US" dirty="0"/>
          </a:p>
        </p:txBody>
      </p:sp>
    </p:spTree>
    <p:extLst>
      <p:ext uri="{BB962C8B-B14F-4D97-AF65-F5344CB8AC3E}">
        <p14:creationId xmlns:p14="http://schemas.microsoft.com/office/powerpoint/2010/main" val="411777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latin typeface="微軟正黑體" panose="020B0604030504040204" pitchFamily="34" charset="-120"/>
                <a:ea typeface="微軟正黑體" panose="020B0604030504040204" pitchFamily="34" charset="-120"/>
              </a:rPr>
              <a:t>Model_Architecture</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pPr marL="0" indent="0">
              <a:buNone/>
            </a:pPr>
            <a:r>
              <a:rPr lang="zh-TW" altLang="en-US" dirty="0" smtClean="0">
                <a:latin typeface="微軟正黑體" panose="020B0604030504040204" pitchFamily="34" charset="-120"/>
                <a:ea typeface="微軟正黑體" panose="020B0604030504040204" pitchFamily="34" charset="-120"/>
              </a:rPr>
              <a:t>使用常見的</a:t>
            </a:r>
            <a:r>
              <a:rPr lang="en-US" altLang="zh-TW" dirty="0" err="1" smtClean="0">
                <a:latin typeface="微軟正黑體" panose="020B0604030504040204" pitchFamily="34" charset="-120"/>
                <a:ea typeface="微軟正黑體" panose="020B0604030504040204" pitchFamily="34" charset="-120"/>
              </a:rPr>
              <a:t>SRResNet</a:t>
            </a:r>
            <a:r>
              <a:rPr lang="zh-TW" altLang="en-US" dirty="0" smtClean="0">
                <a:latin typeface="微軟正黑體" panose="020B0604030504040204" pitchFamily="34" charset="-120"/>
                <a:ea typeface="微軟正黑體" panose="020B0604030504040204" pitchFamily="34" charset="-120"/>
              </a:rPr>
              <a:t>結構</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b="1" dirty="0">
                <a:latin typeface="微軟正黑體" panose="020B0604030504040204" pitchFamily="34" charset="-120"/>
                <a:ea typeface="微軟正黑體" panose="020B0604030504040204" pitchFamily="34" charset="-120"/>
              </a:rPr>
              <a:t>通道數縮減</a:t>
            </a:r>
            <a:r>
              <a:rPr lang="zh-TW" altLang="en-US" dirty="0" smtClean="0">
                <a:latin typeface="微軟正黑體" panose="020B0604030504040204" pitchFamily="34" charset="-120"/>
                <a:ea typeface="微軟正黑體" panose="020B0604030504040204" pitchFamily="34" charset="-120"/>
              </a:rPr>
              <a:t>：原始 </a:t>
            </a:r>
            <a:r>
              <a:rPr lang="en-US" altLang="zh-TW" dirty="0" err="1">
                <a:latin typeface="微軟正黑體" panose="020B0604030504040204" pitchFamily="34" charset="-120"/>
                <a:ea typeface="微軟正黑體" panose="020B0604030504040204" pitchFamily="34" charset="-120"/>
              </a:rPr>
              <a:t>SRResNet</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的第一層卷積使用 </a:t>
            </a:r>
            <a:r>
              <a:rPr lang="en-US" altLang="zh-TW" b="1" dirty="0">
                <a:latin typeface="微軟正黑體" panose="020B0604030504040204" pitchFamily="34" charset="-120"/>
                <a:ea typeface="微軟正黑體" panose="020B0604030504040204" pitchFamily="34" charset="-120"/>
              </a:rPr>
              <a:t>64 </a:t>
            </a:r>
            <a:r>
              <a:rPr lang="zh-TW" altLang="en-US" b="1" dirty="0">
                <a:latin typeface="微軟正黑體" panose="020B0604030504040204" pitchFamily="34" charset="-120"/>
                <a:ea typeface="微軟正黑體" panose="020B0604030504040204" pitchFamily="34" charset="-120"/>
              </a:rPr>
              <a:t>個通道</a:t>
            </a:r>
            <a:r>
              <a:rPr lang="zh-TW" altLang="en-US" dirty="0" smtClean="0">
                <a:latin typeface="微軟正黑體" panose="020B0604030504040204" pitchFamily="34" charset="-120"/>
                <a:ea typeface="微軟正黑體" panose="020B0604030504040204" pitchFamily="34" charset="-120"/>
              </a:rPr>
              <a:t>，調整</a:t>
            </a:r>
            <a:r>
              <a:rPr lang="zh-TW" altLang="en-US" dirty="0">
                <a:latin typeface="微軟正黑體" panose="020B0604030504040204" pitchFamily="34" charset="-120"/>
                <a:ea typeface="微軟正黑體" panose="020B0604030504040204" pitchFamily="34" charset="-120"/>
              </a:rPr>
              <a:t>為 </a:t>
            </a:r>
            <a:r>
              <a:rPr lang="en-US" altLang="zh-TW" b="1" dirty="0">
                <a:latin typeface="微軟正黑體" panose="020B0604030504040204" pitchFamily="34" charset="-120"/>
                <a:ea typeface="微軟正黑體" panose="020B0604030504040204" pitchFamily="34" charset="-120"/>
              </a:rPr>
              <a:t>16 </a:t>
            </a:r>
            <a:r>
              <a:rPr lang="zh-TW" altLang="en-US" b="1" dirty="0">
                <a:latin typeface="微軟正黑體" panose="020B0604030504040204" pitchFamily="34" charset="-120"/>
                <a:ea typeface="微軟正黑體" panose="020B0604030504040204" pitchFamily="34" charset="-120"/>
              </a:rPr>
              <a:t>個通道</a:t>
            </a:r>
            <a:r>
              <a:rPr lang="zh-TW" altLang="en-US" dirty="0">
                <a:latin typeface="微軟正黑體" panose="020B0604030504040204" pitchFamily="34" charset="-120"/>
                <a:ea typeface="微軟正黑體" panose="020B0604030504040204" pitchFamily="34" charset="-120"/>
              </a:rPr>
              <a:t>，大幅減少模型的計算量。</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b="1" dirty="0">
                <a:latin typeface="微軟正黑體" panose="020B0604030504040204" pitchFamily="34" charset="-120"/>
                <a:ea typeface="微軟正黑體" panose="020B0604030504040204" pitchFamily="34" charset="-120"/>
              </a:rPr>
              <a:t>殘差塊數量可調</a:t>
            </a:r>
            <a:r>
              <a:rPr lang="zh-TW" altLang="en-US" dirty="0" smtClean="0">
                <a:latin typeface="微軟正黑體" panose="020B0604030504040204" pitchFamily="34" charset="-120"/>
                <a:ea typeface="微軟正黑體" panose="020B0604030504040204" pitchFamily="34" charset="-120"/>
              </a:rPr>
              <a:t>：原始</a:t>
            </a:r>
            <a:r>
              <a:rPr lang="zh-TW" altLang="en-US" dirty="0">
                <a:latin typeface="微軟正黑體" panose="020B0604030504040204" pitchFamily="34" charset="-120"/>
                <a:ea typeface="微軟正黑體" panose="020B0604030504040204" pitchFamily="34" charset="-120"/>
              </a:rPr>
              <a:t>模型通常固定使用 </a:t>
            </a:r>
            <a:r>
              <a:rPr lang="en-US" altLang="zh-TW" b="1" dirty="0">
                <a:latin typeface="微軟正黑體" panose="020B0604030504040204" pitchFamily="34" charset="-120"/>
                <a:ea typeface="微軟正黑體" panose="020B0604030504040204" pitchFamily="34" charset="-120"/>
              </a:rPr>
              <a:t>16 </a:t>
            </a:r>
            <a:r>
              <a:rPr lang="zh-TW" altLang="en-US" b="1" dirty="0">
                <a:latin typeface="微軟正黑體" panose="020B0604030504040204" pitchFamily="34" charset="-120"/>
                <a:ea typeface="微軟正黑體" panose="020B0604030504040204" pitchFamily="34" charset="-120"/>
              </a:rPr>
              <a:t>個殘差塊（</a:t>
            </a:r>
            <a:r>
              <a:rPr lang="en-US" altLang="zh-TW" b="1" dirty="0">
                <a:latin typeface="微軟正黑體" panose="020B0604030504040204" pitchFamily="34" charset="-120"/>
                <a:ea typeface="微軟正黑體" panose="020B0604030504040204" pitchFamily="34" charset="-120"/>
              </a:rPr>
              <a:t>Residual Blocks</a:t>
            </a:r>
            <a:r>
              <a:rPr lang="zh-TW" altLang="en-US" b="1"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，而我的模型則預設 </a:t>
            </a:r>
            <a:r>
              <a:rPr lang="en-US" altLang="zh-TW" b="1" dirty="0">
                <a:latin typeface="微軟正黑體" panose="020B0604030504040204" pitchFamily="34" charset="-120"/>
                <a:ea typeface="微軟正黑體" panose="020B0604030504040204" pitchFamily="34" charset="-120"/>
              </a:rPr>
              <a:t>32 </a:t>
            </a:r>
            <a:r>
              <a:rPr lang="zh-TW" altLang="en-US" b="1" dirty="0">
                <a:latin typeface="微軟正黑體" panose="020B0604030504040204" pitchFamily="34" charset="-120"/>
                <a:ea typeface="微軟正黑體" panose="020B0604030504040204" pitchFamily="34" charset="-120"/>
              </a:rPr>
              <a:t>個殘差塊</a:t>
            </a:r>
            <a:r>
              <a:rPr lang="zh-TW" altLang="en-US" dirty="0" smtClean="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確保特徵提取能力不會大幅下降</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b="1" dirty="0" smtClean="0">
                <a:latin typeface="微軟正黑體" panose="020B0604030504040204" pitchFamily="34" charset="-120"/>
                <a:ea typeface="微軟正黑體" panose="020B0604030504040204" pitchFamily="34" charset="-120"/>
              </a:rPr>
              <a:t>上</a:t>
            </a:r>
            <a:r>
              <a:rPr lang="zh-TW" altLang="en-US" b="1" dirty="0">
                <a:latin typeface="微軟正黑體" panose="020B0604030504040204" pitchFamily="34" charset="-120"/>
                <a:ea typeface="微軟正黑體" panose="020B0604030504040204" pitchFamily="34" charset="-120"/>
              </a:rPr>
              <a:t>採樣方式</a:t>
            </a:r>
            <a:r>
              <a:rPr lang="zh-TW" altLang="en-US" dirty="0">
                <a:latin typeface="微軟正黑體" panose="020B0604030504040204" pitchFamily="34" charset="-120"/>
                <a:ea typeface="微軟正黑體" panose="020B0604030504040204" pitchFamily="34" charset="-120"/>
              </a:rPr>
              <a:t>：原始 </a:t>
            </a:r>
            <a:r>
              <a:rPr lang="en-US" altLang="zh-TW" dirty="0" err="1">
                <a:latin typeface="微軟正黑體" panose="020B0604030504040204" pitchFamily="34" charset="-120"/>
                <a:ea typeface="微軟正黑體" panose="020B0604030504040204" pitchFamily="34" charset="-120"/>
              </a:rPr>
              <a:t>SRResNet</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使用兩層 </a:t>
            </a:r>
            <a:r>
              <a:rPr lang="en-US" altLang="zh-TW" b="1" dirty="0" err="1">
                <a:latin typeface="微軟正黑體" panose="020B0604030504040204" pitchFamily="34" charset="-120"/>
                <a:ea typeface="微軟正黑體" panose="020B0604030504040204" pitchFamily="34" charset="-120"/>
              </a:rPr>
              <a:t>PixelShuffle</a:t>
            </a:r>
            <a:r>
              <a:rPr lang="zh-TW" altLang="en-US" dirty="0">
                <a:latin typeface="微軟正黑體" panose="020B0604030504040204" pitchFamily="34" charset="-120"/>
                <a:ea typeface="微軟正黑體" panose="020B0604030504040204" pitchFamily="34" charset="-120"/>
              </a:rPr>
              <a:t> 來達成 </a:t>
            </a:r>
            <a:r>
              <a:rPr lang="en-US" altLang="zh-TW" b="1" dirty="0">
                <a:latin typeface="微軟正黑體" panose="020B0604030504040204" pitchFamily="34" charset="-120"/>
                <a:ea typeface="微軟正黑體" panose="020B0604030504040204" pitchFamily="34" charset="-120"/>
              </a:rPr>
              <a:t>4 </a:t>
            </a:r>
            <a:r>
              <a:rPr lang="zh-TW" altLang="en-US" b="1" dirty="0">
                <a:latin typeface="微軟正黑體" panose="020B0604030504040204" pitchFamily="34" charset="-120"/>
                <a:ea typeface="微軟正黑體" panose="020B0604030504040204" pitchFamily="34" charset="-120"/>
              </a:rPr>
              <a:t>倍超解析度</a:t>
            </a:r>
            <a:r>
              <a:rPr lang="zh-TW" altLang="en-US" dirty="0">
                <a:latin typeface="微軟正黑體" panose="020B0604030504040204" pitchFamily="34" charset="-120"/>
                <a:ea typeface="微軟正黑體" panose="020B0604030504040204" pitchFamily="34" charset="-120"/>
              </a:rPr>
              <a:t>，而我的模型則是 </a:t>
            </a:r>
            <a:r>
              <a:rPr lang="zh-TW" altLang="en-US" b="1" dirty="0">
                <a:latin typeface="微軟正黑體" panose="020B0604030504040204" pitchFamily="34" charset="-120"/>
                <a:ea typeface="微軟正黑體" panose="020B0604030504040204" pitchFamily="34" charset="-120"/>
              </a:rPr>
              <a:t>單層 </a:t>
            </a:r>
            <a:r>
              <a:rPr lang="en-US" altLang="zh-TW" b="1" dirty="0" err="1">
                <a:latin typeface="微軟正黑體" panose="020B0604030504040204" pitchFamily="34" charset="-120"/>
                <a:ea typeface="微軟正黑體" panose="020B0604030504040204" pitchFamily="34" charset="-120"/>
              </a:rPr>
              <a:t>PixelShuffle</a:t>
            </a:r>
            <a:r>
              <a:rPr lang="zh-TW" altLang="en-US" dirty="0">
                <a:latin typeface="微軟正黑體" panose="020B0604030504040204" pitchFamily="34" charset="-120"/>
                <a:ea typeface="微軟正黑體" panose="020B0604030504040204" pitchFamily="34" charset="-120"/>
              </a:rPr>
              <a:t>，並支援 </a:t>
            </a:r>
            <a:r>
              <a:rPr lang="en-US" altLang="zh-TW" b="1" dirty="0">
                <a:latin typeface="微軟正黑體" panose="020B0604030504040204" pitchFamily="34" charset="-120"/>
                <a:ea typeface="微軟正黑體" panose="020B0604030504040204" pitchFamily="34" charset="-120"/>
              </a:rPr>
              <a:t>3 </a:t>
            </a:r>
            <a:r>
              <a:rPr lang="zh-TW" altLang="en-US" b="1" dirty="0">
                <a:latin typeface="微軟正黑體" panose="020B0604030504040204" pitchFamily="34" charset="-120"/>
                <a:ea typeface="微軟正黑體" panose="020B0604030504040204" pitchFamily="34" charset="-120"/>
              </a:rPr>
              <a:t>倍上採</a:t>
            </a:r>
            <a:r>
              <a:rPr lang="zh-TW" altLang="en-US" b="1" dirty="0" smtClean="0">
                <a:latin typeface="微軟正黑體" panose="020B0604030504040204" pitchFamily="34" charset="-120"/>
                <a:ea typeface="微軟正黑體" panose="020B0604030504040204" pitchFamily="34" charset="-120"/>
              </a:rPr>
              <a:t>樣</a:t>
            </a:r>
            <a:r>
              <a:rPr lang="en-US" altLang="zh-TW" b="1" dirty="0" smtClean="0">
                <a:latin typeface="微軟正黑體" panose="020B0604030504040204" pitchFamily="34" charset="-120"/>
                <a:ea typeface="微軟正黑體" panose="020B0604030504040204" pitchFamily="34" charset="-120"/>
              </a:rPr>
              <a:t>(30-90)</a:t>
            </a:r>
            <a:r>
              <a:rPr lang="zh-TW" altLang="en-US" dirty="0" smtClean="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更適合資源有限的環境。</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smtClean="0">
              <a:latin typeface="微軟正黑體" panose="020B0604030504040204" pitchFamily="34" charset="-120"/>
              <a:ea typeface="微軟正黑體" panose="020B0604030504040204" pitchFamily="34" charset="-120"/>
            </a:endParaRPr>
          </a:p>
          <a:p>
            <a:pPr marL="201168" lvl="1" indent="0">
              <a:buNone/>
            </a:pP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119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Train</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pPr marL="0" indent="0">
              <a:buNone/>
            </a:pPr>
            <a:r>
              <a:rPr lang="zh-TW" altLang="en-US" dirty="0" smtClean="0">
                <a:latin typeface="微軟正黑體" panose="020B0604030504040204" pitchFamily="34" charset="-120"/>
                <a:ea typeface="微軟正黑體" panose="020B0604030504040204" pitchFamily="34" charset="-120"/>
              </a:rPr>
              <a:t>訓練上以中小型資料集的</a:t>
            </a:r>
            <a:r>
              <a:rPr lang="en-US" altLang="zh-TW" dirty="0" smtClean="0">
                <a:latin typeface="微軟正黑體" panose="020B0604030504040204" pitchFamily="34" charset="-120"/>
                <a:ea typeface="微軟正黑體" panose="020B0604030504040204" pitchFamily="34" charset="-120"/>
              </a:rPr>
              <a:t>batch=8 or 16</a:t>
            </a:r>
            <a:r>
              <a:rPr lang="zh-TW" altLang="en-US" dirty="0" smtClean="0">
                <a:latin typeface="微軟正黑體" panose="020B0604030504040204" pitchFamily="34" charset="-120"/>
                <a:ea typeface="微軟正黑體" panose="020B0604030504040204" pitchFamily="34" charset="-120"/>
              </a:rPr>
              <a:t>為主</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資料載入階段增加</a:t>
            </a:r>
            <a:r>
              <a:rPr lang="en-US" altLang="zh-TW" dirty="0" err="1" smtClean="0">
                <a:latin typeface="微軟正黑體" panose="020B0604030504040204" pitchFamily="34" charset="-120"/>
                <a:ea typeface="微軟正黑體" panose="020B0604030504040204" pitchFamily="34" charset="-120"/>
              </a:rPr>
              <a:t>HorizontalFlip</a:t>
            </a:r>
            <a:r>
              <a:rPr lang="zh-TW" altLang="en-US" dirty="0" smtClean="0">
                <a:latin typeface="微軟正黑體" panose="020B0604030504040204" pitchFamily="34" charset="-120"/>
                <a:ea typeface="微軟正黑體" panose="020B0604030504040204" pitchFamily="34" charset="-120"/>
              </a:rPr>
              <a:t>與</a:t>
            </a:r>
            <a:r>
              <a:rPr lang="en-US" altLang="zh-TW" dirty="0" err="1" smtClean="0">
                <a:latin typeface="微軟正黑體" panose="020B0604030504040204" pitchFamily="34" charset="-120"/>
                <a:ea typeface="微軟正黑體" panose="020B0604030504040204" pitchFamily="34" charset="-120"/>
              </a:rPr>
              <a:t>VerticalFlip</a:t>
            </a:r>
            <a:r>
              <a:rPr lang="zh-TW" altLang="en-US" dirty="0" smtClean="0">
                <a:latin typeface="微軟正黑體" panose="020B0604030504040204" pitchFamily="34" charset="-120"/>
                <a:ea typeface="微軟正黑體" panose="020B0604030504040204" pitchFamily="34" charset="-120"/>
              </a:rPr>
              <a:t>等資料增強</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smtClean="0">
                <a:latin typeface="微軟正黑體" panose="020B0604030504040204" pitchFamily="34" charset="-120"/>
                <a:ea typeface="微軟正黑體" panose="020B0604030504040204" pitchFamily="34" charset="-120"/>
              </a:rPr>
              <a:t>criterion </a:t>
            </a:r>
            <a:r>
              <a:rPr lang="zh-TW" altLang="en-US" dirty="0" smtClean="0">
                <a:latin typeface="微軟正黑體" panose="020B0604030504040204" pitchFamily="34" charset="-120"/>
                <a:ea typeface="微軟正黑體" panose="020B0604030504040204" pitchFamily="34" charset="-120"/>
              </a:rPr>
              <a:t>由</a:t>
            </a:r>
            <a:r>
              <a:rPr lang="en-US" altLang="zh-TW" dirty="0">
                <a:latin typeface="微軟正黑體" panose="020B0604030504040204" pitchFamily="34" charset="-120"/>
                <a:ea typeface="微軟正黑體" panose="020B0604030504040204" pitchFamily="34" charset="-120"/>
              </a:rPr>
              <a:t>nn.L1Loss</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改為</a:t>
            </a:r>
            <a:r>
              <a:rPr lang="en-US" altLang="zh-TW" dirty="0" smtClean="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nn.MSELoss</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讓</a:t>
            </a:r>
            <a:r>
              <a:rPr lang="zh-TW" altLang="en-US" dirty="0">
                <a:latin typeface="微軟正黑體" panose="020B0604030504040204" pitchFamily="34" charset="-120"/>
                <a:ea typeface="微軟正黑體" panose="020B0604030504040204" pitchFamily="34" charset="-120"/>
              </a:rPr>
              <a:t>生成的高解析度圖像更接近 </a:t>
            </a:r>
            <a:r>
              <a:rPr lang="en-US" altLang="zh-TW" dirty="0">
                <a:latin typeface="微軟正黑體" panose="020B0604030504040204" pitchFamily="34" charset="-120"/>
                <a:ea typeface="微軟正黑體" panose="020B0604030504040204" pitchFamily="34" charset="-120"/>
              </a:rPr>
              <a:t>Ground </a:t>
            </a:r>
            <a:r>
              <a:rPr lang="en-US" altLang="zh-TW" dirty="0" smtClean="0">
                <a:latin typeface="微軟正黑體" panose="020B0604030504040204" pitchFamily="34" charset="-120"/>
                <a:ea typeface="微軟正黑體" panose="020B0604030504040204" pitchFamily="34" charset="-120"/>
              </a:rPr>
              <a:t>Truth</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(MSE</a:t>
            </a:r>
            <a:r>
              <a:rPr lang="zh-TW" altLang="en-US" dirty="0">
                <a:latin typeface="微軟正黑體" panose="020B0604030504040204" pitchFamily="34" charset="-120"/>
                <a:ea typeface="微軟正黑體" panose="020B0604030504040204" pitchFamily="34" charset="-120"/>
              </a:rPr>
              <a:t>懲罰大，讓模型更關注紋理與細節</a:t>
            </a:r>
            <a:r>
              <a:rPr lang="en-US" altLang="zh-TW" dirty="0" smtClean="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18826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latin typeface="微軟正黑體" panose="020B0604030504040204" pitchFamily="34" charset="-120"/>
                <a:ea typeface="微軟正黑體" panose="020B0604030504040204" pitchFamily="34" charset="-120"/>
              </a:rPr>
              <a:t>Result_test</a:t>
            </a:r>
            <a:endParaRPr lang="zh-TW" altLang="en-US" dirty="0">
              <a:latin typeface="微軟正黑體" panose="020B0604030504040204" pitchFamily="34" charset="-120"/>
              <a:ea typeface="微軟正黑體" panose="020B0604030504040204" pitchFamily="34" charset="-120"/>
            </a:endParaRPr>
          </a:p>
        </p:txBody>
      </p:sp>
      <p:pic>
        <p:nvPicPr>
          <p:cNvPr id="4" name="內容版面配置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6642" r="26642" b="44406"/>
          <a:stretch/>
        </p:blipFill>
        <p:spPr>
          <a:xfrm>
            <a:off x="5630665" y="4137434"/>
            <a:ext cx="6375522" cy="2618912"/>
          </a:xfrm>
        </p:spPr>
      </p:pic>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l="7458" t="10037" r="30897" b="40665"/>
          <a:stretch/>
        </p:blipFill>
        <p:spPr>
          <a:xfrm>
            <a:off x="6126480" y="1747319"/>
            <a:ext cx="5807909" cy="2496647"/>
          </a:xfrm>
          <a:prstGeom prst="rect">
            <a:avLst/>
          </a:prstGeom>
        </p:spPr>
      </p:pic>
      <p:pic>
        <p:nvPicPr>
          <p:cNvPr id="6" name="圖片 5"/>
          <p:cNvPicPr>
            <a:picLocks noChangeAspect="1"/>
          </p:cNvPicPr>
          <p:nvPr/>
        </p:nvPicPr>
        <p:blipFill rotWithShape="1">
          <a:blip r:embed="rId4">
            <a:extLst>
              <a:ext uri="{28A0092B-C50C-407E-A947-70E740481C1C}">
                <a14:useLocalDpi xmlns:a14="http://schemas.microsoft.com/office/drawing/2010/main" val="0"/>
              </a:ext>
            </a:extLst>
          </a:blip>
          <a:srcRect l="12888" t="15981" r="10529" b="18206"/>
          <a:stretch/>
        </p:blipFill>
        <p:spPr>
          <a:xfrm>
            <a:off x="767918" y="3985433"/>
            <a:ext cx="4509856" cy="2209649"/>
          </a:xfrm>
          <a:prstGeom prst="rect">
            <a:avLst/>
          </a:prstGeom>
        </p:spPr>
      </p:pic>
      <p:sp>
        <p:nvSpPr>
          <p:cNvPr id="7" name="文字方塊 6"/>
          <p:cNvSpPr txBox="1"/>
          <p:nvPr/>
        </p:nvSpPr>
        <p:spPr>
          <a:xfrm>
            <a:off x="1198485" y="2095131"/>
            <a:ext cx="3648722" cy="1200329"/>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由測試結果可以得知，該模型在細節</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缺口</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修復上會根據角度略有不同，但是整體修復圓孔時效果完全符合預期</a:t>
            </a:r>
            <a:endParaRPr lang="zh-TW" altLang="en-US" dirty="0">
              <a:latin typeface="微軟正黑體" panose="020B0604030504040204" pitchFamily="34" charset="-120"/>
              <a:ea typeface="微軟正黑體" panose="020B0604030504040204" pitchFamily="34" charset="-120"/>
            </a:endParaRPr>
          </a:p>
        </p:txBody>
      </p:sp>
      <p:sp>
        <p:nvSpPr>
          <p:cNvPr id="8" name="圓角矩形 7"/>
          <p:cNvSpPr/>
          <p:nvPr/>
        </p:nvSpPr>
        <p:spPr>
          <a:xfrm>
            <a:off x="6507332" y="1431043"/>
            <a:ext cx="1811045" cy="61263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Original</a:t>
            </a:r>
            <a:endParaRPr lang="zh-TW" altLang="en-US" dirty="0">
              <a:solidFill>
                <a:schemeClr val="tx1"/>
              </a:solidFill>
            </a:endParaRPr>
          </a:p>
        </p:txBody>
      </p:sp>
      <p:sp>
        <p:nvSpPr>
          <p:cNvPr id="9" name="圓角矩形 8"/>
          <p:cNvSpPr/>
          <p:nvPr/>
        </p:nvSpPr>
        <p:spPr>
          <a:xfrm>
            <a:off x="9235966" y="1431043"/>
            <a:ext cx="1811045" cy="61263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Super-Resolution</a:t>
            </a:r>
            <a:endParaRPr lang="zh-TW" altLang="en-US" dirty="0">
              <a:solidFill>
                <a:schemeClr val="tx1"/>
              </a:solidFill>
            </a:endParaRPr>
          </a:p>
        </p:txBody>
      </p:sp>
    </p:spTree>
    <p:extLst>
      <p:ext uri="{BB962C8B-B14F-4D97-AF65-F5344CB8AC3E}">
        <p14:creationId xmlns:p14="http://schemas.microsoft.com/office/powerpoint/2010/main" val="3552331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優勢</a:t>
            </a:r>
            <a:r>
              <a:rPr lang="zh-TW" altLang="en-US"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該</a:t>
            </a:r>
            <a:r>
              <a:rPr lang="zh-TW" altLang="en-US" dirty="0">
                <a:latin typeface="微軟正黑體" panose="020B0604030504040204" pitchFamily="34" charset="-120"/>
                <a:ea typeface="微軟正黑體" panose="020B0604030504040204" pitchFamily="34" charset="-120"/>
              </a:rPr>
              <a:t>自定義 </a:t>
            </a:r>
            <a:r>
              <a:rPr lang="en-US" altLang="zh-TW" dirty="0" err="1">
                <a:latin typeface="微軟正黑體" panose="020B0604030504040204" pitchFamily="34" charset="-120"/>
                <a:ea typeface="微軟正黑體" panose="020B0604030504040204" pitchFamily="34" charset="-120"/>
              </a:rPr>
              <a:t>SRResNet</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具有以下</a:t>
            </a:r>
            <a:r>
              <a:rPr lang="zh-TW" altLang="en-US" dirty="0" smtClean="0">
                <a:latin typeface="微軟正黑體" panose="020B0604030504040204" pitchFamily="34" charset="-120"/>
                <a:ea typeface="微軟正黑體" panose="020B0604030504040204" pitchFamily="34" charset="-120"/>
              </a:rPr>
              <a:t>幾個優勢</a:t>
            </a:r>
            <a:r>
              <a:rPr lang="en-US" altLang="zh-TW" dirty="0" smtClean="0">
                <a:latin typeface="微軟正黑體" panose="020B0604030504040204" pitchFamily="34" charset="-120"/>
                <a:ea typeface="微軟正黑體" panose="020B0604030504040204" pitchFamily="34" charset="-120"/>
              </a:rPr>
              <a:t>:</a:t>
            </a:r>
          </a:p>
          <a:p>
            <a:r>
              <a:rPr lang="zh-TW" altLang="en-US" b="1" dirty="0" smtClean="0">
                <a:latin typeface="微軟正黑體" panose="020B0604030504040204" pitchFamily="34" charset="-120"/>
                <a:ea typeface="微軟正黑體" panose="020B0604030504040204" pitchFamily="34" charset="-120"/>
              </a:rPr>
              <a:t>輕</a:t>
            </a:r>
            <a:r>
              <a:rPr lang="zh-TW" altLang="en-US" b="1" dirty="0">
                <a:latin typeface="微軟正黑體" panose="020B0604030504040204" pitchFamily="34" charset="-120"/>
                <a:ea typeface="微軟正黑體" panose="020B0604030504040204" pitchFamily="34" charset="-120"/>
              </a:rPr>
              <a:t>量化、計算量降低</a:t>
            </a:r>
            <a:r>
              <a:rPr lang="zh-TW" altLang="en-US" dirty="0">
                <a:latin typeface="微軟正黑體" panose="020B0604030504040204" pitchFamily="34" charset="-120"/>
                <a:ea typeface="微軟正黑體" panose="020B0604030504040204" pitchFamily="34" charset="-120"/>
              </a:rPr>
              <a:t>：</a:t>
            </a:r>
          </a:p>
          <a:p>
            <a:pPr lvl="1"/>
            <a:r>
              <a:rPr lang="zh-TW" altLang="en-US" dirty="0">
                <a:latin typeface="微軟正黑體" panose="020B0604030504040204" pitchFamily="34" charset="-120"/>
                <a:ea typeface="微軟正黑體" panose="020B0604030504040204" pitchFamily="34" charset="-120"/>
              </a:rPr>
              <a:t>由於通道數較少，參數量比原始模型減少 </a:t>
            </a:r>
            <a:r>
              <a:rPr lang="zh-TW" altLang="en-US" b="1" dirty="0">
                <a:latin typeface="微軟正黑體" panose="020B0604030504040204" pitchFamily="34" charset="-120"/>
                <a:ea typeface="微軟正黑體" panose="020B0604030504040204" pitchFamily="34" charset="-120"/>
              </a:rPr>
              <a:t>超過 </a:t>
            </a:r>
            <a:r>
              <a:rPr lang="en-US" altLang="zh-TW" b="1" dirty="0">
                <a:latin typeface="微軟正黑體" panose="020B0604030504040204" pitchFamily="34" charset="-120"/>
                <a:ea typeface="微軟正黑體" panose="020B0604030504040204" pitchFamily="34" charset="-120"/>
              </a:rPr>
              <a:t>80%</a:t>
            </a:r>
            <a:r>
              <a:rPr lang="zh-TW" altLang="en-US" dirty="0">
                <a:latin typeface="微軟正黑體" panose="020B0604030504040204" pitchFamily="34" charset="-120"/>
                <a:ea typeface="微軟正黑體" panose="020B0604030504040204" pitchFamily="34" charset="-120"/>
              </a:rPr>
              <a:t>，使其更</a:t>
            </a:r>
            <a:r>
              <a:rPr lang="zh-TW" altLang="en-US" dirty="0" smtClean="0">
                <a:latin typeface="微軟正黑體" panose="020B0604030504040204" pitchFamily="34" charset="-120"/>
                <a:ea typeface="微軟正黑體" panose="020B0604030504040204" pitchFamily="34" charset="-120"/>
              </a:rPr>
              <a:t>適合低配置設備</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工廠端電腦</a:t>
            </a:r>
            <a:r>
              <a:rPr lang="en-US" altLang="zh-TW"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效能</a:t>
            </a:r>
            <a:r>
              <a:rPr lang="zh-TW" altLang="en-US" b="1" dirty="0">
                <a:latin typeface="微軟正黑體" panose="020B0604030504040204" pitchFamily="34" charset="-120"/>
                <a:ea typeface="微軟正黑體" panose="020B0604030504040204" pitchFamily="34" charset="-120"/>
              </a:rPr>
              <a:t>與畫</a:t>
            </a:r>
            <a:r>
              <a:rPr lang="zh-TW" altLang="en-US" b="1" dirty="0" smtClean="0">
                <a:latin typeface="微軟正黑體" panose="020B0604030504040204" pitchFamily="34" charset="-120"/>
                <a:ea typeface="微軟正黑體" panose="020B0604030504040204" pitchFamily="34" charset="-120"/>
              </a:rPr>
              <a:t>質間的平衡</a:t>
            </a:r>
            <a:r>
              <a:rPr lang="zh-TW" altLang="en-US"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保留</a:t>
            </a:r>
            <a:r>
              <a:rPr lang="zh-TW" altLang="en-US" dirty="0">
                <a:latin typeface="微軟正黑體" panose="020B0604030504040204" pitchFamily="34" charset="-120"/>
                <a:ea typeface="微軟正黑體" panose="020B0604030504040204" pitchFamily="34" charset="-120"/>
              </a:rPr>
              <a:t>了 </a:t>
            </a:r>
            <a:r>
              <a:rPr lang="en-US" altLang="zh-TW" dirty="0">
                <a:latin typeface="微軟正黑體" panose="020B0604030504040204" pitchFamily="34" charset="-120"/>
                <a:ea typeface="微軟正黑體" panose="020B0604030504040204" pitchFamily="34" charset="-120"/>
              </a:rPr>
              <a:t>32 </a:t>
            </a:r>
            <a:r>
              <a:rPr lang="zh-TW" altLang="en-US" dirty="0">
                <a:latin typeface="微軟正黑體" panose="020B0604030504040204" pitchFamily="34" charset="-120"/>
                <a:ea typeface="微軟正黑體" panose="020B0604030504040204" pitchFamily="34" charset="-120"/>
              </a:rPr>
              <a:t>個殘差塊，確保特徵提取能力不會大幅下降，使得 </a:t>
            </a:r>
            <a:r>
              <a:rPr lang="en-US" altLang="zh-TW" dirty="0">
                <a:latin typeface="微軟正黑體" panose="020B0604030504040204" pitchFamily="34" charset="-120"/>
                <a:ea typeface="微軟正黑體" panose="020B0604030504040204" pitchFamily="34" charset="-120"/>
              </a:rPr>
              <a:t>30×30 </a:t>
            </a:r>
            <a:r>
              <a:rPr lang="zh-TW" altLang="en-US" dirty="0">
                <a:latin typeface="微軟正黑體" panose="020B0604030504040204" pitchFamily="34" charset="-120"/>
                <a:ea typeface="微軟正黑體" panose="020B0604030504040204" pitchFamily="34" charset="-120"/>
              </a:rPr>
              <a:t>影像能夠提升至 </a:t>
            </a:r>
            <a:r>
              <a:rPr lang="en-US" altLang="zh-TW" dirty="0">
                <a:latin typeface="微軟正黑體" panose="020B0604030504040204" pitchFamily="34" charset="-120"/>
                <a:ea typeface="微軟正黑體" panose="020B0604030504040204" pitchFamily="34" charset="-120"/>
              </a:rPr>
              <a:t>90×90</a:t>
            </a:r>
            <a:r>
              <a:rPr lang="zh-TW" altLang="en-US" dirty="0">
                <a:latin typeface="微軟正黑體" panose="020B0604030504040204" pitchFamily="34" charset="-120"/>
                <a:ea typeface="微軟正黑體" panose="020B0604030504040204" pitchFamily="34" charset="-120"/>
              </a:rPr>
              <a:t>，同時保有</a:t>
            </a:r>
            <a:r>
              <a:rPr lang="zh-TW" altLang="en-US" dirty="0" smtClean="0">
                <a:latin typeface="微軟正黑體" panose="020B0604030504040204" pitchFamily="34" charset="-120"/>
                <a:ea typeface="微軟正黑體" panose="020B0604030504040204" pitchFamily="34" charset="-120"/>
              </a:rPr>
              <a:t>細節</a:t>
            </a:r>
          </a:p>
          <a:p>
            <a:r>
              <a:rPr lang="zh-TW" altLang="en-US" b="1" dirty="0" smtClean="0">
                <a:latin typeface="微軟正黑體" panose="020B0604030504040204" pitchFamily="34" charset="-120"/>
                <a:ea typeface="微軟正黑體" panose="020B0604030504040204" pitchFamily="34" charset="-120"/>
              </a:rPr>
              <a:t>適合即時應用</a:t>
            </a:r>
            <a:r>
              <a:rPr lang="zh-TW" altLang="en-US" dirty="0" smtClean="0">
                <a:latin typeface="微軟正黑體" panose="020B0604030504040204" pitchFamily="34" charset="-120"/>
                <a:ea typeface="微軟正黑體" panose="020B0604030504040204" pitchFamily="34" charset="-120"/>
              </a:rPr>
              <a:t>：</a:t>
            </a:r>
          </a:p>
          <a:p>
            <a:pPr lvl="1"/>
            <a:r>
              <a:rPr lang="zh-TW" altLang="en-US" dirty="0" smtClean="0">
                <a:latin typeface="微軟正黑體" panose="020B0604030504040204" pitchFamily="34" charset="-120"/>
                <a:ea typeface="微軟正黑體" panose="020B0604030504040204" pitchFamily="34" charset="-120"/>
              </a:rPr>
              <a:t>由於</a:t>
            </a:r>
            <a:r>
              <a:rPr lang="zh-TW" altLang="en-US" dirty="0">
                <a:latin typeface="微軟正黑體" panose="020B0604030504040204" pitchFamily="34" charset="-120"/>
                <a:ea typeface="微軟正黑體" panose="020B0604030504040204" pitchFamily="34" charset="-120"/>
              </a:rPr>
              <a:t>計算量較少，推論速度更快</a:t>
            </a:r>
            <a:r>
              <a:rPr lang="zh-TW" altLang="en-US" dirty="0" smtClean="0">
                <a:latin typeface="微軟正黑體" panose="020B0604030504040204" pitchFamily="34" charset="-120"/>
                <a:ea typeface="微軟正黑體" panose="020B0604030504040204" pitchFamily="34" charset="-120"/>
              </a:rPr>
              <a:t>，在</a:t>
            </a:r>
            <a:r>
              <a:rPr lang="zh-TW" altLang="en-US" b="1" dirty="0" smtClean="0">
                <a:latin typeface="微軟正黑體" panose="020B0604030504040204" pitchFamily="34" charset="-120"/>
                <a:ea typeface="微軟正黑體" panose="020B0604030504040204" pitchFamily="34" charset="-120"/>
              </a:rPr>
              <a:t>定時的大量掃描</a:t>
            </a:r>
            <a:r>
              <a:rPr lang="zh-TW" altLang="en-US" dirty="0" smtClean="0">
                <a:latin typeface="微軟正黑體" panose="020B0604030504040204" pitchFamily="34" charset="-120"/>
                <a:ea typeface="微軟正黑體" panose="020B0604030504040204" pitchFamily="34" charset="-120"/>
              </a:rPr>
              <a:t>中可以節省更多時間</a:t>
            </a: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06865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總</a:t>
            </a:r>
            <a:r>
              <a:rPr lang="zh-TW" altLang="en-US" dirty="0">
                <a:latin typeface="微軟正黑體" panose="020B0604030504040204" pitchFamily="34" charset="-120"/>
                <a:ea typeface="微軟正黑體" panose="020B0604030504040204" pitchFamily="34" charset="-120"/>
              </a:rPr>
              <a:t>結</a:t>
            </a:r>
          </a:p>
        </p:txBody>
      </p:sp>
      <p:sp>
        <p:nvSpPr>
          <p:cNvPr id="3" name="內容版面配置區 2"/>
          <p:cNvSpPr>
            <a:spLocks noGrp="1"/>
          </p:cNvSpPr>
          <p:nvPr>
            <p:ph idx="1"/>
          </p:nvPr>
        </p:nvSpPr>
        <p:spPr/>
        <p:txBody>
          <a:bodyPr/>
          <a:lstStyle/>
          <a:p>
            <a:pPr marL="0" indent="0">
              <a:buNone/>
            </a:pPr>
            <a:r>
              <a:rPr lang="zh-TW" altLang="en-US" dirty="0" smtClean="0">
                <a:latin typeface="微軟正黑體" panose="020B0604030504040204" pitchFamily="34" charset="-120"/>
                <a:ea typeface="微軟正黑體" panose="020B0604030504040204" pitchFamily="34" charset="-120"/>
              </a:rPr>
              <a:t>考量低配置硬體</a:t>
            </a:r>
            <a:r>
              <a:rPr lang="zh-TW" altLang="en-US" dirty="0">
                <a:latin typeface="微軟正黑體" panose="020B0604030504040204" pitchFamily="34" charset="-120"/>
                <a:ea typeface="微軟正黑體" panose="020B0604030504040204" pitchFamily="34" charset="-120"/>
              </a:rPr>
              <a:t>效能與製作</a:t>
            </a:r>
            <a:r>
              <a:rPr lang="zh-TW" altLang="en-US" dirty="0" smtClean="0">
                <a:latin typeface="微軟正黑體" panose="020B0604030504040204" pitchFamily="34" charset="-120"/>
                <a:ea typeface="微軟正黑體" panose="020B0604030504040204" pitchFamily="34" charset="-120"/>
              </a:rPr>
              <a:t>時間，因此選用</a:t>
            </a:r>
            <a:r>
              <a:rPr lang="en-US" altLang="zh-TW" dirty="0" err="1">
                <a:latin typeface="微軟正黑體" panose="020B0604030504040204" pitchFamily="34" charset="-120"/>
                <a:ea typeface="微軟正黑體" panose="020B0604030504040204" pitchFamily="34" charset="-120"/>
              </a:rPr>
              <a:t>SRResNet</a:t>
            </a:r>
            <a:r>
              <a:rPr lang="zh-TW" altLang="en-US" dirty="0">
                <a:latin typeface="微軟正黑體" panose="020B0604030504040204" pitchFamily="34" charset="-120"/>
                <a:ea typeface="微軟正黑體" panose="020B0604030504040204" pitchFamily="34" charset="-120"/>
              </a:rPr>
              <a:t> 來進行實作</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使用</a:t>
            </a:r>
            <a:r>
              <a:rPr lang="zh-TW" altLang="en-US" dirty="0">
                <a:latin typeface="微軟正黑體" panose="020B0604030504040204" pitchFamily="34" charset="-120"/>
                <a:ea typeface="微軟正黑體" panose="020B0604030504040204" pitchFamily="34" charset="-120"/>
              </a:rPr>
              <a:t>自定義 </a:t>
            </a:r>
            <a:r>
              <a:rPr lang="en-US" altLang="zh-TW" dirty="0" err="1" smtClean="0">
                <a:latin typeface="微軟正黑體" panose="020B0604030504040204" pitchFamily="34" charset="-120"/>
                <a:ea typeface="微軟正黑體" panose="020B0604030504040204" pitchFamily="34" charset="-120"/>
              </a:rPr>
              <a:t>SRResNet</a:t>
            </a:r>
            <a:r>
              <a:rPr lang="zh-TW" altLang="en-US" dirty="0" smtClean="0">
                <a:latin typeface="微軟正黑體" panose="020B0604030504040204" pitchFamily="34" charset="-120"/>
                <a:ea typeface="微軟正黑體" panose="020B0604030504040204" pitchFamily="34" charset="-120"/>
              </a:rPr>
              <a:t>達到</a:t>
            </a:r>
            <a:r>
              <a:rPr lang="zh-TW" altLang="en-US" b="1" dirty="0">
                <a:latin typeface="微軟正黑體" panose="020B0604030504040204" pitchFamily="34" charset="-120"/>
                <a:ea typeface="微軟正黑體" panose="020B0604030504040204" pitchFamily="34" charset="-120"/>
              </a:rPr>
              <a:t>輕</a:t>
            </a:r>
            <a:r>
              <a:rPr lang="zh-TW" altLang="en-US" b="1" dirty="0" smtClean="0">
                <a:latin typeface="微軟正黑體" panose="020B0604030504040204" pitchFamily="34" charset="-120"/>
                <a:ea typeface="微軟正黑體" panose="020B0604030504040204" pitchFamily="34" charset="-120"/>
              </a:rPr>
              <a:t>量化、</a:t>
            </a:r>
            <a:r>
              <a:rPr lang="zh-TW" altLang="en-US" b="1" dirty="0">
                <a:latin typeface="微軟正黑體" panose="020B0604030504040204" pitchFamily="34" charset="-120"/>
                <a:ea typeface="微軟正黑體" panose="020B0604030504040204" pitchFamily="34" charset="-120"/>
              </a:rPr>
              <a:t>效能與畫質間的</a:t>
            </a:r>
            <a:r>
              <a:rPr lang="zh-TW" altLang="en-US" b="1" dirty="0" smtClean="0">
                <a:latin typeface="微軟正黑體" panose="020B0604030504040204" pitchFamily="34" charset="-120"/>
                <a:ea typeface="微軟正黑體" panose="020B0604030504040204" pitchFamily="34" charset="-120"/>
              </a:rPr>
              <a:t>平衡</a:t>
            </a:r>
            <a:endParaRPr lang="en-US" altLang="zh-TW" b="1"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測試</a:t>
            </a:r>
            <a:r>
              <a:rPr lang="zh-TW" altLang="en-US" dirty="0">
                <a:latin typeface="微軟正黑體" panose="020B0604030504040204" pitchFamily="34" charset="-120"/>
                <a:ea typeface="微軟正黑體" panose="020B0604030504040204" pitchFamily="34" charset="-120"/>
              </a:rPr>
              <a:t>結果可以得知</a:t>
            </a:r>
            <a:r>
              <a:rPr lang="zh-TW" altLang="en-US" dirty="0" smtClean="0">
                <a:latin typeface="微軟正黑體" panose="020B0604030504040204" pitchFamily="34" charset="-120"/>
                <a:ea typeface="微軟正黑體" panose="020B0604030504040204" pitchFamily="34" charset="-120"/>
              </a:rPr>
              <a:t>，整體</a:t>
            </a:r>
            <a:r>
              <a:rPr lang="zh-TW" altLang="en-US" dirty="0">
                <a:latin typeface="微軟正黑體" panose="020B0604030504040204" pitchFamily="34" charset="-120"/>
                <a:ea typeface="微軟正黑體" panose="020B0604030504040204" pitchFamily="34" charset="-120"/>
              </a:rPr>
              <a:t>修復圓孔時</a:t>
            </a:r>
            <a:r>
              <a:rPr lang="zh-TW" altLang="en-US" dirty="0" smtClean="0">
                <a:latin typeface="微軟正黑體" panose="020B0604030504040204" pitchFamily="34" charset="-120"/>
                <a:ea typeface="微軟正黑體" panose="020B0604030504040204" pitchFamily="34" charset="-120"/>
              </a:rPr>
              <a:t>效果符合</a:t>
            </a:r>
            <a:r>
              <a:rPr lang="zh-TW" altLang="en-US" dirty="0">
                <a:latin typeface="微軟正黑體" panose="020B0604030504040204" pitchFamily="34" charset="-120"/>
                <a:ea typeface="微軟正黑體" panose="020B0604030504040204" pitchFamily="34" charset="-120"/>
              </a:rPr>
              <a:t>預期</a:t>
            </a:r>
          </a:p>
          <a:p>
            <a:pPr marL="0" indent="0">
              <a:buNone/>
            </a:pPr>
            <a:endParaRPr lang="en-US" altLang="zh-TW" b="1" dirty="0" smtClean="0">
              <a:latin typeface="微軟正黑體" panose="020B0604030504040204" pitchFamily="34" charset="-120"/>
              <a:ea typeface="微軟正黑體" panose="020B0604030504040204" pitchFamily="34" charset="-120"/>
            </a:endParaRPr>
          </a:p>
          <a:p>
            <a:pPr marL="0" indent="0">
              <a:buNone/>
            </a:pP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4475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未來發</a:t>
            </a:r>
            <a:r>
              <a:rPr lang="zh-TW" altLang="en-US" dirty="0">
                <a:latin typeface="微軟正黑體" panose="020B0604030504040204" pitchFamily="34" charset="-120"/>
                <a:ea typeface="微軟正黑體" panose="020B0604030504040204" pitchFamily="34" charset="-120"/>
              </a:rPr>
              <a:t>展</a:t>
            </a:r>
          </a:p>
        </p:txBody>
      </p:sp>
      <p:sp>
        <p:nvSpPr>
          <p:cNvPr id="3" name="內容版面配置區 2"/>
          <p:cNvSpPr>
            <a:spLocks noGrp="1"/>
          </p:cNvSpPr>
          <p:nvPr>
            <p:ph idx="1"/>
          </p:nvPr>
        </p:nvSpPr>
        <p:spPr/>
        <p:txBody>
          <a:bodyPr/>
          <a:lstStyle/>
          <a:p>
            <a:pPr marL="0" indent="0">
              <a:buNone/>
            </a:pPr>
            <a:r>
              <a:rPr lang="zh-TW" altLang="en-US" dirty="0">
                <a:latin typeface="微軟正黑體" panose="020B0604030504040204" pitchFamily="34" charset="-120"/>
                <a:ea typeface="微軟正黑體" panose="020B0604030504040204" pitchFamily="34" charset="-120"/>
              </a:rPr>
              <a:t>引入殘差通道壓縮（</a:t>
            </a:r>
            <a:r>
              <a:rPr lang="en-US" altLang="zh-TW" dirty="0">
                <a:latin typeface="微軟正黑體" panose="020B0604030504040204" pitchFamily="34" charset="-120"/>
                <a:ea typeface="微軟正黑體" panose="020B0604030504040204" pitchFamily="34" charset="-120"/>
              </a:rPr>
              <a:t>Residual Channel Attention, RCA</a:t>
            </a:r>
            <a:r>
              <a:rPr lang="zh-TW" altLang="en-US" dirty="0">
                <a:latin typeface="微軟正黑體" panose="020B0604030504040204" pitchFamily="34" charset="-120"/>
                <a:ea typeface="微軟正黑體" panose="020B0604030504040204" pitchFamily="34" charset="-120"/>
              </a:rPr>
              <a:t>）</a:t>
            </a:r>
            <a:endParaRPr lang="en-US" altLang="zh-TW" b="1" dirty="0" smtClean="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使用 </a:t>
            </a:r>
            <a:r>
              <a:rPr lang="en-US" altLang="zh-TW" dirty="0" err="1">
                <a:latin typeface="微軟正黑體" panose="020B0604030504040204" pitchFamily="34" charset="-120"/>
                <a:ea typeface="微軟正黑體" panose="020B0604030504040204" pitchFamily="34" charset="-120"/>
              </a:rPr>
              <a:t>Depthwise</a:t>
            </a:r>
            <a:r>
              <a:rPr lang="en-US" altLang="zh-TW" dirty="0">
                <a:latin typeface="微軟正黑體" panose="020B0604030504040204" pitchFamily="34" charset="-120"/>
                <a:ea typeface="微軟正黑體" panose="020B0604030504040204" pitchFamily="34" charset="-120"/>
              </a:rPr>
              <a:t> Separable Convolution</a:t>
            </a:r>
            <a:r>
              <a:rPr lang="zh-TW" altLang="en-US" dirty="0">
                <a:latin typeface="微軟正黑體" panose="020B0604030504040204" pitchFamily="34" charset="-120"/>
                <a:ea typeface="微軟正黑體" panose="020B0604030504040204" pitchFamily="34" charset="-120"/>
              </a:rPr>
              <a:t>（深度可分離卷積</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優化上採樣方式（</a:t>
            </a:r>
            <a:r>
              <a:rPr lang="en-US" altLang="zh-TW" dirty="0">
                <a:latin typeface="微軟正黑體" panose="020B0604030504040204" pitchFamily="34" charset="-120"/>
                <a:ea typeface="微軟正黑體" panose="020B0604030504040204" pitchFamily="34" charset="-120"/>
              </a:rPr>
              <a:t>Progressive </a:t>
            </a:r>
            <a:r>
              <a:rPr lang="en-US" altLang="zh-TW" dirty="0" smtClean="0">
                <a:latin typeface="微軟正黑體" panose="020B0604030504040204" pitchFamily="34" charset="-120"/>
                <a:ea typeface="微軟正黑體" panose="020B0604030504040204" pitchFamily="34" charset="-120"/>
              </a:rPr>
              <a:t>Upscaling</a:t>
            </a:r>
            <a:r>
              <a:rPr lang="zh-TW" altLang="en-US" dirty="0" smtClean="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Hybrid </a:t>
            </a:r>
            <a:r>
              <a:rPr lang="en-US" altLang="zh-TW" dirty="0" err="1">
                <a:latin typeface="微軟正黑體" panose="020B0604030504040204" pitchFamily="34" charset="-120"/>
                <a:ea typeface="微軟正黑體" panose="020B0604030504040204" pitchFamily="34" charset="-120"/>
              </a:rPr>
              <a:t>Upsampling</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增強模型的輕量化與推論速度</a:t>
            </a: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7588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idx="4294967295"/>
          </p:nvPr>
        </p:nvSpPr>
        <p:spPr>
          <a:xfrm>
            <a:off x="3669437" y="2632015"/>
            <a:ext cx="4835371" cy="1354061"/>
          </a:xfrm>
        </p:spPr>
        <p:txBody>
          <a:bodyPr>
            <a:normAutofit/>
          </a:bodyPr>
          <a:lstStyle/>
          <a:p>
            <a:pPr algn="ctr"/>
            <a:r>
              <a:rPr lang="en-US" altLang="zh-TW" sz="8000" dirty="0" smtClean="0">
                <a:latin typeface="微軟正黑體" panose="020B0604030504040204" pitchFamily="34" charset="-120"/>
                <a:ea typeface="微軟正黑體" panose="020B0604030504040204" pitchFamily="34" charset="-120"/>
              </a:rPr>
              <a:t>Thanks </a:t>
            </a:r>
            <a:endParaRPr lang="zh-TW" altLang="en-US" sz="8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4219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目錄</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latin typeface="微軟正黑體" panose="020B0604030504040204" pitchFamily="34" charset="-120"/>
                <a:ea typeface="微軟正黑體" panose="020B0604030504040204" pitchFamily="34" charset="-120"/>
              </a:rPr>
              <a:t>原始需求</a:t>
            </a:r>
            <a:endParaRPr lang="en-US" altLang="zh-TW"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dirty="0" smtClean="0">
                <a:latin typeface="微軟正黑體" panose="020B0604030504040204" pitchFamily="34" charset="-120"/>
                <a:ea typeface="微軟正黑體" panose="020B0604030504040204" pitchFamily="34" charset="-120"/>
              </a:rPr>
              <a:t>例外情況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衍伸需求</a:t>
            </a:r>
            <a:endParaRPr lang="en-US" altLang="zh-TW"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dirty="0" smtClean="0">
                <a:latin typeface="微軟正黑體" panose="020B0604030504040204" pitchFamily="34" charset="-120"/>
                <a:ea typeface="微軟正黑體" panose="020B0604030504040204" pitchFamily="34" charset="-120"/>
              </a:rPr>
              <a:t>方案構想</a:t>
            </a:r>
            <a:endParaRPr lang="en-US" altLang="zh-TW"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dirty="0" smtClean="0">
                <a:latin typeface="微軟正黑體" panose="020B0604030504040204" pitchFamily="34" charset="-120"/>
                <a:ea typeface="微軟正黑體" panose="020B0604030504040204" pitchFamily="34" charset="-120"/>
              </a:rPr>
              <a:t>方</a:t>
            </a:r>
            <a:r>
              <a:rPr lang="zh-TW" altLang="en-US" dirty="0">
                <a:latin typeface="微軟正黑體" panose="020B0604030504040204" pitchFamily="34" charset="-120"/>
                <a:ea typeface="微軟正黑體" panose="020B0604030504040204" pitchFamily="34" charset="-120"/>
              </a:rPr>
              <a:t>案</a:t>
            </a:r>
            <a:r>
              <a:rPr lang="zh-TW" altLang="en-US" dirty="0" smtClean="0">
                <a:latin typeface="微軟正黑體" panose="020B0604030504040204" pitchFamily="34" charset="-120"/>
                <a:ea typeface="微軟正黑體" panose="020B0604030504040204" pitchFamily="34" charset="-120"/>
              </a:rPr>
              <a:t>選用</a:t>
            </a:r>
            <a:endParaRPr lang="en-US" altLang="zh-TW"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dirty="0" smtClean="0">
                <a:latin typeface="微軟正黑體" panose="020B0604030504040204" pitchFamily="34" charset="-120"/>
                <a:ea typeface="微軟正黑體" panose="020B0604030504040204" pitchFamily="34" charset="-120"/>
              </a:rPr>
              <a:t>製作流程</a:t>
            </a:r>
            <a:endParaRPr lang="en-US" altLang="zh-TW"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dirty="0" smtClean="0">
                <a:latin typeface="微軟正黑體" panose="020B0604030504040204" pitchFamily="34" charset="-120"/>
                <a:ea typeface="微軟正黑體" panose="020B0604030504040204" pitchFamily="34" charset="-120"/>
              </a:rPr>
              <a:t>總</a:t>
            </a:r>
            <a:r>
              <a:rPr lang="zh-TW" altLang="en-US" dirty="0">
                <a:latin typeface="微軟正黑體" panose="020B0604030504040204" pitchFamily="34" charset="-120"/>
                <a:ea typeface="微軟正黑體" panose="020B0604030504040204" pitchFamily="34" charset="-120"/>
              </a:rPr>
              <a:t>結</a:t>
            </a:r>
            <a:endParaRPr lang="en-US" altLang="zh-TW"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81993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原始</a:t>
            </a:r>
            <a:r>
              <a:rPr lang="zh-TW" altLang="en-US" dirty="0" smtClean="0">
                <a:latin typeface="微軟正黑體" panose="020B0604030504040204" pitchFamily="34" charset="-120"/>
                <a:ea typeface="微軟正黑體" panose="020B0604030504040204" pitchFamily="34" charset="-120"/>
              </a:rPr>
              <a:t>需求</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2"/>
          <p:cNvSpPr>
            <a:spLocks noGrp="1"/>
          </p:cNvSpPr>
          <p:nvPr>
            <p:ph idx="1"/>
          </p:nvPr>
        </p:nvSpPr>
        <p:spPr>
          <a:xfrm>
            <a:off x="1097280" y="1952978"/>
            <a:ext cx="10058400" cy="4177948"/>
          </a:xfrm>
        </p:spPr>
        <p:txBody>
          <a:bodyPr/>
          <a:lstStyle/>
          <a:p>
            <a:r>
              <a:rPr lang="zh-TW" altLang="en-US" dirty="0" smtClean="0">
                <a:latin typeface="微軟正黑體" panose="020B0604030504040204" pitchFamily="34" charset="-120"/>
                <a:ea typeface="微軟正黑體" panose="020B0604030504040204" pitchFamily="34" charset="-120"/>
              </a:rPr>
              <a:t>需求</a:t>
            </a:r>
            <a:r>
              <a:rPr lang="en-US" altLang="zh-TW" dirty="0" smtClean="0">
                <a:latin typeface="微軟正黑體" panose="020B0604030504040204" pitchFamily="34" charset="-120"/>
                <a:ea typeface="微軟正黑體" panose="020B0604030504040204" pitchFamily="34" charset="-120"/>
              </a:rPr>
              <a:t>:</a:t>
            </a:r>
          </a:p>
          <a:p>
            <a:pPr lvl="1"/>
            <a:r>
              <a:rPr lang="zh-TW" altLang="en-US" dirty="0" smtClean="0">
                <a:latin typeface="微軟正黑體" panose="020B0604030504040204" pitchFamily="34" charset="-120"/>
                <a:ea typeface="微軟正黑體" panose="020B0604030504040204" pitchFamily="34" charset="-120"/>
              </a:rPr>
              <a:t>解決由人為的疏失導致未加工零件被錯誤放置在出貨箱並且出貨的情況</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零件呈現圓柱形，一面有小洞，目標是檢測這個小洞上的</a:t>
            </a:r>
            <a:r>
              <a:rPr lang="en-US" altLang="zh-TW" dirty="0" smtClean="0">
                <a:latin typeface="微軟正黑體" panose="020B0604030504040204" pitchFamily="34" charset="-120"/>
                <a:ea typeface="微軟正黑體" panose="020B0604030504040204" pitchFamily="34" charset="-120"/>
              </a:rPr>
              <a:t>5x5mm</a:t>
            </a:r>
            <a:r>
              <a:rPr lang="zh-TW" altLang="en-US" dirty="0" smtClean="0">
                <a:latin typeface="微軟正黑體" panose="020B0604030504040204" pitchFamily="34" charset="-120"/>
                <a:ea typeface="微軟正黑體" panose="020B0604030504040204" pitchFamily="34" charset="-120"/>
              </a:rPr>
              <a:t>切割口，也稱為「鍵槽」</a:t>
            </a:r>
            <a:endParaRPr lang="en-US" altLang="zh-TW" dirty="0" smtClean="0">
              <a:latin typeface="微軟正黑體" panose="020B0604030504040204" pitchFamily="34" charset="-120"/>
              <a:ea typeface="微軟正黑體" panose="020B0604030504040204" pitchFamily="34" charset="-120"/>
            </a:endParaRPr>
          </a:p>
          <a:p>
            <a:pPr marL="457200" lvl="1" indent="0">
              <a:buNone/>
            </a:pPr>
            <a:endParaRPr lang="en-US" altLang="zh-TW" dirty="0">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rotWithShape="1">
          <a:blip r:embed="rId2">
            <a:extLst>
              <a:ext uri="{28A0092B-C50C-407E-A947-70E740481C1C}">
                <a14:useLocalDpi xmlns:a14="http://schemas.microsoft.com/office/drawing/2010/main" val="0"/>
              </a:ext>
            </a:extLst>
          </a:blip>
          <a:srcRect l="31221" t="29260" r="32628" b="34081"/>
          <a:stretch/>
        </p:blipFill>
        <p:spPr>
          <a:xfrm>
            <a:off x="3430104" y="3775838"/>
            <a:ext cx="1452161" cy="1453361"/>
          </a:xfrm>
          <a:prstGeom prst="rect">
            <a:avLst/>
          </a:prstGeom>
        </p:spPr>
      </p:pic>
      <p:pic>
        <p:nvPicPr>
          <p:cNvPr id="6" name="圖片 5"/>
          <p:cNvPicPr>
            <a:picLocks noChangeAspect="1"/>
          </p:cNvPicPr>
          <p:nvPr/>
        </p:nvPicPr>
        <p:blipFill rotWithShape="1">
          <a:blip r:embed="rId3">
            <a:extLst>
              <a:ext uri="{28A0092B-C50C-407E-A947-70E740481C1C}">
                <a14:useLocalDpi xmlns:a14="http://schemas.microsoft.com/office/drawing/2010/main" val="0"/>
              </a:ext>
            </a:extLst>
          </a:blip>
          <a:srcRect l="33347" t="27388" r="31717" b="36121"/>
          <a:stretch/>
        </p:blipFill>
        <p:spPr>
          <a:xfrm>
            <a:off x="7318537" y="3775838"/>
            <a:ext cx="1452162" cy="1453361"/>
          </a:xfrm>
          <a:prstGeom prst="rect">
            <a:avLst/>
          </a:prstGeom>
        </p:spPr>
      </p:pic>
      <p:sp>
        <p:nvSpPr>
          <p:cNvPr id="7" name="文字方塊 6"/>
          <p:cNvSpPr txBox="1"/>
          <p:nvPr/>
        </p:nvSpPr>
        <p:spPr>
          <a:xfrm>
            <a:off x="3114291" y="5473980"/>
            <a:ext cx="2083785" cy="369332"/>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這是加工好的零件</a:t>
            </a:r>
            <a:endParaRPr lang="zh-TW" altLang="en-US" b="1"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982675" y="5473980"/>
            <a:ext cx="2123886" cy="369332"/>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這是未加工的零件</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4696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例外</a:t>
            </a:r>
            <a:r>
              <a:rPr lang="zh-TW" altLang="en-US" dirty="0" smtClean="0">
                <a:latin typeface="微軟正黑體" panose="020B0604030504040204" pitchFamily="34" charset="-120"/>
                <a:ea typeface="微軟正黑體" panose="020B0604030504040204" pitchFamily="34" charset="-120"/>
              </a:rPr>
              <a:t>情況</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pPr marL="0" indent="0">
              <a:buNone/>
            </a:pPr>
            <a:r>
              <a:rPr lang="zh-TW" altLang="en-US" dirty="0" smtClean="0">
                <a:latin typeface="微軟正黑體" panose="020B0604030504040204" pitchFamily="34" charset="-120"/>
                <a:ea typeface="微軟正黑體" panose="020B0604030504040204" pitchFamily="34" charset="-120"/>
              </a:rPr>
              <a:t>在辨識的過程中，解析度扮演非常重要的角色，若是解析度不好，將會導致辨識結果的誤差與誤判</a:t>
            </a:r>
            <a:endParaRPr lang="en-US" altLang="zh-TW" dirty="0" smtClean="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rotWithShape="1">
          <a:blip r:embed="rId2">
            <a:extLst>
              <a:ext uri="{28A0092B-C50C-407E-A947-70E740481C1C}">
                <a14:useLocalDpi xmlns:a14="http://schemas.microsoft.com/office/drawing/2010/main" val="0"/>
              </a:ext>
            </a:extLst>
          </a:blip>
          <a:srcRect l="40090" t="71440" r="39975" b="14568"/>
          <a:stretch/>
        </p:blipFill>
        <p:spPr>
          <a:xfrm>
            <a:off x="3151636" y="2183909"/>
            <a:ext cx="4498458" cy="2210225"/>
          </a:xfrm>
          <a:prstGeom prst="rect">
            <a:avLst/>
          </a:prstGeom>
        </p:spPr>
      </p:pic>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l="10233" t="42815" r="59865" b="43061"/>
          <a:stretch/>
        </p:blipFill>
        <p:spPr>
          <a:xfrm>
            <a:off x="2064131" y="4394134"/>
            <a:ext cx="6673469" cy="2206550"/>
          </a:xfrm>
          <a:prstGeom prst="rect">
            <a:avLst/>
          </a:prstGeom>
        </p:spPr>
      </p:pic>
    </p:spTree>
    <p:extLst>
      <p:ext uri="{BB962C8B-B14F-4D97-AF65-F5344CB8AC3E}">
        <p14:creationId xmlns:p14="http://schemas.microsoft.com/office/powerpoint/2010/main" val="2563122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衍伸需求</a:t>
            </a:r>
          </a:p>
        </p:txBody>
      </p:sp>
      <p:sp>
        <p:nvSpPr>
          <p:cNvPr id="3" name="內容版面配置區 2"/>
          <p:cNvSpPr>
            <a:spLocks noGrp="1"/>
          </p:cNvSpPr>
          <p:nvPr>
            <p:ph idx="1"/>
          </p:nvPr>
        </p:nvSpPr>
        <p:spPr/>
        <p:txBody>
          <a:bodyPr/>
          <a:lstStyle/>
          <a:p>
            <a:pPr marL="0" indent="0">
              <a:buNone/>
            </a:pPr>
            <a:r>
              <a:rPr lang="zh-TW" altLang="en-US" dirty="0" smtClean="0">
                <a:latin typeface="微軟正黑體" panose="020B0604030504040204" pitchFamily="34" charset="-120"/>
                <a:ea typeface="微軟正黑體" panose="020B0604030504040204" pitchFamily="34" charset="-120"/>
              </a:rPr>
              <a:t>這就導致了我們需要處理的衍伸需求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Super-Resolution</a:t>
            </a:r>
          </a:p>
          <a:p>
            <a:pPr marL="0" indent="0">
              <a:buNone/>
            </a:pPr>
            <a:r>
              <a:rPr lang="zh-TW" altLang="en-US" dirty="0">
                <a:latin typeface="微軟正黑體" panose="020B0604030504040204" pitchFamily="34" charset="-120"/>
                <a:ea typeface="微軟正黑體" panose="020B0604030504040204" pitchFamily="34" charset="-120"/>
              </a:rPr>
              <a:t>超解析度成像（</a:t>
            </a:r>
            <a:r>
              <a:rPr lang="en-US" altLang="zh-TW" dirty="0">
                <a:latin typeface="微軟正黑體" panose="020B0604030504040204" pitchFamily="34" charset="-120"/>
                <a:ea typeface="微軟正黑體" panose="020B0604030504040204" pitchFamily="34" charset="-120"/>
              </a:rPr>
              <a:t>Super-resolution </a:t>
            </a:r>
            <a:r>
              <a:rPr lang="en-US" altLang="zh-TW" dirty="0" smtClean="0">
                <a:latin typeface="微軟正黑體" panose="020B0604030504040204" pitchFamily="34" charset="-120"/>
                <a:ea typeface="微軟正黑體" panose="020B0604030504040204" pitchFamily="34" charset="-120"/>
              </a:rPr>
              <a:t>imaging</a:t>
            </a:r>
            <a:r>
              <a:rPr lang="zh-TW" altLang="en-US" dirty="0">
                <a:latin typeface="微軟正黑體" panose="020B0604030504040204" pitchFamily="34" charset="-120"/>
                <a:ea typeface="微軟正黑體" panose="020B0604030504040204" pitchFamily="34" charset="-120"/>
              </a:rPr>
              <a:t>，縮寫</a:t>
            </a:r>
            <a:r>
              <a:rPr lang="en-US" altLang="zh-TW" dirty="0">
                <a:latin typeface="微軟正黑體" panose="020B0604030504040204" pitchFamily="34" charset="-120"/>
                <a:ea typeface="微軟正黑體" panose="020B0604030504040204" pitchFamily="34" charset="-120"/>
              </a:rPr>
              <a:t>SR</a:t>
            </a:r>
            <a:r>
              <a:rPr lang="zh-TW" altLang="en-US" dirty="0" smtClean="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是一種提高影片解析度的</a:t>
            </a:r>
            <a:r>
              <a:rPr lang="zh-TW" altLang="en-US" dirty="0" smtClean="0">
                <a:latin typeface="微軟正黑體" panose="020B0604030504040204" pitchFamily="34" charset="-120"/>
                <a:ea typeface="微軟正黑體" panose="020B0604030504040204" pitchFamily="34" charset="-120"/>
              </a:rPr>
              <a:t>技術，主要分為一下幾種</a:t>
            </a:r>
            <a:r>
              <a:rPr lang="en-US" altLang="zh-TW" dirty="0" smtClean="0">
                <a:latin typeface="微軟正黑體" panose="020B0604030504040204" pitchFamily="34" charset="-120"/>
                <a:ea typeface="微軟正黑體" panose="020B0604030504040204" pitchFamily="34" charset="-120"/>
              </a:rPr>
              <a:t>:</a:t>
            </a:r>
          </a:p>
          <a:p>
            <a:pPr>
              <a:buFont typeface="Wingdings" panose="05000000000000000000" pitchFamily="2" charset="2"/>
              <a:buChar char="l"/>
            </a:pPr>
            <a:r>
              <a:rPr lang="zh-TW" altLang="en-US" dirty="0">
                <a:latin typeface="微軟正黑體" panose="020B0604030504040204" pitchFamily="34" charset="-120"/>
                <a:ea typeface="微軟正黑體" panose="020B0604030504040204" pitchFamily="34" charset="-120"/>
              </a:rPr>
              <a:t>插值法（</a:t>
            </a:r>
            <a:r>
              <a:rPr lang="en-US" altLang="zh-TW" dirty="0">
                <a:latin typeface="微軟正黑體" panose="020B0604030504040204" pitchFamily="34" charset="-120"/>
                <a:ea typeface="微軟正黑體" panose="020B0604030504040204" pitchFamily="34" charset="-120"/>
              </a:rPr>
              <a:t>Interpolation-based methods</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dirty="0">
                <a:latin typeface="微軟正黑體" panose="020B0604030504040204" pitchFamily="34" charset="-120"/>
                <a:ea typeface="微軟正黑體" panose="020B0604030504040204" pitchFamily="34" charset="-120"/>
              </a:rPr>
              <a:t>基於 </a:t>
            </a:r>
            <a:r>
              <a:rPr lang="en-US" altLang="zh-TW" dirty="0">
                <a:latin typeface="微軟正黑體" panose="020B0604030504040204" pitchFamily="34" charset="-120"/>
                <a:ea typeface="微軟正黑體" panose="020B0604030504040204" pitchFamily="34" charset="-120"/>
              </a:rPr>
              <a:t>GAN</a:t>
            </a:r>
            <a:r>
              <a:rPr lang="zh-TW" altLang="en-US" dirty="0">
                <a:latin typeface="微軟正黑體" panose="020B0604030504040204" pitchFamily="34" charset="-120"/>
                <a:ea typeface="微軟正黑體" panose="020B0604030504040204" pitchFamily="34" charset="-120"/>
              </a:rPr>
              <a:t>（生成對抗網路）的</a:t>
            </a:r>
            <a:r>
              <a:rPr lang="zh-TW" altLang="en-US" dirty="0" smtClean="0">
                <a:latin typeface="微軟正黑體" panose="020B0604030504040204" pitchFamily="34" charset="-120"/>
                <a:ea typeface="微軟正黑體" panose="020B0604030504040204" pitchFamily="34" charset="-120"/>
              </a:rPr>
              <a:t>方法</a:t>
            </a:r>
            <a:endParaRPr lang="en-US" altLang="zh-TW"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dirty="0" smtClean="0">
                <a:latin typeface="微軟正黑體" panose="020B0604030504040204" pitchFamily="34" charset="-120"/>
                <a:ea typeface="微軟正黑體" panose="020B0604030504040204" pitchFamily="34" charset="-120"/>
              </a:rPr>
              <a:t>基於 </a:t>
            </a:r>
            <a:r>
              <a:rPr lang="en-US" altLang="zh-TW" dirty="0">
                <a:latin typeface="微軟正黑體" panose="020B0604030504040204" pitchFamily="34" charset="-120"/>
                <a:ea typeface="微軟正黑體" panose="020B0604030504040204" pitchFamily="34" charset="-120"/>
              </a:rPr>
              <a:t>CNN</a:t>
            </a:r>
            <a:r>
              <a:rPr lang="zh-TW" altLang="en-US" dirty="0">
                <a:latin typeface="微軟正黑體" panose="020B0604030504040204" pitchFamily="34" charset="-120"/>
                <a:ea typeface="微軟正黑體" panose="020B0604030504040204" pitchFamily="34" charset="-120"/>
              </a:rPr>
              <a:t>（卷積神經網路）的</a:t>
            </a:r>
            <a:r>
              <a:rPr lang="zh-TW" altLang="en-US" dirty="0" smtClean="0">
                <a:latin typeface="微軟正黑體" panose="020B0604030504040204" pitchFamily="34" charset="-120"/>
                <a:ea typeface="微軟正黑體" panose="020B0604030504040204" pitchFamily="34" charset="-120"/>
              </a:rPr>
              <a:t>方法</a:t>
            </a:r>
            <a:endParaRPr lang="en-US" altLang="zh-TW"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本文章中開頭提到的</a:t>
            </a:r>
            <a:r>
              <a:rPr lang="en-US" altLang="zh-TW" dirty="0" err="1">
                <a:latin typeface="微軟正黑體" panose="020B0604030504040204" pitchFamily="34" charset="-120"/>
                <a:ea typeface="微軟正黑體" panose="020B0604030504040204" pitchFamily="34" charset="-120"/>
              </a:rPr>
              <a:t>SRResNet</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Super-Resolution </a:t>
            </a:r>
            <a:r>
              <a:rPr lang="en-US" altLang="zh-TW" dirty="0" err="1">
                <a:latin typeface="微軟正黑體" panose="020B0604030504040204" pitchFamily="34" charset="-120"/>
                <a:ea typeface="微軟正黑體" panose="020B0604030504040204" pitchFamily="34" charset="-120"/>
              </a:rPr>
              <a:t>ResNet</a:t>
            </a:r>
            <a:r>
              <a:rPr lang="zh-TW" altLang="en-US" dirty="0" smtClean="0">
                <a:latin typeface="微軟正黑體" panose="020B0604030504040204" pitchFamily="34" charset="-120"/>
                <a:ea typeface="微軟正黑體" panose="020B0604030504040204" pitchFamily="34" charset="-120"/>
              </a:rPr>
              <a:t>）是一種</a:t>
            </a:r>
            <a:r>
              <a:rPr lang="zh-TW" altLang="en-US" dirty="0">
                <a:latin typeface="微軟正黑體" panose="020B0604030504040204" pitchFamily="34" charset="-120"/>
                <a:ea typeface="微軟正黑體" panose="020B0604030504040204" pitchFamily="34" charset="-120"/>
              </a:rPr>
              <a:t>基於 </a:t>
            </a:r>
            <a:r>
              <a:rPr lang="en-US" altLang="zh-TW" dirty="0" smtClean="0">
                <a:latin typeface="微軟正黑體" panose="020B0604030504040204" pitchFamily="34" charset="-120"/>
                <a:ea typeface="微軟正黑體" panose="020B0604030504040204" pitchFamily="34" charset="-120"/>
              </a:rPr>
              <a:t>CNN</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的</a:t>
            </a:r>
            <a:r>
              <a:rPr lang="zh-TW" altLang="en-US" dirty="0">
                <a:latin typeface="微軟正黑體" panose="020B0604030504040204" pitchFamily="34" charset="-120"/>
                <a:ea typeface="微軟正黑體" panose="020B0604030504040204" pitchFamily="34" charset="-120"/>
              </a:rPr>
              <a:t>方法</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8815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方案</a:t>
            </a:r>
            <a:r>
              <a:rPr lang="zh-TW" altLang="en-US" dirty="0" smtClean="0">
                <a:latin typeface="微軟正黑體" panose="020B0604030504040204" pitchFamily="34" charset="-120"/>
                <a:ea typeface="微軟正黑體" panose="020B0604030504040204" pitchFamily="34" charset="-120"/>
              </a:rPr>
              <a:t>構想</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a:buFont typeface="Wingdings" panose="05000000000000000000" pitchFamily="2" charset="2"/>
              <a:buChar char="l"/>
            </a:pPr>
            <a:r>
              <a:rPr lang="zh-TW" altLang="en-US" dirty="0">
                <a:latin typeface="微軟正黑體" panose="020B0604030504040204" pitchFamily="34" charset="-120"/>
                <a:ea typeface="微軟正黑體" panose="020B0604030504040204" pitchFamily="34" charset="-120"/>
              </a:rPr>
              <a:t>插值</a:t>
            </a:r>
            <a:r>
              <a:rPr lang="zh-TW" altLang="en-US" dirty="0" smtClean="0">
                <a:latin typeface="微軟正黑體" panose="020B0604030504040204" pitchFamily="34" charset="-120"/>
                <a:ea typeface="微軟正黑體" panose="020B0604030504040204" pitchFamily="34" charset="-120"/>
              </a:rPr>
              <a:t>法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使用 </a:t>
            </a:r>
            <a:r>
              <a:rPr lang="en-US" altLang="zh-TW" dirty="0" err="1">
                <a:latin typeface="微軟正黑體" panose="020B0604030504040204" pitchFamily="34" charset="-120"/>
                <a:ea typeface="微軟正黑體" panose="020B0604030504040204" pitchFamily="34" charset="-120"/>
              </a:rPr>
              <a:t>OpenCV</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或 </a:t>
            </a:r>
            <a:r>
              <a:rPr lang="en-US" altLang="zh-TW" dirty="0">
                <a:latin typeface="微軟正黑體" panose="020B0604030504040204" pitchFamily="34" charset="-120"/>
                <a:ea typeface="微軟正黑體" panose="020B0604030504040204" pitchFamily="34" charset="-120"/>
              </a:rPr>
              <a:t>PIL </a:t>
            </a:r>
            <a:r>
              <a:rPr lang="zh-TW" altLang="en-US" dirty="0">
                <a:latin typeface="微軟正黑體" panose="020B0604030504040204" pitchFamily="34" charset="-120"/>
                <a:ea typeface="微軟正黑體" panose="020B0604030504040204" pitchFamily="34" charset="-120"/>
              </a:rPr>
              <a:t>進行插值放大</a:t>
            </a:r>
            <a:endParaRPr lang="en-US" altLang="zh-TW"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dirty="0" smtClean="0">
                <a:latin typeface="微軟正黑體" panose="020B0604030504040204" pitchFamily="34" charset="-120"/>
                <a:ea typeface="微軟正黑體" panose="020B0604030504040204" pitchFamily="34" charset="-120"/>
              </a:rPr>
              <a:t>基於 </a:t>
            </a:r>
            <a:r>
              <a:rPr lang="en-US" altLang="zh-TW" dirty="0" smtClean="0">
                <a:latin typeface="微軟正黑體" panose="020B0604030504040204" pitchFamily="34" charset="-120"/>
                <a:ea typeface="微軟正黑體" panose="020B0604030504040204" pitchFamily="34" charset="-120"/>
              </a:rPr>
              <a:t>GAN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SRGAN</a:t>
            </a:r>
            <a:r>
              <a:rPr lang="zh-TW" altLang="en-US"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a:t>
            </a:r>
            <a:endParaRPr lang="en-US" altLang="zh-TW" dirty="0" smtClean="0">
              <a:latin typeface="微軟正黑體" panose="020B0604030504040204" pitchFamily="34" charset="-120"/>
              <a:ea typeface="微軟正黑體" panose="020B0604030504040204" pitchFamily="34" charset="-120"/>
            </a:endParaRPr>
          </a:p>
          <a:p>
            <a:pPr marL="544068" lvl="1" indent="-342900">
              <a:buFont typeface="+mj-lt"/>
              <a:buAutoNum type="arabicPeriod"/>
            </a:pPr>
            <a:r>
              <a:rPr lang="zh-TW" altLang="en-US" dirty="0">
                <a:latin typeface="微軟正黑體" panose="020B0604030504040204" pitchFamily="34" charset="-120"/>
                <a:ea typeface="微軟正黑體" panose="020B0604030504040204" pitchFamily="34" charset="-120"/>
              </a:rPr>
              <a:t>建立生成</a:t>
            </a:r>
            <a:r>
              <a:rPr lang="zh-TW" altLang="en-US" dirty="0" smtClean="0">
                <a:latin typeface="微軟正黑體" panose="020B0604030504040204" pitchFamily="34" charset="-120"/>
                <a:ea typeface="微軟正黑體" panose="020B0604030504040204" pitchFamily="34" charset="-120"/>
              </a:rPr>
              <a:t>器</a:t>
            </a:r>
            <a:endParaRPr lang="en-US" altLang="zh-TW" dirty="0" smtClean="0">
              <a:latin typeface="微軟正黑體" panose="020B0604030504040204" pitchFamily="34" charset="-120"/>
              <a:ea typeface="微軟正黑體" panose="020B0604030504040204" pitchFamily="34" charset="-120"/>
            </a:endParaRPr>
          </a:p>
          <a:p>
            <a:pPr marL="544068" lvl="1" indent="-342900">
              <a:buFont typeface="+mj-lt"/>
              <a:buAutoNum type="arabicPeriod"/>
            </a:pPr>
            <a:r>
              <a:rPr lang="zh-TW" altLang="en-US" dirty="0">
                <a:latin typeface="微軟正黑體" panose="020B0604030504040204" pitchFamily="34" charset="-120"/>
                <a:ea typeface="微軟正黑體" panose="020B0604030504040204" pitchFamily="34" charset="-120"/>
              </a:rPr>
              <a:t>建立判別</a:t>
            </a:r>
            <a:r>
              <a:rPr lang="zh-TW" altLang="en-US" dirty="0" smtClean="0">
                <a:latin typeface="微軟正黑體" panose="020B0604030504040204" pitchFamily="34" charset="-120"/>
                <a:ea typeface="微軟正黑體" panose="020B0604030504040204" pitchFamily="34" charset="-120"/>
              </a:rPr>
              <a:t>器</a:t>
            </a:r>
            <a:endParaRPr lang="en-US" altLang="zh-TW" dirty="0" smtClean="0">
              <a:latin typeface="微軟正黑體" panose="020B0604030504040204" pitchFamily="34" charset="-120"/>
              <a:ea typeface="微軟正黑體" panose="020B0604030504040204" pitchFamily="34" charset="-120"/>
            </a:endParaRPr>
          </a:p>
          <a:p>
            <a:pPr marL="544068" lvl="1" indent="-342900">
              <a:buFont typeface="+mj-lt"/>
              <a:buAutoNum type="arabicPeriod"/>
            </a:pPr>
            <a:r>
              <a:rPr lang="zh-TW" altLang="en-US" dirty="0">
                <a:latin typeface="微軟正黑體" panose="020B0604030504040204" pitchFamily="34" charset="-120"/>
                <a:ea typeface="微軟正黑體" panose="020B0604030504040204" pitchFamily="34" charset="-120"/>
              </a:rPr>
              <a:t>交替</a:t>
            </a:r>
            <a:r>
              <a:rPr lang="zh-TW" altLang="en-US" dirty="0" smtClean="0">
                <a:latin typeface="微軟正黑體" panose="020B0604030504040204" pitchFamily="34" charset="-120"/>
                <a:ea typeface="微軟正黑體" panose="020B0604030504040204" pitchFamily="34" charset="-120"/>
              </a:rPr>
              <a:t>訓練</a:t>
            </a:r>
            <a:endParaRPr lang="en-US" altLang="zh-TW" dirty="0" smtClean="0">
              <a:latin typeface="微軟正黑體" panose="020B0604030504040204" pitchFamily="34" charset="-120"/>
              <a:ea typeface="微軟正黑體" panose="020B0604030504040204" pitchFamily="34" charset="-120"/>
            </a:endParaRPr>
          </a:p>
          <a:p>
            <a:pPr marL="544068" lvl="1" indent="-342900">
              <a:buFont typeface="+mj-lt"/>
              <a:buAutoNum type="arabicPeriod"/>
            </a:pPr>
            <a:r>
              <a:rPr lang="zh-TW" altLang="en-US" dirty="0">
                <a:latin typeface="微軟正黑體" panose="020B0604030504040204" pitchFamily="34" charset="-120"/>
                <a:ea typeface="微軟正黑體" panose="020B0604030504040204" pitchFamily="34" charset="-120"/>
              </a:rPr>
              <a:t>輸入 </a:t>
            </a:r>
            <a:r>
              <a:rPr lang="en-US" altLang="zh-TW" dirty="0">
                <a:latin typeface="微軟正黑體" panose="020B0604030504040204" pitchFamily="34" charset="-120"/>
                <a:ea typeface="微軟正黑體" panose="020B0604030504040204" pitchFamily="34" charset="-120"/>
              </a:rPr>
              <a:t>LR </a:t>
            </a:r>
            <a:r>
              <a:rPr lang="zh-TW" altLang="en-US" dirty="0">
                <a:latin typeface="微軟正黑體" panose="020B0604030504040204" pitchFamily="34" charset="-120"/>
                <a:ea typeface="微軟正黑體" panose="020B0604030504040204" pitchFamily="34" charset="-120"/>
              </a:rPr>
              <a:t>影像，輸出 </a:t>
            </a:r>
            <a:r>
              <a:rPr lang="en-US" altLang="zh-TW" dirty="0">
                <a:latin typeface="微軟正黑體" panose="020B0604030504040204" pitchFamily="34" charset="-120"/>
                <a:ea typeface="微軟正黑體" panose="020B0604030504040204" pitchFamily="34" charset="-120"/>
              </a:rPr>
              <a:t>HR </a:t>
            </a:r>
            <a:r>
              <a:rPr lang="zh-TW" altLang="en-US" dirty="0" smtClean="0">
                <a:latin typeface="微軟正黑體" panose="020B0604030504040204" pitchFamily="34" charset="-120"/>
                <a:ea typeface="微軟正黑體" panose="020B0604030504040204" pitchFamily="34" charset="-120"/>
              </a:rPr>
              <a:t>影像</a:t>
            </a:r>
            <a:endParaRPr lang="en-US" altLang="zh-TW"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dirty="0" smtClean="0">
                <a:latin typeface="微軟正黑體" panose="020B0604030504040204" pitchFamily="34" charset="-120"/>
                <a:ea typeface="微軟正黑體" panose="020B0604030504040204" pitchFamily="34" charset="-120"/>
              </a:rPr>
              <a:t>基於 </a:t>
            </a:r>
            <a:r>
              <a:rPr lang="en-US" altLang="zh-TW" dirty="0" smtClean="0">
                <a:latin typeface="微軟正黑體" panose="020B0604030504040204" pitchFamily="34" charset="-120"/>
                <a:ea typeface="微軟正黑體" panose="020B0604030504040204" pitchFamily="34" charset="-120"/>
              </a:rPr>
              <a:t>CNN</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SRResNet</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a:t>
            </a:r>
            <a:endParaRPr lang="en-US" altLang="zh-TW" dirty="0" smtClean="0">
              <a:latin typeface="微軟正黑體" panose="020B0604030504040204" pitchFamily="34" charset="-120"/>
              <a:ea typeface="微軟正黑體" panose="020B0604030504040204" pitchFamily="34" charset="-120"/>
            </a:endParaRPr>
          </a:p>
          <a:p>
            <a:pPr marL="544068" lvl="1" indent="-342900">
              <a:buFont typeface="+mj-lt"/>
              <a:buAutoNum type="arabicPeriod"/>
            </a:pPr>
            <a:r>
              <a:rPr lang="zh-TW" altLang="en-US" dirty="0">
                <a:latin typeface="微軟正黑體" panose="020B0604030504040204" pitchFamily="34" charset="-120"/>
                <a:ea typeface="微軟正黑體" panose="020B0604030504040204" pitchFamily="34" charset="-120"/>
              </a:rPr>
              <a:t>準備數據集 （</a:t>
            </a:r>
            <a:r>
              <a:rPr lang="en-US" altLang="zh-TW" dirty="0">
                <a:latin typeface="微軟正黑體" panose="020B0604030504040204" pitchFamily="34" charset="-120"/>
                <a:ea typeface="微軟正黑體" panose="020B0604030504040204" pitchFamily="34" charset="-120"/>
              </a:rPr>
              <a:t>LR-HR </a:t>
            </a:r>
            <a:r>
              <a:rPr lang="zh-TW" altLang="en-US" dirty="0">
                <a:latin typeface="微軟正黑體" panose="020B0604030504040204" pitchFamily="34" charset="-120"/>
                <a:ea typeface="微軟正黑體" panose="020B0604030504040204" pitchFamily="34" charset="-120"/>
              </a:rPr>
              <a:t>配對影像）</a:t>
            </a:r>
            <a:endParaRPr lang="en-US" altLang="zh-TW" dirty="0" smtClean="0">
              <a:latin typeface="微軟正黑體" panose="020B0604030504040204" pitchFamily="34" charset="-120"/>
              <a:ea typeface="微軟正黑體" panose="020B0604030504040204" pitchFamily="34" charset="-120"/>
            </a:endParaRPr>
          </a:p>
          <a:p>
            <a:pPr marL="544068" lvl="1" indent="-342900">
              <a:buFont typeface="+mj-lt"/>
              <a:buAutoNum type="arabicPeriod"/>
            </a:pPr>
            <a:r>
              <a:rPr lang="zh-TW" altLang="en-US" dirty="0">
                <a:latin typeface="微軟正黑體" panose="020B0604030504040204" pitchFamily="34" charset="-120"/>
                <a:ea typeface="微軟正黑體" panose="020B0604030504040204" pitchFamily="34" charset="-120"/>
              </a:rPr>
              <a:t>設計 </a:t>
            </a:r>
            <a:r>
              <a:rPr lang="en-US" altLang="zh-TW" dirty="0">
                <a:latin typeface="微軟正黑體" panose="020B0604030504040204" pitchFamily="34" charset="-120"/>
                <a:ea typeface="微軟正黑體" panose="020B0604030504040204" pitchFamily="34" charset="-120"/>
              </a:rPr>
              <a:t>CNN </a:t>
            </a:r>
            <a:r>
              <a:rPr lang="zh-TW" altLang="en-US" dirty="0">
                <a:latin typeface="微軟正黑體" panose="020B0604030504040204" pitchFamily="34" charset="-120"/>
                <a:ea typeface="微軟正黑體" panose="020B0604030504040204" pitchFamily="34" charset="-120"/>
              </a:rPr>
              <a:t>網路（</a:t>
            </a:r>
            <a:r>
              <a:rPr lang="en-US" altLang="zh-TW" dirty="0" err="1">
                <a:latin typeface="微軟正黑體" panose="020B0604030504040204" pitchFamily="34" charset="-120"/>
                <a:ea typeface="微軟正黑體" panose="020B0604030504040204" pitchFamily="34" charset="-120"/>
              </a:rPr>
              <a:t>SRResNet</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544068" lvl="1" indent="-342900">
              <a:buFont typeface="+mj-lt"/>
              <a:buAutoNum type="arabicPeriod"/>
            </a:pPr>
            <a:r>
              <a:rPr lang="zh-TW" altLang="en-US" dirty="0" smtClean="0">
                <a:latin typeface="微軟正黑體" panose="020B0604030504040204" pitchFamily="34" charset="-120"/>
                <a:ea typeface="微軟正黑體" panose="020B0604030504040204" pitchFamily="34" charset="-120"/>
              </a:rPr>
              <a:t>調整訓練參數</a:t>
            </a:r>
            <a:endParaRPr lang="en-US" altLang="zh-TW" dirty="0" smtClean="0">
              <a:latin typeface="微軟正黑體" panose="020B0604030504040204" pitchFamily="34" charset="-120"/>
              <a:ea typeface="微軟正黑體" panose="020B0604030504040204" pitchFamily="34" charset="-120"/>
            </a:endParaRPr>
          </a:p>
          <a:p>
            <a:pPr marL="544068" lvl="1" indent="-342900">
              <a:buFont typeface="+mj-lt"/>
              <a:buAutoNum type="arabicPeriod"/>
            </a:pPr>
            <a:r>
              <a:rPr lang="zh-TW" altLang="en-US" dirty="0">
                <a:latin typeface="微軟正黑體" panose="020B0604030504040204" pitchFamily="34" charset="-120"/>
                <a:ea typeface="微軟正黑體" panose="020B0604030504040204" pitchFamily="34" charset="-120"/>
              </a:rPr>
              <a:t>輸入 </a:t>
            </a:r>
            <a:r>
              <a:rPr lang="en-US" altLang="zh-TW" dirty="0">
                <a:latin typeface="微軟正黑體" panose="020B0604030504040204" pitchFamily="34" charset="-120"/>
                <a:ea typeface="微軟正黑體" panose="020B0604030504040204" pitchFamily="34" charset="-120"/>
              </a:rPr>
              <a:t>LR </a:t>
            </a:r>
            <a:r>
              <a:rPr lang="zh-TW" altLang="en-US" dirty="0">
                <a:latin typeface="微軟正黑體" panose="020B0604030504040204" pitchFamily="34" charset="-120"/>
                <a:ea typeface="微軟正黑體" panose="020B0604030504040204" pitchFamily="34" charset="-120"/>
              </a:rPr>
              <a:t>影像，輸出 </a:t>
            </a:r>
            <a:r>
              <a:rPr lang="en-US" altLang="zh-TW" dirty="0">
                <a:latin typeface="微軟正黑體" panose="020B0604030504040204" pitchFamily="34" charset="-120"/>
                <a:ea typeface="微軟正黑體" panose="020B0604030504040204" pitchFamily="34" charset="-120"/>
              </a:rPr>
              <a:t>HR </a:t>
            </a:r>
            <a:r>
              <a:rPr lang="zh-TW" altLang="en-US" dirty="0">
                <a:latin typeface="微軟正黑體" panose="020B0604030504040204" pitchFamily="34" charset="-120"/>
                <a:ea typeface="微軟正黑體" panose="020B0604030504040204" pitchFamily="34" charset="-120"/>
              </a:rPr>
              <a:t>影像</a:t>
            </a: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69724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方案</a:t>
            </a:r>
            <a:r>
              <a:rPr lang="zh-TW" altLang="en-US" dirty="0" smtClean="0">
                <a:latin typeface="微軟正黑體" panose="020B0604030504040204" pitchFamily="34" charset="-120"/>
                <a:ea typeface="微軟正黑體" panose="020B0604030504040204" pitchFamily="34" charset="-120"/>
              </a:rPr>
              <a:t>選用</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可行性評估</a:t>
            </a:r>
            <a:r>
              <a:rPr lang="en-US" altLang="zh-TW"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graphicFrame>
        <p:nvGraphicFramePr>
          <p:cNvPr id="8" name="表格 7"/>
          <p:cNvGraphicFramePr>
            <a:graphicFrameLocks noGrp="1"/>
          </p:cNvGraphicFramePr>
          <p:nvPr>
            <p:extLst>
              <p:ext uri="{D42A27DB-BD31-4B8C-83A1-F6EECF244321}">
                <p14:modId xmlns:p14="http://schemas.microsoft.com/office/powerpoint/2010/main" val="1522595617"/>
              </p:ext>
            </p:extLst>
          </p:nvPr>
        </p:nvGraphicFramePr>
        <p:xfrm>
          <a:off x="1727200" y="1817512"/>
          <a:ext cx="8127999" cy="436505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65000964"/>
                    </a:ext>
                  </a:extLst>
                </a:gridCol>
                <a:gridCol w="2709333">
                  <a:extLst>
                    <a:ext uri="{9D8B030D-6E8A-4147-A177-3AD203B41FA5}">
                      <a16:colId xmlns:a16="http://schemas.microsoft.com/office/drawing/2014/main" val="4038602421"/>
                    </a:ext>
                  </a:extLst>
                </a:gridCol>
                <a:gridCol w="2709333">
                  <a:extLst>
                    <a:ext uri="{9D8B030D-6E8A-4147-A177-3AD203B41FA5}">
                      <a16:colId xmlns:a16="http://schemas.microsoft.com/office/drawing/2014/main" val="3732372570"/>
                    </a:ext>
                  </a:extLst>
                </a:gridCol>
              </a:tblGrid>
              <a:tr h="577622">
                <a:tc>
                  <a:txBody>
                    <a:bodyPr/>
                    <a:lstStyle/>
                    <a:p>
                      <a:r>
                        <a:rPr lang="zh-TW" altLang="en-US" dirty="0">
                          <a:latin typeface="微軟正黑體" panose="020B0604030504040204" pitchFamily="34" charset="-120"/>
                          <a:ea typeface="微軟正黑體" panose="020B0604030504040204" pitchFamily="34" charset="-120"/>
                        </a:rPr>
                        <a:t>方面</a:t>
                      </a:r>
                    </a:p>
                  </a:txBody>
                  <a:tcPr anchor="ctr"/>
                </a:tc>
                <a:tc>
                  <a:txBody>
                    <a:bodyPr/>
                    <a:lstStyle/>
                    <a:p>
                      <a:r>
                        <a:rPr lang="en-US" b="1">
                          <a:latin typeface="微軟正黑體" panose="020B0604030504040204" pitchFamily="34" charset="-120"/>
                          <a:ea typeface="微軟正黑體" panose="020B0604030504040204" pitchFamily="34" charset="-120"/>
                        </a:rPr>
                        <a:t>CNN</a:t>
                      </a:r>
                      <a:r>
                        <a:rPr lang="en-US">
                          <a:latin typeface="微軟正黑體" panose="020B0604030504040204" pitchFamily="34" charset="-120"/>
                          <a:ea typeface="微軟正黑體" panose="020B0604030504040204" pitchFamily="34" charset="-120"/>
                        </a:rPr>
                        <a:t>（SRResNet </a:t>
                      </a:r>
                      <a:r>
                        <a:rPr lang="zh-TW" altLang="en-US">
                          <a:latin typeface="微軟正黑體" panose="020B0604030504040204" pitchFamily="34" charset="-120"/>
                          <a:ea typeface="微軟正黑體" panose="020B0604030504040204" pitchFamily="34" charset="-120"/>
                        </a:rPr>
                        <a:t>等）</a:t>
                      </a:r>
                    </a:p>
                  </a:txBody>
                  <a:tcPr anchor="ctr"/>
                </a:tc>
                <a:tc>
                  <a:txBody>
                    <a:bodyPr/>
                    <a:lstStyle/>
                    <a:p>
                      <a:r>
                        <a:rPr lang="en-US" b="1">
                          <a:latin typeface="微軟正黑體" panose="020B0604030504040204" pitchFamily="34" charset="-120"/>
                          <a:ea typeface="微軟正黑體" panose="020B0604030504040204" pitchFamily="34" charset="-120"/>
                        </a:rPr>
                        <a:t>GAN</a:t>
                      </a:r>
                      <a:r>
                        <a:rPr lang="en-US">
                          <a:latin typeface="微軟正黑體" panose="020B0604030504040204" pitchFamily="34" charset="-120"/>
                          <a:ea typeface="微軟正黑體" panose="020B0604030504040204" pitchFamily="34" charset="-120"/>
                        </a:rPr>
                        <a:t>（SRGAN, ESRGAN）</a:t>
                      </a:r>
                    </a:p>
                  </a:txBody>
                  <a:tcPr anchor="ctr"/>
                </a:tc>
                <a:extLst>
                  <a:ext uri="{0D108BD9-81ED-4DB2-BD59-A6C34878D82A}">
                    <a16:rowId xmlns:a16="http://schemas.microsoft.com/office/drawing/2014/main" val="4168219180"/>
                  </a:ext>
                </a:extLst>
              </a:tr>
              <a:tr h="664036">
                <a:tc>
                  <a:txBody>
                    <a:bodyPr/>
                    <a:lstStyle/>
                    <a:p>
                      <a:r>
                        <a:rPr lang="zh-TW" altLang="en-US" b="1" dirty="0">
                          <a:latin typeface="微軟正黑體" panose="020B0604030504040204" pitchFamily="34" charset="-120"/>
                          <a:ea typeface="微軟正黑體" panose="020B0604030504040204" pitchFamily="34" charset="-120"/>
                        </a:rPr>
                        <a:t>訓練穩定性</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r>
                        <a:rPr lang="zh-TW" altLang="en-US" dirty="0">
                          <a:solidFill>
                            <a:srgbClr val="00B050"/>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高，容易收斂</a:t>
                      </a:r>
                    </a:p>
                  </a:txBody>
                  <a:tcPr anchor="ctr"/>
                </a:tc>
                <a:tc>
                  <a:txBody>
                    <a:bodyPr/>
                    <a:lstStyle/>
                    <a:p>
                      <a:r>
                        <a:rPr lang="zh-TW" altLang="en-US" dirty="0">
                          <a:solidFill>
                            <a:srgbClr val="FF0000"/>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不穩定，容易模式崩潰</a:t>
                      </a:r>
                    </a:p>
                  </a:txBody>
                  <a:tcPr anchor="ctr"/>
                </a:tc>
                <a:extLst>
                  <a:ext uri="{0D108BD9-81ED-4DB2-BD59-A6C34878D82A}">
                    <a16:rowId xmlns:a16="http://schemas.microsoft.com/office/drawing/2014/main" val="3114310599"/>
                  </a:ext>
                </a:extLst>
              </a:tr>
              <a:tr h="664036">
                <a:tc>
                  <a:txBody>
                    <a:bodyPr/>
                    <a:lstStyle/>
                    <a:p>
                      <a:r>
                        <a:rPr lang="zh-TW" altLang="en-US" b="1">
                          <a:latin typeface="微軟正黑體" panose="020B0604030504040204" pitchFamily="34" charset="-120"/>
                          <a:ea typeface="微軟正黑體" panose="020B0604030504040204" pitchFamily="34" charset="-120"/>
                        </a:rPr>
                        <a:t>收斂速度</a:t>
                      </a:r>
                      <a:endParaRPr lang="zh-TW" altLang="en-US">
                        <a:latin typeface="微軟正黑體" panose="020B0604030504040204" pitchFamily="34" charset="-120"/>
                        <a:ea typeface="微軟正黑體" panose="020B0604030504040204" pitchFamily="34" charset="-120"/>
                      </a:endParaRPr>
                    </a:p>
                  </a:txBody>
                  <a:tcPr anchor="ctr"/>
                </a:tc>
                <a:tc>
                  <a:txBody>
                    <a:bodyPr/>
                    <a:lstStyle/>
                    <a:p>
                      <a:r>
                        <a:rPr lang="zh-TW" altLang="en-US" dirty="0">
                          <a:solidFill>
                            <a:srgbClr val="00B050"/>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快（較少計算需求）</a:t>
                      </a:r>
                    </a:p>
                  </a:txBody>
                  <a:tcPr anchor="ctr"/>
                </a:tc>
                <a:tc>
                  <a:txBody>
                    <a:bodyPr/>
                    <a:lstStyle/>
                    <a:p>
                      <a:r>
                        <a:rPr lang="zh-TW" altLang="en-US" dirty="0">
                          <a:solidFill>
                            <a:srgbClr val="FF0000"/>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慢（需要 </a:t>
                      </a:r>
                      <a:r>
                        <a:rPr lang="en-US" altLang="zh-TW" dirty="0">
                          <a:latin typeface="微軟正黑體" panose="020B0604030504040204" pitchFamily="34" charset="-120"/>
                          <a:ea typeface="微軟正黑體" panose="020B0604030504040204" pitchFamily="34" charset="-120"/>
                        </a:rPr>
                        <a:t>G </a:t>
                      </a:r>
                      <a:r>
                        <a:rPr lang="zh-TW" altLang="en-US" dirty="0">
                          <a:latin typeface="微軟正黑體" panose="020B0604030504040204" pitchFamily="34" charset="-120"/>
                          <a:ea typeface="微軟正黑體" panose="020B0604030504040204" pitchFamily="34" charset="-120"/>
                        </a:rPr>
                        <a:t>與 </a:t>
                      </a:r>
                      <a:r>
                        <a:rPr lang="en-US" altLang="zh-TW" dirty="0">
                          <a:latin typeface="微軟正黑體" panose="020B0604030504040204" pitchFamily="34" charset="-120"/>
                          <a:ea typeface="微軟正黑體" panose="020B0604030504040204" pitchFamily="34" charset="-120"/>
                        </a:rPr>
                        <a:t>D </a:t>
                      </a:r>
                      <a:r>
                        <a:rPr lang="zh-TW" altLang="en-US" dirty="0">
                          <a:latin typeface="微軟正黑體" panose="020B0604030504040204" pitchFamily="34" charset="-120"/>
                          <a:ea typeface="微軟正黑體" panose="020B0604030504040204" pitchFamily="34" charset="-120"/>
                        </a:rPr>
                        <a:t>互相訓練）</a:t>
                      </a:r>
                    </a:p>
                  </a:txBody>
                  <a:tcPr anchor="ctr"/>
                </a:tc>
                <a:extLst>
                  <a:ext uri="{0D108BD9-81ED-4DB2-BD59-A6C34878D82A}">
                    <a16:rowId xmlns:a16="http://schemas.microsoft.com/office/drawing/2014/main" val="1109723209"/>
                  </a:ext>
                </a:extLst>
              </a:tr>
              <a:tr h="577622">
                <a:tc>
                  <a:txBody>
                    <a:bodyPr/>
                    <a:lstStyle/>
                    <a:p>
                      <a:r>
                        <a:rPr lang="zh-TW" altLang="en-US" b="1">
                          <a:latin typeface="微軟正黑體" panose="020B0604030504040204" pitchFamily="34" charset="-120"/>
                          <a:ea typeface="微軟正黑體" panose="020B0604030504040204" pitchFamily="34" charset="-120"/>
                        </a:rPr>
                        <a:t>計算資源需求</a:t>
                      </a:r>
                      <a:endParaRPr lang="zh-TW" altLang="en-US">
                        <a:latin typeface="微軟正黑體" panose="020B0604030504040204" pitchFamily="34" charset="-120"/>
                        <a:ea typeface="微軟正黑體" panose="020B0604030504040204" pitchFamily="34" charset="-120"/>
                      </a:endParaRPr>
                    </a:p>
                  </a:txBody>
                  <a:tcPr anchor="ctr"/>
                </a:tc>
                <a:tc>
                  <a:txBody>
                    <a:bodyPr/>
                    <a:lstStyle/>
                    <a:p>
                      <a:r>
                        <a:rPr lang="zh-TW" altLang="en-US" dirty="0">
                          <a:solidFill>
                            <a:srgbClr val="00B050"/>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低</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r>
                        <a:rPr lang="zh-TW" altLang="en-US" dirty="0">
                          <a:solidFill>
                            <a:srgbClr val="FF0000"/>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高，需要強大 </a:t>
                      </a:r>
                      <a:r>
                        <a:rPr lang="en-US" altLang="zh-TW" dirty="0">
                          <a:latin typeface="微軟正黑體" panose="020B0604030504040204" pitchFamily="34" charset="-120"/>
                          <a:ea typeface="微軟正黑體" panose="020B0604030504040204" pitchFamily="34" charset="-120"/>
                        </a:rPr>
                        <a:t>GPU</a:t>
                      </a:r>
                    </a:p>
                  </a:txBody>
                  <a:tcPr anchor="ctr"/>
                </a:tc>
                <a:extLst>
                  <a:ext uri="{0D108BD9-81ED-4DB2-BD59-A6C34878D82A}">
                    <a16:rowId xmlns:a16="http://schemas.microsoft.com/office/drawing/2014/main" val="3152385605"/>
                  </a:ext>
                </a:extLst>
              </a:tr>
              <a:tr h="577622">
                <a:tc>
                  <a:txBody>
                    <a:bodyPr/>
                    <a:lstStyle/>
                    <a:p>
                      <a:r>
                        <a:rPr lang="zh-TW" altLang="en-US" b="1">
                          <a:latin typeface="微軟正黑體" panose="020B0604030504040204" pitchFamily="34" charset="-120"/>
                          <a:ea typeface="微軟正黑體" panose="020B0604030504040204" pitchFamily="34" charset="-120"/>
                        </a:rPr>
                        <a:t>結果可控性</a:t>
                      </a:r>
                      <a:endParaRPr lang="zh-TW" altLang="en-US">
                        <a:latin typeface="微軟正黑體" panose="020B0604030504040204" pitchFamily="34" charset="-120"/>
                        <a:ea typeface="微軟正黑體" panose="020B0604030504040204" pitchFamily="34" charset="-120"/>
                      </a:endParaRPr>
                    </a:p>
                  </a:txBody>
                  <a:tcPr anchor="ctr"/>
                </a:tc>
                <a:tc>
                  <a:txBody>
                    <a:bodyPr/>
                    <a:lstStyle/>
                    <a:p>
                      <a:r>
                        <a:rPr lang="zh-TW" altLang="en-US" dirty="0">
                          <a:solidFill>
                            <a:srgbClr val="00B050"/>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可控，輸出一致</a:t>
                      </a:r>
                    </a:p>
                  </a:txBody>
                  <a:tcPr anchor="ctr"/>
                </a:tc>
                <a:tc>
                  <a:txBody>
                    <a:bodyPr/>
                    <a:lstStyle/>
                    <a:p>
                      <a:r>
                        <a:rPr lang="zh-TW" altLang="en-US" dirty="0">
                          <a:solidFill>
                            <a:srgbClr val="FF0000"/>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可能產生假紋理</a:t>
                      </a:r>
                    </a:p>
                  </a:txBody>
                  <a:tcPr anchor="ctr"/>
                </a:tc>
                <a:extLst>
                  <a:ext uri="{0D108BD9-81ED-4DB2-BD59-A6C34878D82A}">
                    <a16:rowId xmlns:a16="http://schemas.microsoft.com/office/drawing/2014/main" val="1612931206"/>
                  </a:ext>
                </a:extLst>
              </a:tr>
              <a:tr h="577622">
                <a:tc>
                  <a:txBody>
                    <a:bodyPr/>
                    <a:lstStyle/>
                    <a:p>
                      <a:r>
                        <a:rPr lang="zh-TW" altLang="en-US" b="1">
                          <a:latin typeface="微軟正黑體" panose="020B0604030504040204" pitchFamily="34" charset="-120"/>
                          <a:ea typeface="微軟正黑體" panose="020B0604030504040204" pitchFamily="34" charset="-120"/>
                        </a:rPr>
                        <a:t>細節還原能力</a:t>
                      </a:r>
                      <a:endParaRPr lang="zh-TW" altLang="en-US">
                        <a:latin typeface="微軟正黑體" panose="020B0604030504040204" pitchFamily="34" charset="-120"/>
                        <a:ea typeface="微軟正黑體" panose="020B0604030504040204" pitchFamily="34" charset="-120"/>
                      </a:endParaRPr>
                    </a:p>
                  </a:txBody>
                  <a:tcPr anchor="ctr"/>
                </a:tc>
                <a:tc>
                  <a:txBody>
                    <a:bodyPr/>
                    <a:lstStyle/>
                    <a:p>
                      <a:r>
                        <a:rPr lang="zh-TW" altLang="en-US" dirty="0">
                          <a:solidFill>
                            <a:srgbClr val="FF0000"/>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可能模糊，缺少紋理</a:t>
                      </a:r>
                    </a:p>
                  </a:txBody>
                  <a:tcPr anchor="ctr"/>
                </a:tc>
                <a:tc>
                  <a:txBody>
                    <a:bodyPr/>
                    <a:lstStyle/>
                    <a:p>
                      <a:r>
                        <a:rPr lang="zh-TW" altLang="en-US" dirty="0">
                          <a:solidFill>
                            <a:srgbClr val="00B050"/>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紋理豐富，真實感高</a:t>
                      </a:r>
                    </a:p>
                  </a:txBody>
                  <a:tcPr anchor="ctr"/>
                </a:tc>
                <a:extLst>
                  <a:ext uri="{0D108BD9-81ED-4DB2-BD59-A6C34878D82A}">
                    <a16:rowId xmlns:a16="http://schemas.microsoft.com/office/drawing/2014/main" val="2255004199"/>
                  </a:ext>
                </a:extLst>
              </a:tr>
              <a:tr h="664036">
                <a:tc>
                  <a:txBody>
                    <a:bodyPr/>
                    <a:lstStyle/>
                    <a:p>
                      <a:r>
                        <a:rPr lang="zh-TW" altLang="en-US" b="1">
                          <a:latin typeface="微軟正黑體" panose="020B0604030504040204" pitchFamily="34" charset="-120"/>
                          <a:ea typeface="微軟正黑體" panose="020B0604030504040204" pitchFamily="34" charset="-120"/>
                        </a:rPr>
                        <a:t>適合場景</a:t>
                      </a:r>
                      <a:endParaRPr lang="zh-TW" altLang="en-US">
                        <a:latin typeface="微軟正黑體" panose="020B0604030504040204" pitchFamily="34" charset="-120"/>
                        <a:ea typeface="微軟正黑體" panose="020B0604030504040204" pitchFamily="34" charset="-120"/>
                      </a:endParaRPr>
                    </a:p>
                  </a:txBody>
                  <a:tcPr anchor="ctr"/>
                </a:tc>
                <a:tc>
                  <a:txBody>
                    <a:bodyPr/>
                    <a:lstStyle/>
                    <a:p>
                      <a:r>
                        <a:rPr lang="zh-TW" altLang="en-US">
                          <a:latin typeface="微軟正黑體" panose="020B0604030504040204" pitchFamily="34" charset="-120"/>
                          <a:ea typeface="微軟正黑體" panose="020B0604030504040204" pitchFamily="34" charset="-120"/>
                        </a:rPr>
                        <a:t>即時影像、監視影像、醫學影像</a:t>
                      </a:r>
                    </a:p>
                  </a:txBody>
                  <a:tcPr anchor="ctr"/>
                </a:tc>
                <a:tc>
                  <a:txBody>
                    <a:bodyPr/>
                    <a:lstStyle/>
                    <a:p>
                      <a:r>
                        <a:rPr lang="zh-TW" altLang="en-US" dirty="0">
                          <a:latin typeface="微軟正黑體" panose="020B0604030504040204" pitchFamily="34" charset="-120"/>
                          <a:ea typeface="微軟正黑體" panose="020B0604030504040204" pitchFamily="34" charset="-120"/>
                        </a:rPr>
                        <a:t>照片增強、影片修復、藝術風格轉換</a:t>
                      </a:r>
                    </a:p>
                  </a:txBody>
                  <a:tcPr anchor="ctr"/>
                </a:tc>
                <a:extLst>
                  <a:ext uri="{0D108BD9-81ED-4DB2-BD59-A6C34878D82A}">
                    <a16:rowId xmlns:a16="http://schemas.microsoft.com/office/drawing/2014/main" val="3499772218"/>
                  </a:ext>
                </a:extLst>
              </a:tr>
            </a:tbl>
          </a:graphicData>
        </a:graphic>
      </p:graphicFrame>
    </p:spTree>
    <p:extLst>
      <p:ext uri="{BB962C8B-B14F-4D97-AF65-F5344CB8AC3E}">
        <p14:creationId xmlns:p14="http://schemas.microsoft.com/office/powerpoint/2010/main" val="135599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方案</a:t>
            </a:r>
            <a:r>
              <a:rPr lang="zh-TW" altLang="en-US" dirty="0" smtClean="0">
                <a:latin typeface="微軟正黑體" panose="020B0604030504040204" pitchFamily="34" charset="-120"/>
                <a:ea typeface="微軟正黑體" panose="020B0604030504040204" pitchFamily="34" charset="-120"/>
              </a:rPr>
              <a:t>選用</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pPr marL="0" indent="0">
              <a:buNone/>
            </a:pPr>
            <a:r>
              <a:rPr lang="zh-TW" altLang="en-US" dirty="0">
                <a:latin typeface="微軟正黑體" panose="020B0604030504040204" pitchFamily="34" charset="-120"/>
                <a:ea typeface="微軟正黑體" panose="020B0604030504040204" pitchFamily="34" charset="-120"/>
              </a:rPr>
              <a:t>本次</a:t>
            </a:r>
            <a:r>
              <a:rPr lang="zh-TW" altLang="en-US" dirty="0" smtClean="0">
                <a:latin typeface="微軟正黑體" panose="020B0604030504040204" pitchFamily="34" charset="-120"/>
                <a:ea typeface="微軟正黑體" panose="020B0604030504040204" pitchFamily="34" charset="-120"/>
              </a:rPr>
              <a:t>考量硬體效能與製作時間，加上</a:t>
            </a:r>
            <a:r>
              <a:rPr lang="en-US" altLang="zh-TW" dirty="0" smtClean="0">
                <a:latin typeface="微軟正黑體" panose="020B0604030504040204" pitchFamily="34" charset="-120"/>
                <a:ea typeface="微軟正黑體" panose="020B0604030504040204" pitchFamily="34" charset="-120"/>
              </a:rPr>
              <a:t>Super-Resolution</a:t>
            </a:r>
            <a:r>
              <a:rPr lang="zh-TW" altLang="en-US" dirty="0" smtClean="0">
                <a:latin typeface="微軟正黑體" panose="020B0604030504040204" pitchFamily="34" charset="-120"/>
                <a:ea typeface="微軟正黑體" panose="020B0604030504040204" pitchFamily="34" charset="-120"/>
              </a:rPr>
              <a:t>只起到補助辨識作用，因此選用</a:t>
            </a:r>
            <a:r>
              <a:rPr lang="en-US" altLang="zh-TW" dirty="0" err="1" smtClean="0">
                <a:latin typeface="微軟正黑體" panose="020B0604030504040204" pitchFamily="34" charset="-120"/>
                <a:ea typeface="微軟正黑體" panose="020B0604030504040204" pitchFamily="34" charset="-120"/>
              </a:rPr>
              <a:t>SRResNet</a:t>
            </a:r>
            <a:r>
              <a:rPr lang="zh-TW" altLang="en-US" dirty="0" smtClean="0">
                <a:latin typeface="微軟正黑體" panose="020B0604030504040204" pitchFamily="34" charset="-120"/>
                <a:ea typeface="微軟正黑體" panose="020B0604030504040204" pitchFamily="34" charset="-120"/>
              </a:rPr>
              <a:t> 來進行實作</a:t>
            </a: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7421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製作</a:t>
            </a:r>
            <a:r>
              <a:rPr lang="zh-TW" altLang="en-US" dirty="0" smtClean="0">
                <a:latin typeface="微軟正黑體" panose="020B0604030504040204" pitchFamily="34" charset="-120"/>
                <a:ea typeface="微軟正黑體" panose="020B0604030504040204" pitchFamily="34" charset="-120"/>
              </a:rPr>
              <a:t>流程</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pPr marL="0" indent="0">
              <a:buNone/>
            </a:pPr>
            <a:r>
              <a:rPr lang="zh-TW" altLang="en-US" dirty="0" smtClean="0">
                <a:latin typeface="微軟正黑體" panose="020B0604030504040204" pitchFamily="34" charset="-120"/>
                <a:ea typeface="微軟正黑體" panose="020B0604030504040204" pitchFamily="34" charset="-120"/>
              </a:rPr>
              <a:t>大致分為</a:t>
            </a:r>
            <a:r>
              <a:rPr lang="en-US" altLang="zh-TW" dirty="0" smtClean="0">
                <a:latin typeface="微軟正黑體" panose="020B0604030504040204" pitchFamily="34" charset="-120"/>
                <a:ea typeface="微軟正黑體" panose="020B0604030504040204" pitchFamily="34" charset="-120"/>
              </a:rPr>
              <a:t>5</a:t>
            </a:r>
            <a:r>
              <a:rPr lang="zh-TW" altLang="en-US" dirty="0" smtClean="0">
                <a:latin typeface="微軟正黑體" panose="020B0604030504040204" pitchFamily="34" charset="-120"/>
                <a:ea typeface="微軟正黑體" panose="020B0604030504040204" pitchFamily="34" charset="-120"/>
              </a:rPr>
              <a:t>階段</a:t>
            </a:r>
            <a:r>
              <a:rPr lang="en-US" altLang="zh-TW" dirty="0" smtClean="0">
                <a:latin typeface="微軟正黑體" panose="020B0604030504040204" pitchFamily="34" charset="-120"/>
                <a:ea typeface="微軟正黑體" panose="020B0604030504040204" pitchFamily="34" charset="-120"/>
              </a:rPr>
              <a:t>:</a:t>
            </a:r>
          </a:p>
          <a:p>
            <a:pPr marL="457200" indent="-457200">
              <a:buFont typeface="+mj-lt"/>
              <a:buAutoNum type="arabicPeriod"/>
            </a:pPr>
            <a:r>
              <a:rPr lang="en-US" altLang="zh-TW" dirty="0" smtClean="0">
                <a:latin typeface="微軟正黑體" panose="020B0604030504040204" pitchFamily="34" charset="-120"/>
                <a:ea typeface="微軟正黑體" panose="020B0604030504040204" pitchFamily="34" charset="-120"/>
              </a:rPr>
              <a:t>Labeling(</a:t>
            </a:r>
            <a:r>
              <a:rPr lang="zh-TW" altLang="en-US" dirty="0" smtClean="0">
                <a:latin typeface="微軟正黑體" panose="020B0604030504040204" pitchFamily="34" charset="-120"/>
                <a:ea typeface="微軟正黑體" panose="020B0604030504040204" pitchFamily="34" charset="-120"/>
              </a:rPr>
              <a:t>標籤</a:t>
            </a:r>
            <a:r>
              <a:rPr lang="en-US" altLang="zh-TW" dirty="0" smtClean="0">
                <a:latin typeface="微軟正黑體" panose="020B0604030504040204" pitchFamily="34" charset="-120"/>
                <a:ea typeface="微軟正黑體" panose="020B0604030504040204" pitchFamily="34" charset="-120"/>
              </a:rPr>
              <a:t>)</a:t>
            </a:r>
          </a:p>
          <a:p>
            <a:pPr marL="457200" indent="-457200">
              <a:buFont typeface="+mj-lt"/>
              <a:buAutoNum type="arabicPeriod"/>
            </a:pPr>
            <a:r>
              <a:rPr lang="en-US" altLang="zh-TW" dirty="0" err="1" smtClean="0">
                <a:latin typeface="微軟正黑體" panose="020B0604030504040204" pitchFamily="34" charset="-120"/>
                <a:ea typeface="微軟正黑體" panose="020B0604030504040204" pitchFamily="34" charset="-120"/>
              </a:rPr>
              <a:t>Data_loader</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資料載入</a:t>
            </a:r>
            <a:r>
              <a:rPr lang="en-US" altLang="zh-TW" dirty="0" smtClean="0">
                <a:latin typeface="微軟正黑體" panose="020B0604030504040204" pitchFamily="34" charset="-120"/>
                <a:ea typeface="微軟正黑體" panose="020B0604030504040204" pitchFamily="34" charset="-120"/>
              </a:rPr>
              <a:t>)</a:t>
            </a:r>
          </a:p>
          <a:p>
            <a:pPr marL="457200" indent="-457200">
              <a:buFont typeface="+mj-lt"/>
              <a:buAutoNum type="arabicPeriod"/>
            </a:pPr>
            <a:r>
              <a:rPr lang="en-US" altLang="zh-TW" dirty="0" err="1" smtClean="0">
                <a:latin typeface="微軟正黑體" panose="020B0604030504040204" pitchFamily="34" charset="-120"/>
                <a:ea typeface="微軟正黑體" panose="020B0604030504040204" pitchFamily="34" charset="-120"/>
              </a:rPr>
              <a:t>Model_Architecture</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模型架構</a:t>
            </a:r>
            <a:r>
              <a:rPr lang="en-US" altLang="zh-TW" dirty="0" smtClean="0">
                <a:latin typeface="微軟正黑體" panose="020B0604030504040204" pitchFamily="34" charset="-120"/>
                <a:ea typeface="微軟正黑體" panose="020B0604030504040204" pitchFamily="34" charset="-120"/>
              </a:rPr>
              <a:t>)</a:t>
            </a:r>
          </a:p>
          <a:p>
            <a:pPr marL="457200" indent="-457200">
              <a:buFont typeface="+mj-lt"/>
              <a:buAutoNum type="arabicPeriod"/>
            </a:pPr>
            <a:r>
              <a:rPr lang="en-US" altLang="zh-TW" dirty="0" smtClean="0">
                <a:latin typeface="微軟正黑體" panose="020B0604030504040204" pitchFamily="34" charset="-120"/>
                <a:ea typeface="微軟正黑體" panose="020B0604030504040204" pitchFamily="34" charset="-120"/>
              </a:rPr>
              <a:t>Train(</a:t>
            </a:r>
            <a:r>
              <a:rPr lang="zh-TW" altLang="en-US" dirty="0" smtClean="0">
                <a:latin typeface="微軟正黑體" panose="020B0604030504040204" pitchFamily="34" charset="-120"/>
                <a:ea typeface="微軟正黑體" panose="020B0604030504040204" pitchFamily="34" charset="-120"/>
              </a:rPr>
              <a:t>訓練</a:t>
            </a:r>
            <a:r>
              <a:rPr lang="en-US" altLang="zh-TW" dirty="0" smtClean="0">
                <a:latin typeface="微軟正黑體" panose="020B0604030504040204" pitchFamily="34" charset="-120"/>
                <a:ea typeface="微軟正黑體" panose="020B0604030504040204" pitchFamily="34" charset="-120"/>
              </a:rPr>
              <a:t>)</a:t>
            </a:r>
          </a:p>
          <a:p>
            <a:pPr marL="457200" indent="-457200">
              <a:buFont typeface="+mj-lt"/>
              <a:buAutoNum type="arabicPeriod"/>
            </a:pPr>
            <a:r>
              <a:rPr lang="en-US" altLang="zh-TW" dirty="0" err="1" smtClean="0">
                <a:latin typeface="微軟正黑體" panose="020B0604030504040204" pitchFamily="34" charset="-120"/>
                <a:ea typeface="微軟正黑體" panose="020B0604030504040204" pitchFamily="34" charset="-120"/>
              </a:rPr>
              <a:t>Result_test</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結果訓練</a:t>
            </a:r>
            <a:r>
              <a:rPr lang="en-US" altLang="zh-TW" dirty="0" smtClean="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388506527"/>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155</TotalTime>
  <Words>900</Words>
  <Application>Microsoft Office PowerPoint</Application>
  <PresentationFormat>寬螢幕</PresentationFormat>
  <Paragraphs>103</Paragraphs>
  <Slides>18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18</vt:i4>
      </vt:variant>
    </vt:vector>
  </HeadingPairs>
  <TitlesOfParts>
    <vt:vector size="25" baseType="lpstr">
      <vt:lpstr>微軟正黑體</vt:lpstr>
      <vt:lpstr>新細明體</vt:lpstr>
      <vt:lpstr>Arial</vt:lpstr>
      <vt:lpstr>Calibri</vt:lpstr>
      <vt:lpstr>Calibri Light</vt:lpstr>
      <vt:lpstr>Wingdings</vt:lpstr>
      <vt:lpstr>回顧</vt:lpstr>
      <vt:lpstr>基於ResNet架構的 Super-Resolution 實作</vt:lpstr>
      <vt:lpstr>目錄</vt:lpstr>
      <vt:lpstr>原始需求</vt:lpstr>
      <vt:lpstr>例外情況</vt:lpstr>
      <vt:lpstr>衍伸需求</vt:lpstr>
      <vt:lpstr>方案構想</vt:lpstr>
      <vt:lpstr>方案選用(可行性評估)</vt:lpstr>
      <vt:lpstr>方案選用</vt:lpstr>
      <vt:lpstr>製作流程</vt:lpstr>
      <vt:lpstr>Labeling</vt:lpstr>
      <vt:lpstr>Data_loader</vt:lpstr>
      <vt:lpstr>Model_Architecture</vt:lpstr>
      <vt:lpstr>Train</vt:lpstr>
      <vt:lpstr>Result_test</vt:lpstr>
      <vt:lpstr>優勢：</vt:lpstr>
      <vt:lpstr>總結</vt:lpstr>
      <vt:lpstr>未來發展</vt:lpstr>
      <vt:lpstr>Thanks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基於ResNet架構的 Super-Resolution 實作</dc:title>
  <dc:creator>莊沛騰</dc:creator>
  <cp:lastModifiedBy>莊沛騰</cp:lastModifiedBy>
  <cp:revision>27</cp:revision>
  <dcterms:created xsi:type="dcterms:W3CDTF">2025-02-19T00:16:02Z</dcterms:created>
  <dcterms:modified xsi:type="dcterms:W3CDTF">2025-02-19T02:51:15Z</dcterms:modified>
</cp:coreProperties>
</file>