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6" r:id="rId2"/>
    <p:sldId id="410" r:id="rId3"/>
    <p:sldId id="411" r:id="rId4"/>
    <p:sldId id="409" r:id="rId5"/>
    <p:sldId id="414" r:id="rId6"/>
    <p:sldId id="412" r:id="rId7"/>
    <p:sldId id="415" r:id="rId8"/>
    <p:sldId id="413" r:id="rId9"/>
    <p:sldId id="416" r:id="rId10"/>
    <p:sldId id="421" r:id="rId11"/>
    <p:sldId id="417" r:id="rId12"/>
    <p:sldId id="418" r:id="rId13"/>
    <p:sldId id="419" r:id="rId14"/>
    <p:sldId id="420" r:id="rId1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47494B"/>
    <a:srgbClr val="622820"/>
    <a:srgbClr val="D8F6F8"/>
    <a:srgbClr val="E1F8F7"/>
    <a:srgbClr val="92D050"/>
    <a:srgbClr val="2795A4"/>
    <a:srgbClr val="FFFFCC"/>
    <a:srgbClr val="FF7C8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5" autoAdjust="0"/>
    <p:restoredTop sz="88402" autoAdjust="0"/>
  </p:normalViewPr>
  <p:slideViewPr>
    <p:cSldViewPr>
      <p:cViewPr varScale="1">
        <p:scale>
          <a:sx n="140" d="100"/>
          <a:sy n="140" d="100"/>
        </p:scale>
        <p:origin x="2784" y="30"/>
      </p:cViewPr>
      <p:guideLst>
        <p:guide orient="horz" pos="2160"/>
        <p:guide pos="2802"/>
      </p:guideLst>
    </p:cSldViewPr>
  </p:slideViewPr>
  <p:outlineViewPr>
    <p:cViewPr>
      <p:scale>
        <a:sx n="33" d="100"/>
        <a:sy n="33" d="100"/>
      </p:scale>
      <p:origin x="72" y="5133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7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F99A4-3D89-426B-9B10-9124F9AB426E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29F7B-682B-4325-B612-281EF02546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6B0E6E8-EC68-4B94-BECB-01FE5843A22C}" type="datetimeFigureOut">
              <a:rPr lang="zh-CN" altLang="en-US"/>
              <a:t>2025/4/22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A6E2E758-AF5E-403E-8886-D2B0E2F05021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91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418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03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547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727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142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182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904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055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82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12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465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2E758-AF5E-403E-8886-D2B0E2F0502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540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657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032" y="550994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 userDrawn="1"/>
        </p:nvSpPr>
        <p:spPr>
          <a:xfrm>
            <a:off x="1988" y="4616"/>
            <a:ext cx="9142012" cy="521970"/>
          </a:xfrm>
          <a:prstGeom prst="rect">
            <a:avLst/>
          </a:prstGeom>
          <a:solidFill>
            <a:srgbClr val="E1F8F7"/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ea"/>
                <a:sym typeface="+mn-ea"/>
              </a:rPr>
              <a:t>中国科学院大学网络空间安全学院专业选修课</a:t>
            </a:r>
            <a:endParaRPr lang="zh-CN" altLang="en-US" sz="2800" b="1" noProof="1">
              <a:solidFill>
                <a:srgbClr val="622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第二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395288" y="1052965"/>
            <a:ext cx="8353425" cy="5327650"/>
          </a:xfrm>
          <a:prstGeom prst="roundRect">
            <a:avLst>
              <a:gd name="adj" fmla="val 2624"/>
            </a:avLst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691800" y="764815"/>
            <a:ext cx="5760400" cy="43203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rgbClr val="002060"/>
            </a:solidFill>
          </a:ln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effectLst/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编辑母版文本样式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8650" y="1412860"/>
            <a:ext cx="7886700" cy="4870903"/>
          </a:xfrm>
        </p:spPr>
        <p:txBody>
          <a:bodyPr/>
          <a:lstStyle>
            <a:lvl1pPr>
              <a:lnSpc>
                <a:spcPct val="100000"/>
              </a:lnSpc>
              <a:defRPr lang="zh-CN" altLang="en-US" sz="2400" b="1" kern="1200" baseline="0" noProof="1" dirty="0" smtClean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>
              <a:lnSpc>
                <a:spcPct val="100000"/>
              </a:lnSpc>
              <a:defRPr lang="zh-CN" altLang="en-US" sz="2000" b="1" kern="1200" baseline="0" noProof="1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24064" y="490837"/>
            <a:ext cx="9144000" cy="0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251520" y="764704"/>
            <a:ext cx="8640960" cy="5616624"/>
          </a:xfrm>
        </p:spPr>
        <p:txBody>
          <a:bodyPr/>
          <a:lstStyle>
            <a:lvl1pPr>
              <a:lnSpc>
                <a:spcPct val="100000"/>
              </a:lnSpc>
              <a:defRPr lang="zh-CN" altLang="en-US" sz="2400" b="1" kern="1200" baseline="0" noProof="1" dirty="0" smtClean="0"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1pPr>
            <a:lvl2pPr marL="685800" indent="-228600">
              <a:lnSpc>
                <a:spcPct val="100000"/>
              </a:lnSpc>
              <a:defRPr lang="zh-CN" altLang="en-US" sz="2000" b="1" kern="1200" baseline="0" noProof="1" dirty="0" smtClean="0">
                <a:solidFill>
                  <a:schemeClr val="accent2">
                    <a:lumMod val="50000"/>
                  </a:schemeClr>
                </a:solidFill>
                <a:latin typeface="Arial Narrow" panose="020B0606020202030204" pitchFamily="34" charset="0"/>
                <a:ea typeface="微软雅黑" panose="020B0503020204020204" pitchFamily="34" charset="-122"/>
                <a:cs typeface="+mn-cs"/>
              </a:defRPr>
            </a:lvl2pPr>
          </a:lstStyle>
          <a:p>
            <a:pPr lvl="0"/>
            <a:r>
              <a:rPr lang="zh-CN" altLang="en-US" noProof="1"/>
              <a:t>编辑母版文本样式</a:t>
            </a:r>
          </a:p>
          <a:p>
            <a:pPr lvl="1"/>
            <a:r>
              <a:rPr lang="zh-CN" altLang="en-US" noProof="1"/>
              <a:t>第二级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0"/>
            <a:ext cx="9144000" cy="657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0" name="Title Placeholder 1"/>
          <p:cNvSpPr>
            <a:spLocks noGrp="1" noChangeArrowheads="1"/>
          </p:cNvSpPr>
          <p:nvPr>
            <p:ph type="title" idx="4294967295"/>
            <p:custDataLst>
              <p:tags r:id="rId5"/>
            </p:custDataLst>
          </p:nvPr>
        </p:nvSpPr>
        <p:spPr bwMode="auto">
          <a:xfrm>
            <a:off x="107950" y="48005"/>
            <a:ext cx="8928100" cy="51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/>
              <a:t>单击此处编辑母版标题样式</a:t>
            </a:r>
            <a:endParaRPr lang="en-US" altLang="en-US" noProof="1"/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9"/>
            <p:custDataLst>
              <p:tags r:id="rId6"/>
            </p:custDataLst>
          </p:nvPr>
        </p:nvSpPr>
        <p:spPr bwMode="auto">
          <a:xfrm>
            <a:off x="628650" y="908721"/>
            <a:ext cx="7886700" cy="554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  <a:endParaRPr lang="en-US" altLang="en-US" dirty="0"/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47792" y="517358"/>
            <a:ext cx="9060113" cy="2269"/>
          </a:xfrm>
          <a:prstGeom prst="line">
            <a:avLst/>
          </a:prstGeom>
          <a:ln w="381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79512" y="6496050"/>
            <a:ext cx="7704856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622820"/>
                </a:solidFill>
                <a:effectLst/>
                <a:uLnTx/>
                <a:uFillTx/>
                <a:latin typeface="幼圆" panose="02010509060101010101" pitchFamily="49" charset="-122"/>
                <a:ea typeface="幼圆" panose="02010509060101010101" pitchFamily="49" charset="-122"/>
                <a:cs typeface="+mn-cs"/>
              </a:rPr>
              <a:t>课程名称：软件安全                   授课教师：陈恺                  助教：张志宇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altLang="en-US" sz="2800" b="1" kern="1200" dirty="0">
          <a:solidFill>
            <a:srgbClr val="62282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Bodoni MT Condensed" panose="02070606080606020203" pitchFamily="18" charset="0"/>
          <a:ea typeface="华文中宋" panose="02010600040101010101" pitchFamily="2" charset="-122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anose="02070606080606020203" pitchFamily="18" charset="0"/>
          <a:ea typeface="华文中宋" panose="02010600040101010101" pitchFamily="2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anose="02070606080606020203" pitchFamily="18" charset="0"/>
          <a:ea typeface="华文中宋" panose="02010600040101010101" pitchFamily="2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anose="02070606080606020203" pitchFamily="18" charset="0"/>
          <a:ea typeface="华文中宋" panose="02010600040101010101" pitchFamily="2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Bodoni MT Condensed" panose="02070606080606020203" pitchFamily="18" charset="0"/>
          <a:ea typeface="华文中宋" panose="02010600040101010101" pitchFamily="2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m"/>
        <a:defRPr lang="zh-CN" altLang="en-US" sz="2400" b="1" kern="1200" dirty="0">
          <a:solidFill>
            <a:schemeClr val="tx1"/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m"/>
        <a:defRPr lang="en-US" altLang="en-US" sz="2000" b="1" kern="1200" dirty="0">
          <a:solidFill>
            <a:schemeClr val="tx1"/>
          </a:solidFill>
          <a:latin typeface="Arial Narrow" panose="020B0606020202030204" pitchFamily="34" charset="0"/>
          <a:ea typeface="微软雅黑" panose="020B0503020204020204" pitchFamily="34" charset="-122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m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91800" y="692696"/>
            <a:ext cx="5760400" cy="864095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>
            <a:noAutofit/>
          </a:bodyPr>
          <a:lstStyle/>
          <a:p>
            <a:pPr fontAlgn="auto">
              <a:defRPr/>
            </a:pPr>
            <a:r>
              <a:rPr lang="zh-CN" altLang="en-US" sz="27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+mn-ea"/>
              </a:rPr>
              <a:t>软件安全</a:t>
            </a:r>
          </a:p>
          <a:p>
            <a:pPr fontAlgn="auto">
              <a:defRPr/>
            </a:pPr>
            <a:r>
              <a:rPr lang="en-US" altLang="zh-CN" sz="2000" i="1" noProof="1">
                <a:latin typeface="Times New Roman" panose="02020603050405020304" pitchFamily="18" charset="0"/>
                <a:sym typeface="+mn-ea"/>
              </a:rPr>
              <a:t>Software Security</a:t>
            </a:r>
          </a:p>
        </p:txBody>
      </p:sp>
      <p:sp>
        <p:nvSpPr>
          <p:cNvPr id="7" name="副标题 2"/>
          <p:cNvSpPr>
            <a:spLocks noGrp="1"/>
          </p:cNvSpPr>
          <p:nvPr/>
        </p:nvSpPr>
        <p:spPr>
          <a:xfrm>
            <a:off x="3419475" y="6021388"/>
            <a:ext cx="2432050" cy="4254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altLang="zh-CN" sz="2800" b="1" noProof="1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fornian FB" panose="0207040306080B030204" pitchFamily="18" charset="0"/>
              <a:ea typeface="方正姚体" panose="02010601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88" y="-36000"/>
            <a:ext cx="9166396" cy="521970"/>
          </a:xfrm>
          <a:prstGeom prst="rect">
            <a:avLst/>
          </a:prstGeom>
          <a:solidFill>
            <a:srgbClr val="D8F6F8"/>
          </a:solidFill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800" b="1" noProof="1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隶书" panose="02010509060101010101" charset="-122"/>
                <a:ea typeface="隶书" panose="02010509060101010101" charset="-122"/>
                <a:cs typeface="+mn-ea"/>
                <a:sym typeface="+mn-ea"/>
              </a:rPr>
              <a:t>中国科学院大学网络空间安全学院专业选修课</a:t>
            </a:r>
            <a:endParaRPr lang="zh-CN" altLang="en-US" sz="2800" b="1" noProof="1">
              <a:solidFill>
                <a:srgbClr val="62282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隶书" panose="02010509060101010101" charset="-122"/>
              <a:ea typeface="隶书" panose="02010509060101010101" charset="-122"/>
              <a:sym typeface="+mn-ea"/>
            </a:endParaRPr>
          </a:p>
        </p:txBody>
      </p:sp>
      <p:sp>
        <p:nvSpPr>
          <p:cNvPr id="11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14" name="副标题 2"/>
          <p:cNvSpPr>
            <a:spLocks noGrp="1"/>
          </p:cNvSpPr>
          <p:nvPr/>
        </p:nvSpPr>
        <p:spPr>
          <a:xfrm>
            <a:off x="2483768" y="4591523"/>
            <a:ext cx="4653024" cy="994941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sz="2800" b="1" noProof="1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授课教师：    陈 恺</a:t>
            </a:r>
          </a:p>
        </p:txBody>
      </p:sp>
      <p:sp>
        <p:nvSpPr>
          <p:cNvPr id="15" name="标题 1"/>
          <p:cNvSpPr txBox="1"/>
          <p:nvPr/>
        </p:nvSpPr>
        <p:spPr bwMode="auto">
          <a:xfrm>
            <a:off x="639430" y="2338584"/>
            <a:ext cx="7886700" cy="648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3200" b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algn="ctr" fontAlgn="auto">
              <a:lnSpc>
                <a:spcPct val="150000"/>
              </a:lnSpc>
              <a:defRPr/>
            </a:pPr>
            <a:r>
              <a:rPr lang="en-US" altLang="zh-CN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[</a:t>
            </a:r>
            <a:r>
              <a:rPr lang="zh-CN" altLang="en-US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习题课</a:t>
            </a:r>
            <a:r>
              <a:rPr lang="en-US" altLang="zh-CN" sz="3600" noProof="1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1] </a:t>
            </a:r>
            <a:endParaRPr lang="zh-CN" altLang="en-US" sz="3600" noProof="1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onetime – </a:t>
            </a:r>
            <a:r>
              <a:rPr lang="zh-CN" altLang="en-US" dirty="0"/>
              <a:t>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0"/>
            <a:ext cx="7975798" cy="1872124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泄露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基址：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寻找合适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fake chunk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目的是为了能够篡改指针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的内容，要满足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字段属于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[0x70, 0x7f]</a:t>
            </a:r>
          </a:p>
          <a:p>
            <a:pPr lvl="1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gdb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 (0x6020a8)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上方内存布局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因为写不会超过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0x40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找到两处合适的内存偏移：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可用来构造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fake chunk size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D467D3F-CFDC-DA66-0B86-27A96911B8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259632" y="3413809"/>
            <a:ext cx="4176464" cy="11830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1C24CC-7396-73C6-462C-9DF10EDC8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4808972"/>
            <a:ext cx="4104456" cy="147496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BA0BABC-623B-54F0-C45A-2FC2100CC206}"/>
              </a:ext>
            </a:extLst>
          </p:cNvPr>
          <p:cNvSpPr txBox="1"/>
          <p:nvPr/>
        </p:nvSpPr>
        <p:spPr>
          <a:xfrm>
            <a:off x="5458057" y="5084790"/>
            <a:ext cx="3192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切换到</a:t>
            </a:r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fake chunk</a:t>
            </a:r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的视角</a:t>
            </a:r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size</a:t>
            </a:r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均有效</a:t>
            </a:r>
            <a:endParaRPr lang="en-US" altLang="zh-CN" b="1" i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 </a:t>
            </a:r>
            <a:r>
              <a:rPr lang="en-US" altLang="zh-CN" b="1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fd</a:t>
            </a:r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距离</a:t>
            </a:r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分别为</a:t>
            </a:r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0x1b</a:t>
            </a:r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0xb</a:t>
            </a:r>
            <a:endParaRPr lang="zh-CN" altLang="en-US" b="1" i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E311FB-3F4F-0F66-32D4-39EA79D4B853}"/>
              </a:ext>
            </a:extLst>
          </p:cNvPr>
          <p:cNvSpPr txBox="1"/>
          <p:nvPr/>
        </p:nvSpPr>
        <p:spPr>
          <a:xfrm>
            <a:off x="5512134" y="3862312"/>
            <a:ext cx="3024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上方内存布局</a:t>
            </a:r>
            <a:endParaRPr lang="zh-CN" altLang="en-US" b="1" i="1" dirty="0"/>
          </a:p>
        </p:txBody>
      </p:sp>
    </p:spTree>
    <p:extLst>
      <p:ext uri="{BB962C8B-B14F-4D97-AF65-F5344CB8AC3E}">
        <p14:creationId xmlns:p14="http://schemas.microsoft.com/office/powerpoint/2010/main" val="406442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onetime – </a:t>
            </a:r>
            <a:r>
              <a:rPr lang="zh-CN" altLang="en-US" dirty="0"/>
              <a:t>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0"/>
            <a:ext cx="8119814" cy="2808228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泄露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基址：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两处合适的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fake chunk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分别是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0x60207d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0x60208d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（任一）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UAF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attack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申请再释放，修改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指向的堆块内容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实则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fd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fake chunk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的指向：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两次申请拿到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fake chunk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控制权，根据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gdb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看到的偏移写入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got[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atoi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的地址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en-US" altLang="zh-CN" sz="18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offset_to_size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的偏移取决于选择的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fake chunk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的位置</a:t>
            </a:r>
            <a:endParaRPr lang="en-US" altLang="zh-CN" sz="1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payload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0xb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字节填充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是为了将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has_2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置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，后面要用</a:t>
            </a:r>
            <a:r>
              <a:rPr lang="en-US" altLang="zh-CN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func2</a:t>
            </a:r>
            <a:endParaRPr lang="en-US" altLang="zh-CN" sz="1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4752A3-6CB2-853A-6848-ED569A25D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345" y="4471869"/>
            <a:ext cx="3921640" cy="16934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5D2160-1735-B78F-8698-2F3937D16B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37762" y="4471869"/>
            <a:ext cx="4099895" cy="169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0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onetime – </a:t>
            </a:r>
            <a:r>
              <a:rPr lang="zh-CN" altLang="en-US" dirty="0"/>
              <a:t>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0"/>
            <a:ext cx="7975798" cy="1800116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泄露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基址：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打印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atoi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绝对地址：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调用命令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，将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指向的地址的内容打印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从打印字节内容中解析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atio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地址，计算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基址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根据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中的偏移计算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74EB06-B65D-25B0-85FB-EDEEAB6C0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453978"/>
            <a:ext cx="7466006" cy="2648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313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onetime – </a:t>
            </a:r>
            <a:r>
              <a:rPr lang="zh-CN" altLang="en-US" dirty="0"/>
              <a:t>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0"/>
            <a:ext cx="7975798" cy="2520196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got[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atoi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指向地址的内容：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此时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已经指向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got[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atoi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，直接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rewrite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注意：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此时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menu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已经打印出来，无需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p.recvuntil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，直接发送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system(“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获取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shell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再次执行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atoi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函数：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即相当于执行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system(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cmd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打印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flag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pl-PL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flag{UAF_1s_A_g0od_lea3ner}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B27E18-534C-46BA-0B60-832C3CA6B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7624" y="4189400"/>
            <a:ext cx="6304029" cy="19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3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Q &amp; A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0"/>
            <a:ext cx="7975798" cy="1584092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提问环节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~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希望同学们能在讲解之后成功解出该题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题板将会持续开放至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29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</p:spTree>
    <p:extLst>
      <p:ext uri="{BB962C8B-B14F-4D97-AF65-F5344CB8AC3E}">
        <p14:creationId xmlns:p14="http://schemas.microsoft.com/office/powerpoint/2010/main" val="1771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1"/>
            <a:ext cx="7183710" cy="3960355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CTF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相关常见术语：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一血：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指比赛中第一个解出某题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 Kill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，某类或全部题目全部解出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签到题：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指比赛中的送分题目，常用于统计实际参赛数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非预期：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在出题人预期解题方法之外的可行解法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各题完成总览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（截至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22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点）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用户注册：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27/27</a:t>
            </a: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signup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26/27</a:t>
            </a:r>
          </a:p>
          <a:p>
            <a:pPr lvl="1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easystack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26/27</a:t>
            </a: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onetime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1/27</a:t>
            </a:r>
          </a:p>
          <a:p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04CBB23-4078-AC2F-D72D-0FE66F7D841E}"/>
              </a:ext>
            </a:extLst>
          </p:cNvPr>
          <p:cNvGrpSpPr/>
          <p:nvPr/>
        </p:nvGrpSpPr>
        <p:grpSpPr>
          <a:xfrm>
            <a:off x="6012160" y="4149080"/>
            <a:ext cx="2603558" cy="2106372"/>
            <a:chOff x="6012160" y="4149080"/>
            <a:chExt cx="2603558" cy="2106372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F6D850E-B817-B77E-C553-F75ED244B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1" b="741"/>
            <a:stretch/>
          </p:blipFill>
          <p:spPr>
            <a:xfrm>
              <a:off x="6038420" y="4365104"/>
              <a:ext cx="1994821" cy="142551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E496970C-782C-C7BE-82B8-C0C4673B9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67357" y="5806666"/>
              <a:ext cx="1495952" cy="44878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67BBE7DA-A2A7-3809-B39D-EA9223B655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88249"/>
            <a:stretch/>
          </p:blipFill>
          <p:spPr>
            <a:xfrm>
              <a:off x="6012160" y="4149080"/>
              <a:ext cx="1994821" cy="238881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5AD2573D-3825-135F-6C5F-E8878F173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33241" y="4863034"/>
              <a:ext cx="582477" cy="390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4526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zh-CN" altLang="en-US" dirty="0"/>
              <a:t>完成情况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0"/>
            <a:ext cx="4087366" cy="4896459"/>
          </a:xfrm>
        </p:spPr>
        <p:txBody>
          <a:bodyPr/>
          <a:lstStyle/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signup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前三血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姜俊彦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13:34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邱明阳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13:35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王溥纪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13:36</a:t>
            </a: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easystack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前三血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姜俊彦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15:47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宋雨灿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17:41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赵姝琦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17:47</a:t>
            </a:r>
          </a:p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onestack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前三血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姜俊彦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19:04</a:t>
            </a: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8C034F-3E6B-B2E9-74CA-7421E813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916832"/>
            <a:ext cx="4441683" cy="355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8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 err="1"/>
              <a:t>easystack</a:t>
            </a:r>
            <a:r>
              <a:rPr lang="en-US" altLang="zh-CN" dirty="0"/>
              <a:t>-</a:t>
            </a:r>
            <a:r>
              <a:rPr lang="zh-CN" altLang="en-US" dirty="0"/>
              <a:t>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0"/>
            <a:ext cx="7975798" cy="4896459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同学们讲的很好！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此题不再赘述解法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一些小小的建议：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tips: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常数可转为十六进制显示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分析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tips: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善用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IDA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的双击变量名进入查看栈布局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Exploit tips: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此题中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NOP Sled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可有可无（但推荐加上）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Exploit tips: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推荐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pwntools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交互（看到有同学写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socket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交互）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写报告的自我修养：在截图中包含个人信息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写报告的自我修养：不要在报告里放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fake flag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写报告的自我修养：按照要求进行文件命名与打包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</p:spTree>
    <p:extLst>
      <p:ext uri="{BB962C8B-B14F-4D97-AF65-F5344CB8AC3E}">
        <p14:creationId xmlns:p14="http://schemas.microsoft.com/office/powerpoint/2010/main" val="3868204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onetime – </a:t>
            </a:r>
            <a:r>
              <a:rPr lang="zh-CN" altLang="en-US" dirty="0"/>
              <a:t>堆相关知识回顾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1"/>
            <a:ext cx="7975798" cy="2520196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堆数据结构：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malloc_chunk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Bins: </a:t>
            </a:r>
          </a:p>
          <a:p>
            <a:pPr lvl="2"/>
            <a:r>
              <a:rPr lang="en-US" altLang="zh-CN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endParaRPr lang="en-US" altLang="zh-CN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2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unsorted bin</a:t>
            </a:r>
          </a:p>
          <a:p>
            <a:pPr lvl="2"/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…</a:t>
            </a:r>
          </a:p>
          <a:p>
            <a:pPr lvl="1"/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742A7B-1EE9-F197-952D-7D942C161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839" y="1675086"/>
            <a:ext cx="4752528" cy="2184067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04D8FE3-6777-51B0-535D-9710E575C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229172"/>
              </p:ext>
            </p:extLst>
          </p:nvPr>
        </p:nvGraphicFramePr>
        <p:xfrm>
          <a:off x="539552" y="4132053"/>
          <a:ext cx="8119815" cy="2074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34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831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Bins</a:t>
                      </a:r>
                      <a:r>
                        <a:rPr lang="zh-CN" altLang="en-US" dirty="0"/>
                        <a:t>类型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空闲块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大小范围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特点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fast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bins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altLang="zh-CN" dirty="0"/>
                        <a:t>[0x</a:t>
                      </a:r>
                      <a:r>
                        <a:rPr lang="en-US" altLang="zh-CN" dirty="0"/>
                        <a:t>2</a:t>
                      </a:r>
                      <a:r>
                        <a:rPr lang="en-GB" altLang="zh-CN" dirty="0"/>
                        <a:t>0, 0x8</a:t>
                      </a:r>
                      <a:r>
                        <a:rPr lang="en-US" altLang="zh-CN" dirty="0"/>
                        <a:t>0</a:t>
                      </a:r>
                      <a:r>
                        <a:rPr lang="en-GB" altLang="zh-CN" dirty="0"/>
                        <a:t>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每个</a:t>
                      </a:r>
                      <a:r>
                        <a:rPr lang="en-US" altLang="zh-CN" dirty="0"/>
                        <a:t>bin(size=0x20,…0x80)</a:t>
                      </a:r>
                      <a:r>
                        <a:rPr lang="zh-CN" altLang="en-US" dirty="0"/>
                        <a:t>都是单链表，</a:t>
                      </a:r>
                      <a:r>
                        <a:rPr lang="en-US" altLang="zh-CN" dirty="0"/>
                        <a:t>LIFO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3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unsorted bin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[</a:t>
                      </a:r>
                      <a:r>
                        <a:rPr lang="en-GB" altLang="zh-CN" dirty="0"/>
                        <a:t>0x</a:t>
                      </a:r>
                      <a:r>
                        <a:rPr lang="en-US" altLang="zh-CN" dirty="0"/>
                        <a:t>90</a:t>
                      </a:r>
                      <a:r>
                        <a:rPr lang="en-GB" altLang="zh-CN" dirty="0"/>
                        <a:t>, +∞)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</a:t>
                      </a:r>
                      <a:r>
                        <a:rPr lang="en-US" altLang="zh-CN" dirty="0"/>
                        <a:t>bin</a:t>
                      </a:r>
                      <a:r>
                        <a:rPr lang="zh-CN" altLang="en-US" dirty="0"/>
                        <a:t>，相当于</a:t>
                      </a:r>
                      <a:r>
                        <a:rPr lang="en-US" altLang="zh-CN" dirty="0"/>
                        <a:t>cache</a:t>
                      </a:r>
                      <a:r>
                        <a:rPr lang="zh-CN" altLang="en-US" dirty="0"/>
                        <a:t>，加速申请和释放的请求。</a:t>
                      </a:r>
                      <a:r>
                        <a:rPr lang="en-US" altLang="zh-CN" dirty="0"/>
                        <a:t>small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large</a:t>
                      </a:r>
                      <a:r>
                        <a:rPr lang="zh-CN" altLang="en-US" dirty="0"/>
                        <a:t>的堆块被释放时先进入</a:t>
                      </a:r>
                      <a:r>
                        <a:rPr lang="en-US" altLang="zh-CN" dirty="0"/>
                        <a:t>unsorted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3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125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onetime – </a:t>
            </a:r>
            <a:r>
              <a:rPr lang="zh-CN" altLang="en-US" dirty="0"/>
              <a:t>堆相关知识回顾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1"/>
            <a:ext cx="8047806" cy="2160155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堆管理机制（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惰性更新：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只有当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malloc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free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时，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bins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才会更新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对齐规则：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glibc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按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2*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sizeof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size_t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对齐（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 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位下是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0x10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对齐）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实际大小：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加上元数据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0x10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字节，实际块大小为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0x60+0x10</a:t>
            </a: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分配规则：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先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0x70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链空闲堆块，次其他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bin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或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top chunk</a:t>
            </a:r>
          </a:p>
          <a:p>
            <a:pPr lvl="1"/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D3F674E-2039-03A7-297D-264D52BE2384}"/>
              </a:ext>
            </a:extLst>
          </p:cNvPr>
          <p:cNvGrpSpPr/>
          <p:nvPr/>
        </p:nvGrpSpPr>
        <p:grpSpPr>
          <a:xfrm>
            <a:off x="3384113" y="4437108"/>
            <a:ext cx="2516002" cy="936108"/>
            <a:chOff x="3203848" y="2780927"/>
            <a:chExt cx="2516002" cy="109036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CBB088-E470-2CE8-2795-920435C98DB6}"/>
                </a:ext>
              </a:extLst>
            </p:cNvPr>
            <p:cNvSpPr/>
            <p:nvPr/>
          </p:nvSpPr>
          <p:spPr>
            <a:xfrm>
              <a:off x="3203848" y="2791961"/>
              <a:ext cx="1230932" cy="276999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E4927CD-4D1E-3F4C-A7B7-F2A55AADB95B}"/>
                </a:ext>
              </a:extLst>
            </p:cNvPr>
            <p:cNvSpPr txBox="1"/>
            <p:nvPr/>
          </p:nvSpPr>
          <p:spPr>
            <a:xfrm>
              <a:off x="3267145" y="3068959"/>
              <a:ext cx="1104337" cy="322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fastbin</a:t>
              </a:r>
              <a:r>
                <a:rPr lang="en-US" altLang="zh-CN" sz="1200" baseline="-250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0x70</a:t>
              </a:r>
              <a:endParaRPr lang="zh-CN" altLang="en-US" sz="1200" baseline="-25000" dirty="0">
                <a:solidFill>
                  <a:srgbClr val="00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13BA82-2F88-99F4-8C56-47ED42549F5B}"/>
                </a:ext>
              </a:extLst>
            </p:cNvPr>
            <p:cNvSpPr/>
            <p:nvPr/>
          </p:nvSpPr>
          <p:spPr>
            <a:xfrm>
              <a:off x="3203848" y="3345957"/>
              <a:ext cx="1230932" cy="421594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153497B-D557-F3F7-00CC-2DB9A5C5C453}"/>
                </a:ext>
              </a:extLst>
            </p:cNvPr>
            <p:cNvSpPr/>
            <p:nvPr/>
          </p:nvSpPr>
          <p:spPr>
            <a:xfrm>
              <a:off x="3203848" y="3068960"/>
              <a:ext cx="1230932" cy="276999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A79B80-6B1D-AFAA-8150-E549372E6F00}"/>
                </a:ext>
              </a:extLst>
            </p:cNvPr>
            <p:cNvSpPr txBox="1"/>
            <p:nvPr/>
          </p:nvSpPr>
          <p:spPr>
            <a:xfrm>
              <a:off x="3671655" y="3342665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4CC9AF-A2B3-D95A-9C1D-FD3CAA3E46ED}"/>
                </a:ext>
              </a:extLst>
            </p:cNvPr>
            <p:cNvSpPr txBox="1"/>
            <p:nvPr/>
          </p:nvSpPr>
          <p:spPr>
            <a:xfrm>
              <a:off x="3671655" y="2780927"/>
              <a:ext cx="2880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19" name="直线箭头连接符 182">
              <a:extLst>
                <a:ext uri="{FF2B5EF4-FFF2-40B4-BE49-F238E27FC236}">
                  <a16:creationId xmlns:a16="http://schemas.microsoft.com/office/drawing/2014/main" id="{0FB0ADDD-32D8-FDE6-50B4-0D3BABA10DA0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4434780" y="3207460"/>
              <a:ext cx="2799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2C062C0-0C98-2AD5-32FC-12B924F3EC70}"/>
                </a:ext>
              </a:extLst>
            </p:cNvPr>
            <p:cNvGrpSpPr/>
            <p:nvPr/>
          </p:nvGrpSpPr>
          <p:grpSpPr>
            <a:xfrm>
              <a:off x="4679125" y="3077816"/>
              <a:ext cx="445150" cy="790409"/>
              <a:chOff x="4744760" y="3068959"/>
              <a:chExt cx="445150" cy="790409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79F5478-B67A-E89E-309C-CB9DF1FDD570}"/>
                  </a:ext>
                </a:extLst>
              </p:cNvPr>
              <p:cNvSpPr/>
              <p:nvPr/>
            </p:nvSpPr>
            <p:spPr>
              <a:xfrm>
                <a:off x="4788024" y="3068959"/>
                <a:ext cx="288032" cy="4579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48BA8C3-5FAC-6413-CE6D-27C612DAF321}"/>
                  </a:ext>
                </a:extLst>
              </p:cNvPr>
              <p:cNvSpPr txBox="1"/>
              <p:nvPr/>
            </p:nvSpPr>
            <p:spPr>
              <a:xfrm>
                <a:off x="4744760" y="3536723"/>
                <a:ext cx="445150" cy="32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Lucida Sans Typewriter" panose="020B0509030504030204" pitchFamily="49" charset="0"/>
                  </a:rPr>
                  <a:t>c2</a:t>
                </a:r>
                <a:endParaRPr lang="zh-CN" altLang="en-US" sz="1200" baseline="-25000" dirty="0">
                  <a:solidFill>
                    <a:srgbClr val="C0000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9FBDA2F-CE31-EA0E-CF72-21887CC1D1CB}"/>
                  </a:ext>
                </a:extLst>
              </p:cNvPr>
              <p:cNvSpPr/>
              <p:nvPr/>
            </p:nvSpPr>
            <p:spPr>
              <a:xfrm>
                <a:off x="4788024" y="3143905"/>
                <a:ext cx="288032" cy="116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B70C6B9-36B4-0E4C-CDE3-F6373E56568D}"/>
                </a:ext>
              </a:extLst>
            </p:cNvPr>
            <p:cNvGrpSpPr/>
            <p:nvPr/>
          </p:nvGrpSpPr>
          <p:grpSpPr>
            <a:xfrm>
              <a:off x="5274700" y="3077816"/>
              <a:ext cx="445150" cy="793473"/>
              <a:chOff x="4769321" y="3068959"/>
              <a:chExt cx="445150" cy="793473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1EA63D7-1E17-F9A9-8B90-77B753025A50}"/>
                  </a:ext>
                </a:extLst>
              </p:cNvPr>
              <p:cNvSpPr/>
              <p:nvPr/>
            </p:nvSpPr>
            <p:spPr>
              <a:xfrm>
                <a:off x="4788024" y="3068959"/>
                <a:ext cx="288032" cy="4579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BA9972-A393-F09F-060E-CB88A012F349}"/>
                  </a:ext>
                </a:extLst>
              </p:cNvPr>
              <p:cNvSpPr txBox="1"/>
              <p:nvPr/>
            </p:nvSpPr>
            <p:spPr>
              <a:xfrm>
                <a:off x="4769321" y="3539791"/>
                <a:ext cx="445150" cy="32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000000"/>
                    </a:solidFill>
                    <a:latin typeface="Lucida Sans Typewriter" panose="020B0509030504030204" pitchFamily="49" charset="0"/>
                  </a:rPr>
                  <a:t>c1</a:t>
                </a:r>
                <a:endParaRPr lang="zh-CN" altLang="en-US" sz="1200" baseline="-25000" dirty="0">
                  <a:solidFill>
                    <a:srgbClr val="00000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D81C9C9-34EF-700B-7BAA-25B9BE45E1D1}"/>
                  </a:ext>
                </a:extLst>
              </p:cNvPr>
              <p:cNvSpPr/>
              <p:nvPr/>
            </p:nvSpPr>
            <p:spPr>
              <a:xfrm>
                <a:off x="4788024" y="3143905"/>
                <a:ext cx="288032" cy="116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2" name="直线箭头连接符 185">
              <a:extLst>
                <a:ext uri="{FF2B5EF4-FFF2-40B4-BE49-F238E27FC236}">
                  <a16:creationId xmlns:a16="http://schemas.microsoft.com/office/drawing/2014/main" id="{F00AE777-1C14-2970-0A84-A76F1FBD77C1}"/>
                </a:ext>
              </a:extLst>
            </p:cNvPr>
            <p:cNvCxnSpPr/>
            <p:nvPr/>
          </p:nvCxnSpPr>
          <p:spPr>
            <a:xfrm>
              <a:off x="5010421" y="3202243"/>
              <a:ext cx="2799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70" name="文本框 7169">
            <a:extLst>
              <a:ext uri="{FF2B5EF4-FFF2-40B4-BE49-F238E27FC236}">
                <a16:creationId xmlns:a16="http://schemas.microsoft.com/office/drawing/2014/main" id="{5A1997F7-F011-C4AC-7459-A9D823C331BC}"/>
              </a:ext>
            </a:extLst>
          </p:cNvPr>
          <p:cNvSpPr txBox="1"/>
          <p:nvPr/>
        </p:nvSpPr>
        <p:spPr>
          <a:xfrm>
            <a:off x="696309" y="3831777"/>
            <a:ext cx="15190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c1=malloc(</a:t>
            </a:r>
            <a:r>
              <a:rPr lang="en-US" altLang="zh-CN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0x60</a:t>
            </a:r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c2=malloc(</a:t>
            </a:r>
            <a:r>
              <a:rPr lang="en-US" altLang="zh-CN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0x60</a:t>
            </a:r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free(c1)</a:t>
            </a:r>
            <a:endParaRPr lang="zh-CN" altLang="en-US" sz="11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grpSp>
        <p:nvGrpSpPr>
          <p:cNvPr id="7173" name="组合 7172">
            <a:extLst>
              <a:ext uri="{FF2B5EF4-FFF2-40B4-BE49-F238E27FC236}">
                <a16:creationId xmlns:a16="http://schemas.microsoft.com/office/drawing/2014/main" id="{28F4F8E7-EAED-827F-0839-C869A435337E}"/>
              </a:ext>
            </a:extLst>
          </p:cNvPr>
          <p:cNvGrpSpPr/>
          <p:nvPr/>
        </p:nvGrpSpPr>
        <p:grpSpPr>
          <a:xfrm>
            <a:off x="809872" y="4430250"/>
            <a:ext cx="1920427" cy="935094"/>
            <a:chOff x="809872" y="3494148"/>
            <a:chExt cx="1920427" cy="93509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B3D3C5D-DD95-E60F-7261-A5BACA55D7FC}"/>
                </a:ext>
              </a:extLst>
            </p:cNvPr>
            <p:cNvSpPr/>
            <p:nvPr/>
          </p:nvSpPr>
          <p:spPr>
            <a:xfrm>
              <a:off x="809872" y="3503621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7A6D822-10DF-487C-F41C-65F5F9E0C940}"/>
                </a:ext>
              </a:extLst>
            </p:cNvPr>
            <p:cNvSpPr txBox="1"/>
            <p:nvPr/>
          </p:nvSpPr>
          <p:spPr>
            <a:xfrm>
              <a:off x="873169" y="3741432"/>
              <a:ext cx="1104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fastbin</a:t>
              </a:r>
              <a:r>
                <a:rPr lang="en-US" altLang="zh-CN" sz="1200" baseline="-250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0x70</a:t>
              </a:r>
              <a:endParaRPr lang="zh-CN" altLang="en-US" sz="1200" baseline="-25000" dirty="0">
                <a:solidFill>
                  <a:srgbClr val="00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E566CF-1B08-7521-DD3D-148E46DB42B9}"/>
                </a:ext>
              </a:extLst>
            </p:cNvPr>
            <p:cNvSpPr/>
            <p:nvPr/>
          </p:nvSpPr>
          <p:spPr>
            <a:xfrm>
              <a:off x="809872" y="3979243"/>
              <a:ext cx="1230932" cy="361951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7C0E242-2341-920E-74C7-254F28AC9EA1}"/>
                </a:ext>
              </a:extLst>
            </p:cNvPr>
            <p:cNvSpPr/>
            <p:nvPr/>
          </p:nvSpPr>
          <p:spPr>
            <a:xfrm>
              <a:off x="809872" y="3741433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D66319-05DD-0186-0534-D6AFDCEFC624}"/>
                </a:ext>
              </a:extLst>
            </p:cNvPr>
            <p:cNvSpPr txBox="1"/>
            <p:nvPr/>
          </p:nvSpPr>
          <p:spPr>
            <a:xfrm>
              <a:off x="1277679" y="3976417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A691FC3-9DC3-209B-5AA9-9A90ABDA0420}"/>
                </a:ext>
              </a:extLst>
            </p:cNvPr>
            <p:cNvSpPr txBox="1"/>
            <p:nvPr/>
          </p:nvSpPr>
          <p:spPr>
            <a:xfrm>
              <a:off x="1277679" y="3494148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55" name="直线箭头连接符 182">
              <a:extLst>
                <a:ext uri="{FF2B5EF4-FFF2-40B4-BE49-F238E27FC236}">
                  <a16:creationId xmlns:a16="http://schemas.microsoft.com/office/drawing/2014/main" id="{4BD6500D-6DCF-C89F-E574-3A82354DD5EE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2040804" y="3860339"/>
              <a:ext cx="2799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FBF7144-F988-59D7-C114-1B2C8F33F46D}"/>
                </a:ext>
              </a:extLst>
            </p:cNvPr>
            <p:cNvGrpSpPr/>
            <p:nvPr/>
          </p:nvGrpSpPr>
          <p:grpSpPr>
            <a:xfrm>
              <a:off x="2285149" y="3749036"/>
              <a:ext cx="445150" cy="680206"/>
              <a:chOff x="4744760" y="3068959"/>
              <a:chExt cx="445150" cy="792292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3F40CE5-6610-ED68-75E6-D4862A10C49E}"/>
                  </a:ext>
                </a:extLst>
              </p:cNvPr>
              <p:cNvSpPr/>
              <p:nvPr/>
            </p:nvSpPr>
            <p:spPr>
              <a:xfrm>
                <a:off x="4788024" y="3068959"/>
                <a:ext cx="288032" cy="4579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062E186-E2C8-B1A3-4AB4-5DCD559D8567}"/>
                  </a:ext>
                </a:extLst>
              </p:cNvPr>
              <p:cNvSpPr txBox="1"/>
              <p:nvPr/>
            </p:nvSpPr>
            <p:spPr>
              <a:xfrm>
                <a:off x="4744760" y="3538608"/>
                <a:ext cx="445150" cy="322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Lucida Sans Typewriter" panose="020B0509030504030204" pitchFamily="49" charset="0"/>
                  </a:rPr>
                  <a:t>c1</a:t>
                </a:r>
                <a:endParaRPr lang="zh-CN" altLang="en-US" sz="1200" baseline="-25000" dirty="0">
                  <a:solidFill>
                    <a:srgbClr val="C0000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168" name="矩形 7167">
                <a:extLst>
                  <a:ext uri="{FF2B5EF4-FFF2-40B4-BE49-F238E27FC236}">
                    <a16:creationId xmlns:a16="http://schemas.microsoft.com/office/drawing/2014/main" id="{9792CBEB-3DA3-0DEB-8FAA-ADAACAF5C6A4}"/>
                  </a:ext>
                </a:extLst>
              </p:cNvPr>
              <p:cNvSpPr/>
              <p:nvPr/>
            </p:nvSpPr>
            <p:spPr>
              <a:xfrm>
                <a:off x="4788024" y="3143905"/>
                <a:ext cx="288032" cy="116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7174" name="文本框 7173">
            <a:extLst>
              <a:ext uri="{FF2B5EF4-FFF2-40B4-BE49-F238E27FC236}">
                <a16:creationId xmlns:a16="http://schemas.microsoft.com/office/drawing/2014/main" id="{38CE1D1B-E2C4-4817-DFCC-B45856ACF97C}"/>
              </a:ext>
            </a:extLst>
          </p:cNvPr>
          <p:cNvSpPr txBox="1"/>
          <p:nvPr/>
        </p:nvSpPr>
        <p:spPr>
          <a:xfrm>
            <a:off x="3275856" y="4175500"/>
            <a:ext cx="1519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free(c2)</a:t>
            </a:r>
            <a:endParaRPr lang="zh-CN" altLang="en-US" sz="11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175" name="文本框 7174">
            <a:extLst>
              <a:ext uri="{FF2B5EF4-FFF2-40B4-BE49-F238E27FC236}">
                <a16:creationId xmlns:a16="http://schemas.microsoft.com/office/drawing/2014/main" id="{322AA54E-B683-9907-7DE3-E19929EDD87D}"/>
              </a:ext>
            </a:extLst>
          </p:cNvPr>
          <p:cNvSpPr txBox="1"/>
          <p:nvPr/>
        </p:nvSpPr>
        <p:spPr>
          <a:xfrm>
            <a:off x="6390004" y="4175502"/>
            <a:ext cx="2065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c3=malloc(</a:t>
            </a:r>
            <a:r>
              <a:rPr lang="en-US" altLang="zh-CN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0x60</a:t>
            </a:r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 // </a:t>
            </a:r>
            <a:r>
              <a:rPr lang="en-US" altLang="zh-CN" sz="1100" dirty="0">
                <a:solidFill>
                  <a:srgbClr val="FF0000"/>
                </a:solidFill>
                <a:latin typeface="Lucida Sans Typewriter" panose="020B0509030504030204" pitchFamily="49" charset="0"/>
              </a:rPr>
              <a:t>c2</a:t>
            </a:r>
          </a:p>
        </p:txBody>
      </p:sp>
      <p:grpSp>
        <p:nvGrpSpPr>
          <p:cNvPr id="7176" name="组合 7175">
            <a:extLst>
              <a:ext uri="{FF2B5EF4-FFF2-40B4-BE49-F238E27FC236}">
                <a16:creationId xmlns:a16="http://schemas.microsoft.com/office/drawing/2014/main" id="{DB56FDA1-FCA2-FA20-BA26-51A81F9631FB}"/>
              </a:ext>
            </a:extLst>
          </p:cNvPr>
          <p:cNvGrpSpPr/>
          <p:nvPr/>
        </p:nvGrpSpPr>
        <p:grpSpPr>
          <a:xfrm>
            <a:off x="6535279" y="4438122"/>
            <a:ext cx="1920427" cy="935094"/>
            <a:chOff x="809872" y="3494148"/>
            <a:chExt cx="1920427" cy="935094"/>
          </a:xfrm>
        </p:grpSpPr>
        <p:sp>
          <p:nvSpPr>
            <p:cNvPr id="7177" name="矩形 7176">
              <a:extLst>
                <a:ext uri="{FF2B5EF4-FFF2-40B4-BE49-F238E27FC236}">
                  <a16:creationId xmlns:a16="http://schemas.microsoft.com/office/drawing/2014/main" id="{2E8F5C5E-E17A-9E42-4F95-DA44CEBD3FBB}"/>
                </a:ext>
              </a:extLst>
            </p:cNvPr>
            <p:cNvSpPr/>
            <p:nvPr/>
          </p:nvSpPr>
          <p:spPr>
            <a:xfrm>
              <a:off x="809872" y="3503621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78" name="文本框 7177">
              <a:extLst>
                <a:ext uri="{FF2B5EF4-FFF2-40B4-BE49-F238E27FC236}">
                  <a16:creationId xmlns:a16="http://schemas.microsoft.com/office/drawing/2014/main" id="{15E624FF-C311-A7E5-D479-7422745C280C}"/>
                </a:ext>
              </a:extLst>
            </p:cNvPr>
            <p:cNvSpPr txBox="1"/>
            <p:nvPr/>
          </p:nvSpPr>
          <p:spPr>
            <a:xfrm>
              <a:off x="873169" y="3741432"/>
              <a:ext cx="1104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fastbin</a:t>
              </a:r>
              <a:r>
                <a:rPr lang="en-US" altLang="zh-CN" sz="1200" baseline="-250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0x70</a:t>
              </a:r>
              <a:endParaRPr lang="zh-CN" altLang="en-US" sz="1200" baseline="-25000" dirty="0">
                <a:solidFill>
                  <a:srgbClr val="00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7179" name="矩形 7178">
              <a:extLst>
                <a:ext uri="{FF2B5EF4-FFF2-40B4-BE49-F238E27FC236}">
                  <a16:creationId xmlns:a16="http://schemas.microsoft.com/office/drawing/2014/main" id="{BC2559A2-5D54-D941-9C09-C62E8D4029C7}"/>
                </a:ext>
              </a:extLst>
            </p:cNvPr>
            <p:cNvSpPr/>
            <p:nvPr/>
          </p:nvSpPr>
          <p:spPr>
            <a:xfrm>
              <a:off x="809872" y="3979243"/>
              <a:ext cx="1230932" cy="361951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80" name="矩形 7179">
              <a:extLst>
                <a:ext uri="{FF2B5EF4-FFF2-40B4-BE49-F238E27FC236}">
                  <a16:creationId xmlns:a16="http://schemas.microsoft.com/office/drawing/2014/main" id="{30871F30-731E-F115-0755-3E3005A50653}"/>
                </a:ext>
              </a:extLst>
            </p:cNvPr>
            <p:cNvSpPr/>
            <p:nvPr/>
          </p:nvSpPr>
          <p:spPr>
            <a:xfrm>
              <a:off x="809872" y="3741433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81" name="文本框 7180">
              <a:extLst>
                <a:ext uri="{FF2B5EF4-FFF2-40B4-BE49-F238E27FC236}">
                  <a16:creationId xmlns:a16="http://schemas.microsoft.com/office/drawing/2014/main" id="{0E9618EE-E1BF-460C-250F-E1E95D978912}"/>
                </a:ext>
              </a:extLst>
            </p:cNvPr>
            <p:cNvSpPr txBox="1"/>
            <p:nvPr/>
          </p:nvSpPr>
          <p:spPr>
            <a:xfrm>
              <a:off x="1277679" y="3976417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7182" name="文本框 7181">
              <a:extLst>
                <a:ext uri="{FF2B5EF4-FFF2-40B4-BE49-F238E27FC236}">
                  <a16:creationId xmlns:a16="http://schemas.microsoft.com/office/drawing/2014/main" id="{217BEC1E-110B-8309-7235-AE0C592272B1}"/>
                </a:ext>
              </a:extLst>
            </p:cNvPr>
            <p:cNvSpPr txBox="1"/>
            <p:nvPr/>
          </p:nvSpPr>
          <p:spPr>
            <a:xfrm>
              <a:off x="1277679" y="3494148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7183" name="直线箭头连接符 182">
              <a:extLst>
                <a:ext uri="{FF2B5EF4-FFF2-40B4-BE49-F238E27FC236}">
                  <a16:creationId xmlns:a16="http://schemas.microsoft.com/office/drawing/2014/main" id="{E001D521-07C4-9549-2845-88083D9D3E87}"/>
                </a:ext>
              </a:extLst>
            </p:cNvPr>
            <p:cNvCxnSpPr>
              <a:stCxn id="7180" idx="3"/>
            </p:cNvCxnSpPr>
            <p:nvPr/>
          </p:nvCxnSpPr>
          <p:spPr>
            <a:xfrm>
              <a:off x="2040804" y="3860339"/>
              <a:ext cx="2799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84" name="组合 7183">
              <a:extLst>
                <a:ext uri="{FF2B5EF4-FFF2-40B4-BE49-F238E27FC236}">
                  <a16:creationId xmlns:a16="http://schemas.microsoft.com/office/drawing/2014/main" id="{75A99B68-DF54-F2E0-3AA0-BC23DC14E50F}"/>
                </a:ext>
              </a:extLst>
            </p:cNvPr>
            <p:cNvGrpSpPr/>
            <p:nvPr/>
          </p:nvGrpSpPr>
          <p:grpSpPr>
            <a:xfrm>
              <a:off x="2285149" y="3749036"/>
              <a:ext cx="445150" cy="680206"/>
              <a:chOff x="4744760" y="3068959"/>
              <a:chExt cx="445150" cy="792292"/>
            </a:xfrm>
          </p:grpSpPr>
          <p:sp>
            <p:nvSpPr>
              <p:cNvPr id="7185" name="矩形 7184">
                <a:extLst>
                  <a:ext uri="{FF2B5EF4-FFF2-40B4-BE49-F238E27FC236}">
                    <a16:creationId xmlns:a16="http://schemas.microsoft.com/office/drawing/2014/main" id="{C30BB378-A59B-8590-58B6-B2DEF81F2211}"/>
                  </a:ext>
                </a:extLst>
              </p:cNvPr>
              <p:cNvSpPr/>
              <p:nvPr/>
            </p:nvSpPr>
            <p:spPr>
              <a:xfrm>
                <a:off x="4788024" y="3068959"/>
                <a:ext cx="288032" cy="4579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7186" name="文本框 7185">
                <a:extLst>
                  <a:ext uri="{FF2B5EF4-FFF2-40B4-BE49-F238E27FC236}">
                    <a16:creationId xmlns:a16="http://schemas.microsoft.com/office/drawing/2014/main" id="{DBE29704-1294-FA6B-3F03-4AC807949EA6}"/>
                  </a:ext>
                </a:extLst>
              </p:cNvPr>
              <p:cNvSpPr txBox="1"/>
              <p:nvPr/>
            </p:nvSpPr>
            <p:spPr>
              <a:xfrm>
                <a:off x="4744760" y="3538608"/>
                <a:ext cx="445150" cy="322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/>
                    </a:solidFill>
                    <a:latin typeface="Lucida Sans Typewriter" panose="020B0509030504030204" pitchFamily="49" charset="0"/>
                  </a:rPr>
                  <a:t>c1</a:t>
                </a:r>
                <a:endParaRPr lang="zh-CN" altLang="en-US" sz="1200" baseline="-25000" dirty="0">
                  <a:solidFill>
                    <a:schemeClr val="tx2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187" name="矩形 7186">
                <a:extLst>
                  <a:ext uri="{FF2B5EF4-FFF2-40B4-BE49-F238E27FC236}">
                    <a16:creationId xmlns:a16="http://schemas.microsoft.com/office/drawing/2014/main" id="{6A7C5621-7F92-9F8C-E222-B7655D400F85}"/>
                  </a:ext>
                </a:extLst>
              </p:cNvPr>
              <p:cNvSpPr/>
              <p:nvPr/>
            </p:nvSpPr>
            <p:spPr>
              <a:xfrm>
                <a:off x="4788024" y="3143905"/>
                <a:ext cx="288032" cy="116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7189" name="箭头: 右 7188">
            <a:extLst>
              <a:ext uri="{FF2B5EF4-FFF2-40B4-BE49-F238E27FC236}">
                <a16:creationId xmlns:a16="http://schemas.microsoft.com/office/drawing/2014/main" id="{0074FE21-274F-1AB9-5AB5-B9763BFDA2EA}"/>
              </a:ext>
            </a:extLst>
          </p:cNvPr>
          <p:cNvSpPr/>
          <p:nvPr/>
        </p:nvSpPr>
        <p:spPr>
          <a:xfrm>
            <a:off x="2845278" y="4684392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0" name="箭头: 右 7189">
            <a:extLst>
              <a:ext uri="{FF2B5EF4-FFF2-40B4-BE49-F238E27FC236}">
                <a16:creationId xmlns:a16="http://schemas.microsoft.com/office/drawing/2014/main" id="{D035BA37-BF9F-4F4A-3AC3-7798B485BA75}"/>
              </a:ext>
            </a:extLst>
          </p:cNvPr>
          <p:cNvSpPr/>
          <p:nvPr/>
        </p:nvSpPr>
        <p:spPr>
          <a:xfrm>
            <a:off x="5986190" y="4672017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5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onetime – </a:t>
            </a:r>
            <a:r>
              <a:rPr lang="zh-CN" altLang="en-US" dirty="0"/>
              <a:t>堆相关知识回顾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1"/>
            <a:ext cx="8047806" cy="2033363"/>
          </a:xfrm>
        </p:spPr>
        <p:txBody>
          <a:bodyPr/>
          <a:lstStyle/>
          <a:p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Attack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攻击原理：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通过篡改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链表中的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fd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实现任意地址分配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攻击要求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能修改已释放的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chunk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fd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指针 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如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UAF, DF)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攻击要求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能控制伪造地址的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字段匹配目标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大小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（如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0x70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只接收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0x70~0x7f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chunk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sp>
        <p:nvSpPr>
          <p:cNvPr id="7170" name="文本框 7169">
            <a:extLst>
              <a:ext uri="{FF2B5EF4-FFF2-40B4-BE49-F238E27FC236}">
                <a16:creationId xmlns:a16="http://schemas.microsoft.com/office/drawing/2014/main" id="{5A1997F7-F011-C4AC-7459-A9D823C331BC}"/>
              </a:ext>
            </a:extLst>
          </p:cNvPr>
          <p:cNvSpPr txBox="1"/>
          <p:nvPr/>
        </p:nvSpPr>
        <p:spPr>
          <a:xfrm>
            <a:off x="563249" y="4665053"/>
            <a:ext cx="15190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c1=malloc(</a:t>
            </a:r>
            <a:r>
              <a:rPr lang="en-US" altLang="zh-CN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0x60</a:t>
            </a:r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</a:t>
            </a:r>
          </a:p>
          <a:p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free(c1)</a:t>
            </a:r>
            <a:endParaRPr lang="zh-CN" altLang="en-US" sz="11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grpSp>
        <p:nvGrpSpPr>
          <p:cNvPr id="7173" name="组合 7172">
            <a:extLst>
              <a:ext uri="{FF2B5EF4-FFF2-40B4-BE49-F238E27FC236}">
                <a16:creationId xmlns:a16="http://schemas.microsoft.com/office/drawing/2014/main" id="{28F4F8E7-EAED-827F-0839-C869A435337E}"/>
              </a:ext>
            </a:extLst>
          </p:cNvPr>
          <p:cNvGrpSpPr/>
          <p:nvPr/>
        </p:nvGrpSpPr>
        <p:grpSpPr>
          <a:xfrm>
            <a:off x="684827" y="5101706"/>
            <a:ext cx="1920427" cy="935094"/>
            <a:chOff x="809872" y="3494148"/>
            <a:chExt cx="1920427" cy="935094"/>
          </a:xfrm>
        </p:grpSpPr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2B3D3C5D-DD95-E60F-7261-A5BACA55D7FC}"/>
                </a:ext>
              </a:extLst>
            </p:cNvPr>
            <p:cNvSpPr/>
            <p:nvPr/>
          </p:nvSpPr>
          <p:spPr>
            <a:xfrm>
              <a:off x="809872" y="3503621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97A6D822-10DF-487C-F41C-65F5F9E0C940}"/>
                </a:ext>
              </a:extLst>
            </p:cNvPr>
            <p:cNvSpPr txBox="1"/>
            <p:nvPr/>
          </p:nvSpPr>
          <p:spPr>
            <a:xfrm>
              <a:off x="873169" y="3741432"/>
              <a:ext cx="1104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fastbin</a:t>
              </a:r>
              <a:r>
                <a:rPr lang="en-US" altLang="zh-CN" sz="1200" baseline="-250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0x70</a:t>
              </a:r>
              <a:endParaRPr lang="zh-CN" altLang="en-US" sz="1200" baseline="-25000" dirty="0">
                <a:solidFill>
                  <a:srgbClr val="00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E0E566CF-1B08-7521-DD3D-148E46DB42B9}"/>
                </a:ext>
              </a:extLst>
            </p:cNvPr>
            <p:cNvSpPr/>
            <p:nvPr/>
          </p:nvSpPr>
          <p:spPr>
            <a:xfrm>
              <a:off x="809872" y="3979243"/>
              <a:ext cx="1230932" cy="361951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57C0E242-2341-920E-74C7-254F28AC9EA1}"/>
                </a:ext>
              </a:extLst>
            </p:cNvPr>
            <p:cNvSpPr/>
            <p:nvPr/>
          </p:nvSpPr>
          <p:spPr>
            <a:xfrm>
              <a:off x="809872" y="3741433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D66319-05DD-0186-0534-D6AFDCEFC624}"/>
                </a:ext>
              </a:extLst>
            </p:cNvPr>
            <p:cNvSpPr txBox="1"/>
            <p:nvPr/>
          </p:nvSpPr>
          <p:spPr>
            <a:xfrm>
              <a:off x="1277679" y="3976417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3A691FC3-9DC3-209B-5AA9-9A90ABDA0420}"/>
                </a:ext>
              </a:extLst>
            </p:cNvPr>
            <p:cNvSpPr txBox="1"/>
            <p:nvPr/>
          </p:nvSpPr>
          <p:spPr>
            <a:xfrm>
              <a:off x="1277679" y="3494148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55" name="直线箭头连接符 182">
              <a:extLst>
                <a:ext uri="{FF2B5EF4-FFF2-40B4-BE49-F238E27FC236}">
                  <a16:creationId xmlns:a16="http://schemas.microsoft.com/office/drawing/2014/main" id="{4BD6500D-6DCF-C89F-E574-3A82354DD5EE}"/>
                </a:ext>
              </a:extLst>
            </p:cNvPr>
            <p:cNvCxnSpPr>
              <a:stCxn id="52" idx="3"/>
            </p:cNvCxnSpPr>
            <p:nvPr/>
          </p:nvCxnSpPr>
          <p:spPr>
            <a:xfrm>
              <a:off x="2040804" y="3860339"/>
              <a:ext cx="2799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5FBF7144-F988-59D7-C114-1B2C8F33F46D}"/>
                </a:ext>
              </a:extLst>
            </p:cNvPr>
            <p:cNvGrpSpPr/>
            <p:nvPr/>
          </p:nvGrpSpPr>
          <p:grpSpPr>
            <a:xfrm>
              <a:off x="2285149" y="3749036"/>
              <a:ext cx="445150" cy="680206"/>
              <a:chOff x="4744760" y="3068959"/>
              <a:chExt cx="445150" cy="792292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3F40CE5-6610-ED68-75E6-D4862A10C49E}"/>
                  </a:ext>
                </a:extLst>
              </p:cNvPr>
              <p:cNvSpPr/>
              <p:nvPr/>
            </p:nvSpPr>
            <p:spPr>
              <a:xfrm>
                <a:off x="4788024" y="3068959"/>
                <a:ext cx="288032" cy="4579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1062E186-E2C8-B1A3-4AB4-5DCD559D8567}"/>
                  </a:ext>
                </a:extLst>
              </p:cNvPr>
              <p:cNvSpPr txBox="1"/>
              <p:nvPr/>
            </p:nvSpPr>
            <p:spPr>
              <a:xfrm>
                <a:off x="4744760" y="3538608"/>
                <a:ext cx="445150" cy="322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Lucida Sans Typewriter" panose="020B0509030504030204" pitchFamily="49" charset="0"/>
                  </a:rPr>
                  <a:t>c1</a:t>
                </a:r>
                <a:endParaRPr lang="zh-CN" altLang="en-US" sz="1200" baseline="-25000" dirty="0">
                  <a:solidFill>
                    <a:srgbClr val="C0000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7168" name="矩形 7167">
                <a:extLst>
                  <a:ext uri="{FF2B5EF4-FFF2-40B4-BE49-F238E27FC236}">
                    <a16:creationId xmlns:a16="http://schemas.microsoft.com/office/drawing/2014/main" id="{9792CBEB-3DA3-0DEB-8FAA-ADAACAF5C6A4}"/>
                  </a:ext>
                </a:extLst>
              </p:cNvPr>
              <p:cNvSpPr/>
              <p:nvPr/>
            </p:nvSpPr>
            <p:spPr>
              <a:xfrm>
                <a:off x="4788024" y="3143905"/>
                <a:ext cx="288032" cy="116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</p:grpSp>
      <p:sp>
        <p:nvSpPr>
          <p:cNvPr id="7174" name="文本框 7173">
            <a:extLst>
              <a:ext uri="{FF2B5EF4-FFF2-40B4-BE49-F238E27FC236}">
                <a16:creationId xmlns:a16="http://schemas.microsoft.com/office/drawing/2014/main" id="{38CE1D1B-E2C4-4817-DFCC-B45856ACF97C}"/>
              </a:ext>
            </a:extLst>
          </p:cNvPr>
          <p:cNvSpPr txBox="1"/>
          <p:nvPr/>
        </p:nvSpPr>
        <p:spPr>
          <a:xfrm>
            <a:off x="3096080" y="4846956"/>
            <a:ext cx="20657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*(</a:t>
            </a:r>
            <a:r>
              <a:rPr lang="en-US" altLang="zh-CN" sz="11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size_t</a:t>
            </a:r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*)c1=</a:t>
            </a:r>
            <a:r>
              <a:rPr lang="en-US" altLang="zh-CN" sz="11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fake_addr</a:t>
            </a:r>
            <a:endParaRPr lang="zh-CN" altLang="en-US" sz="11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7175" name="文本框 7174">
            <a:extLst>
              <a:ext uri="{FF2B5EF4-FFF2-40B4-BE49-F238E27FC236}">
                <a16:creationId xmlns:a16="http://schemas.microsoft.com/office/drawing/2014/main" id="{322AA54E-B683-9907-7DE3-E19929EDD87D}"/>
              </a:ext>
            </a:extLst>
          </p:cNvPr>
          <p:cNvSpPr txBox="1"/>
          <p:nvPr/>
        </p:nvSpPr>
        <p:spPr>
          <a:xfrm>
            <a:off x="6156176" y="4646519"/>
            <a:ext cx="2520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c1=malloc(</a:t>
            </a:r>
            <a:r>
              <a:rPr lang="en-US" altLang="zh-CN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0x60</a:t>
            </a:r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 </a:t>
            </a:r>
            <a:r>
              <a:rPr lang="en-US" altLang="zh-CN" sz="1100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c2</a:t>
            </a:r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=malloc(</a:t>
            </a:r>
            <a:r>
              <a:rPr lang="en-US" altLang="zh-CN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0x60</a:t>
            </a:r>
            <a:r>
              <a:rPr lang="en-US" altLang="zh-CN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 // </a:t>
            </a:r>
            <a:r>
              <a:rPr lang="en-US" altLang="zh-CN" sz="1100" b="1" dirty="0">
                <a:solidFill>
                  <a:srgbClr val="C00000"/>
                </a:solidFill>
                <a:latin typeface="Lucida Sans Typewriter" panose="020B0509030504030204" pitchFamily="49" charset="0"/>
              </a:rPr>
              <a:t>get fake</a:t>
            </a:r>
          </a:p>
        </p:txBody>
      </p:sp>
      <p:grpSp>
        <p:nvGrpSpPr>
          <p:cNvPr id="7176" name="组合 7175">
            <a:extLst>
              <a:ext uri="{FF2B5EF4-FFF2-40B4-BE49-F238E27FC236}">
                <a16:creationId xmlns:a16="http://schemas.microsoft.com/office/drawing/2014/main" id="{DB56FDA1-FCA2-FA20-BA26-51A81F9631FB}"/>
              </a:ext>
            </a:extLst>
          </p:cNvPr>
          <p:cNvGrpSpPr/>
          <p:nvPr/>
        </p:nvGrpSpPr>
        <p:grpSpPr>
          <a:xfrm>
            <a:off x="6300821" y="5109578"/>
            <a:ext cx="1510845" cy="847046"/>
            <a:chOff x="809872" y="3494148"/>
            <a:chExt cx="1510845" cy="847046"/>
          </a:xfrm>
        </p:grpSpPr>
        <p:sp>
          <p:nvSpPr>
            <p:cNvPr id="7177" name="矩形 7176">
              <a:extLst>
                <a:ext uri="{FF2B5EF4-FFF2-40B4-BE49-F238E27FC236}">
                  <a16:creationId xmlns:a16="http://schemas.microsoft.com/office/drawing/2014/main" id="{2E8F5C5E-E17A-9E42-4F95-DA44CEBD3FBB}"/>
                </a:ext>
              </a:extLst>
            </p:cNvPr>
            <p:cNvSpPr/>
            <p:nvPr/>
          </p:nvSpPr>
          <p:spPr>
            <a:xfrm>
              <a:off x="809872" y="3503621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78" name="文本框 7177">
              <a:extLst>
                <a:ext uri="{FF2B5EF4-FFF2-40B4-BE49-F238E27FC236}">
                  <a16:creationId xmlns:a16="http://schemas.microsoft.com/office/drawing/2014/main" id="{15E624FF-C311-A7E5-D479-7422745C280C}"/>
                </a:ext>
              </a:extLst>
            </p:cNvPr>
            <p:cNvSpPr txBox="1"/>
            <p:nvPr/>
          </p:nvSpPr>
          <p:spPr>
            <a:xfrm>
              <a:off x="873169" y="3741432"/>
              <a:ext cx="1104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fastbin</a:t>
              </a:r>
              <a:r>
                <a:rPr lang="en-US" altLang="zh-CN" sz="1200" baseline="-250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0x70</a:t>
              </a:r>
              <a:endParaRPr lang="zh-CN" altLang="en-US" sz="1200" baseline="-25000" dirty="0">
                <a:solidFill>
                  <a:srgbClr val="00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7179" name="矩形 7178">
              <a:extLst>
                <a:ext uri="{FF2B5EF4-FFF2-40B4-BE49-F238E27FC236}">
                  <a16:creationId xmlns:a16="http://schemas.microsoft.com/office/drawing/2014/main" id="{BC2559A2-5D54-D941-9C09-C62E8D4029C7}"/>
                </a:ext>
              </a:extLst>
            </p:cNvPr>
            <p:cNvSpPr/>
            <p:nvPr/>
          </p:nvSpPr>
          <p:spPr>
            <a:xfrm>
              <a:off x="809872" y="3979243"/>
              <a:ext cx="1230932" cy="361951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80" name="矩形 7179">
              <a:extLst>
                <a:ext uri="{FF2B5EF4-FFF2-40B4-BE49-F238E27FC236}">
                  <a16:creationId xmlns:a16="http://schemas.microsoft.com/office/drawing/2014/main" id="{30871F30-731E-F115-0755-3E3005A50653}"/>
                </a:ext>
              </a:extLst>
            </p:cNvPr>
            <p:cNvSpPr/>
            <p:nvPr/>
          </p:nvSpPr>
          <p:spPr>
            <a:xfrm>
              <a:off x="809872" y="3741433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181" name="文本框 7180">
              <a:extLst>
                <a:ext uri="{FF2B5EF4-FFF2-40B4-BE49-F238E27FC236}">
                  <a16:creationId xmlns:a16="http://schemas.microsoft.com/office/drawing/2014/main" id="{0E9618EE-E1BF-460C-250F-E1E95D978912}"/>
                </a:ext>
              </a:extLst>
            </p:cNvPr>
            <p:cNvSpPr txBox="1"/>
            <p:nvPr/>
          </p:nvSpPr>
          <p:spPr>
            <a:xfrm>
              <a:off x="1277679" y="3976417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7182" name="文本框 7181">
              <a:extLst>
                <a:ext uri="{FF2B5EF4-FFF2-40B4-BE49-F238E27FC236}">
                  <a16:creationId xmlns:a16="http://schemas.microsoft.com/office/drawing/2014/main" id="{217BEC1E-110B-8309-7235-AE0C592272B1}"/>
                </a:ext>
              </a:extLst>
            </p:cNvPr>
            <p:cNvSpPr txBox="1"/>
            <p:nvPr/>
          </p:nvSpPr>
          <p:spPr>
            <a:xfrm>
              <a:off x="1277679" y="3494148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7183" name="直线箭头连接符 182">
              <a:extLst>
                <a:ext uri="{FF2B5EF4-FFF2-40B4-BE49-F238E27FC236}">
                  <a16:creationId xmlns:a16="http://schemas.microsoft.com/office/drawing/2014/main" id="{E001D521-07C4-9549-2845-88083D9D3E87}"/>
                </a:ext>
              </a:extLst>
            </p:cNvPr>
            <p:cNvCxnSpPr>
              <a:stCxn id="7180" idx="3"/>
            </p:cNvCxnSpPr>
            <p:nvPr/>
          </p:nvCxnSpPr>
          <p:spPr>
            <a:xfrm>
              <a:off x="2040804" y="3860339"/>
              <a:ext cx="2799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89" name="箭头: 右 7188">
            <a:extLst>
              <a:ext uri="{FF2B5EF4-FFF2-40B4-BE49-F238E27FC236}">
                <a16:creationId xmlns:a16="http://schemas.microsoft.com/office/drawing/2014/main" id="{0074FE21-274F-1AB9-5AB5-B9763BFDA2EA}"/>
              </a:ext>
            </a:extLst>
          </p:cNvPr>
          <p:cNvSpPr/>
          <p:nvPr/>
        </p:nvSpPr>
        <p:spPr>
          <a:xfrm>
            <a:off x="2699792" y="5355848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90" name="箭头: 右 7189">
            <a:extLst>
              <a:ext uri="{FF2B5EF4-FFF2-40B4-BE49-F238E27FC236}">
                <a16:creationId xmlns:a16="http://schemas.microsoft.com/office/drawing/2014/main" id="{D035BA37-BF9F-4F4A-3AC3-7798B485BA75}"/>
              </a:ext>
            </a:extLst>
          </p:cNvPr>
          <p:cNvSpPr/>
          <p:nvPr/>
        </p:nvSpPr>
        <p:spPr>
          <a:xfrm>
            <a:off x="5768696" y="5343473"/>
            <a:ext cx="36004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4E41105-FD3B-9BA6-9002-BCAD46E1A3D5}"/>
              </a:ext>
            </a:extLst>
          </p:cNvPr>
          <p:cNvGrpSpPr/>
          <p:nvPr/>
        </p:nvGrpSpPr>
        <p:grpSpPr>
          <a:xfrm>
            <a:off x="3204337" y="5108561"/>
            <a:ext cx="2591799" cy="943069"/>
            <a:chOff x="3384113" y="5229193"/>
            <a:chExt cx="2591799" cy="94306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CBB088-E470-2CE8-2795-920435C98DB6}"/>
                </a:ext>
              </a:extLst>
            </p:cNvPr>
            <p:cNvSpPr/>
            <p:nvPr/>
          </p:nvSpPr>
          <p:spPr>
            <a:xfrm>
              <a:off x="3384113" y="5238666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E4927CD-4D1E-3F4C-A7B7-F2A55AADB95B}"/>
                </a:ext>
              </a:extLst>
            </p:cNvPr>
            <p:cNvSpPr txBox="1"/>
            <p:nvPr/>
          </p:nvSpPr>
          <p:spPr>
            <a:xfrm>
              <a:off x="3447410" y="5476477"/>
              <a:ext cx="1104337" cy="276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fastbin</a:t>
              </a:r>
              <a:r>
                <a:rPr lang="en-US" altLang="zh-CN" sz="1200" baseline="-25000" dirty="0">
                  <a:solidFill>
                    <a:srgbClr val="000000"/>
                  </a:solidFill>
                  <a:latin typeface="Lucida Sans Typewriter" panose="020B0509030504030204" pitchFamily="49" charset="0"/>
                </a:rPr>
                <a:t>0x70</a:t>
              </a:r>
              <a:endParaRPr lang="zh-CN" altLang="en-US" sz="1200" baseline="-25000" dirty="0">
                <a:solidFill>
                  <a:srgbClr val="000000"/>
                </a:solidFill>
                <a:latin typeface="Lucida Sans Typewriter" panose="020B05090305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013BA82-2F88-99F4-8C56-47ED42549F5B}"/>
                </a:ext>
              </a:extLst>
            </p:cNvPr>
            <p:cNvSpPr/>
            <p:nvPr/>
          </p:nvSpPr>
          <p:spPr>
            <a:xfrm>
              <a:off x="3384113" y="5714288"/>
              <a:ext cx="1230932" cy="361951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3153497B-D557-F3F7-00CC-2DB9A5C5C453}"/>
                </a:ext>
              </a:extLst>
            </p:cNvPr>
            <p:cNvSpPr/>
            <p:nvPr/>
          </p:nvSpPr>
          <p:spPr>
            <a:xfrm>
              <a:off x="3384113" y="5476478"/>
              <a:ext cx="1230932" cy="23781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28A79B80-6B1D-AFAA-8150-E549372E6F00}"/>
                </a:ext>
              </a:extLst>
            </p:cNvPr>
            <p:cNvSpPr txBox="1"/>
            <p:nvPr/>
          </p:nvSpPr>
          <p:spPr>
            <a:xfrm>
              <a:off x="3851920" y="5711461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04CC9AF-A2B3-D95A-9C1D-FD3CAA3E46ED}"/>
                </a:ext>
              </a:extLst>
            </p:cNvPr>
            <p:cNvSpPr txBox="1"/>
            <p:nvPr/>
          </p:nvSpPr>
          <p:spPr>
            <a:xfrm>
              <a:off x="3851920" y="5229193"/>
              <a:ext cx="288032" cy="237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Lucida Sans Typewriter" panose="020B0509030504030204" pitchFamily="49" charset="0"/>
                </a:rPr>
                <a:t>…</a:t>
              </a:r>
              <a:endParaRPr kumimoji="1" lang="zh-CN" altLang="en-US" sz="1200" dirty="0">
                <a:latin typeface="Lucida Sans Typewriter" panose="020B0509030504030204" pitchFamily="49" charset="0"/>
              </a:endParaRPr>
            </a:p>
          </p:txBody>
        </p:sp>
        <p:cxnSp>
          <p:nvCxnSpPr>
            <p:cNvPr id="19" name="直线箭头连接符 182">
              <a:extLst>
                <a:ext uri="{FF2B5EF4-FFF2-40B4-BE49-F238E27FC236}">
                  <a16:creationId xmlns:a16="http://schemas.microsoft.com/office/drawing/2014/main" id="{0FB0ADDD-32D8-FDE6-50B4-0D3BABA10DA0}"/>
                </a:ext>
              </a:extLst>
            </p:cNvPr>
            <p:cNvCxnSpPr>
              <a:stCxn id="15" idx="3"/>
            </p:cNvCxnSpPr>
            <p:nvPr/>
          </p:nvCxnSpPr>
          <p:spPr>
            <a:xfrm>
              <a:off x="4615045" y="5595384"/>
              <a:ext cx="2799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2C062C0-0C98-2AD5-32FC-12B924F3EC70}"/>
                </a:ext>
              </a:extLst>
            </p:cNvPr>
            <p:cNvGrpSpPr/>
            <p:nvPr/>
          </p:nvGrpSpPr>
          <p:grpSpPr>
            <a:xfrm>
              <a:off x="4859390" y="5484081"/>
              <a:ext cx="445150" cy="678589"/>
              <a:chOff x="4744760" y="3068959"/>
              <a:chExt cx="445150" cy="790409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779F5478-B67A-E89E-309C-CB9DF1FDD570}"/>
                  </a:ext>
                </a:extLst>
              </p:cNvPr>
              <p:cNvSpPr/>
              <p:nvPr/>
            </p:nvSpPr>
            <p:spPr>
              <a:xfrm>
                <a:off x="4788024" y="3068959"/>
                <a:ext cx="288032" cy="457976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B48BA8C3-5FAC-6413-CE6D-27C612DAF321}"/>
                  </a:ext>
                </a:extLst>
              </p:cNvPr>
              <p:cNvSpPr txBox="1"/>
              <p:nvPr/>
            </p:nvSpPr>
            <p:spPr>
              <a:xfrm>
                <a:off x="4744760" y="3536723"/>
                <a:ext cx="445150" cy="322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chemeClr val="tx2"/>
                    </a:solidFill>
                    <a:latin typeface="Lucida Sans Typewriter" panose="020B0509030504030204" pitchFamily="49" charset="0"/>
                  </a:rPr>
                  <a:t>c1</a:t>
                </a:r>
                <a:endParaRPr lang="zh-CN" altLang="en-US" sz="1200" baseline="-25000" dirty="0">
                  <a:solidFill>
                    <a:schemeClr val="tx2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9FBDA2F-CE31-EA0E-CF72-21887CC1D1CB}"/>
                  </a:ext>
                </a:extLst>
              </p:cNvPr>
              <p:cNvSpPr/>
              <p:nvPr/>
            </p:nvSpPr>
            <p:spPr>
              <a:xfrm>
                <a:off x="4788024" y="3143905"/>
                <a:ext cx="288032" cy="116677"/>
              </a:xfrm>
              <a:prstGeom prst="rect">
                <a:avLst/>
              </a:prstGeom>
              <a:solidFill>
                <a:srgbClr val="C00000"/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B70C6B9-36B4-0E4C-CDE3-F6373E56568D}"/>
                </a:ext>
              </a:extLst>
            </p:cNvPr>
            <p:cNvGrpSpPr/>
            <p:nvPr/>
          </p:nvGrpSpPr>
          <p:grpSpPr>
            <a:xfrm>
              <a:off x="5370691" y="5484081"/>
              <a:ext cx="605221" cy="688181"/>
              <a:chOff x="4685047" y="3068959"/>
              <a:chExt cx="605221" cy="801582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1EA63D7-1E17-F9A9-8B90-77B753025A50}"/>
                  </a:ext>
                </a:extLst>
              </p:cNvPr>
              <p:cNvSpPr/>
              <p:nvPr/>
            </p:nvSpPr>
            <p:spPr>
              <a:xfrm>
                <a:off x="4788024" y="3068959"/>
                <a:ext cx="288032" cy="45797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BBA9972-A393-F09F-060E-CB88A012F349}"/>
                  </a:ext>
                </a:extLst>
              </p:cNvPr>
              <p:cNvSpPr txBox="1"/>
              <p:nvPr/>
            </p:nvSpPr>
            <p:spPr>
              <a:xfrm>
                <a:off x="4685047" y="3547897"/>
                <a:ext cx="605221" cy="322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>
                    <a:solidFill>
                      <a:srgbClr val="C00000"/>
                    </a:solidFill>
                    <a:latin typeface="Lucida Sans Typewriter" panose="020B0509030504030204" pitchFamily="49" charset="0"/>
                  </a:rPr>
                  <a:t>fake</a:t>
                </a:r>
                <a:endParaRPr lang="zh-CN" altLang="en-US" sz="1200" baseline="-25000" dirty="0">
                  <a:solidFill>
                    <a:srgbClr val="C00000"/>
                  </a:solidFill>
                  <a:latin typeface="Lucida Sans Typewriter" panose="020B0509030504030204" pitchFamily="49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D81C9C9-34EF-700B-7BAA-25B9BE45E1D1}"/>
                  </a:ext>
                </a:extLst>
              </p:cNvPr>
              <p:cNvSpPr/>
              <p:nvPr/>
            </p:nvSpPr>
            <p:spPr>
              <a:xfrm>
                <a:off x="4788024" y="3143905"/>
                <a:ext cx="288032" cy="116677"/>
              </a:xfrm>
              <a:prstGeom prst="rect">
                <a:avLst/>
              </a:pr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22" name="直线箭头连接符 185">
              <a:extLst>
                <a:ext uri="{FF2B5EF4-FFF2-40B4-BE49-F238E27FC236}">
                  <a16:creationId xmlns:a16="http://schemas.microsoft.com/office/drawing/2014/main" id="{F00AE777-1C14-2970-0A84-A76F1FBD77C1}"/>
                </a:ext>
              </a:extLst>
            </p:cNvPr>
            <p:cNvCxnSpPr/>
            <p:nvPr/>
          </p:nvCxnSpPr>
          <p:spPr>
            <a:xfrm>
              <a:off x="5190686" y="5590905"/>
              <a:ext cx="279913" cy="0"/>
            </a:xfrm>
            <a:prstGeom prst="straightConnector1">
              <a:avLst/>
            </a:prstGeom>
            <a:ln w="127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2B1D2A63-CA0C-3CFC-E20F-41D5287C463E}"/>
                </a:ext>
              </a:extLst>
            </p:cNvPr>
            <p:cNvSpPr/>
            <p:nvPr/>
          </p:nvSpPr>
          <p:spPr>
            <a:xfrm>
              <a:off x="5580112" y="5481999"/>
              <a:ext cx="179675" cy="66426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845BFAA-7076-9C2E-8BFB-4CDC4B7ACF34}"/>
                </a:ext>
              </a:extLst>
            </p:cNvPr>
            <p:cNvSpPr txBox="1"/>
            <p:nvPr/>
          </p:nvSpPr>
          <p:spPr>
            <a:xfrm>
              <a:off x="5435918" y="5307863"/>
              <a:ext cx="4451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" b="1" dirty="0">
                  <a:solidFill>
                    <a:srgbClr val="00B050"/>
                  </a:solidFill>
                  <a:latin typeface="Lucida Sans Typewriter" panose="020B0509030504030204" pitchFamily="49" charset="0"/>
                </a:rPr>
                <a:t>size</a:t>
              </a:r>
              <a:endParaRPr lang="zh-CN" altLang="en-US" sz="800" b="1" baseline="-25000" dirty="0">
                <a:solidFill>
                  <a:srgbClr val="00B050"/>
                </a:solidFill>
                <a:latin typeface="Lucida Sans Typewriter" panose="020B0509030504030204" pitchFamily="49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C32D6220-DDDF-FF0F-1A6F-8B896449682A}"/>
              </a:ext>
            </a:extLst>
          </p:cNvPr>
          <p:cNvSpPr txBox="1"/>
          <p:nvPr/>
        </p:nvSpPr>
        <p:spPr>
          <a:xfrm>
            <a:off x="539552" y="4293096"/>
            <a:ext cx="2065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</a:t>
            </a:r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UAF</a:t>
            </a:r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场景为例：</a:t>
            </a:r>
            <a:endParaRPr lang="zh-CN" altLang="en-US" b="1" i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4A8DF9-0427-6A82-02E1-F99410F87012}"/>
              </a:ext>
            </a:extLst>
          </p:cNvPr>
          <p:cNvSpPr txBox="1"/>
          <p:nvPr/>
        </p:nvSpPr>
        <p:spPr>
          <a:xfrm>
            <a:off x="755180" y="3503913"/>
            <a:ext cx="72728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#define  fastbin_index(sz) ((((unsigned int)(sz)) &gt;&gt; (SIZE_SZ == 8 ? 4 : 3)) - 2)</a:t>
            </a:r>
            <a:endParaRPr lang="en-US" altLang="zh-CN" sz="11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  <a:p>
            <a:r>
              <a:rPr lang="zh-CN" altLang="en-US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#define  fastbin_index(sz) ((((unsigned int)(sz)) &gt;&gt; </a:t>
            </a:r>
            <a:r>
              <a:rPr lang="en-US" altLang="zh-CN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4</a:t>
            </a:r>
            <a:r>
              <a:rPr lang="zh-CN" altLang="en-US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) - 2) </a:t>
            </a:r>
            <a:r>
              <a:rPr lang="en-US" altLang="zh-CN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// 64</a:t>
            </a:r>
            <a:r>
              <a:rPr lang="zh-CN" altLang="en-US" sz="1100" b="1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位下</a:t>
            </a:r>
            <a:endParaRPr lang="en-US" altLang="zh-CN" sz="1100" b="1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515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onetime – </a:t>
            </a:r>
            <a:r>
              <a:rPr lang="zh-CN" altLang="en-US" dirty="0"/>
              <a:t>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0"/>
            <a:ext cx="8263830" cy="3960356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逆向分析：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程序逻辑：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定义了一个全局指针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，实现了关于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的五种操作：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0x60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堆块，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指向堆块的</a:t>
            </a:r>
            <a:r>
              <a:rPr lang="en-US" altLang="zh-CN" sz="18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fd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</a:t>
            </a:r>
            <a:endParaRPr lang="en-US" altLang="zh-CN" sz="1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向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指向的堆块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而非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本身</a:t>
            </a:r>
            <a:r>
              <a:rPr lang="en-US" altLang="zh-CN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写入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0x40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内容；</a:t>
            </a:r>
            <a:endParaRPr lang="en-US" altLang="zh-CN" sz="1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字符串打印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  <a:endParaRPr lang="en-US" altLang="zh-CN" sz="1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释放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；（</a:t>
            </a:r>
            <a:r>
              <a:rPr lang="zh-CN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漏洞点：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释放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之后未置空，造成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UAF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漏洞）</a:t>
            </a:r>
            <a:endParaRPr lang="en-US" altLang="zh-CN" sz="1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申请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0x60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并写入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0x60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内容；且每种操作有次数限制（无法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double-free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构造</a:t>
            </a:r>
            <a:r>
              <a:rPr lang="en-US" altLang="zh-CN" sz="18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attack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1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利用思路：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通过</a:t>
            </a:r>
            <a:r>
              <a:rPr lang="en-US" altLang="zh-CN" sz="18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fastbin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attack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改写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指向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got[</a:t>
            </a:r>
            <a:r>
              <a:rPr lang="en-US" altLang="zh-CN" sz="18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atoi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，然后打印泄露</a:t>
            </a:r>
            <a:r>
              <a:rPr lang="en-US" altLang="zh-CN" sz="18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atoi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真实地址从而获取</a:t>
            </a:r>
            <a:r>
              <a:rPr lang="en-US" altLang="zh-CN" sz="18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基址；</a:t>
            </a:r>
            <a:endParaRPr lang="en-US" altLang="zh-CN" sz="18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修改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got[</a:t>
            </a:r>
            <a:r>
              <a:rPr lang="en-US" altLang="zh-CN" sz="18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atoi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地址为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</a:t>
            </a:r>
            <a:r>
              <a:rPr lang="zh-CN" altLang="en-US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地址，然后触发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system(“</a:t>
            </a:r>
            <a:r>
              <a:rPr lang="en-US" altLang="zh-CN" sz="1800" b="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sh</a:t>
            </a:r>
            <a:r>
              <a:rPr lang="en-US" altLang="zh-CN" sz="18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”)</a:t>
            </a: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8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E4FFDF-B519-1A84-C80B-C574592C1D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2"/>
          <a:stretch/>
        </p:blipFill>
        <p:spPr>
          <a:xfrm>
            <a:off x="4749450" y="5447913"/>
            <a:ext cx="2010315" cy="70800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90BC51-3F45-E07A-6CEA-355BBDC58D1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79" r="-1"/>
          <a:stretch/>
        </p:blipFill>
        <p:spPr>
          <a:xfrm>
            <a:off x="6846088" y="5464937"/>
            <a:ext cx="1758360" cy="6739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ED63EC-9A98-C0BC-E642-F6D7870A8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376" y="5480630"/>
            <a:ext cx="4248472" cy="47054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F299D04-F470-6C96-6E17-98BC6B4C73BA}"/>
              </a:ext>
            </a:extLst>
          </p:cNvPr>
          <p:cNvSpPr txBox="1"/>
          <p:nvPr/>
        </p:nvSpPr>
        <p:spPr>
          <a:xfrm>
            <a:off x="755576" y="5975702"/>
            <a:ext cx="340349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5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看不到</a:t>
            </a:r>
            <a:r>
              <a:rPr lang="en-US" altLang="zh-CN" sz="105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sz="105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sz="105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link</a:t>
            </a:r>
            <a:r>
              <a:rPr lang="zh-CN" altLang="en-US" sz="105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，这意味着</a:t>
            </a:r>
            <a:r>
              <a:rPr lang="en-US" altLang="zh-CN" sz="1050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sz="105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被编入</a:t>
            </a:r>
            <a:r>
              <a:rPr lang="en-US" altLang="zh-CN" sz="105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onetime.so</a:t>
            </a:r>
            <a:r>
              <a:rPr lang="zh-CN" altLang="en-US" sz="1050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了</a:t>
            </a:r>
            <a:endParaRPr lang="zh-CN" altLang="en-US" sz="1050" i="1" dirty="0"/>
          </a:p>
        </p:txBody>
      </p:sp>
    </p:spTree>
    <p:extLst>
      <p:ext uri="{BB962C8B-B14F-4D97-AF65-F5344CB8AC3E}">
        <p14:creationId xmlns:p14="http://schemas.microsoft.com/office/powerpoint/2010/main" val="1189709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内容占位符 3"/>
          <p:cNvSpPr>
            <a:spLocks noGrp="1"/>
          </p:cNvSpPr>
          <p:nvPr>
            <p:ph type="body" idx="1"/>
          </p:nvPr>
        </p:nvSpPr>
        <p:spPr>
          <a:xfrm>
            <a:off x="1691800" y="755316"/>
            <a:ext cx="5760400" cy="527018"/>
          </a:xfrm>
        </p:spPr>
        <p:txBody>
          <a:bodyPr/>
          <a:lstStyle/>
          <a:p>
            <a:r>
              <a:rPr lang="en-US" altLang="zh-CN" dirty="0"/>
              <a:t>onetime – </a:t>
            </a:r>
            <a:r>
              <a:rPr lang="zh-CN" altLang="en-US" dirty="0"/>
              <a:t>题解</a:t>
            </a:r>
          </a:p>
        </p:txBody>
      </p:sp>
      <p:sp>
        <p:nvSpPr>
          <p:cNvPr id="3" name="文本占位符 2"/>
          <p:cNvSpPr>
            <a:spLocks noGrp="1"/>
          </p:cNvSpPr>
          <p:nvPr>
            <p:ph idx="13"/>
          </p:nvPr>
        </p:nvSpPr>
        <p:spPr>
          <a:xfrm>
            <a:off x="628650" y="1412860"/>
            <a:ext cx="7975798" cy="1872124"/>
          </a:xfrm>
        </p:spPr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泄露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libc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基址：</a:t>
            </a:r>
            <a:endParaRPr lang="en-US" altLang="zh-CN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寻找合适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fake chunk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目的是为了能够篡改指针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的内容，要满足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字段属于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[0x70, 0x7f]</a:t>
            </a:r>
          </a:p>
          <a:p>
            <a:pPr lvl="1"/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gdb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 (0x6020a8)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上方内存布局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因为写不会超过</a:t>
            </a:r>
            <a:r>
              <a:rPr lang="en-US" altLang="zh-CN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0x40</a:t>
            </a:r>
          </a:p>
        </p:txBody>
      </p:sp>
      <p:sp>
        <p:nvSpPr>
          <p:cNvPr id="13" name="灯片编号占位符 1"/>
          <p:cNvSpPr txBox="1"/>
          <p:nvPr/>
        </p:nvSpPr>
        <p:spPr>
          <a:xfrm>
            <a:off x="8027988" y="6611938"/>
            <a:ext cx="1049337" cy="246062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fld id="{8A6D26B4-866C-4665-A6B1-E1D86A7FEB5A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47FC119-B2F8-4D3C-92A4-D6FFC1864D3E}"/>
              </a:ext>
            </a:extLst>
          </p:cNvPr>
          <p:cNvSpPr txBox="1">
            <a:spLocks/>
          </p:cNvSpPr>
          <p:nvPr/>
        </p:nvSpPr>
        <p:spPr>
          <a:xfrm>
            <a:off x="179512" y="6496050"/>
            <a:ext cx="8568952" cy="361950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>
                    <a:lumMod val="50000"/>
                  </a:schemeClr>
                </a:solidFill>
                <a:effectLst/>
                <a:latin typeface="幼圆" panose="02010509060101010101" pitchFamily="49" charset="-122"/>
                <a:ea typeface="幼圆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defRPr>
            </a:lvl9pPr>
          </a:lstStyle>
          <a:p>
            <a:pPr algn="l">
              <a:defRPr/>
            </a:pPr>
            <a:r>
              <a:rPr lang="zh-CN" altLang="en-US" dirty="0">
                <a:solidFill>
                  <a:srgbClr val="622820"/>
                </a:solidFill>
              </a:rPr>
              <a:t>课程名称：软件安全                   授课教师：陈恺                  助教：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EE8EBA40-7CCF-FB4C-B88E-767AD86276E2}"/>
              </a:ext>
            </a:extLst>
          </p:cNvPr>
          <p:cNvSpPr txBox="1"/>
          <p:nvPr/>
        </p:nvSpPr>
        <p:spPr bwMode="auto">
          <a:xfrm>
            <a:off x="59564" y="20517"/>
            <a:ext cx="7363921" cy="504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altLang="en-US" sz="2800" b="1" kern="1200" dirty="0">
                <a:solidFill>
                  <a:srgbClr val="62282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 Condensed" panose="02070606080606020203" pitchFamily="18" charset="0"/>
                <a:ea typeface="华文中宋" panose="02010600040101010101" pitchFamily="2" charset="-122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Bodoni MT Condensed" panose="02070606080606020203" pitchFamily="18" charset="0"/>
                <a:ea typeface="华文中宋" panose="02010600040101010101" pitchFamily="2" charset="-122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[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习题课</a:t>
            </a:r>
            <a:r>
              <a:rPr lang="en-US" altLang="zh-CN" noProof="1">
                <a:latin typeface="隶书" panose="02010509060101010101" charset="-122"/>
                <a:ea typeface="隶书" panose="02010509060101010101" charset="-122"/>
              </a:rPr>
              <a:t>1] </a:t>
            </a:r>
            <a:r>
              <a:rPr lang="zh-CN" altLang="en-US" noProof="1">
                <a:latin typeface="隶书" panose="02010509060101010101" charset="-122"/>
                <a:ea typeface="隶书" panose="02010509060101010101" charset="-122"/>
              </a:rPr>
              <a:t>漏洞利用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7E311FB-3F4F-0F66-32D4-39EA79D4B853}"/>
              </a:ext>
            </a:extLst>
          </p:cNvPr>
          <p:cNvSpPr txBox="1"/>
          <p:nvPr/>
        </p:nvSpPr>
        <p:spPr>
          <a:xfrm>
            <a:off x="6228184" y="4336519"/>
            <a:ext cx="2088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altLang="zh-CN" b="1" i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bss</a:t>
            </a:r>
            <a:r>
              <a:rPr lang="zh-CN" altLang="en-US" b="1" i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段变量分布</a:t>
            </a:r>
            <a:endParaRPr lang="zh-CN" altLang="en-US" b="1" i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0AE070D-C6E0-D62B-16B9-7597BF143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3497874"/>
            <a:ext cx="5256584" cy="231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36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45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45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457"/>
</p:tagLst>
</file>

<file path=ppt/theme/theme1.xml><?xml version="1.0" encoding="utf-8"?>
<a:theme xmlns:a="http://schemas.openxmlformats.org/drawingml/2006/main" name="A000120140530A99PPBG">
  <a:themeElements>
    <a:clrScheme name="457.17">
      <a:dk1>
        <a:srgbClr val="47494B"/>
      </a:dk1>
      <a:lt1>
        <a:srgbClr val="FFFFFF"/>
      </a:lt1>
      <a:dk2>
        <a:srgbClr val="454749"/>
      </a:dk2>
      <a:lt2>
        <a:srgbClr val="FFFFFF"/>
      </a:lt2>
      <a:accent1>
        <a:srgbClr val="22B1DE"/>
      </a:accent1>
      <a:accent2>
        <a:srgbClr val="0B99F9"/>
      </a:accent2>
      <a:accent3>
        <a:srgbClr val="7B93D7"/>
      </a:accent3>
      <a:accent4>
        <a:srgbClr val="8980CE"/>
      </a:accent4>
      <a:accent5>
        <a:srgbClr val="3DBFD1"/>
      </a:accent5>
      <a:accent6>
        <a:srgbClr val="FFC000"/>
      </a:accent6>
      <a:hlink>
        <a:srgbClr val="92D050"/>
      </a:hlink>
      <a:folHlink>
        <a:srgbClr val="AFB2B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软件安全原理(2018-2019秋季） 课程设计 zw 201806</Template>
  <TotalTime>3044</TotalTime>
  <Words>1494</Words>
  <Application>Microsoft Office PowerPoint</Application>
  <PresentationFormat>全屏显示(4:3)</PresentationFormat>
  <Paragraphs>211</Paragraphs>
  <Slides>14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华文中宋</vt:lpstr>
      <vt:lpstr>楷体</vt:lpstr>
      <vt:lpstr>隶书</vt:lpstr>
      <vt:lpstr>Microsoft YaHei</vt:lpstr>
      <vt:lpstr>Microsoft YaHei</vt:lpstr>
      <vt:lpstr>幼圆</vt:lpstr>
      <vt:lpstr>Arial</vt:lpstr>
      <vt:lpstr>Arial Narrow</vt:lpstr>
      <vt:lpstr>Bodoni MT Condensed</vt:lpstr>
      <vt:lpstr>Calibri</vt:lpstr>
      <vt:lpstr>Californian FB</vt:lpstr>
      <vt:lpstr>Lucida Sans Typewriter</vt:lpstr>
      <vt:lpstr>Times New Roman</vt:lpstr>
      <vt:lpstr>Wingdings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邹维</dc:creator>
  <cp:lastModifiedBy>Zhang Zhiyu</cp:lastModifiedBy>
  <cp:revision>570</cp:revision>
  <dcterms:created xsi:type="dcterms:W3CDTF">2018-06-26T07:11:00Z</dcterms:created>
  <dcterms:modified xsi:type="dcterms:W3CDTF">2025-04-22T10:18:30Z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