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95" r:id="rId4"/>
    <p:sldId id="260" r:id="rId5"/>
    <p:sldId id="261" r:id="rId6"/>
    <p:sldId id="265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6" r:id="rId24"/>
    <p:sldId id="289" r:id="rId25"/>
    <p:sldId id="290" r:id="rId26"/>
    <p:sldId id="287" r:id="rId27"/>
    <p:sldId id="288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5"/>
    <p:restoredTop sz="93478"/>
  </p:normalViewPr>
  <p:slideViewPr>
    <p:cSldViewPr snapToGrid="0" snapToObjects="1">
      <p:cViewPr varScale="1">
        <p:scale>
          <a:sx n="74" d="100"/>
          <a:sy n="74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b="1" i="1" kern="3000" dirty="0"/>
              <a:t>Big data</a:t>
            </a:r>
            <a:r>
              <a:rPr lang="en-US" sz="1200" i="1" kern="3000" dirty="0"/>
              <a:t> is an evolving term that describes any voluminous amount of structured, semi-structured and unstructured data that has the potential to be mined for information.</a:t>
            </a:r>
          </a:p>
          <a:p>
            <a:endParaRPr lang="en-US" dirty="0"/>
          </a:p>
          <a:p>
            <a:r>
              <a:rPr lang="en-US" dirty="0"/>
              <a:t>The Cloud</a:t>
            </a:r>
            <a:r>
              <a:rPr lang="en-US" baseline="0" dirty="0"/>
              <a:t> is just a rebranding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2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Kirk</a:t>
            </a:r>
            <a:r>
              <a:rPr lang="en-US" baseline="0" dirty="0"/>
              <a:t> Borne – George Mason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7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9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How-To:</a:t>
            </a:r>
            <a:r>
              <a:rPr lang="en-US" baseline="0" dirty="0"/>
              <a:t> </a:t>
            </a:r>
            <a:r>
              <a:rPr lang="en-US" dirty="0"/>
              <a:t>Workshops</a:t>
            </a:r>
            <a:r>
              <a:rPr lang="en-US" baseline="0" dirty="0"/>
              <a:t> are by and large unaffected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>
                <a:latin typeface="Arial" charset="0"/>
                <a:cs typeface="Arial Unicode MS" charset="0"/>
              </a:rPr>
              <a:t>Bioinformatics: A perspective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Reality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Its much more difficult than we may first think</a:t>
            </a:r>
          </a:p>
        </p:txBody>
      </p:sp>
      <p:pic>
        <p:nvPicPr>
          <p:cNvPr id="4" name="Picture 3" descr="AssemblyisH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5" y="1562564"/>
            <a:ext cx="6391649" cy="43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real cost of sequencing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</p:spTree>
    <p:extLst>
      <p:ext uri="{BB962C8B-B14F-4D97-AF65-F5344CB8AC3E}">
        <p14:creationId xmlns:p14="http://schemas.microsoft.com/office/powerpoint/2010/main" val="185243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022182" y="3290746"/>
            <a:ext cx="2737439" cy="273743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989964" y="1769946"/>
            <a:ext cx="2737439" cy="273743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957746" y="3318397"/>
            <a:ext cx="2737439" cy="2737439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265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Bioinformatics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7346" y="2769765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Biology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509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Computer</a:t>
            </a:r>
          </a:p>
          <a:p>
            <a:pPr algn="ctr"/>
            <a:r>
              <a:rPr lang="en-US" sz="2540" dirty="0"/>
              <a:t>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1310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Math</a:t>
            </a:r>
          </a:p>
          <a:p>
            <a:pPr algn="ctr"/>
            <a:r>
              <a:rPr lang="en-US" sz="2540" dirty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747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328" y="1248965"/>
            <a:ext cx="34563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Computational Biology</a:t>
            </a: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7" y="1940062"/>
            <a:ext cx="1901000" cy="1627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6619" y="6193018"/>
            <a:ext cx="8018762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/>
              <a:t>‘The data scientist role has been described as “part analyst, part artist.”’</a:t>
            </a:r>
          </a:p>
          <a:p>
            <a:r>
              <a:rPr lang="en-US" sz="1633" dirty="0" err="1"/>
              <a:t>Anjul</a:t>
            </a:r>
            <a:r>
              <a:rPr lang="en-US" sz="1633" dirty="0"/>
              <a:t> </a:t>
            </a:r>
            <a:r>
              <a:rPr lang="en-US" sz="1633" dirty="0" err="1"/>
              <a:t>Bhambhri</a:t>
            </a:r>
            <a:r>
              <a:rPr lang="en-US" sz="1633" dirty="0"/>
              <a:t>, vice president of big data products at IBM</a:t>
            </a:r>
          </a:p>
        </p:txBody>
      </p:sp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99" y="2080888"/>
            <a:ext cx="2051797" cy="13481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15701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Bioinformatics is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5204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73630"/>
            <a:ext cx="914052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255" y="2250103"/>
            <a:ext cx="7673126" cy="262448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is the process of formulating a quantitative question that can be answered with data, collecting and cleaning the data, analyzing the data, and communicating the answer to the question to a relevant audience.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747" y="6123890"/>
            <a:ext cx="823622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Five Fundamental Concepts of Data Science</a:t>
            </a:r>
          </a:p>
          <a:p>
            <a:r>
              <a:rPr lang="en-US" sz="1633" b="1" dirty="0" err="1"/>
              <a:t>statisticsviews.com</a:t>
            </a:r>
            <a:r>
              <a:rPr lang="en-US" sz="1633" b="1" dirty="0"/>
              <a:t> November 11, 2013 by Kirk Borne</a:t>
            </a:r>
          </a:p>
        </p:txBody>
      </p:sp>
    </p:spTree>
    <p:extLst>
      <p:ext uri="{BB962C8B-B14F-4D97-AF65-F5344CB8AC3E}">
        <p14:creationId xmlns:p14="http://schemas.microsoft.com/office/powerpoint/2010/main" val="101361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5" y="273630"/>
            <a:ext cx="914052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90482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77892" y="1977327"/>
            <a:ext cx="5286447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019" y="2806855"/>
            <a:ext cx="5530181" cy="361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Begin with the end in mind!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is the question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how are we to know we are successful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are our expectations</a:t>
            </a:r>
          </a:p>
          <a:p>
            <a:endParaRPr lang="en-US" sz="2177" dirty="0">
              <a:solidFill>
                <a:srgbClr val="000000"/>
              </a:solidFill>
            </a:endParaRPr>
          </a:p>
          <a:p>
            <a:r>
              <a:rPr lang="en-US" sz="2177" b="1" dirty="0">
                <a:solidFill>
                  <a:srgbClr val="000000"/>
                </a:solidFill>
              </a:rPr>
              <a:t>	dictates 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data that should be collected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features being analyzed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which algorithms should be use</a:t>
            </a:r>
            <a:r>
              <a:rPr lang="en-US" sz="1633" dirty="0"/>
              <a:t>		</a:t>
            </a:r>
          </a:p>
          <a:p>
            <a:r>
              <a:rPr lang="en-US" sz="1633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96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765" y="273630"/>
            <a:ext cx="7467184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08765" y="1908201"/>
            <a:ext cx="4571040" cy="1432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8764" y="3498127"/>
            <a:ext cx="4700654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Know your data!</a:t>
            </a:r>
          </a:p>
          <a:p>
            <a:pPr marL="368686" indent="-368686"/>
            <a:r>
              <a:rPr lang="en-US" sz="2177" dirty="0"/>
              <a:t>	know what the source was</a:t>
            </a:r>
          </a:p>
          <a:p>
            <a:pPr marL="368686" indent="-368686"/>
            <a:r>
              <a:rPr lang="en-US" sz="2177" dirty="0"/>
              <a:t>	technical processing in producing data (bias, artifacts, etc.)</a:t>
            </a:r>
          </a:p>
          <a:p>
            <a:pPr marL="368686" indent="-368686"/>
            <a:r>
              <a:rPr lang="en-US" sz="2177" dirty="0"/>
              <a:t>	“Data Profiling”</a:t>
            </a:r>
          </a:p>
          <a:p>
            <a:r>
              <a:rPr lang="en-US" sz="2177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764" y="5433690"/>
            <a:ext cx="7949635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Data are never perfect but love your data anyway!</a:t>
            </a:r>
          </a:p>
          <a:p>
            <a:pPr marL="368686" indent="-368686"/>
            <a:r>
              <a:rPr lang="en-US" sz="2177" dirty="0"/>
              <a:t>	the collection of massive data sets often leads to unusual , surprising, unexpected and even outrageous. </a:t>
            </a:r>
          </a:p>
        </p:txBody>
      </p:sp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1" y="2322964"/>
            <a:ext cx="2396412" cy="1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endParaRPr lang="en-US" sz="4355" dirty="0"/>
          </a:p>
        </p:txBody>
      </p:sp>
      <p:sp>
        <p:nvSpPr>
          <p:cNvPr id="7" name="Rectangle 6"/>
          <p:cNvSpPr/>
          <p:nvPr/>
        </p:nvSpPr>
        <p:spPr>
          <a:xfrm>
            <a:off x="2847019" y="2046455"/>
            <a:ext cx="3729162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 startAt="5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019" y="2684560"/>
            <a:ext cx="732748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Over fitting is a sin against data science!</a:t>
            </a:r>
          </a:p>
          <a:p>
            <a:r>
              <a:rPr lang="en-US" sz="2177" b="1" dirty="0"/>
              <a:t>	</a:t>
            </a:r>
            <a:r>
              <a:rPr lang="en-US" sz="2177" dirty="0"/>
              <a:t>Model’s should not be over-complicated</a:t>
            </a:r>
            <a:endParaRPr lang="en-US" sz="2177" b="1" dirty="0"/>
          </a:p>
        </p:txBody>
      </p:sp>
      <p:sp>
        <p:nvSpPr>
          <p:cNvPr id="9" name="Rectangle 8"/>
          <p:cNvSpPr/>
          <p:nvPr/>
        </p:nvSpPr>
        <p:spPr>
          <a:xfrm>
            <a:off x="2224874" y="3567254"/>
            <a:ext cx="4908035" cy="310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>
              <a:buFont typeface="Arial"/>
              <a:buChar char="•"/>
            </a:pPr>
            <a:r>
              <a:rPr lang="en-US" sz="2177" dirty="0"/>
              <a:t>If the data scientist has done their job correctly the statistical models don't need to be incredibly complicated to identify important relationships</a:t>
            </a:r>
          </a:p>
          <a:p>
            <a:pPr marL="259232" indent="-259232">
              <a:buFont typeface="Arial"/>
              <a:buChar char="•"/>
            </a:pPr>
            <a:r>
              <a:rPr lang="en-US" sz="2177" dirty="0"/>
              <a:t>In fact, if a complicated statistical model seems necessary, it often means that you don't have the right data to answer the question you really want to answer.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7" y="3705509"/>
            <a:ext cx="3594617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5" name="Rectangle 4"/>
          <p:cNvSpPr/>
          <p:nvPr/>
        </p:nvSpPr>
        <p:spPr>
          <a:xfrm>
            <a:off x="2570510" y="1839074"/>
            <a:ext cx="6843598" cy="9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29000"/>
            <a:ext cx="5875817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Remember that this is ‘science’!</a:t>
            </a:r>
          </a:p>
          <a:p>
            <a:pPr marL="414772" indent="-414772"/>
            <a:r>
              <a:rPr lang="en-US" sz="2177" dirty="0"/>
              <a:t>	We are experimenting with data selections, processing, algorithms, ensembles of algorithms, measurements, models. At some point these </a:t>
            </a:r>
            <a:r>
              <a:rPr lang="en-US" sz="2177" b="1" i="1" dirty="0"/>
              <a:t>must all be tested for validity and applicability</a:t>
            </a:r>
            <a:r>
              <a:rPr lang="en-US" sz="2177" dirty="0"/>
              <a:t> to the problem you are trying to solve.</a:t>
            </a:r>
          </a:p>
        </p:txBody>
      </p:sp>
      <p:pic>
        <p:nvPicPr>
          <p:cNvPr id="7" name="Picture 6" descr="w14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5" b="-3157"/>
          <a:stretch/>
        </p:blipFill>
        <p:spPr>
          <a:xfrm rot="5400000">
            <a:off x="7453363" y="3196435"/>
            <a:ext cx="4128874" cy="20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318297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3266" b="1" dirty="0"/>
              <a:t>Data science done well looks easy – and that</a:t>
            </a:r>
            <a:r>
              <a:rPr lang="fr-FR" sz="3266" b="1" dirty="0"/>
              <a:t>’</a:t>
            </a:r>
            <a:r>
              <a:rPr lang="en-US" sz="3266" b="1" dirty="0"/>
              <a:t>s a big problem for data scientists</a:t>
            </a:r>
          </a:p>
          <a:p>
            <a:endParaRPr lang="en-US" sz="3266" b="1" dirty="0"/>
          </a:p>
          <a:p>
            <a:pPr algn="ctr"/>
            <a:r>
              <a:rPr lang="en-US" sz="3266" b="1" dirty="0" err="1"/>
              <a:t>simplystatistics.org</a:t>
            </a:r>
            <a:r>
              <a:rPr lang="en-US" sz="3266" b="1" dirty="0"/>
              <a:t> </a:t>
            </a:r>
          </a:p>
          <a:p>
            <a:pPr algn="ctr"/>
            <a:r>
              <a:rPr lang="en-US" sz="3266" b="1" dirty="0"/>
              <a:t>March 3, 2015 by Jeff Leek</a:t>
            </a:r>
          </a:p>
        </p:txBody>
      </p:sp>
    </p:spTree>
    <p:extLst>
      <p:ext uri="{BB962C8B-B14F-4D97-AF65-F5344CB8AC3E}">
        <p14:creationId xmlns:p14="http://schemas.microsoft.com/office/powerpoint/2010/main" val="143034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The World we are presented with</a:t>
            </a:r>
          </a:p>
          <a:p>
            <a:pPr marL="414772" indent="-414772"/>
            <a:r>
              <a:rPr lang="en-US" sz="2903" dirty="0"/>
              <a:t>Bioinformatics as Data Science</a:t>
            </a:r>
          </a:p>
          <a:p>
            <a:pPr marL="414772" indent="-414772"/>
            <a:r>
              <a:rPr lang="en-US" sz="2903" dirty="0"/>
              <a:t>Training</a:t>
            </a:r>
          </a:p>
          <a:p>
            <a:pPr marL="414772" indent="-414772"/>
            <a:r>
              <a:rPr lang="en-US" sz="2903" dirty="0"/>
              <a:t>The Bottom Line</a:t>
            </a:r>
          </a:p>
        </p:txBody>
      </p:sp>
    </p:spTree>
    <p:extLst>
      <p:ext uri="{BB962C8B-B14F-4D97-AF65-F5344CB8AC3E}">
        <p14:creationId xmlns:p14="http://schemas.microsoft.com/office/powerpoint/2010/main" val="19037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5" y="273630"/>
            <a:ext cx="914052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Training: Data Science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1451855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(data analysis, bioinformatics) is most often taught through an apprentice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98128"/>
            <a:ext cx="7534871" cy="27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/>
              <a:t>Different disciplines/regions develop their own subcultures, and decisions are based on cultural conventions rather than empirical evidence.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Programming languages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Statistical models (Bayes vs. Frequentist)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Multiple testing correction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Application choice, etc.</a:t>
            </a:r>
          </a:p>
          <a:p>
            <a:r>
              <a:rPr lang="en-US" sz="2177" dirty="0"/>
              <a:t>These (and others) decisions matter </a:t>
            </a:r>
            <a:r>
              <a:rPr lang="en-US" sz="2177" b="1" dirty="0"/>
              <a:t>a lot</a:t>
            </a:r>
            <a:r>
              <a:rPr lang="en-US" sz="2177" dirty="0"/>
              <a:t> in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0510" y="6124963"/>
            <a:ext cx="7534871" cy="427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i="1" dirty="0"/>
              <a:t>"I saw it in a widely-cited paper in journal XX from my field" </a:t>
            </a:r>
          </a:p>
        </p:txBody>
      </p:sp>
    </p:spTree>
    <p:extLst>
      <p:ext uri="{BB962C8B-B14F-4D97-AF65-F5344CB8AC3E}">
        <p14:creationId xmlns:p14="http://schemas.microsoft.com/office/powerpoint/2010/main" val="909193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73630"/>
            <a:ext cx="914052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The Data Science in  Bioinformatics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382" y="1819895"/>
            <a:ext cx="7673126" cy="160818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40" dirty="0"/>
              <a:t>Bioinformatics is not something you are taught,</a:t>
            </a:r>
          </a:p>
          <a:p>
            <a:pPr algn="ctr">
              <a:lnSpc>
                <a:spcPct val="120000"/>
              </a:lnSpc>
            </a:pPr>
            <a:r>
              <a:rPr lang="en-US" sz="2540" b="1" i="1" dirty="0"/>
              <a:t>it’s a way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754" y="6194090"/>
            <a:ext cx="352824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Mick Watson – </a:t>
            </a:r>
            <a:r>
              <a:rPr lang="en-US" sz="1633" dirty="0" err="1"/>
              <a:t>Rosland</a:t>
            </a:r>
            <a:r>
              <a:rPr lang="en-US" sz="1633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382" y="4051145"/>
            <a:ext cx="7673126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77" i="1" dirty="0"/>
              <a:t>“The best bioinformaticians I know are </a:t>
            </a:r>
            <a:r>
              <a:rPr lang="en-US" sz="2177" b="1" i="1" dirty="0"/>
              <a:t>problem solvers</a:t>
            </a:r>
            <a:r>
              <a:rPr lang="en-US" sz="2177" i="1" dirty="0"/>
              <a:t> – they start the day not knowing something, and they enjoy finding out (themselves) how to do it. It’s a great skill to have, but for most, it’s not even a skill – it’s a passion, it’s a way of life, it’s a thrill. It’s what these people would do at the weekend (if their families let them).”</a:t>
            </a:r>
          </a:p>
        </p:txBody>
      </p:sp>
    </p:spTree>
    <p:extLst>
      <p:ext uri="{BB962C8B-B14F-4D97-AF65-F5344CB8AC3E}">
        <p14:creationId xmlns:p14="http://schemas.microsoft.com/office/powerpoint/2010/main" val="147255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Training - Models</a:t>
            </a:r>
            <a:endParaRPr lang="en-US" sz="435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Workshops</a:t>
            </a:r>
          </a:p>
          <a:p>
            <a:pPr marL="933237" lvl="1"/>
            <a:r>
              <a:rPr lang="en-US" sz="2540" dirty="0"/>
              <a:t>Often enrolled too late</a:t>
            </a:r>
          </a:p>
          <a:p>
            <a:pPr marL="414772" indent="-414772"/>
            <a:r>
              <a:rPr lang="en-US" sz="2903" dirty="0"/>
              <a:t>Collaborations</a:t>
            </a:r>
          </a:p>
          <a:p>
            <a:pPr marL="933237" lvl="1"/>
            <a:r>
              <a:rPr lang="en-US" sz="2540" dirty="0"/>
              <a:t>More experience persons</a:t>
            </a:r>
          </a:p>
          <a:p>
            <a:pPr marL="414772" indent="-414772"/>
            <a:r>
              <a:rPr lang="en-US" sz="2903" dirty="0"/>
              <a:t>Apprenticeships</a:t>
            </a:r>
          </a:p>
          <a:p>
            <a:pPr marL="933237" lvl="1"/>
            <a:r>
              <a:rPr lang="en-US" sz="2540" dirty="0"/>
              <a:t>Previous lab personnel to young personnel</a:t>
            </a:r>
          </a:p>
          <a:p>
            <a:pPr marL="414772" indent="-414772"/>
            <a:r>
              <a:rPr lang="en-US" sz="2903" dirty="0"/>
              <a:t>Formal Education</a:t>
            </a:r>
          </a:p>
          <a:p>
            <a:pPr marL="933237" lvl="1"/>
            <a:r>
              <a:rPr lang="en-US" sz="2540" dirty="0"/>
              <a:t>Most programs are </a:t>
            </a:r>
            <a:r>
              <a:rPr lang="en-US" sz="2540"/>
              <a:t>graduate level</a:t>
            </a:r>
          </a:p>
          <a:p>
            <a:pPr marL="933237" lvl="1"/>
            <a:r>
              <a:rPr lang="en-US" sz="2540"/>
              <a:t>Few </a:t>
            </a:r>
            <a:r>
              <a:rPr lang="en-US" sz="2540" dirty="0"/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201402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24B8-F313-3F4C-8DB0-B586C9E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7" y="273629"/>
            <a:ext cx="10638214" cy="1143480"/>
          </a:xfrm>
        </p:spPr>
        <p:txBody>
          <a:bodyPr/>
          <a:lstStyle/>
          <a:p>
            <a:r>
              <a:rPr lang="en-US" dirty="0"/>
              <a:t>The last mile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16EBAD-E369-CD47-B793-CD8514F0B5BC}"/>
              </a:ext>
            </a:extLst>
          </p:cNvPr>
          <p:cNvSpPr/>
          <p:nvPr/>
        </p:nvSpPr>
        <p:spPr>
          <a:xfrm>
            <a:off x="897147" y="6349843"/>
            <a:ext cx="40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www.bikeblanket.com</a:t>
            </a:r>
            <a:r>
              <a:rPr lang="en-US" dirty="0"/>
              <a:t>/blog/</a:t>
            </a:r>
            <a:r>
              <a:rPr lang="en-US" dirty="0" err="1"/>
              <a:t>suisse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8578D-1E80-A345-8AA6-69C89581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62" y="1672238"/>
            <a:ext cx="8671520" cy="4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9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Know and Understand the experiment</a:t>
            </a:r>
          </a:p>
          <a:p>
            <a:pPr marL="933237" lvl="1"/>
            <a:r>
              <a:rPr lang="en-US" sz="2540" dirty="0"/>
              <a:t>“The Question of Interest”</a:t>
            </a:r>
          </a:p>
          <a:p>
            <a:pPr marL="414772"/>
            <a:r>
              <a:rPr lang="en-US" sz="2903" dirty="0"/>
              <a:t>Build a set of assumptions/expectations</a:t>
            </a:r>
          </a:p>
          <a:p>
            <a:pPr marL="933237" lvl="1"/>
            <a:r>
              <a:rPr lang="en-US" sz="2540" dirty="0"/>
              <a:t>Mix of technical and biological</a:t>
            </a:r>
          </a:p>
          <a:p>
            <a:pPr marL="933237" lvl="1"/>
            <a:r>
              <a:rPr lang="en-US" sz="2540" dirty="0"/>
              <a:t>Spend your time testing your assumptions/expectations</a:t>
            </a:r>
          </a:p>
          <a:p>
            <a:pPr marL="933237" lvl="1"/>
            <a:r>
              <a:rPr lang="en-US" sz="2540" dirty="0"/>
              <a:t>Don’t spend your time finding the “best” software</a:t>
            </a:r>
          </a:p>
          <a:p>
            <a:pPr marL="414772"/>
            <a:r>
              <a:rPr lang="en-US" sz="2903" dirty="0"/>
              <a:t>Don’t under-estimate the time Bioinformatics may take</a:t>
            </a:r>
          </a:p>
          <a:p>
            <a:pPr marL="414772"/>
            <a:r>
              <a:rPr lang="en-US" sz="2903" dirty="0"/>
              <a:t>Be prepared to accept ‘failed’ experiments</a:t>
            </a:r>
          </a:p>
        </p:txBody>
      </p:sp>
    </p:spTree>
    <p:extLst>
      <p:ext uri="{BB962C8B-B14F-4D97-AF65-F5344CB8AC3E}">
        <p14:creationId xmlns:p14="http://schemas.microsoft.com/office/powerpoint/2010/main" val="37618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549" y="300525"/>
            <a:ext cx="767456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Bottom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3648" y="2121462"/>
            <a:ext cx="9587752" cy="3406236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Spend the time (and money) planning and producing </a:t>
            </a:r>
            <a:r>
              <a:rPr lang="en-US" sz="2540" b="1" dirty="0"/>
              <a:t>good quality, accurate and sufficient data</a:t>
            </a:r>
            <a:r>
              <a:rPr lang="en-US" sz="2540" dirty="0"/>
              <a:t> for your experiment.</a:t>
            </a:r>
          </a:p>
          <a:p>
            <a:endParaRPr lang="en-US" sz="2540" dirty="0"/>
          </a:p>
          <a:p>
            <a:r>
              <a:rPr lang="en-US" sz="2540" dirty="0"/>
              <a:t>Get to know to your data, develop and test expectations</a:t>
            </a:r>
          </a:p>
          <a:p>
            <a:endParaRPr lang="en-US" sz="2540" dirty="0"/>
          </a:p>
          <a:p>
            <a:r>
              <a:rPr lang="en-US" sz="2540" dirty="0"/>
              <a:t>Result, you’ll </a:t>
            </a:r>
            <a:r>
              <a:rPr lang="en-US" sz="2540" b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during analysis.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426531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81" y="280829"/>
            <a:ext cx="795107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Substrate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3014236"/>
            <a:ext cx="2580751" cy="1258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891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Cluster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530345"/>
            <a:ext cx="4101551" cy="1624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873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Cloud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7" name="Picture 6" descr="4400143436_50bcd384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4" y="5013894"/>
            <a:ext cx="2706045" cy="1818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4873" y="4396782"/>
            <a:ext cx="2073818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BAS</a:t>
            </a:r>
            <a:r>
              <a:rPr lang="en-US" sz="2903" baseline="30000" dirty="0">
                <a:solidFill>
                  <a:srgbClr val="FF0000"/>
                </a:solidFill>
              </a:rPr>
              <a:t>TM</a:t>
            </a: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5088054"/>
            <a:ext cx="1935563" cy="12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145" y="4396782"/>
            <a:ext cx="317985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Laptop &amp; Desktop</a:t>
            </a:r>
            <a:endParaRPr lang="en-US" sz="2903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309" y="3982018"/>
            <a:ext cx="2626836" cy="9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43" b="1" dirty="0"/>
              <a:t>LINUX</a:t>
            </a: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1" y="1562564"/>
            <a:ext cx="2360712" cy="15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73630"/>
            <a:ext cx="914052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8764" y="1769946"/>
            <a:ext cx="7120108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/>
              <a:t>“Command Line” and “Programming Languages”</a:t>
            </a:r>
          </a:p>
          <a:p>
            <a:endParaRPr lang="en-US" sz="2177" b="1" dirty="0"/>
          </a:p>
          <a:p>
            <a:r>
              <a:rPr lang="en-US" sz="2177" b="1" dirty="0"/>
              <a:t>	</a:t>
            </a:r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r>
              <a:rPr lang="en-US" sz="2177" b="1" dirty="0"/>
              <a:t>VS </a:t>
            </a:r>
          </a:p>
          <a:p>
            <a:endParaRPr lang="en-US" sz="2177" b="1" dirty="0"/>
          </a:p>
          <a:p>
            <a:r>
              <a:rPr lang="en-US" sz="2177" b="1" dirty="0"/>
              <a:t>Bioinformatics Software Suite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45674" y="4846109"/>
            <a:ext cx="6922807" cy="2177509"/>
            <a:chOff x="2449512" y="1493837"/>
            <a:chExt cx="7631113" cy="2400300"/>
          </a:xfrm>
        </p:grpSpPr>
        <p:pic>
          <p:nvPicPr>
            <p:cNvPr id="8" name="Picture 7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2027237"/>
              <a:ext cx="4356100" cy="1866900"/>
            </a:xfrm>
            <a:prstGeom prst="rect">
              <a:avLst/>
            </a:prstGeom>
          </p:spPr>
        </p:pic>
        <p:pic>
          <p:nvPicPr>
            <p:cNvPr id="9" name="Picture 8" descr="sear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12" y="2560637"/>
              <a:ext cx="2032000" cy="1181100"/>
            </a:xfrm>
            <a:prstGeom prst="rect">
              <a:avLst/>
            </a:prstGeom>
          </p:spPr>
        </p:pic>
        <p:pic>
          <p:nvPicPr>
            <p:cNvPr id="16" name="Picture 15" descr="sear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12" y="1493837"/>
              <a:ext cx="2832100" cy="78427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21671" y="2115582"/>
            <a:ext cx="8133974" cy="2281199"/>
            <a:chOff x="925512" y="4618037"/>
            <a:chExt cx="8966200" cy="2514600"/>
          </a:xfrm>
        </p:grpSpPr>
        <p:pic>
          <p:nvPicPr>
            <p:cNvPr id="3" name="Picture 2" descr="sear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" y="4618037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 descr="search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2" y="4618037"/>
              <a:ext cx="4394200" cy="1485900"/>
            </a:xfrm>
            <a:prstGeom prst="rect">
              <a:avLst/>
            </a:prstGeom>
          </p:spPr>
        </p:pic>
        <p:pic>
          <p:nvPicPr>
            <p:cNvPr id="10" name="Picture 9" descr="search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12" y="6218237"/>
              <a:ext cx="2857500" cy="825500"/>
            </a:xfrm>
            <a:prstGeom prst="rect">
              <a:avLst/>
            </a:prstGeom>
          </p:spPr>
        </p:pic>
        <p:pic>
          <p:nvPicPr>
            <p:cNvPr id="11" name="Picture 10" descr="sear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12" y="6167977"/>
              <a:ext cx="3429000" cy="964660"/>
            </a:xfrm>
            <a:prstGeom prst="rect">
              <a:avLst/>
            </a:prstGeom>
          </p:spPr>
        </p:pic>
        <p:pic>
          <p:nvPicPr>
            <p:cNvPr id="17" name="Picture 16" descr="search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912" y="4732337"/>
              <a:ext cx="18796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55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 for doing 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978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566907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$0.012/Mb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5454" y="1908201"/>
            <a:ext cx="1520800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$1,121 per Human sized (30x)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5454" y="668804"/>
            <a:ext cx="29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32412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Growth in Public Sequence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74" y="5744763"/>
            <a:ext cx="8195901" cy="933219"/>
          </a:xfrm>
        </p:spPr>
        <p:txBody>
          <a:bodyPr/>
          <a:lstStyle/>
          <a:p>
            <a:r>
              <a:rPr lang="en-US" sz="2177" dirty="0"/>
              <a:t>http://www.ncbi.nlm.nih.gov/genbank/statistics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6146" y="2184710"/>
            <a:ext cx="18664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/>
              <a:t>WGS &gt; 1 trillion </a:t>
            </a:r>
            <a:r>
              <a:rPr lang="en-US" sz="1270" dirty="0" err="1"/>
              <a:t>bp</a:t>
            </a:r>
            <a:endParaRPr lang="en-US" sz="127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84" y="1347982"/>
            <a:ext cx="8793560" cy="43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Short Read Archive (SRA)</a:t>
            </a:r>
            <a:endParaRPr lang="en-US" sz="4355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01" y="1417110"/>
            <a:ext cx="6290580" cy="5032464"/>
          </a:xfrm>
        </p:spPr>
      </p:pic>
      <p:sp>
        <p:nvSpPr>
          <p:cNvPr id="5" name="Rectangle 4"/>
          <p:cNvSpPr/>
          <p:nvPr/>
        </p:nvSpPr>
        <p:spPr>
          <a:xfrm>
            <a:off x="4022182" y="2322964"/>
            <a:ext cx="1680268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&gt; 1 quadrillion </a:t>
            </a:r>
            <a:r>
              <a:rPr lang="en-US" sz="1633" dirty="0" err="1"/>
              <a:t>bp</a:t>
            </a:r>
            <a:endParaRPr lang="en-US" sz="1633" dirty="0"/>
          </a:p>
        </p:txBody>
      </p:sp>
      <p:sp>
        <p:nvSpPr>
          <p:cNvPr id="6" name="Rectangle 5"/>
          <p:cNvSpPr/>
          <p:nvPr/>
        </p:nvSpPr>
        <p:spPr>
          <a:xfrm>
            <a:off x="2501383" y="6429624"/>
            <a:ext cx="368370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http://</a:t>
            </a:r>
            <a:r>
              <a:rPr lang="en-US" sz="1633" dirty="0" err="1"/>
              <a:t>www.ncbi.nlm.nih.gov</a:t>
            </a:r>
            <a:r>
              <a:rPr lang="en-US" sz="1633" dirty="0"/>
              <a:t>/Traces/</a:t>
            </a:r>
            <a:r>
              <a:rPr lang="en-US" sz="1633" dirty="0" err="1"/>
              <a:t>sra</a:t>
            </a:r>
            <a:r>
              <a:rPr lang="en-US" sz="1633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915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 err="1"/>
              <a:t>Illumina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 was </a:t>
            </a:r>
            <a:r>
              <a:rPr lang="en-US" sz="2540" dirty="0" err="1"/>
              <a:t>Solexa</a:t>
            </a:r>
            <a:r>
              <a:rPr lang="en-US" sz="2540" dirty="0"/>
              <a:t> (later acquired by </a:t>
            </a:r>
            <a:r>
              <a:rPr lang="en-US" sz="2540" dirty="0" err="1"/>
              <a:t>Illumina</a:t>
            </a:r>
            <a:r>
              <a:rPr lang="en-US" sz="2540" dirty="0"/>
              <a:t>). Now the dominant platform with 75% market share of sequencer and and estimated &gt;90% of all bases sequenced are from an </a:t>
            </a:r>
            <a:r>
              <a:rPr lang="en-US" sz="2540" dirty="0" err="1"/>
              <a:t>Illumina</a:t>
            </a:r>
            <a:r>
              <a:rPr lang="en-US" sz="2540" dirty="0"/>
              <a:t> machine, Sequencing by Synthesis &gt; 200Gb/day.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3705509"/>
            <a:ext cx="4493272" cy="345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7" y="3570572"/>
            <a:ext cx="3163416" cy="3163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57" y="512914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NovaSeq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Flexibility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4001" y="5088055"/>
            <a:ext cx="6253378" cy="1534234"/>
            <a:chOff x="2068512" y="3094037"/>
            <a:chExt cx="6893191" cy="1691208"/>
          </a:xfrm>
        </p:grpSpPr>
        <p:sp>
          <p:nvSpPr>
            <p:cNvPr id="5" name="Rectangle 4"/>
            <p:cNvSpPr/>
            <p:nvPr/>
          </p:nvSpPr>
          <p:spPr>
            <a:xfrm>
              <a:off x="7521205" y="3648242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6522" y="3648120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8512" y="4108606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6445" y="4106494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61762" y="4105524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5300" y="3651049"/>
              <a:ext cx="2286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>
                <a:solidFill>
                  <a:srgbClr val="008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8512" y="3649295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1878" y="3644945"/>
              <a:ext cx="3185200" cy="684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8018" y="4106494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6549" y="3749824"/>
              <a:ext cx="3958910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DNA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5922" y="4107039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2632" y="3648481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61402" y="4106494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712" y="3647877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947" y="4106494"/>
              <a:ext cx="4572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3185" y="3647877"/>
              <a:ext cx="457200" cy="64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7078" y="4106494"/>
              <a:ext cx="457200" cy="64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98403" y="3647877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982555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40112" y="4254703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6215" y="4363691"/>
              <a:ext cx="209056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1 (50- 300bp)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64112" y="3192889"/>
              <a:ext cx="1784616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(50-300bp)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769602" y="3481616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7059452" y="3481616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6976" y="3094037"/>
              <a:ext cx="130142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primer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527922" y="4254703"/>
              <a:ext cx="2286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062842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9961" y="4314134"/>
              <a:ext cx="154174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9" dirty="0"/>
                <a:t>Barcode (8bp)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82064" y="4498706"/>
              <a:ext cx="175864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Barcode Read primer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0190924" y="1934278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178484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1631692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4604164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1934278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269633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4604661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2806855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290745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72509" y="3865171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 err="1"/>
              <a:t>Fluidigm</a:t>
            </a:r>
            <a:r>
              <a:rPr lang="en-US" sz="1633" dirty="0"/>
              <a:t> 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358164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1358" y="1677676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290746"/>
            <a:ext cx="103690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endParaRPr lang="en-US" sz="1633" dirty="0"/>
          </a:p>
        </p:txBody>
      </p:sp>
      <p:sp>
        <p:nvSpPr>
          <p:cNvPr id="48" name="TextBox 47"/>
          <p:cNvSpPr txBox="1"/>
          <p:nvPr/>
        </p:nvSpPr>
        <p:spPr>
          <a:xfrm>
            <a:off x="8930218" y="5018928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1493437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</p:spTree>
    <p:extLst>
      <p:ext uri="{BB962C8B-B14F-4D97-AF65-F5344CB8AC3E}">
        <p14:creationId xmlns:p14="http://schemas.microsoft.com/office/powerpoint/2010/main" val="142566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 : MLA-</a:t>
            </a:r>
            <a:r>
              <a:rPr lang="en-US" sz="4355" dirty="0" err="1"/>
              <a:t>seq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1633133"/>
            <a:ext cx="2259597" cy="4733777"/>
          </a:xfrm>
        </p:spPr>
        <p:txBody>
          <a:bodyPr>
            <a:normAutofit/>
          </a:bodyPr>
          <a:lstStyle/>
          <a:p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Amplicons</a:t>
            </a:r>
            <a:endParaRPr lang="en-US" sz="2903" dirty="0"/>
          </a:p>
          <a:p>
            <a:r>
              <a:rPr lang="en-US" sz="2903" dirty="0" err="1"/>
              <a:t>CHiP-seq</a:t>
            </a:r>
            <a:endParaRPr lang="en-US" sz="2903" dirty="0"/>
          </a:p>
          <a:p>
            <a:r>
              <a:rPr lang="en-US" sz="2903" dirty="0" err="1"/>
              <a:t>MeDiP-seq</a:t>
            </a:r>
            <a:endParaRPr lang="en-US" sz="2903" dirty="0"/>
          </a:p>
          <a:p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ddRAD-seq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EnD-seq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28219" y="166769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  <a:p>
            <a:r>
              <a:rPr lang="en-US" sz="2903" dirty="0"/>
              <a:t>mRNA-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Tn-seq</a:t>
            </a:r>
            <a:endParaRPr lang="en-US" sz="2903" dirty="0"/>
          </a:p>
          <a:p>
            <a:r>
              <a:rPr lang="en-US" sz="2903" dirty="0"/>
              <a:t>QTL-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122294" y="1631692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17596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data deluge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Plucking the biology from the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52" y="1908200"/>
            <a:ext cx="6855120" cy="3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2476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491</TotalTime>
  <Words>1093</Words>
  <Application>Microsoft Macintosh PowerPoint</Application>
  <PresentationFormat>Widescreen</PresentationFormat>
  <Paragraphs>224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 Unicode MS</vt:lpstr>
      <vt:lpstr>ＭＳ Ｐゴシック</vt:lpstr>
      <vt:lpstr>Arial</vt:lpstr>
      <vt:lpstr>Calibri</vt:lpstr>
      <vt:lpstr>Calibri Light</vt:lpstr>
      <vt:lpstr>Times New Roman</vt:lpstr>
      <vt:lpstr>UCDavis-theme</vt:lpstr>
      <vt:lpstr>PowerPoint Presentation</vt:lpstr>
      <vt:lpstr>Outline</vt:lpstr>
      <vt:lpstr>Sequencing Costs</vt:lpstr>
      <vt:lpstr>Growth in Public Sequence Database</vt:lpstr>
      <vt:lpstr>Short Read Archive (SRA)</vt:lpstr>
      <vt:lpstr>Illumina</vt:lpstr>
      <vt:lpstr>Flexibility</vt:lpstr>
      <vt:lpstr>Sequencing Libraries : MLA-seq</vt:lpstr>
      <vt:lpstr>The data deluge</vt:lpstr>
      <vt:lpstr>Reality</vt:lpstr>
      <vt:lpstr>The real cost of sequencing</vt:lpstr>
      <vt:lpstr>Bioinformatics is Data Science</vt:lpstr>
      <vt:lpstr>Data Science</vt:lpstr>
      <vt:lpstr>7 Stages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Training: Data Science Bias</vt:lpstr>
      <vt:lpstr>The Data Science in  Bioinformatics</vt:lpstr>
      <vt:lpstr>Training - Models</vt:lpstr>
      <vt:lpstr>The last mile</vt:lpstr>
      <vt:lpstr>Bioinformatics</vt:lpstr>
      <vt:lpstr>Bottom Line</vt:lpstr>
      <vt:lpstr>Substrate</vt:lpstr>
      <vt:lpstr>Environment</vt:lpstr>
      <vt:lpstr>Prerequisites for doing Bioinformatics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15</cp:revision>
  <cp:lastPrinted>2017-07-23T16:43:04Z</cp:lastPrinted>
  <dcterms:created xsi:type="dcterms:W3CDTF">2017-06-19T17:12:18Z</dcterms:created>
  <dcterms:modified xsi:type="dcterms:W3CDTF">2018-03-19T12:30:25Z</dcterms:modified>
</cp:coreProperties>
</file>