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/>
    <p:restoredTop sz="91429"/>
  </p:normalViewPr>
  <p:slideViewPr>
    <p:cSldViewPr snapToGrid="0" snapToObjects="1">
      <p:cViewPr varScale="1">
        <p:scale>
          <a:sx n="41" d="100"/>
          <a:sy n="41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bioinformatics.ucdavis.edu/research-computing/" TargetMode="External"/><Relationship Id="rId2" Type="http://schemas.openxmlformats.org/officeDocument/2006/relationships/hyperlink" Target="http://dev.bioinformatics.ucdavis.edu/projec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bioinformatics.ucdavis.edu/train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elpdesk@genomecenter.ucdavis.edu" TargetMode="External"/><Relationship Id="rId2" Type="http://schemas.openxmlformats.org/officeDocument/2006/relationships/hyperlink" Target="http://bioinformatics.ucdavis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oinformatics.ucdavis.edu/contact-us/" TargetMode="External"/><Relationship Id="rId5" Type="http://schemas.openxmlformats.org/officeDocument/2006/relationships/hyperlink" Target="mailto:training.bioinformatics@ucdavis.edu" TargetMode="External"/><Relationship Id="rId4" Type="http://schemas.openxmlformats.org/officeDocument/2006/relationships/hyperlink" Target="mailto:bioinformatics.core@ucdavis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cdavis-bioinformatics-training.github.io/2017_2018-single-cell-RNA-sequencing-Workshop-UCD_UCB_UCSF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and</a:t>
            </a:r>
            <a:br>
              <a:rPr lang="en-US" dirty="0"/>
            </a:br>
            <a:r>
              <a:rPr lang="en-US" dirty="0"/>
              <a:t>Introduction to the UC Davis Bioinformatics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mission</a:t>
            </a:r>
            <a:r>
              <a:rPr lang="en-US" sz="2800" dirty="0"/>
              <a:t> of the Bioinformatics Core facility is to facilitate outstanding omics- scale research through these activities: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2336" y="22213134"/>
            <a:ext cx="5701076" cy="2639303"/>
            <a:chOff x="35811593" y="7228114"/>
            <a:chExt cx="7600636" cy="3518702"/>
          </a:xfrm>
        </p:grpSpPr>
        <p:grpSp>
          <p:nvGrpSpPr>
            <p:cNvPr id="5" name="Group 4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53294" y="22213134"/>
            <a:ext cx="5721073" cy="2622204"/>
            <a:chOff x="35837121" y="13317819"/>
            <a:chExt cx="7627296" cy="3495905"/>
          </a:xfrm>
        </p:grpSpPr>
        <p:grpSp>
          <p:nvGrpSpPr>
            <p:cNvPr id="11" name="Group 10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227214" y="22213136"/>
            <a:ext cx="5735254" cy="2678500"/>
            <a:chOff x="36049537" y="18707397"/>
            <a:chExt cx="7646202" cy="3570958"/>
          </a:xfrm>
        </p:grpSpPr>
        <p:grpSp>
          <p:nvGrpSpPr>
            <p:cNvPr id="17" name="Group 16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356649" y="22327446"/>
            <a:ext cx="5701076" cy="2639303"/>
            <a:chOff x="35811593" y="7228114"/>
            <a:chExt cx="7600636" cy="3518702"/>
          </a:xfrm>
        </p:grpSpPr>
        <p:grpSp>
          <p:nvGrpSpPr>
            <p:cNvPr id="23" name="Group 22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367606" y="22327446"/>
            <a:ext cx="5721073" cy="2622204"/>
            <a:chOff x="35837121" y="13317819"/>
            <a:chExt cx="7627296" cy="3495905"/>
          </a:xfrm>
        </p:grpSpPr>
        <p:grpSp>
          <p:nvGrpSpPr>
            <p:cNvPr id="29" name="Group 28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341526" y="22327448"/>
            <a:ext cx="5735254" cy="2678500"/>
            <a:chOff x="36049537" y="18707397"/>
            <a:chExt cx="7646202" cy="3570958"/>
          </a:xfrm>
        </p:grpSpPr>
        <p:grpSp>
          <p:nvGrpSpPr>
            <p:cNvPr id="35" name="Group 34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70960" y="22441759"/>
            <a:ext cx="5701076" cy="2639303"/>
            <a:chOff x="35811593" y="7228114"/>
            <a:chExt cx="7600636" cy="3518702"/>
          </a:xfrm>
        </p:grpSpPr>
        <p:grpSp>
          <p:nvGrpSpPr>
            <p:cNvPr id="41" name="Group 40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481918" y="22441758"/>
            <a:ext cx="5721073" cy="2622204"/>
            <a:chOff x="35837121" y="13317819"/>
            <a:chExt cx="7627296" cy="3495905"/>
          </a:xfrm>
        </p:grpSpPr>
        <p:grpSp>
          <p:nvGrpSpPr>
            <p:cNvPr id="47" name="Group 46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455838" y="22441760"/>
            <a:ext cx="5735254" cy="2678500"/>
            <a:chOff x="36049537" y="18707397"/>
            <a:chExt cx="7646202" cy="3570958"/>
          </a:xfrm>
        </p:grpSpPr>
        <p:grpSp>
          <p:nvGrpSpPr>
            <p:cNvPr id="53" name="Group 52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585272" y="22556070"/>
            <a:ext cx="5701076" cy="2639303"/>
            <a:chOff x="35811593" y="7228114"/>
            <a:chExt cx="7600636" cy="3518702"/>
          </a:xfrm>
        </p:grpSpPr>
        <p:grpSp>
          <p:nvGrpSpPr>
            <p:cNvPr id="59" name="Group 58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596230" y="22556070"/>
            <a:ext cx="5721073" cy="2622204"/>
            <a:chOff x="35837121" y="13317819"/>
            <a:chExt cx="7627296" cy="3495905"/>
          </a:xfrm>
        </p:grpSpPr>
        <p:grpSp>
          <p:nvGrpSpPr>
            <p:cNvPr id="65" name="Group 64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570150" y="22556072"/>
            <a:ext cx="5735254" cy="2678500"/>
            <a:chOff x="36049537" y="18707397"/>
            <a:chExt cx="7646202" cy="3570958"/>
          </a:xfrm>
        </p:grpSpPr>
        <p:grpSp>
          <p:nvGrpSpPr>
            <p:cNvPr id="71" name="Group 70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954063" y="4884916"/>
            <a:ext cx="6836250" cy="350632"/>
            <a:chOff x="35848901" y="7228114"/>
            <a:chExt cx="6316345" cy="1260012"/>
          </a:xfrm>
        </p:grpSpPr>
        <p:sp>
          <p:nvSpPr>
            <p:cNvPr id="83" name="TextBox 82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56290" y="4884917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37191" y="2046455"/>
            <a:ext cx="6836250" cy="350632"/>
            <a:chOff x="35848901" y="7228114"/>
            <a:chExt cx="6316345" cy="1260012"/>
          </a:xfrm>
        </p:grpSpPr>
        <p:sp>
          <p:nvSpPr>
            <p:cNvPr id="96" name="TextBox 95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939417" y="2046456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934965" y="3571499"/>
            <a:ext cx="6836250" cy="350632"/>
            <a:chOff x="35848901" y="7228114"/>
            <a:chExt cx="6316345" cy="1260012"/>
          </a:xfrm>
        </p:grpSpPr>
        <p:sp>
          <p:nvSpPr>
            <p:cNvPr id="100" name="TextBox 99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937191" y="3571499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Research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1836" y="2461218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The Bioinformatics Core promotes experimental design, advanced computation and informatics analysis of ‘omics’ scale datasets that drives research forward.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34964" y="4052958"/>
            <a:ext cx="6819379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Maintain and make available high-performance computing hardware and software necessary for todays data-intensive bioinformatic analyses.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0934" y="5340036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/>
              <a:t>The Core helps to educate the next generation of bioinformaticians through highly acclaimed training workshops, seminars and through direct participation in research activities.</a:t>
            </a:r>
          </a:p>
        </p:txBody>
      </p:sp>
    </p:spTree>
    <p:extLst>
      <p:ext uri="{BB962C8B-B14F-4D97-AF65-F5344CB8AC3E}">
        <p14:creationId xmlns:p14="http://schemas.microsoft.com/office/powerpoint/2010/main" val="192611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Davis Bioinformatics Core in the Genome Center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637115"/>
            <a:ext cx="7802880" cy="48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4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http://bioinformatics.ucdavis.edu/</a:t>
            </a:r>
            <a:endParaRPr lang="en-US" dirty="0"/>
          </a:p>
          <a:p>
            <a:r>
              <a:rPr lang="en-US" dirty="0"/>
              <a:t>Computing Issues, including but not limited to</a:t>
            </a:r>
          </a:p>
          <a:p>
            <a:pPr marL="457200" lvl="1" indent="0">
              <a:buNone/>
            </a:pPr>
            <a:r>
              <a:rPr lang="en-US" dirty="0"/>
              <a:t>User account questions, equipment failure/malfunction, software install, software failures (not related to use)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helpdesk@genomecenter.ucdavis.edu</a:t>
            </a:r>
            <a:endParaRPr lang="en-US" dirty="0"/>
          </a:p>
          <a:p>
            <a:pPr marL="228600" lvl="1"/>
            <a:r>
              <a:rPr lang="en-US" sz="2800" dirty="0"/>
              <a:t>Bioinformatics related questions, including but not limited to</a:t>
            </a:r>
          </a:p>
          <a:p>
            <a:pPr marL="457200" lvl="2" indent="0">
              <a:buNone/>
            </a:pPr>
            <a:r>
              <a:rPr lang="en-US" sz="2400" dirty="0"/>
              <a:t>bioinformatic methods questions, software use, data questions</a:t>
            </a:r>
          </a:p>
          <a:p>
            <a:pPr marL="457200" lvl="2" indent="0">
              <a:buNone/>
            </a:pPr>
            <a:r>
              <a:rPr lang="en-US" sz="2400" dirty="0">
                <a:hlinkClick r:id="rId4"/>
              </a:rPr>
              <a:t>bioinformatics.core@ucdavis.edu</a:t>
            </a:r>
            <a:endParaRPr lang="en-US" sz="2400" dirty="0"/>
          </a:p>
          <a:p>
            <a:pPr marL="238125" lvl="1" indent="-238125"/>
            <a:r>
              <a:rPr lang="en-US" sz="2800" dirty="0"/>
              <a:t>Bioinformatics training and workshop related questions</a:t>
            </a:r>
          </a:p>
          <a:p>
            <a:pPr marL="460375" lvl="1" indent="0">
              <a:buNone/>
            </a:pPr>
            <a:r>
              <a:rPr lang="en-US" dirty="0">
                <a:hlinkClick r:id="rId5"/>
              </a:rPr>
              <a:t>training.bioinformatics@ucdavis.edu</a:t>
            </a:r>
            <a:endParaRPr lang="en-US" dirty="0"/>
          </a:p>
          <a:p>
            <a:pPr marL="457200" lvl="2" indent="0">
              <a:buNone/>
            </a:pPr>
            <a:endParaRPr lang="en-US" sz="2400" dirty="0"/>
          </a:p>
          <a:p>
            <a:pPr marL="342900" lvl="1" indent="-342900"/>
            <a:r>
              <a:rPr lang="en-US" sz="2800" dirty="0"/>
              <a:t>Mailing lists: </a:t>
            </a:r>
            <a:r>
              <a:rPr lang="en-US" sz="3200" dirty="0">
                <a:hlinkClick r:id="rId6"/>
              </a:rPr>
              <a:t>http://bioinformatics.ucdavis.edu/contact-us/</a:t>
            </a:r>
            <a:r>
              <a:rPr lang="en-US" sz="3200" dirty="0"/>
              <a:t>	</a:t>
            </a:r>
          </a:p>
          <a:p>
            <a:pPr marL="4572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to End understanding of single cell RNA sequencing</a:t>
            </a:r>
          </a:p>
          <a:p>
            <a:r>
              <a:rPr lang="en-US" dirty="0"/>
              <a:t>Experimental design</a:t>
            </a:r>
          </a:p>
          <a:p>
            <a:pPr lvl="1"/>
            <a:r>
              <a:rPr lang="en-US" dirty="0"/>
              <a:t>Technologies</a:t>
            </a:r>
          </a:p>
          <a:p>
            <a:pPr lvl="1"/>
            <a:r>
              <a:rPr lang="en-US" dirty="0"/>
              <a:t>Cost estimation</a:t>
            </a:r>
          </a:p>
          <a:p>
            <a:pPr lvl="1"/>
            <a:r>
              <a:rPr lang="en-US" dirty="0"/>
              <a:t>Analysis Workflow</a:t>
            </a:r>
          </a:p>
          <a:p>
            <a:r>
              <a:rPr lang="en-US" dirty="0"/>
              <a:t>To work through a complete experiment, starting from raw data to completion, including making a few figures.</a:t>
            </a:r>
          </a:p>
          <a:p>
            <a:r>
              <a:rPr lang="en-US" dirty="0"/>
              <a:t>Goal is 30-40% lecture/discussion 60-70% hands-on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60"/>
          </a:xfrm>
        </p:spPr>
        <p:txBody>
          <a:bodyPr>
            <a:normAutofit/>
          </a:bodyPr>
          <a:lstStyle/>
          <a:p>
            <a:r>
              <a:rPr lang="en-US" sz="3200" dirty="0"/>
              <a:t>Internet</a:t>
            </a:r>
          </a:p>
          <a:p>
            <a:pPr lvl="1"/>
            <a:r>
              <a:rPr lang="en-US" sz="2800" dirty="0"/>
              <a:t>If your home institution is on </a:t>
            </a:r>
            <a:r>
              <a:rPr lang="en-US" sz="2800" dirty="0" err="1"/>
              <a:t>eduroam</a:t>
            </a:r>
            <a:r>
              <a:rPr lang="en-US" sz="2800" dirty="0"/>
              <a:t>, you should be on already </a:t>
            </a:r>
            <a:r>
              <a:rPr lang="en-US" sz="2800" b="1" dirty="0"/>
              <a:t>hopefully</a:t>
            </a:r>
          </a:p>
          <a:p>
            <a:pPr lvl="1"/>
            <a:r>
              <a:rPr lang="en-US" sz="2800" dirty="0"/>
              <a:t>Guest Wireless</a:t>
            </a:r>
            <a:endParaRPr lang="en-US" sz="3200" dirty="0"/>
          </a:p>
          <a:p>
            <a:r>
              <a:rPr lang="en-US" sz="3200" dirty="0"/>
              <a:t>Schedule is loose, we will try and have short breaks, lunch is ~12-1pm then a technology talk</a:t>
            </a:r>
          </a:p>
          <a:p>
            <a:pPr lvl="1"/>
            <a:r>
              <a:rPr lang="en-US" dirty="0"/>
              <a:t>Monday – Takara</a:t>
            </a:r>
          </a:p>
          <a:p>
            <a:pPr lvl="1"/>
            <a:r>
              <a:rPr lang="en-US" dirty="0"/>
              <a:t>Tuesday – 10X Genomics</a:t>
            </a:r>
          </a:p>
          <a:p>
            <a:pPr lvl="1"/>
            <a:r>
              <a:rPr lang="en-US" dirty="0"/>
              <a:t>Wednesday - Illumina</a:t>
            </a:r>
          </a:p>
        </p:txBody>
      </p:sp>
    </p:spTree>
    <p:extLst>
      <p:ext uri="{BB962C8B-B14F-4D97-AF65-F5344CB8AC3E}">
        <p14:creationId xmlns:p14="http://schemas.microsoft.com/office/powerpoint/2010/main" val="82871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materials posted on </a:t>
            </a:r>
            <a:r>
              <a:rPr lang="en-US" dirty="0" err="1"/>
              <a:t>github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https://ucdavis-bioinformatics-training.github.io</a:t>
            </a:r>
            <a:r>
              <a:rPr lang="en-US">
                <a:hlinkClick r:id="rId2"/>
              </a:rPr>
              <a:t>/2017_2018-single-cell-RNA-sequencing-Workshop-UCD_UCB_UCSF/</a:t>
            </a:r>
            <a:r>
              <a:rPr lang="en-US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Course will be conducted on the UCD Bioinformatics Core’s server and cluster</a:t>
            </a:r>
          </a:p>
          <a:p>
            <a:pPr lvl="1"/>
            <a:r>
              <a:rPr lang="en-US" dirty="0" err="1"/>
              <a:t>ganesh.genomecenter.ucdavis.edu</a:t>
            </a:r>
            <a:endParaRPr lang="en-US" dirty="0"/>
          </a:p>
          <a:p>
            <a:pPr lvl="1"/>
            <a:r>
              <a:rPr lang="en-US" dirty="0"/>
              <a:t>Cluster usage will be under a workshop reservation</a:t>
            </a:r>
          </a:p>
          <a:p>
            <a:pPr lvl="1"/>
            <a:endParaRPr lang="en-US" dirty="0"/>
          </a:p>
          <a:p>
            <a:r>
              <a:rPr lang="en-US" dirty="0"/>
              <a:t>Everyone should have a username/password combo in their badge.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8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09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Day 1</a:t>
            </a:r>
          </a:p>
          <a:p>
            <a:pPr marL="0" indent="0">
              <a:buNone/>
            </a:pPr>
            <a:r>
              <a:rPr lang="en-US" sz="1600" dirty="0"/>
              <a:t>Introductions</a:t>
            </a:r>
          </a:p>
          <a:p>
            <a:pPr marL="0" indent="0">
              <a:buNone/>
            </a:pPr>
            <a:r>
              <a:rPr lang="en-US" sz="1600" dirty="0"/>
              <a:t>Logging in Introductory material (command line)</a:t>
            </a:r>
          </a:p>
          <a:p>
            <a:pPr marL="0" indent="0">
              <a:buNone/>
            </a:pPr>
            <a:r>
              <a:rPr lang="en-US" sz="1600" dirty="0"/>
              <a:t>Technology talk (Eric Chow, UCSF)</a:t>
            </a:r>
          </a:p>
          <a:p>
            <a:pPr marL="0" indent="0">
              <a:buNone/>
            </a:pPr>
            <a:r>
              <a:rPr lang="en-US" sz="1600" dirty="0"/>
              <a:t>Lunch and Technology talk by Takara</a:t>
            </a:r>
          </a:p>
          <a:p>
            <a:pPr marL="0" indent="0">
              <a:buNone/>
            </a:pPr>
            <a:r>
              <a:rPr lang="en-US" sz="1600" dirty="0"/>
              <a:t>Continued Introductory material (command line/cluster)</a:t>
            </a:r>
          </a:p>
          <a:p>
            <a:pPr marL="0" indent="0">
              <a:buNone/>
            </a:pPr>
            <a:r>
              <a:rPr lang="en-US" sz="1600" dirty="0"/>
              <a:t>Generating Expression Tables (10X data)</a:t>
            </a:r>
          </a:p>
          <a:p>
            <a:pPr marL="0" indent="0">
              <a:buNone/>
            </a:pPr>
            <a:r>
              <a:rPr lang="en-US" sz="1600" b="1" u="sng" dirty="0"/>
              <a:t>Day 2</a:t>
            </a:r>
          </a:p>
          <a:p>
            <a:pPr marL="0" indent="0">
              <a:buNone/>
            </a:pPr>
            <a:r>
              <a:rPr lang="en-US" sz="1600" dirty="0"/>
              <a:t>Introduction to R</a:t>
            </a:r>
          </a:p>
          <a:p>
            <a:pPr marL="0" indent="0">
              <a:buNone/>
            </a:pPr>
            <a:r>
              <a:rPr lang="en-US" sz="1600" dirty="0"/>
              <a:t>Dataset Description</a:t>
            </a:r>
          </a:p>
          <a:p>
            <a:pPr marL="0" indent="0">
              <a:buNone/>
            </a:pPr>
            <a:r>
              <a:rPr lang="en-US" sz="1600" dirty="0"/>
              <a:t>Lunch and Technology talk by 10X Genomics</a:t>
            </a:r>
          </a:p>
          <a:p>
            <a:pPr marL="0" indent="0">
              <a:buNone/>
            </a:pPr>
            <a:r>
              <a:rPr lang="en-US" sz="1600" dirty="0"/>
              <a:t>Analysis with Seurat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9AAF88-F72E-E14F-936E-FE4A3DB5846F}"/>
              </a:ext>
            </a:extLst>
          </p:cNvPr>
          <p:cNvSpPr txBox="1">
            <a:spLocks/>
          </p:cNvSpPr>
          <p:nvPr/>
        </p:nvSpPr>
        <p:spPr>
          <a:xfrm>
            <a:off x="6314768" y="1825625"/>
            <a:ext cx="565109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u="sng" dirty="0"/>
              <a:t>Day 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Continued analysis with Seurat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Lunch and Technology talk by Illumina</a:t>
            </a:r>
          </a:p>
          <a:p>
            <a:pPr marL="0" indent="0">
              <a:buNone/>
            </a:pPr>
            <a:r>
              <a:rPr lang="en-US" sz="1600" dirty="0"/>
              <a:t>Continued analysis with Seurat</a:t>
            </a:r>
          </a:p>
          <a:p>
            <a:pPr marL="0" indent="0">
              <a:buFont typeface="Aria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8256002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3FC44A4-49ED-2F46-A784-F2AFB35CEBAA}" vid="{306A6F1E-9F34-C64F-8D8E-471C431EC3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ucdavis_biocore</Template>
  <TotalTime>421</TotalTime>
  <Words>435</Words>
  <Application>Microsoft Macintosh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UCDavis-theme</vt:lpstr>
      <vt:lpstr>Quick Introduction and Introduction to the UC Davis Bioinformatics Core</vt:lpstr>
      <vt:lpstr>The mission of the Bioinformatics Core facility is to facilitate outstanding omics- scale research through these activities:</vt:lpstr>
      <vt:lpstr>UC Davis Bioinformatics Core in the Genome Center</vt:lpstr>
      <vt:lpstr>Contacts</vt:lpstr>
      <vt:lpstr>Goals</vt:lpstr>
      <vt:lpstr>Workshop Info</vt:lpstr>
      <vt:lpstr>Workshop Info</vt:lpstr>
      <vt:lpstr>Schedule at a glance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Matthew Lee Settles</dc:creator>
  <cp:lastModifiedBy>Matthew Lee Settles</cp:lastModifiedBy>
  <cp:revision>23</cp:revision>
  <cp:lastPrinted>2017-06-19T16:27:28Z</cp:lastPrinted>
  <dcterms:created xsi:type="dcterms:W3CDTF">2017-06-19T14:09:02Z</dcterms:created>
  <dcterms:modified xsi:type="dcterms:W3CDTF">2018-03-19T17:09:25Z</dcterms:modified>
</cp:coreProperties>
</file>