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84" r:id="rId2"/>
    <p:sldId id="373" r:id="rId3"/>
    <p:sldId id="388" r:id="rId4"/>
    <p:sldId id="385" r:id="rId5"/>
    <p:sldId id="415" r:id="rId6"/>
    <p:sldId id="409" r:id="rId7"/>
    <p:sldId id="414" r:id="rId8"/>
    <p:sldId id="427" r:id="rId9"/>
    <p:sldId id="411" r:id="rId10"/>
    <p:sldId id="412" r:id="rId11"/>
    <p:sldId id="428" r:id="rId12"/>
    <p:sldId id="426" r:id="rId13"/>
    <p:sldId id="424" r:id="rId14"/>
    <p:sldId id="417" r:id="rId15"/>
    <p:sldId id="4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6F7730-8DA8-3F47-89BA-F8367FFB688E}">
          <p14:sldIdLst>
            <p14:sldId id="384"/>
            <p14:sldId id="373"/>
            <p14:sldId id="388"/>
            <p14:sldId id="385"/>
            <p14:sldId id="415"/>
            <p14:sldId id="409"/>
            <p14:sldId id="414"/>
            <p14:sldId id="427"/>
            <p14:sldId id="411"/>
            <p14:sldId id="412"/>
            <p14:sldId id="428"/>
            <p14:sldId id="426"/>
            <p14:sldId id="424"/>
            <p14:sldId id="417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8"/>
    <p:restoredTop sz="90901"/>
  </p:normalViewPr>
  <p:slideViewPr>
    <p:cSldViewPr snapToGrid="0" snapToObjects="1">
      <p:cViewPr varScale="1">
        <p:scale>
          <a:sx n="85" d="100"/>
          <a:sy n="85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4664A-E94C-1E48-87DE-6B2D861CC4E3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6928-AF02-014C-A64D-747878E9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stochastic gene expression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Clonal populations of cells exhibit substantial phenotypic variation. Such heterogeneity can be essential for many biological processes and is conjectured to arise from stochasticity, or noise, in gene expression.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Bulk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RNAseq 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averages that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6928-AF02-014C-A64D-747878E948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1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7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7B2-3269-4E45-84E0-3A554EA5F6E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r>
              <a:rPr lang="en-US" dirty="0" err="1"/>
              <a:t>Bioinformatics.core@ucdavis.edu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A8BD-42EC-854E-AF4A-0719632645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.core@ucdavis.edu" TargetMode="External"/><Relationship Id="rId2" Type="http://schemas.openxmlformats.org/officeDocument/2006/relationships/hyperlink" Target="mailto:settles@ucdav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llumina.com/systems/hiseq-3000-4000/specification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rmatics.ucdavis.edu/services-2/" TargetMode="External"/><Relationship Id="rId2" Type="http://schemas.openxmlformats.org/officeDocument/2006/relationships/hyperlink" Target="http://dnatech.genomecenter.ucdavis.edu/pric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Cell Transcriptomics</a:t>
            </a:r>
            <a:br>
              <a:rPr lang="en-US" dirty="0"/>
            </a:br>
            <a:r>
              <a:rPr lang="en-US" dirty="0" err="1"/>
              <a:t>scRNAseq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Matthew L. Settles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Genome Center Bioinformatics Core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  <a:hlinkClick r:id="rId2"/>
              </a:rPr>
              <a:t>settles@ucdavis.edu</a:t>
            </a:r>
            <a:r>
              <a:rPr lang="en-CA" dirty="0">
                <a:latin typeface="Arial" charset="0"/>
                <a:cs typeface="Arial Unicode MS" charset="0"/>
              </a:rPr>
              <a:t>; </a:t>
            </a:r>
            <a:r>
              <a:rPr lang="en-CA" dirty="0">
                <a:latin typeface="Arial" charset="0"/>
                <a:cs typeface="Arial Unicode MS" charset="0"/>
                <a:hlinkClick r:id="rId3"/>
              </a:rPr>
              <a:t>bioinformatics.core@ucdavis.edu</a:t>
            </a:r>
            <a:endParaRPr lang="en-CA" dirty="0">
              <a:latin typeface="Arial" charset="0"/>
              <a:cs typeface="Arial Unicode M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62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Sequencing - Characterization of transcripts, or differential gene expression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Factors to consider are:</a:t>
            </a:r>
          </a:p>
          <a:p>
            <a:r>
              <a:rPr lang="en-US" sz="2200" dirty="0"/>
              <a:t>Read length needed depends on likelihood of mapping uniqueness, but generally longer is better and paired-end is better than single-end (except when its not) ( 75bp or greater is best ).</a:t>
            </a:r>
          </a:p>
          <a:p>
            <a:r>
              <a:rPr lang="en-US" sz="2200" dirty="0"/>
              <a:t>Complexity of sample, &gt;&gt; complexity -&gt; the &gt;&gt; depth.</a:t>
            </a:r>
          </a:p>
          <a:p>
            <a:r>
              <a:rPr lang="en-US" sz="2200" dirty="0"/>
              <a:t>Interest in measuring genes expressed at low levels, &lt;&lt; level -&gt; the &gt;&gt; depth. </a:t>
            </a:r>
          </a:p>
          <a:p>
            <a:r>
              <a:rPr lang="en-US" sz="2200" dirty="0"/>
              <a:t>The fold change you want to be able to detect ( &lt; fold change more replicates and more depth).</a:t>
            </a:r>
          </a:p>
          <a:p>
            <a:r>
              <a:rPr lang="en-US" sz="2200" dirty="0"/>
              <a:t>Detection of novel transcripts, or quantification of isoforms (full-length libraries) requires &gt;&gt; sequencing depth.</a:t>
            </a:r>
          </a:p>
        </p:txBody>
      </p:sp>
      <p:sp>
        <p:nvSpPr>
          <p:cNvPr id="6" name="Rectangle 5"/>
          <p:cNvSpPr/>
          <p:nvPr/>
        </p:nvSpPr>
        <p:spPr>
          <a:xfrm>
            <a:off x="966216" y="5691178"/>
            <a:ext cx="10515600" cy="1096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amount of sequencing needed for a given experiment is best determined by the goals of the experiment and the nature of the sample.</a:t>
            </a:r>
          </a:p>
        </p:txBody>
      </p:sp>
    </p:spTree>
    <p:extLst>
      <p:ext uri="{BB962C8B-B14F-4D97-AF65-F5344CB8AC3E}">
        <p14:creationId xmlns:p14="http://schemas.microsoft.com/office/powerpoint/2010/main" val="145461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Sequencing, V2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09675" y="437459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  <a:r>
                        <a:rPr lang="en-US" baseline="0" dirty="0"/>
                        <a:t>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Recommended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100bp (16bp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bc</a:t>
                      </a:r>
                      <a:r>
                        <a:rPr lang="en-US" baseline="0" dirty="0"/>
                        <a:t>, 10bp UMI)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0" dirty="0"/>
                        <a:t> barcode and UMI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I7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Index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</a:t>
                      </a:r>
                      <a:r>
                        <a:rPr lang="en-US" baseline="0" dirty="0"/>
                        <a:t> Tag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86788" y="2199153"/>
            <a:ext cx="2847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Validated on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Novaseq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HiSeq</a:t>
            </a:r>
            <a:r>
              <a:rPr lang="en-US" dirty="0"/>
              <a:t> 4000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HiSeq</a:t>
            </a:r>
            <a:r>
              <a:rPr lang="en-US" dirty="0"/>
              <a:t> 2500 Rapid Run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NextSeq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MiSeq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9675" y="3871913"/>
            <a:ext cx="737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sequencing run, with 3 reads, V2 kits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9675" y="1613277"/>
            <a:ext cx="67198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Recommendation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50,000 raw reads per cell is the recommended sequencing depth for ‘typical’ samples.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30,000 raw reads per cell is sufficient for RNA-poor cell types such as PBMCs.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Given variability in cell counting/loading, extra sequencing may be required if the cell count is higher than anticipated.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0936" y="6336715"/>
            <a:ext cx="10354339" cy="4001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@ full capacity 10,000 cells per sample and 50K reads per cell = 500M reads or ~1.25 lane/sample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0" y="180295"/>
            <a:ext cx="6343650" cy="15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4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27" y="1429131"/>
            <a:ext cx="9430906" cy="43388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sequencing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6204920"/>
            <a:ext cx="10515600" cy="51496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http://www.illumina.com/systems/hiseq-3000-4000/specifications.html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8200" y="2610959"/>
            <a:ext cx="650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95221" y="3137231"/>
            <a:ext cx="650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1165379" y="1913112"/>
            <a:ext cx="756623" cy="44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80279" y="3307572"/>
            <a:ext cx="896" cy="5819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17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length matters (10x slide)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5" y="1514729"/>
            <a:ext cx="8637906" cy="5121236"/>
          </a:xfrm>
        </p:spPr>
      </p:pic>
    </p:spTree>
    <p:extLst>
      <p:ext uri="{BB962C8B-B14F-4D97-AF65-F5344CB8AC3E}">
        <p14:creationId xmlns:p14="http://schemas.microsoft.com/office/powerpoint/2010/main" val="60362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Cell Isolation</a:t>
            </a:r>
          </a:p>
          <a:p>
            <a:r>
              <a:rPr lang="en-US" dirty="0"/>
              <a:t>Library preparation (Per sample/cell)</a:t>
            </a:r>
          </a:p>
          <a:p>
            <a:r>
              <a:rPr lang="en-US" dirty="0"/>
              <a:t>Sequencing (Number of lanes)</a:t>
            </a:r>
          </a:p>
          <a:p>
            <a:r>
              <a:rPr lang="en-US" dirty="0"/>
              <a:t>Bioinformatics</a:t>
            </a:r>
          </a:p>
          <a:p>
            <a:pPr marL="457200" lvl="1" indent="0">
              <a:buNone/>
            </a:pPr>
            <a:r>
              <a:rPr lang="en-US" dirty="0"/>
              <a:t>General rule is to estimate the same dollar amount as data generation, i.e. double your budget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>
                <a:hlinkClick r:id="rId2"/>
              </a:rPr>
              <a:t>http://dnatech.genomecenter.ucdavis.edu/prices/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>
                <a:hlinkClick r:id="rId3"/>
              </a:rPr>
              <a:t>http://bioinformatics.ucdavis.edu/services-2/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0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Consistent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7756" y="2504702"/>
            <a:ext cx="9576487" cy="299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BE CONSISTENT ACROSS ALL SAMPLES!!! </a:t>
            </a:r>
          </a:p>
        </p:txBody>
      </p:sp>
    </p:spTree>
    <p:extLst>
      <p:ext uri="{BB962C8B-B14F-4D97-AF65-F5344CB8AC3E}">
        <p14:creationId xmlns:p14="http://schemas.microsoft.com/office/powerpoint/2010/main" val="209704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14475" y="1925635"/>
            <a:ext cx="9629775" cy="2832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The sequencing of the transcriptomes of single-cells, or single-cell RNA-sequencing, has now become the dominant technology for the identification of novel cell types and for the study of stochastic gene expression. 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724025" y="5126035"/>
            <a:ext cx="9629775" cy="1731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600" dirty="0"/>
              <a:t>Single-cell transcriptomics determines what genes (and in what relative quantity) are being expressed in each cell.</a:t>
            </a:r>
          </a:p>
        </p:txBody>
      </p:sp>
    </p:spTree>
    <p:extLst>
      <p:ext uri="{BB962C8B-B14F-4D97-AF65-F5344CB8AC3E}">
        <p14:creationId xmlns:p14="http://schemas.microsoft.com/office/powerpoint/2010/main" val="35441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reasons to conduct single cell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Bulk RNAseq, where you measure the ’average’ expression of all constituent cells, is sometimes insufficient for some experimental questions.</a:t>
            </a:r>
          </a:p>
          <a:p>
            <a:endParaRPr lang="en-US" dirty="0"/>
          </a:p>
          <a:p>
            <a:r>
              <a:rPr lang="en-US" dirty="0"/>
              <a:t>Gene dynamics - what changes in gene expression effect different cell characteristics, such as during differentiation</a:t>
            </a:r>
          </a:p>
          <a:p>
            <a:r>
              <a:rPr lang="en-US" dirty="0"/>
              <a:t>RNA splicing </a:t>
            </a:r>
            <a:r>
              <a:rPr lang="mr-IN" dirty="0"/>
              <a:t>–</a:t>
            </a:r>
            <a:r>
              <a:rPr lang="en-US" dirty="0"/>
              <a:t> cell to cell variation in alternative splicing</a:t>
            </a:r>
          </a:p>
          <a:p>
            <a:r>
              <a:rPr lang="en-US" dirty="0"/>
              <a:t>Cell typing - genes expressed in a cell are used to identify types of cells. The main goal in cell typing is to find a way to determine the identity of cells that don't have known genetic markers.</a:t>
            </a:r>
          </a:p>
          <a:p>
            <a:r>
              <a:rPr lang="en-US" dirty="0"/>
              <a:t>Spatial Transcriptomics </a:t>
            </a:r>
            <a:r>
              <a:rPr lang="mr-IN" dirty="0"/>
              <a:t>–</a:t>
            </a:r>
            <a:r>
              <a:rPr lang="en-US" dirty="0"/>
              <a:t> isolation of cells with known spatial location.</a:t>
            </a:r>
          </a:p>
        </p:txBody>
      </p:sp>
    </p:spTree>
    <p:extLst>
      <p:ext uri="{BB962C8B-B14F-4D97-AF65-F5344CB8AC3E}">
        <p14:creationId xmlns:p14="http://schemas.microsoft.com/office/powerpoint/2010/main" val="129450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720725"/>
          </a:xfrm>
        </p:spPr>
        <p:txBody>
          <a:bodyPr/>
          <a:lstStyle/>
          <a:p>
            <a:r>
              <a:rPr lang="en-US" sz="3200" dirty="0"/>
              <a:t>Exponential scaling of single-cell RNAseq in the last decade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86"/>
          <a:stretch/>
        </p:blipFill>
        <p:spPr>
          <a:xfrm>
            <a:off x="1697487" y="1592818"/>
            <a:ext cx="9656313" cy="4941333"/>
          </a:xfrm>
        </p:spPr>
      </p:pic>
      <p:sp>
        <p:nvSpPr>
          <p:cNvPr id="5" name="Rectangle 4"/>
          <p:cNvSpPr/>
          <p:nvPr/>
        </p:nvSpPr>
        <p:spPr>
          <a:xfrm>
            <a:off x="838200" y="1145143"/>
            <a:ext cx="331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/abs/1704.01379</a:t>
            </a:r>
          </a:p>
        </p:txBody>
      </p:sp>
    </p:spTree>
    <p:extLst>
      <p:ext uri="{BB962C8B-B14F-4D97-AF65-F5344CB8AC3E}">
        <p14:creationId xmlns:p14="http://schemas.microsoft.com/office/powerpoint/2010/main" val="23073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Beginning with the question of interest ( and working backwards )</a:t>
            </a:r>
          </a:p>
          <a:p>
            <a:r>
              <a:rPr lang="en-US" dirty="0"/>
              <a:t>The final step of a DE analysis is the application of a linear model to each gene in your dataset.</a:t>
            </a:r>
          </a:p>
          <a:p>
            <a:pPr marL="457200" lvl="1" indent="0">
              <a:buNone/>
            </a:pPr>
            <a:r>
              <a:rPr lang="en-US" dirty="0"/>
              <a:t>Traditional statistical considerations and basic principals of statistical design of experiments apply.</a:t>
            </a:r>
          </a:p>
          <a:p>
            <a:pPr lvl="1"/>
            <a:r>
              <a:rPr lang="en-US" b="1" dirty="0"/>
              <a:t>Control</a:t>
            </a:r>
            <a:r>
              <a:rPr lang="en-US" dirty="0"/>
              <a:t> for effects of outside variables, avoid/consider possible biases, avoid confounding variables in sample preparation.</a:t>
            </a:r>
          </a:p>
          <a:p>
            <a:pPr lvl="1"/>
            <a:r>
              <a:rPr lang="en-US" b="1" dirty="0"/>
              <a:t>Randomization</a:t>
            </a:r>
            <a:r>
              <a:rPr lang="en-US" dirty="0"/>
              <a:t> of samples, plots, etc.</a:t>
            </a:r>
          </a:p>
          <a:p>
            <a:pPr lvl="1"/>
            <a:r>
              <a:rPr lang="en-US" b="1" dirty="0"/>
              <a:t>Replication</a:t>
            </a:r>
            <a:r>
              <a:rPr lang="en-US" dirty="0"/>
              <a:t> is essential (triplicates are THE minimum)</a:t>
            </a:r>
          </a:p>
          <a:p>
            <a:r>
              <a:rPr lang="en-US" dirty="0"/>
              <a:t>You should know your final </a:t>
            </a:r>
            <a:r>
              <a:rPr lang="en-US"/>
              <a:t>(DE) </a:t>
            </a:r>
            <a:r>
              <a:rPr lang="en-US" dirty="0"/>
              <a:t>model and comparison contrasts before beginning your experiment.</a:t>
            </a:r>
          </a:p>
        </p:txBody>
      </p:sp>
    </p:spTree>
    <p:extLst>
      <p:ext uri="{BB962C8B-B14F-4D97-AF65-F5344CB8AC3E}">
        <p14:creationId xmlns:p14="http://schemas.microsoft.com/office/powerpoint/2010/main" val="124311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preparing samples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0726" y="1690688"/>
            <a:ext cx="10100930" cy="4347041"/>
          </a:xfrm>
        </p:spPr>
        <p:txBody>
          <a:bodyPr>
            <a:noAutofit/>
          </a:bodyPr>
          <a:lstStyle/>
          <a:p>
            <a:r>
              <a:rPr lang="en-US" sz="2400" dirty="0"/>
              <a:t>Prepare more samples then you are going to need, i.e. expect some will be of poor quality, or fail </a:t>
            </a:r>
          </a:p>
          <a:p>
            <a:r>
              <a:rPr lang="en-US" sz="2400" dirty="0"/>
              <a:t>Preparation stages should occur across all samples at the same time (or as close as possible) and by the same person</a:t>
            </a:r>
          </a:p>
          <a:p>
            <a:r>
              <a:rPr lang="en-US" sz="2400" dirty="0"/>
              <a:t>Spend time practicing a new technique to produce the highest quality product you can, reliably</a:t>
            </a:r>
          </a:p>
          <a:p>
            <a:r>
              <a:rPr lang="en-US" sz="2400" strike="sngStrike" dirty="0"/>
              <a:t>Quality should be established using Fragment analysis traces (pseudo-gel images, RNA RIN &gt; 7.0)</a:t>
            </a:r>
          </a:p>
          <a:p>
            <a:r>
              <a:rPr lang="en-US" sz="2400" strike="sngStrike" dirty="0"/>
              <a:t>DNA/RNA should not be degraded</a:t>
            </a:r>
          </a:p>
          <a:p>
            <a:pPr lvl="1"/>
            <a:r>
              <a:rPr lang="en-US" sz="2000" strike="sngStrike" dirty="0"/>
              <a:t>260/280 ratios for RNA should be approximately 2.0 and 260/230 should be between 2.0 and 2.2. Values over 1.8 are acceptable</a:t>
            </a:r>
          </a:p>
          <a:p>
            <a:r>
              <a:rPr lang="en-US" sz="2400" strike="sngStrike" dirty="0"/>
              <a:t>Quantity should be determined with a </a:t>
            </a:r>
            <a:r>
              <a:rPr lang="en-US" sz="2400" strike="sngStrike" dirty="0" err="1"/>
              <a:t>Fluorometer</a:t>
            </a:r>
            <a:r>
              <a:rPr lang="en-US" sz="2400" strike="sngStrike" dirty="0"/>
              <a:t>, such as a Qubit.</a:t>
            </a:r>
          </a:p>
        </p:txBody>
      </p:sp>
    </p:spTree>
    <p:extLst>
      <p:ext uri="{BB962C8B-B14F-4D97-AF65-F5344CB8AC3E}">
        <p14:creationId xmlns:p14="http://schemas.microsoft.com/office/powerpoint/2010/main" val="56905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to </a:t>
            </a:r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libraries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Considerations</a:t>
            </a:r>
          </a:p>
          <a:p>
            <a:r>
              <a:rPr lang="en-US" dirty="0"/>
              <a:t>QA/QC of </a:t>
            </a:r>
            <a:r>
              <a:rPr lang="en-US" strike="sngStrike" dirty="0"/>
              <a:t>RNA samples</a:t>
            </a:r>
            <a:r>
              <a:rPr lang="en-US" dirty="0"/>
              <a:t> Cells </a:t>
            </a:r>
            <a:r>
              <a:rPr lang="en-US" sz="2400" dirty="0">
                <a:solidFill>
                  <a:srgbClr val="FF0000"/>
                </a:solidFill>
              </a:rPr>
              <a:t>[Consistency across samples is most important.]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‘Cleanliness’ of cells and accurate cell counts</a:t>
            </a:r>
          </a:p>
          <a:p>
            <a:r>
              <a:rPr lang="en-US" dirty="0"/>
              <a:t>What is the RNA of interest </a:t>
            </a:r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en-US" sz="2400" dirty="0" err="1">
                <a:solidFill>
                  <a:srgbClr val="FF0000"/>
                </a:solidFill>
              </a:rPr>
              <a:t>polyA</a:t>
            </a:r>
            <a:r>
              <a:rPr lang="en-US" sz="2400" dirty="0">
                <a:solidFill>
                  <a:srgbClr val="FF0000"/>
                </a:solidFill>
              </a:rPr>
              <a:t> extraction is pretty universal]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Library Preparation </a:t>
            </a:r>
          </a:p>
          <a:p>
            <a:pPr lvl="1"/>
            <a:r>
              <a:rPr lang="en-US" dirty="0"/>
              <a:t>Stranded Vs. </a:t>
            </a:r>
            <a:r>
              <a:rPr lang="en-US" dirty="0" err="1"/>
              <a:t>Unstranded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[Standard is pretty universal]</a:t>
            </a:r>
          </a:p>
          <a:p>
            <a:r>
              <a:rPr lang="en-US" dirty="0"/>
              <a:t>Size Selection/Cleanup </a:t>
            </a:r>
            <a:r>
              <a:rPr lang="en-US" sz="2400" dirty="0">
                <a:solidFill>
                  <a:srgbClr val="FF0000"/>
                </a:solidFill>
              </a:rPr>
              <a:t>[Target kit recommendations]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Final QA </a:t>
            </a:r>
            <a:r>
              <a:rPr lang="en-US" dirty="0">
                <a:solidFill>
                  <a:srgbClr val="FF0000"/>
                </a:solidFill>
              </a:rPr>
              <a:t>[Consistency across samples remains most important.]</a:t>
            </a:r>
          </a:p>
        </p:txBody>
      </p:sp>
    </p:spTree>
    <p:extLst>
      <p:ext uri="{BB962C8B-B14F-4D97-AF65-F5344CB8AC3E}">
        <p14:creationId xmlns:p14="http://schemas.microsoft.com/office/powerpoint/2010/main" val="150679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Library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5098299"/>
            <a:ext cx="7979568" cy="1893051"/>
          </a:xfrm>
        </p:spPr>
      </p:pic>
      <p:sp>
        <p:nvSpPr>
          <p:cNvPr id="5" name="TextBox 4"/>
          <p:cNvSpPr txBox="1"/>
          <p:nvPr/>
        </p:nvSpPr>
        <p:spPr>
          <a:xfrm>
            <a:off x="1200150" y="1690688"/>
            <a:ext cx="10477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Library Barcode (Sample Index) - Used to pool multiple samples on one sequencing lane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Cell Barcode (10x Barcode) </a:t>
            </a:r>
            <a:r>
              <a:rPr lang="mr-IN" sz="3200" dirty="0"/>
              <a:t>–</a:t>
            </a:r>
            <a:r>
              <a:rPr lang="en-US" sz="3200" dirty="0"/>
              <a:t> Used to identify the cell the read came from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Unique Molecular Index (UMI) </a:t>
            </a:r>
            <a:r>
              <a:rPr lang="mr-IN" sz="3200" dirty="0"/>
              <a:t>–</a:t>
            </a:r>
            <a:r>
              <a:rPr lang="en-US" sz="3200" dirty="0"/>
              <a:t> Used to identify reads that arise during PCR replication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Sequencing Reads </a:t>
            </a:r>
            <a:r>
              <a:rPr lang="mr-IN" sz="3200" dirty="0"/>
              <a:t>–</a:t>
            </a:r>
            <a:r>
              <a:rPr lang="en-US" sz="3200" dirty="0"/>
              <a:t> Used to identify the gene a read came from</a:t>
            </a:r>
          </a:p>
        </p:txBody>
      </p:sp>
    </p:spTree>
    <p:extLst>
      <p:ext uri="{BB962C8B-B14F-4D97-AF65-F5344CB8AC3E}">
        <p14:creationId xmlns:p14="http://schemas.microsoft.com/office/powerpoint/2010/main" val="133013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Coverage is determined differently for “Counting” based experiments (RNAseq, amplicons, etc.) where an expected number of reads per </a:t>
                </a:r>
                <a:r>
                  <a:rPr lang="en-US" dirty="0">
                    <a:solidFill>
                      <a:srgbClr val="FF0000"/>
                    </a:solidFill>
                  </a:rPr>
                  <a:t>cell</a:t>
                </a:r>
                <a:r>
                  <a:rPr lang="en-US" dirty="0"/>
                  <a:t> is typically more suitable.</a:t>
                </a:r>
              </a:p>
              <a:p>
                <a:r>
                  <a:rPr lang="en-US" dirty="0"/>
                  <a:t>The first and most basic question is how many reads per </a:t>
                </a:r>
                <a:r>
                  <a:rPr lang="en-US" dirty="0">
                    <a:solidFill>
                      <a:srgbClr val="FF0000"/>
                    </a:solidFill>
                  </a:rPr>
                  <a:t>cell</a:t>
                </a:r>
                <a:r>
                  <a:rPr lang="en-US" dirty="0"/>
                  <a:t> will I get</a:t>
                </a:r>
                <a:br>
                  <a:rPr lang="en-US" dirty="0"/>
                </a:br>
                <a:r>
                  <a:rPr lang="en-US" dirty="0"/>
                  <a:t>Factors to consider are (per lane): </a:t>
                </a:r>
              </a:p>
              <a:p>
                <a:pPr marL="457200" lvl="1" indent="0">
                  <a:buNone/>
                </a:pPr>
                <a:r>
                  <a:rPr lang="en-US" dirty="0"/>
                  <a:t>1. Number of reads being sequenced</a:t>
                </a:r>
              </a:p>
              <a:p>
                <a:pPr marL="457200" lvl="1" indent="0">
                  <a:buNone/>
                </a:pPr>
                <a:r>
                  <a:rPr lang="en-US" dirty="0"/>
                  <a:t>2. Number of </a:t>
                </a:r>
                <a:r>
                  <a:rPr lang="en-US" dirty="0">
                    <a:solidFill>
                      <a:srgbClr val="FF0000"/>
                    </a:solidFill>
                  </a:rPr>
                  <a:t>cells</a:t>
                </a:r>
                <a:r>
                  <a:rPr lang="en-US" dirty="0"/>
                  <a:t> being sequenced (estimates)</a:t>
                </a:r>
              </a:p>
              <a:p>
                <a:pPr marL="457200" lvl="1" indent="0">
                  <a:buNone/>
                </a:pPr>
                <a:r>
                  <a:rPr lang="en-US" dirty="0"/>
                  <a:t>3. Expected percentage of usable data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𝑟𝑒𝑎𝑑𝑠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𝑐𝑒𝑙𝑙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𝑟𝑒𝑎𝑑𝑠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𝑠𝑒𝑞𝑢𝑒𝑛𝑐𝑒𝑑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∗0.8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𝑐𝑒𝑙𝑙𝑠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𝑝𝑜𝑜𝑙𝑒𝑑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Read length, or SE vs PE, does not factor into sequencing depth.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24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9625</TotalTime>
  <Words>1012</Words>
  <Application>Microsoft Macintosh PowerPoint</Application>
  <PresentationFormat>Widescreen</PresentationFormat>
  <Paragraphs>109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Cambria Math</vt:lpstr>
      <vt:lpstr>Mangal</vt:lpstr>
      <vt:lpstr>Office Theme</vt:lpstr>
      <vt:lpstr>Single Cell Transcriptomics scRNAseq</vt:lpstr>
      <vt:lpstr>Purpose</vt:lpstr>
      <vt:lpstr>Major reasons to conduct single cell analysis</vt:lpstr>
      <vt:lpstr>Exponential scaling of single-cell RNAseq in the last decade </vt:lpstr>
      <vt:lpstr>Designing Experiments</vt:lpstr>
      <vt:lpstr>General rules for preparing samples</vt:lpstr>
      <vt:lpstr>Comparison to RNA-seq libraries</vt:lpstr>
      <vt:lpstr>Elements of a Library</vt:lpstr>
      <vt:lpstr>Sequencing Depth</vt:lpstr>
      <vt:lpstr>Sequencing - Characterization of transcripts, or differential gene expression</vt:lpstr>
      <vt:lpstr>Sequencing, V2</vt:lpstr>
      <vt:lpstr>Illumina sequencing</vt:lpstr>
      <vt:lpstr>Read length matters (10x slide)</vt:lpstr>
      <vt:lpstr>Cost Estimation</vt:lpstr>
      <vt:lpstr>Be Consistent</vt:lpstr>
    </vt:vector>
  </TitlesOfParts>
  <Company/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</dc:title>
  <dc:creator>Matthew Lee Settles</dc:creator>
  <cp:lastModifiedBy>Matthew Lee Settles</cp:lastModifiedBy>
  <cp:revision>199</cp:revision>
  <dcterms:created xsi:type="dcterms:W3CDTF">2015-10-30T02:31:30Z</dcterms:created>
  <dcterms:modified xsi:type="dcterms:W3CDTF">2017-12-20T16:26:07Z</dcterms:modified>
</cp:coreProperties>
</file>