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Arimo"/>
      <p:regular r:id="rId19"/>
      <p:bold r:id="rId20"/>
      <p:italic r:id="rId21"/>
      <p:boldItalic r:id="rId22"/>
    </p:embeddedFont>
    <p:embeddedFont>
      <p:font typeface="Cambria Math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jtYslGNanvITs3FOTW/gZcCSMi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F5A491-A5F1-4154-9981-4F6F6501E368}">
  <a:tblStyle styleId="{70F5A491-A5F1-4154-9981-4F6F6501E368}" styleName="Table_0">
    <a:wholeTbl>
      <a:tcTxStyle b="off" i="off">
        <a:font>
          <a:latin typeface="等线"/>
          <a:ea typeface="等线"/>
          <a:cs typeface="等线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等线"/>
          <a:ea typeface="等线"/>
          <a:cs typeface="等线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等线"/>
          <a:ea typeface="等线"/>
          <a:cs typeface="等线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bold.fntdata"/><Relationship Id="rId11" Type="http://schemas.openxmlformats.org/officeDocument/2006/relationships/slide" Target="slides/slide6.xml"/><Relationship Id="rId22" Type="http://schemas.openxmlformats.org/officeDocument/2006/relationships/font" Target="fonts/Arimo-boldItalic.fntdata"/><Relationship Id="rId10" Type="http://schemas.openxmlformats.org/officeDocument/2006/relationships/slide" Target="slides/slide5.xml"/><Relationship Id="rId21" Type="http://schemas.openxmlformats.org/officeDocument/2006/relationships/font" Target="fonts/Arimo-italic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CambriaMath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rim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c585c12a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22c585c12a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2c585c12a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444f7a1c6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444f7a1c6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444f7a1c6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4"/>
          <p:cNvGrpSpPr/>
          <p:nvPr/>
        </p:nvGrpSpPr>
        <p:grpSpPr>
          <a:xfrm>
            <a:off x="2852287" y="803569"/>
            <a:ext cx="3008105" cy="1776485"/>
            <a:chOff x="6096000" y="2971800"/>
            <a:chExt cx="3008105" cy="1776485"/>
          </a:xfrm>
        </p:grpSpPr>
        <p:cxnSp>
          <p:nvCxnSpPr>
            <p:cNvPr id="89" name="Google Shape;89;p4"/>
            <p:cNvCxnSpPr/>
            <p:nvPr/>
          </p:nvCxnSpPr>
          <p:spPr>
            <a:xfrm>
              <a:off x="6456000" y="4568285"/>
              <a:ext cx="1215334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0" name="Google Shape;90;p4"/>
            <p:cNvCxnSpPr/>
            <p:nvPr/>
          </p:nvCxnSpPr>
          <p:spPr>
            <a:xfrm flipH="1" rot="10800000">
              <a:off x="6276000" y="2971800"/>
              <a:ext cx="424838" cy="1416485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1" name="Google Shape;91;p4"/>
            <p:cNvCxnSpPr>
              <a:stCxn id="92" idx="7"/>
            </p:cNvCxnSpPr>
            <p:nvPr/>
          </p:nvCxnSpPr>
          <p:spPr>
            <a:xfrm flipH="1" rot="10800000">
              <a:off x="6403279" y="2997106"/>
              <a:ext cx="1509000" cy="1443900"/>
            </a:xfrm>
            <a:prstGeom prst="straightConnector1">
              <a:avLst/>
            </a:prstGeom>
            <a:noFill/>
            <a:ln cap="flat" cmpd="sng" w="38100">
              <a:solidFill>
                <a:srgbClr val="8DA9DB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2" name="Google Shape;92;p4"/>
            <p:cNvSpPr/>
            <p:nvPr/>
          </p:nvSpPr>
          <p:spPr>
            <a:xfrm>
              <a:off x="6096000" y="4388285"/>
              <a:ext cx="360000" cy="360000"/>
            </a:xfrm>
            <a:prstGeom prst="ellipse">
              <a:avLst/>
            </a:prstGeom>
            <a:gradFill>
              <a:gsLst>
                <a:gs pos="0">
                  <a:srgbClr val="B0500F"/>
                </a:gs>
                <a:gs pos="48000">
                  <a:srgbClr val="ED8037"/>
                </a:gs>
                <a:gs pos="100000">
                  <a:srgbClr val="F4B081"/>
                </a:gs>
              </a:gsLst>
              <a:lin ang="16200000" scaled="0"/>
            </a:gra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" name="Google Shape;93;p4"/>
            <p:cNvCxnSpPr>
              <a:stCxn id="92" idx="7"/>
            </p:cNvCxnSpPr>
            <p:nvPr/>
          </p:nvCxnSpPr>
          <p:spPr>
            <a:xfrm flipH="1" rot="10800000">
              <a:off x="6403279" y="3575806"/>
              <a:ext cx="1486800" cy="865200"/>
            </a:xfrm>
            <a:prstGeom prst="straightConnector1">
              <a:avLst/>
            </a:prstGeom>
            <a:noFill/>
            <a:ln cap="flat" cmpd="sng" w="635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4" name="Google Shape;94;p4"/>
            <p:cNvCxnSpPr/>
            <p:nvPr/>
          </p:nvCxnSpPr>
          <p:spPr>
            <a:xfrm>
              <a:off x="7294109" y="3211054"/>
              <a:ext cx="990767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dash"/>
              <a:miter lim="800000"/>
              <a:headEnd len="med" w="med" type="triangle"/>
              <a:tailEnd len="sm" w="sm" type="none"/>
            </a:ln>
          </p:spPr>
        </p:cxnSp>
        <p:cxnSp>
          <p:nvCxnSpPr>
            <p:cNvPr id="95" name="Google Shape;95;p4"/>
            <p:cNvCxnSpPr/>
            <p:nvPr/>
          </p:nvCxnSpPr>
          <p:spPr>
            <a:xfrm>
              <a:off x="7912377" y="2996979"/>
              <a:ext cx="1191728" cy="57877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96" name="Google Shape;96;p4"/>
          <p:cNvSpPr txBox="1"/>
          <p:nvPr/>
        </p:nvSpPr>
        <p:spPr>
          <a:xfrm>
            <a:off x="7083658" y="595656"/>
            <a:ext cx="4233040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Actual step by Nesterov momentum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Gradient step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ambria"/>
                <a:ea typeface="Cambria"/>
                <a:cs typeface="Cambria"/>
                <a:sym typeface="Cambria"/>
              </a:rPr>
              <a:t>Momentum step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Gradient step ahead (correction)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DA9DB"/>
                </a:solidFill>
                <a:latin typeface="Cambria"/>
                <a:ea typeface="Cambria"/>
                <a:cs typeface="Cambria"/>
                <a:sym typeface="Cambria"/>
              </a:rPr>
              <a:t>Step ahead by standard momentum</a:t>
            </a:r>
            <a:endParaRPr sz="16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97" name="Google Shape;97;p4"/>
          <p:cNvCxnSpPr/>
          <p:nvPr/>
        </p:nvCxnSpPr>
        <p:spPr>
          <a:xfrm>
            <a:off x="6139218" y="751505"/>
            <a:ext cx="854440" cy="13687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" name="Google Shape;98;p4"/>
          <p:cNvCxnSpPr/>
          <p:nvPr/>
        </p:nvCxnSpPr>
        <p:spPr>
          <a:xfrm>
            <a:off x="6139218" y="2219391"/>
            <a:ext cx="854440" cy="13687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" name="Google Shape;99;p4"/>
          <p:cNvCxnSpPr/>
          <p:nvPr/>
        </p:nvCxnSpPr>
        <p:spPr>
          <a:xfrm>
            <a:off x="6139218" y="1253199"/>
            <a:ext cx="854440" cy="136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" name="Google Shape;100;p4"/>
          <p:cNvCxnSpPr/>
          <p:nvPr/>
        </p:nvCxnSpPr>
        <p:spPr>
          <a:xfrm>
            <a:off x="6139218" y="2714807"/>
            <a:ext cx="854440" cy="13687"/>
          </a:xfrm>
          <a:prstGeom prst="straightConnector1">
            <a:avLst/>
          </a:prstGeom>
          <a:noFill/>
          <a:ln cap="flat" cmpd="sng" w="38100">
            <a:solidFill>
              <a:srgbClr val="8DA9D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" name="Google Shape;101;p4"/>
          <p:cNvCxnSpPr/>
          <p:nvPr/>
        </p:nvCxnSpPr>
        <p:spPr>
          <a:xfrm>
            <a:off x="6139218" y="1763193"/>
            <a:ext cx="854440" cy="13687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" name="Google Shape;102;p4"/>
          <p:cNvCxnSpPr/>
          <p:nvPr/>
        </p:nvCxnSpPr>
        <p:spPr>
          <a:xfrm>
            <a:off x="3454532" y="828748"/>
            <a:ext cx="1191728" cy="578776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03" name="Google Shape;103;p4"/>
          <p:cNvGrpSpPr/>
          <p:nvPr/>
        </p:nvGrpSpPr>
        <p:grpSpPr>
          <a:xfrm>
            <a:off x="2855831" y="4358395"/>
            <a:ext cx="3008105" cy="1776485"/>
            <a:chOff x="6096000" y="2971800"/>
            <a:chExt cx="3008105" cy="1776485"/>
          </a:xfrm>
        </p:grpSpPr>
        <p:cxnSp>
          <p:nvCxnSpPr>
            <p:cNvPr id="104" name="Google Shape;104;p4"/>
            <p:cNvCxnSpPr/>
            <p:nvPr/>
          </p:nvCxnSpPr>
          <p:spPr>
            <a:xfrm>
              <a:off x="6456000" y="4568285"/>
              <a:ext cx="1215334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5" name="Google Shape;105;p4"/>
            <p:cNvCxnSpPr/>
            <p:nvPr/>
          </p:nvCxnSpPr>
          <p:spPr>
            <a:xfrm flipH="1" rot="10800000">
              <a:off x="6276000" y="2971800"/>
              <a:ext cx="424838" cy="1416485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6" name="Google Shape;106;p4"/>
            <p:cNvCxnSpPr>
              <a:stCxn id="107" idx="7"/>
            </p:cNvCxnSpPr>
            <p:nvPr/>
          </p:nvCxnSpPr>
          <p:spPr>
            <a:xfrm flipH="1" rot="10800000">
              <a:off x="6403279" y="2997106"/>
              <a:ext cx="1509000" cy="1443900"/>
            </a:xfrm>
            <a:prstGeom prst="straightConnector1">
              <a:avLst/>
            </a:prstGeom>
            <a:noFill/>
            <a:ln cap="flat" cmpd="sng" w="38100">
              <a:solidFill>
                <a:srgbClr val="8DA9DB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7" name="Google Shape;107;p4"/>
            <p:cNvSpPr/>
            <p:nvPr/>
          </p:nvSpPr>
          <p:spPr>
            <a:xfrm>
              <a:off x="6096000" y="4388285"/>
              <a:ext cx="360000" cy="360000"/>
            </a:xfrm>
            <a:prstGeom prst="ellipse">
              <a:avLst/>
            </a:prstGeom>
            <a:gradFill>
              <a:gsLst>
                <a:gs pos="0">
                  <a:srgbClr val="B0500F"/>
                </a:gs>
                <a:gs pos="48000">
                  <a:srgbClr val="ED8037"/>
                </a:gs>
                <a:gs pos="100000">
                  <a:srgbClr val="F4B081"/>
                </a:gs>
              </a:gsLst>
              <a:lin ang="16200000" scaled="0"/>
            </a:gra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" name="Google Shape;108;p4"/>
            <p:cNvCxnSpPr>
              <a:stCxn id="107" idx="7"/>
            </p:cNvCxnSpPr>
            <p:nvPr/>
          </p:nvCxnSpPr>
          <p:spPr>
            <a:xfrm flipH="1" rot="10800000">
              <a:off x="6403279" y="3575806"/>
              <a:ext cx="1486800" cy="865200"/>
            </a:xfrm>
            <a:prstGeom prst="straightConnector1">
              <a:avLst/>
            </a:prstGeom>
            <a:noFill/>
            <a:ln cap="flat" cmpd="sng" w="635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9" name="Google Shape;109;p4"/>
            <p:cNvCxnSpPr/>
            <p:nvPr/>
          </p:nvCxnSpPr>
          <p:spPr>
            <a:xfrm>
              <a:off x="7294109" y="3211054"/>
              <a:ext cx="990767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dash"/>
              <a:miter lim="800000"/>
              <a:headEnd len="med" w="med" type="triangle"/>
              <a:tailEnd len="sm" w="sm" type="none"/>
            </a:ln>
          </p:spPr>
        </p:cxnSp>
        <p:cxnSp>
          <p:nvCxnSpPr>
            <p:cNvPr id="110" name="Google Shape;110;p4"/>
            <p:cNvCxnSpPr/>
            <p:nvPr/>
          </p:nvCxnSpPr>
          <p:spPr>
            <a:xfrm>
              <a:off x="7912377" y="2996979"/>
              <a:ext cx="1191728" cy="57877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11" name="Google Shape;111;p4"/>
          <p:cNvSpPr txBox="1"/>
          <p:nvPr/>
        </p:nvSpPr>
        <p:spPr>
          <a:xfrm>
            <a:off x="7416813" y="4150482"/>
            <a:ext cx="423304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1. Gradient step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ambria"/>
                <a:ea typeface="Cambria"/>
                <a:cs typeface="Cambria"/>
                <a:sym typeface="Cambria"/>
              </a:rPr>
              <a:t>2. Momentum step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DA9DB"/>
                </a:solidFill>
                <a:latin typeface="Cambria"/>
                <a:ea typeface="Cambria"/>
                <a:cs typeface="Cambria"/>
                <a:sym typeface="Cambria"/>
              </a:rPr>
              <a:t>3. Step ahead by standard momentum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DA9DB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4. Gradient step ahead (for correction)</a:t>
            </a:r>
            <a:endParaRPr sz="1600">
              <a:solidFill>
                <a:srgbClr val="8DA9DB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DA9DB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5. Actual step by Nesterov momentum</a:t>
            </a:r>
            <a:endParaRPr/>
          </a:p>
        </p:txBody>
      </p:sp>
      <p:cxnSp>
        <p:nvCxnSpPr>
          <p:cNvPr id="112" name="Google Shape;112;p4"/>
          <p:cNvCxnSpPr/>
          <p:nvPr/>
        </p:nvCxnSpPr>
        <p:spPr>
          <a:xfrm>
            <a:off x="6472373" y="6301166"/>
            <a:ext cx="854440" cy="13687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4"/>
          <p:cNvCxnSpPr/>
          <p:nvPr/>
        </p:nvCxnSpPr>
        <p:spPr>
          <a:xfrm>
            <a:off x="6472373" y="5774217"/>
            <a:ext cx="854440" cy="13687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" name="Google Shape;114;p4"/>
          <p:cNvCxnSpPr/>
          <p:nvPr/>
        </p:nvCxnSpPr>
        <p:spPr>
          <a:xfrm>
            <a:off x="6472373" y="4351551"/>
            <a:ext cx="854440" cy="136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4"/>
          <p:cNvCxnSpPr/>
          <p:nvPr/>
        </p:nvCxnSpPr>
        <p:spPr>
          <a:xfrm>
            <a:off x="6472373" y="5312175"/>
            <a:ext cx="854440" cy="13687"/>
          </a:xfrm>
          <a:prstGeom prst="straightConnector1">
            <a:avLst/>
          </a:prstGeom>
          <a:noFill/>
          <a:ln cap="flat" cmpd="sng" w="38100">
            <a:solidFill>
              <a:srgbClr val="8DA9D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4"/>
          <p:cNvCxnSpPr/>
          <p:nvPr/>
        </p:nvCxnSpPr>
        <p:spPr>
          <a:xfrm>
            <a:off x="6472373" y="4813593"/>
            <a:ext cx="854440" cy="13687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4"/>
          <p:cNvCxnSpPr/>
          <p:nvPr/>
        </p:nvCxnSpPr>
        <p:spPr>
          <a:xfrm>
            <a:off x="3458076" y="4383574"/>
            <a:ext cx="1191728" cy="578776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c585c12a3_0_0"/>
          <p:cNvSpPr/>
          <p:nvPr/>
        </p:nvSpPr>
        <p:spPr>
          <a:xfrm>
            <a:off x="2450600" y="2821397"/>
            <a:ext cx="525300" cy="24372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CONV</a:t>
            </a:r>
            <a:endParaRPr b="1" sz="32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5" name="Google Shape;305;g22c585c12a3_0_0"/>
          <p:cNvSpPr/>
          <p:nvPr/>
        </p:nvSpPr>
        <p:spPr>
          <a:xfrm>
            <a:off x="3571827" y="2821397"/>
            <a:ext cx="493500" cy="243720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4"/>
                </a:solidFill>
                <a:latin typeface="Cambria"/>
                <a:ea typeface="Cambria"/>
                <a:cs typeface="Cambria"/>
                <a:sym typeface="Cambria"/>
              </a:rPr>
              <a:t>Pool</a:t>
            </a:r>
            <a:endParaRPr b="1" sz="3200">
              <a:solidFill>
                <a:schemeClr val="accent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06" name="Google Shape;306;g22c585c12a3_0_0"/>
          <p:cNvCxnSpPr>
            <a:endCxn id="307" idx="1"/>
          </p:cNvCxnSpPr>
          <p:nvPr/>
        </p:nvCxnSpPr>
        <p:spPr>
          <a:xfrm>
            <a:off x="4067888" y="4050509"/>
            <a:ext cx="1507200" cy="12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7" name="Google Shape;307;g22c585c12a3_0_0"/>
          <p:cNvSpPr/>
          <p:nvPr/>
        </p:nvSpPr>
        <p:spPr>
          <a:xfrm>
            <a:off x="5575088" y="3398309"/>
            <a:ext cx="402000" cy="1306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FC</a:t>
            </a:r>
            <a:endParaRPr b="1" sz="3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08" name="Google Shape;308;g22c585c12a3_0_0"/>
          <p:cNvCxnSpPr/>
          <p:nvPr/>
        </p:nvCxnSpPr>
        <p:spPr>
          <a:xfrm>
            <a:off x="5977046" y="4051743"/>
            <a:ext cx="9648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9" name="Google Shape;309;g22c585c12a3_0_0"/>
          <p:cNvSpPr/>
          <p:nvPr/>
        </p:nvSpPr>
        <p:spPr>
          <a:xfrm>
            <a:off x="8346156" y="3786067"/>
            <a:ext cx="1391100" cy="5277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Softmax</a:t>
            </a:r>
            <a:endParaRPr b="1" sz="2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310" name="Google Shape;310;g22c585c12a3_0_0"/>
          <p:cNvGrpSpPr/>
          <p:nvPr/>
        </p:nvGrpSpPr>
        <p:grpSpPr>
          <a:xfrm>
            <a:off x="6934517" y="3355256"/>
            <a:ext cx="1478996" cy="1389300"/>
            <a:chOff x="8976728" y="1865687"/>
            <a:chExt cx="1582999" cy="1389300"/>
          </a:xfrm>
        </p:grpSpPr>
        <p:sp>
          <p:nvSpPr>
            <p:cNvPr id="311" name="Google Shape;311;g22c585c12a3_0_0"/>
            <p:cNvSpPr/>
            <p:nvPr/>
          </p:nvSpPr>
          <p:spPr>
            <a:xfrm>
              <a:off x="8976728" y="1865687"/>
              <a:ext cx="1494600" cy="1389300"/>
            </a:xfrm>
            <a:prstGeom prst="ellipse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22c585c12a3_0_0"/>
            <p:cNvSpPr txBox="1"/>
            <p:nvPr/>
          </p:nvSpPr>
          <p:spPr>
            <a:xfrm>
              <a:off x="9065127" y="2289156"/>
              <a:ext cx="1494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Scores</a:t>
              </a:r>
              <a:endParaRPr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313" name="Google Shape;313;g22c585c12a3_0_0"/>
          <p:cNvGrpSpPr/>
          <p:nvPr/>
        </p:nvGrpSpPr>
        <p:grpSpPr>
          <a:xfrm>
            <a:off x="10701841" y="3398302"/>
            <a:ext cx="1390875" cy="1346232"/>
            <a:chOff x="10683883" y="672572"/>
            <a:chExt cx="1494600" cy="1389300"/>
          </a:xfrm>
        </p:grpSpPr>
        <p:sp>
          <p:nvSpPr>
            <p:cNvPr id="314" name="Google Shape;314;g22c585c12a3_0_0"/>
            <p:cNvSpPr/>
            <p:nvPr/>
          </p:nvSpPr>
          <p:spPr>
            <a:xfrm>
              <a:off x="10683883" y="672572"/>
              <a:ext cx="1494600" cy="1389300"/>
            </a:xfrm>
            <a:prstGeom prst="ellipse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22c585c12a3_0_0"/>
            <p:cNvSpPr txBox="1"/>
            <p:nvPr/>
          </p:nvSpPr>
          <p:spPr>
            <a:xfrm>
              <a:off x="10893275" y="1044009"/>
              <a:ext cx="1185900" cy="6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Loss</a:t>
              </a:r>
              <a:endParaRPr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cxnSp>
        <p:nvCxnSpPr>
          <p:cNvPr id="316" name="Google Shape;316;g22c585c12a3_0_0"/>
          <p:cNvCxnSpPr/>
          <p:nvPr/>
        </p:nvCxnSpPr>
        <p:spPr>
          <a:xfrm>
            <a:off x="9737128" y="4062549"/>
            <a:ext cx="9648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17" name="Google Shape;317;g22c585c12a3_0_0"/>
          <p:cNvGrpSpPr/>
          <p:nvPr/>
        </p:nvGrpSpPr>
        <p:grpSpPr>
          <a:xfrm>
            <a:off x="42698" y="3337249"/>
            <a:ext cx="1390875" cy="1346232"/>
            <a:chOff x="10683883" y="672572"/>
            <a:chExt cx="1494600" cy="1389300"/>
          </a:xfrm>
        </p:grpSpPr>
        <p:sp>
          <p:nvSpPr>
            <p:cNvPr id="318" name="Google Shape;318;g22c585c12a3_0_0"/>
            <p:cNvSpPr/>
            <p:nvPr/>
          </p:nvSpPr>
          <p:spPr>
            <a:xfrm>
              <a:off x="10683883" y="672572"/>
              <a:ext cx="1494600" cy="1389300"/>
            </a:xfrm>
            <a:prstGeom prst="ellipse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22c585c12a3_0_0"/>
            <p:cNvSpPr txBox="1"/>
            <p:nvPr/>
          </p:nvSpPr>
          <p:spPr>
            <a:xfrm>
              <a:off x="11198427" y="1064637"/>
              <a:ext cx="482700" cy="6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X</a:t>
              </a:r>
              <a:endParaRPr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cxnSp>
        <p:nvCxnSpPr>
          <p:cNvPr id="320" name="Google Shape;320;g22c585c12a3_0_0"/>
          <p:cNvCxnSpPr/>
          <p:nvPr/>
        </p:nvCxnSpPr>
        <p:spPr>
          <a:xfrm>
            <a:off x="1453180" y="4049847"/>
            <a:ext cx="9648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1" name="Google Shape;321;g22c585c12a3_0_0"/>
          <p:cNvSpPr/>
          <p:nvPr/>
        </p:nvSpPr>
        <p:spPr>
          <a:xfrm>
            <a:off x="2150400" y="2530100"/>
            <a:ext cx="2197200" cy="29775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22c585c12a3_0_0"/>
          <p:cNvSpPr/>
          <p:nvPr/>
        </p:nvSpPr>
        <p:spPr>
          <a:xfrm>
            <a:off x="3078672" y="3129169"/>
            <a:ext cx="402000" cy="1884000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6"/>
                </a:solidFill>
                <a:latin typeface="Cambria"/>
                <a:ea typeface="Cambria"/>
                <a:cs typeface="Cambria"/>
                <a:sym typeface="Cambria"/>
              </a:rPr>
              <a:t>ReLU</a:t>
            </a:r>
            <a:endParaRPr b="1" sz="2400">
              <a:solidFill>
                <a:schemeClr val="accent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23" name="Google Shape;323;g22c585c12a3_0_0"/>
          <p:cNvCxnSpPr>
            <a:stCxn id="311" idx="4"/>
            <a:endCxn id="324" idx="0"/>
          </p:cNvCxnSpPr>
          <p:nvPr/>
        </p:nvCxnSpPr>
        <p:spPr>
          <a:xfrm>
            <a:off x="7632720" y="4744556"/>
            <a:ext cx="4200" cy="7632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4" name="Google Shape;324;g22c585c12a3_0_0"/>
          <p:cNvSpPr txBox="1"/>
          <p:nvPr/>
        </p:nvSpPr>
        <p:spPr>
          <a:xfrm>
            <a:off x="6642569" y="5507606"/>
            <a:ext cx="1988700" cy="52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0948" l="0" r="0" t="-4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325" name="Google Shape;325;g22c585c12a3_0_0"/>
          <p:cNvCxnSpPr>
            <a:stCxn id="307" idx="2"/>
            <a:endCxn id="326" idx="0"/>
          </p:cNvCxnSpPr>
          <p:nvPr/>
        </p:nvCxnSpPr>
        <p:spPr>
          <a:xfrm>
            <a:off x="5776088" y="4705109"/>
            <a:ext cx="0" cy="8025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6" name="Google Shape;326;g22c585c12a3_0_0"/>
          <p:cNvSpPr txBox="1"/>
          <p:nvPr/>
        </p:nvSpPr>
        <p:spPr>
          <a:xfrm>
            <a:off x="4781756" y="5507588"/>
            <a:ext cx="1988700" cy="60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2239" l="0" r="0" t="-20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327" name="Google Shape;327;g22c585c12a3_0_0"/>
          <p:cNvCxnSpPr>
            <a:stCxn id="305" idx="0"/>
            <a:endCxn id="328" idx="2"/>
          </p:cNvCxnSpPr>
          <p:nvPr/>
        </p:nvCxnSpPr>
        <p:spPr>
          <a:xfrm rot="10800000">
            <a:off x="3817977" y="2261897"/>
            <a:ext cx="600" cy="5595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8" name="Google Shape;328;g22c585c12a3_0_0"/>
          <p:cNvSpPr txBox="1"/>
          <p:nvPr/>
        </p:nvSpPr>
        <p:spPr>
          <a:xfrm>
            <a:off x="2925960" y="1596214"/>
            <a:ext cx="1783800" cy="665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5449" l="-699" r="-4189" t="0"/>
            </a:stretch>
          </a:blip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29" name="Google Shape;329;g22c585c12a3_0_0"/>
          <p:cNvSpPr txBox="1"/>
          <p:nvPr/>
        </p:nvSpPr>
        <p:spPr>
          <a:xfrm>
            <a:off x="1375994" y="833424"/>
            <a:ext cx="2689200" cy="664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330" name="Google Shape;330;g22c585c12a3_0_0"/>
          <p:cNvCxnSpPr>
            <a:stCxn id="304" idx="0"/>
            <a:endCxn id="329" idx="2"/>
          </p:cNvCxnSpPr>
          <p:nvPr/>
        </p:nvCxnSpPr>
        <p:spPr>
          <a:xfrm flipH="1" rot="10800000">
            <a:off x="2713250" y="1497497"/>
            <a:ext cx="7200" cy="13239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1" name="Google Shape;331;g22c585c12a3_0_0"/>
          <p:cNvSpPr txBox="1"/>
          <p:nvPr/>
        </p:nvSpPr>
        <p:spPr>
          <a:xfrm>
            <a:off x="2077633" y="6091316"/>
            <a:ext cx="2407200" cy="6657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94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332" name="Google Shape;332;g22c585c12a3_0_0"/>
          <p:cNvCxnSpPr>
            <a:stCxn id="322" idx="2"/>
            <a:endCxn id="331" idx="0"/>
          </p:cNvCxnSpPr>
          <p:nvPr/>
        </p:nvCxnSpPr>
        <p:spPr>
          <a:xfrm>
            <a:off x="3279672" y="5013169"/>
            <a:ext cx="1500" cy="10782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3" name="Google Shape;333;g22c585c12a3_0_0"/>
          <p:cNvSpPr txBox="1"/>
          <p:nvPr/>
        </p:nvSpPr>
        <p:spPr>
          <a:xfrm>
            <a:off x="4325562" y="3570050"/>
            <a:ext cx="11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Flatten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16"/>
          <p:cNvGrpSpPr/>
          <p:nvPr/>
        </p:nvGrpSpPr>
        <p:grpSpPr>
          <a:xfrm>
            <a:off x="0" y="0"/>
            <a:ext cx="8105614" cy="6861112"/>
            <a:chOff x="0" y="122664"/>
            <a:chExt cx="8105614" cy="6861112"/>
          </a:xfrm>
        </p:grpSpPr>
        <p:pic>
          <p:nvPicPr>
            <p:cNvPr descr="テーブル&#10;&#10;自動的に生成された説明" id="340" name="Google Shape;340;p16"/>
            <p:cNvPicPr preferRelativeResize="0"/>
            <p:nvPr/>
          </p:nvPicPr>
          <p:blipFill rotWithShape="1">
            <a:blip r:embed="rId3">
              <a:alphaModFix/>
            </a:blip>
            <a:srcRect b="794" l="0" r="0" t="0"/>
            <a:stretch/>
          </p:blipFill>
          <p:spPr>
            <a:xfrm>
              <a:off x="0" y="122664"/>
              <a:ext cx="8105614" cy="6861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テーブル&#10;&#10;自動的に生成された説明" id="341" name="Google Shape;341;p16"/>
            <p:cNvPicPr preferRelativeResize="0"/>
            <p:nvPr/>
          </p:nvPicPr>
          <p:blipFill rotWithShape="1">
            <a:blip r:embed="rId3">
              <a:alphaModFix/>
            </a:blip>
            <a:srcRect b="10306" l="52231" r="0" t="80058"/>
            <a:stretch/>
          </p:blipFill>
          <p:spPr>
            <a:xfrm>
              <a:off x="4052807" y="4494509"/>
              <a:ext cx="3871994" cy="6664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2" name="Google Shape;342;p16"/>
          <p:cNvSpPr txBox="1"/>
          <p:nvPr/>
        </p:nvSpPr>
        <p:spPr>
          <a:xfrm>
            <a:off x="8105614" y="1100858"/>
            <a:ext cx="3772800" cy="5337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66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g2444f7a1c6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75" y="887013"/>
            <a:ext cx="5400675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2444f7a1c6b_0_0"/>
          <p:cNvSpPr txBox="1"/>
          <p:nvPr/>
        </p:nvSpPr>
        <p:spPr>
          <a:xfrm>
            <a:off x="7353000" y="4839900"/>
            <a:ext cx="4839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𝓣: A randomly 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augmented function. 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f(): A base Encoder such as ResNet. Extracts representation vectors of the augmented images. 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g(): </a:t>
            </a:r>
            <a:r>
              <a:rPr lang="en-US" sz="1500">
                <a:solidFill>
                  <a:srgbClr val="21212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A neural network projection. Maps representation vectors to the space where the contrastive loss is applied. 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0" name="Google Shape;350;g2444f7a1c6b_0_0"/>
          <p:cNvSpPr/>
          <p:nvPr/>
        </p:nvSpPr>
        <p:spPr>
          <a:xfrm>
            <a:off x="8239975" y="2558525"/>
            <a:ext cx="655500" cy="635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x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51" name="Google Shape;351;g2444f7a1c6b_0_0"/>
          <p:cNvSpPr/>
          <p:nvPr/>
        </p:nvSpPr>
        <p:spPr>
          <a:xfrm flipH="1">
            <a:off x="8510425" y="1923350"/>
            <a:ext cx="62700" cy="635100"/>
          </a:xfrm>
          <a:prstGeom prst="upArrow">
            <a:avLst>
              <a:gd fmla="val 50000" name="adj1"/>
              <a:gd fmla="val 29994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2444f7a1c6b_0_0"/>
          <p:cNvSpPr/>
          <p:nvPr/>
        </p:nvSpPr>
        <p:spPr>
          <a:xfrm>
            <a:off x="8214025" y="1288250"/>
            <a:ext cx="655500" cy="635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h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53" name="Google Shape;353;g2444f7a1c6b_0_0"/>
          <p:cNvSpPr txBox="1"/>
          <p:nvPr/>
        </p:nvSpPr>
        <p:spPr>
          <a:xfrm>
            <a:off x="8573125" y="2106225"/>
            <a:ext cx="6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f(x)</a:t>
            </a:r>
            <a:endParaRPr/>
          </a:p>
        </p:txBody>
      </p:sp>
      <p:sp>
        <p:nvSpPr>
          <p:cNvPr id="354" name="Google Shape;354;g2444f7a1c6b_0_0"/>
          <p:cNvSpPr txBox="1"/>
          <p:nvPr/>
        </p:nvSpPr>
        <p:spPr>
          <a:xfrm>
            <a:off x="2722663" y="93900"/>
            <a:ext cx="1134300" cy="4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563C1"/>
                </a:solidFill>
                <a:latin typeface="Cambria"/>
                <a:ea typeface="Cambria"/>
                <a:cs typeface="Cambria"/>
                <a:sym typeface="Cambria"/>
              </a:rPr>
              <a:t>Training</a:t>
            </a:r>
            <a:endParaRPr sz="1800">
              <a:solidFill>
                <a:srgbClr val="0563C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5" name="Google Shape;355;g2444f7a1c6b_0_0"/>
          <p:cNvSpPr txBox="1"/>
          <p:nvPr/>
        </p:nvSpPr>
        <p:spPr>
          <a:xfrm>
            <a:off x="8250400" y="93900"/>
            <a:ext cx="94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563C1"/>
                </a:solidFill>
                <a:latin typeface="Cambria"/>
                <a:ea typeface="Cambria"/>
                <a:cs typeface="Cambria"/>
                <a:sym typeface="Cambria"/>
              </a:rPr>
              <a:t>Test</a:t>
            </a:r>
            <a:endParaRPr sz="1800">
              <a:solidFill>
                <a:srgbClr val="0563C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855" y="2123499"/>
            <a:ext cx="53435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805" y="882217"/>
            <a:ext cx="5362575" cy="75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2" name="Google Shape;362;p2"/>
          <p:cNvCxnSpPr/>
          <p:nvPr/>
        </p:nvCxnSpPr>
        <p:spPr>
          <a:xfrm>
            <a:off x="6816436" y="1246909"/>
            <a:ext cx="47105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3" name="Google Shape;363;p2"/>
          <p:cNvSpPr txBox="1"/>
          <p:nvPr/>
        </p:nvSpPr>
        <p:spPr>
          <a:xfrm>
            <a:off x="7617547" y="979209"/>
            <a:ext cx="8589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mbria Math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O(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b="1" baseline="30000" i="0" lang="en-US" sz="2000" u="none" cap="none" strike="noStrike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/>
          </a:p>
        </p:txBody>
      </p:sp>
      <p:sp>
        <p:nvSpPr>
          <p:cNvPr id="364" name="Google Shape;364;p2"/>
          <p:cNvSpPr txBox="1"/>
          <p:nvPr/>
        </p:nvSpPr>
        <p:spPr>
          <a:xfrm>
            <a:off x="7704718" y="2187551"/>
            <a:ext cx="8589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 Math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O(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/>
          </a:p>
        </p:txBody>
      </p:sp>
      <p:sp>
        <p:nvSpPr>
          <p:cNvPr id="365" name="Google Shape;365;p2"/>
          <p:cNvSpPr txBox="1"/>
          <p:nvPr/>
        </p:nvSpPr>
        <p:spPr>
          <a:xfrm>
            <a:off x="6670820" y="840710"/>
            <a:ext cx="858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Error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366" name="Google Shape;366;p2"/>
          <p:cNvCxnSpPr/>
          <p:nvPr/>
        </p:nvCxnSpPr>
        <p:spPr>
          <a:xfrm>
            <a:off x="6816436" y="2424473"/>
            <a:ext cx="47105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7" name="Google Shape;367;p2"/>
          <p:cNvSpPr txBox="1"/>
          <p:nvPr/>
        </p:nvSpPr>
        <p:spPr>
          <a:xfrm>
            <a:off x="6670820" y="2018274"/>
            <a:ext cx="858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Error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3"/>
          <p:cNvCxnSpPr/>
          <p:nvPr/>
        </p:nvCxnSpPr>
        <p:spPr>
          <a:xfrm>
            <a:off x="6456000" y="4568285"/>
            <a:ext cx="137355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3"/>
          <p:cNvCxnSpPr/>
          <p:nvPr/>
        </p:nvCxnSpPr>
        <p:spPr>
          <a:xfrm flipH="1" rot="10800000">
            <a:off x="6276000" y="2971800"/>
            <a:ext cx="424838" cy="1416485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" name="Google Shape;124;p3"/>
          <p:cNvCxnSpPr>
            <a:stCxn id="125" idx="7"/>
          </p:cNvCxnSpPr>
          <p:nvPr/>
        </p:nvCxnSpPr>
        <p:spPr>
          <a:xfrm flipH="1" rot="10800000">
            <a:off x="6403279" y="2971906"/>
            <a:ext cx="1671000" cy="1469100"/>
          </a:xfrm>
          <a:prstGeom prst="straightConnector1">
            <a:avLst/>
          </a:prstGeom>
          <a:noFill/>
          <a:ln cap="flat" cmpd="sng" w="38100">
            <a:solidFill>
              <a:srgbClr val="8DA9D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" name="Google Shape;125;p3"/>
          <p:cNvSpPr/>
          <p:nvPr/>
        </p:nvSpPr>
        <p:spPr>
          <a:xfrm>
            <a:off x="6096000" y="4388285"/>
            <a:ext cx="360000" cy="360000"/>
          </a:xfrm>
          <a:prstGeom prst="ellipse">
            <a:avLst/>
          </a:prstGeom>
          <a:gradFill>
            <a:gsLst>
              <a:gs pos="0">
                <a:srgbClr val="B0500F"/>
              </a:gs>
              <a:gs pos="48000">
                <a:srgbClr val="ED8037"/>
              </a:gs>
              <a:gs pos="100000">
                <a:srgbClr val="F4B081"/>
              </a:gs>
            </a:gsLst>
            <a:lin ang="162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3"/>
          <p:cNvCxnSpPr/>
          <p:nvPr/>
        </p:nvCxnSpPr>
        <p:spPr>
          <a:xfrm flipH="1" rot="10800000">
            <a:off x="6418988" y="3271126"/>
            <a:ext cx="924340" cy="116988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" name="Google Shape;127;p3"/>
          <p:cNvCxnSpPr/>
          <p:nvPr/>
        </p:nvCxnSpPr>
        <p:spPr>
          <a:xfrm>
            <a:off x="6718051" y="2996981"/>
            <a:ext cx="685271" cy="27414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" name="Google Shape;128;p3"/>
          <p:cNvCxnSpPr/>
          <p:nvPr/>
        </p:nvCxnSpPr>
        <p:spPr>
          <a:xfrm>
            <a:off x="7238833" y="3134052"/>
            <a:ext cx="990767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miter lim="800000"/>
            <a:headEnd len="med" w="med" type="triangle"/>
            <a:tailEnd len="sm" w="sm" type="none"/>
          </a:ln>
        </p:spPr>
      </p:cxnSp>
      <p:cxnSp>
        <p:nvCxnSpPr>
          <p:cNvPr id="129" name="Google Shape;129;p3"/>
          <p:cNvCxnSpPr/>
          <p:nvPr/>
        </p:nvCxnSpPr>
        <p:spPr>
          <a:xfrm>
            <a:off x="8009381" y="2996980"/>
            <a:ext cx="685271" cy="27414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" name="Google Shape;130;p3"/>
          <p:cNvSpPr txBox="1"/>
          <p:nvPr/>
        </p:nvSpPr>
        <p:spPr>
          <a:xfrm>
            <a:off x="6554420" y="4656614"/>
            <a:ext cx="1519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Gradient step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7823436" y="2349334"/>
            <a:ext cx="23033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Step ahead by standard momentum</a:t>
            </a:r>
            <a:endParaRPr sz="1800">
              <a:solidFill>
                <a:srgbClr val="8D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8651871" y="3217544"/>
            <a:ext cx="21916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Gradient step ahead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(correction)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5153402" y="3269126"/>
            <a:ext cx="14010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Momentum step</a:t>
            </a: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7011620" y="5538337"/>
            <a:ext cx="1519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Gradient step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1203825" y="3171377"/>
            <a:ext cx="423304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Actual step by Nesterov momentum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Gradient step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Momentum step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Gradient step ahead (correction)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Step ahead by standard momentum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3"/>
          <p:cNvCxnSpPr/>
          <p:nvPr/>
        </p:nvCxnSpPr>
        <p:spPr>
          <a:xfrm>
            <a:off x="259385" y="3368771"/>
            <a:ext cx="854440" cy="1368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" name="Google Shape;137;p3"/>
          <p:cNvCxnSpPr/>
          <p:nvPr/>
        </p:nvCxnSpPr>
        <p:spPr>
          <a:xfrm>
            <a:off x="259385" y="4994448"/>
            <a:ext cx="854440" cy="13687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" name="Google Shape;138;p3"/>
          <p:cNvCxnSpPr/>
          <p:nvPr/>
        </p:nvCxnSpPr>
        <p:spPr>
          <a:xfrm>
            <a:off x="259385" y="3908613"/>
            <a:ext cx="854440" cy="136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" name="Google Shape;139;p3"/>
          <p:cNvCxnSpPr/>
          <p:nvPr/>
        </p:nvCxnSpPr>
        <p:spPr>
          <a:xfrm>
            <a:off x="259385" y="5538337"/>
            <a:ext cx="854440" cy="13687"/>
          </a:xfrm>
          <a:prstGeom prst="straightConnector1">
            <a:avLst/>
          </a:prstGeom>
          <a:noFill/>
          <a:ln cap="flat" cmpd="sng" w="38100">
            <a:solidFill>
              <a:srgbClr val="8DA9D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" name="Google Shape;140;p3"/>
          <p:cNvCxnSpPr/>
          <p:nvPr/>
        </p:nvCxnSpPr>
        <p:spPr>
          <a:xfrm>
            <a:off x="259385" y="4448834"/>
            <a:ext cx="854440" cy="13687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" name="Google Shape;141;p3"/>
          <p:cNvSpPr txBox="1"/>
          <p:nvPr/>
        </p:nvSpPr>
        <p:spPr>
          <a:xfrm>
            <a:off x="6706820" y="4809014"/>
            <a:ext cx="1519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Gradient step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/>
          <p:nvPr/>
        </p:nvSpPr>
        <p:spPr>
          <a:xfrm>
            <a:off x="1529862" y="672572"/>
            <a:ext cx="1494692" cy="1389184"/>
          </a:xfrm>
          <a:prstGeom prst="ellipse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6183922" y="672572"/>
            <a:ext cx="1494692" cy="1389184"/>
          </a:xfrm>
          <a:prstGeom prst="ellipse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5"/>
          <p:cNvCxnSpPr>
            <a:stCxn id="146" idx="6"/>
            <a:endCxn id="147" idx="2"/>
          </p:cNvCxnSpPr>
          <p:nvPr/>
        </p:nvCxnSpPr>
        <p:spPr>
          <a:xfrm>
            <a:off x="3024554" y="1367164"/>
            <a:ext cx="31593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9" name="Google Shape;149;p5"/>
          <p:cNvSpPr/>
          <p:nvPr/>
        </p:nvSpPr>
        <p:spPr>
          <a:xfrm>
            <a:off x="7678614" y="1103381"/>
            <a:ext cx="1623646" cy="52756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Softmax</a:t>
            </a:r>
            <a:endParaRPr b="1" sz="28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2042208" y="1043997"/>
            <a:ext cx="4491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6461067" y="1046146"/>
            <a:ext cx="9412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f(X)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3474659" y="780217"/>
            <a:ext cx="26684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f(x) = X*</a:t>
            </a:r>
            <a:r>
              <a:rPr lang="en-US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+ </a:t>
            </a:r>
            <a:r>
              <a:rPr lang="en-US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28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53" name="Google Shape;153;p5"/>
          <p:cNvCxnSpPr>
            <a:stCxn id="154" idx="4"/>
          </p:cNvCxnSpPr>
          <p:nvPr/>
        </p:nvCxnSpPr>
        <p:spPr>
          <a:xfrm flipH="1" rot="5400000">
            <a:off x="7518396" y="-1479594"/>
            <a:ext cx="734100" cy="6348600"/>
          </a:xfrm>
          <a:prstGeom prst="bentConnector4">
            <a:avLst>
              <a:gd fmla="val -313132" name="adj1"/>
              <a:gd fmla="val 100096" name="adj2"/>
            </a:avLst>
          </a:prstGeom>
          <a:noFill/>
          <a:ln cap="flat" cmpd="sng" w="349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5" name="Google Shape;155;p5"/>
          <p:cNvSpPr txBox="1"/>
          <p:nvPr/>
        </p:nvSpPr>
        <p:spPr>
          <a:xfrm>
            <a:off x="6565658" y="3490928"/>
            <a:ext cx="27813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Gradient Descent for a smaller loss</a:t>
            </a:r>
            <a:endParaRPr b="1"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2845041" y="2312297"/>
            <a:ext cx="18660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Update Parameters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W, b</a:t>
            </a:r>
            <a:endParaRPr b="1" sz="2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1529862" y="4739517"/>
            <a:ext cx="2365419" cy="92333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X	(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N, D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	(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D, K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	(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1, K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6183922" y="5016516"/>
            <a:ext cx="1807504" cy="3693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Scores	(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N, K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5"/>
          <p:cNvCxnSpPr>
            <a:endCxn id="158" idx="1"/>
          </p:cNvCxnSpPr>
          <p:nvPr/>
        </p:nvCxnSpPr>
        <p:spPr>
          <a:xfrm>
            <a:off x="3895222" y="5201182"/>
            <a:ext cx="22887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" name="Google Shape;160;p5"/>
          <p:cNvCxnSpPr/>
          <p:nvPr/>
        </p:nvCxnSpPr>
        <p:spPr>
          <a:xfrm>
            <a:off x="9302260" y="1367164"/>
            <a:ext cx="101014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4" name="Google Shape;154;p5"/>
          <p:cNvSpPr/>
          <p:nvPr/>
        </p:nvSpPr>
        <p:spPr>
          <a:xfrm>
            <a:off x="10312400" y="672572"/>
            <a:ext cx="1494692" cy="1389184"/>
          </a:xfrm>
          <a:prstGeom prst="ellipse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10521778" y="1043998"/>
            <a:ext cx="10759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Loss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20042" y="1846782"/>
            <a:ext cx="1494692" cy="1389184"/>
          </a:xfrm>
          <a:prstGeom prst="ellipse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6"/>
          <p:cNvCxnSpPr>
            <a:stCxn id="166" idx="6"/>
            <a:endCxn id="168" idx="2"/>
          </p:cNvCxnSpPr>
          <p:nvPr/>
        </p:nvCxnSpPr>
        <p:spPr>
          <a:xfrm>
            <a:off x="1514734" y="2541374"/>
            <a:ext cx="70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9" name="Google Shape;169;p6"/>
          <p:cNvSpPr/>
          <p:nvPr/>
        </p:nvSpPr>
        <p:spPr>
          <a:xfrm>
            <a:off x="8867769" y="2296499"/>
            <a:ext cx="1406293" cy="52756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Softmax</a:t>
            </a:r>
            <a:endParaRPr b="1" sz="2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532388" y="2218207"/>
            <a:ext cx="4491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71" name="Google Shape;171;p6"/>
          <p:cNvGrpSpPr/>
          <p:nvPr/>
        </p:nvGrpSpPr>
        <p:grpSpPr>
          <a:xfrm>
            <a:off x="2217753" y="1846782"/>
            <a:ext cx="1494692" cy="1389184"/>
            <a:chOff x="3146460" y="1846782"/>
            <a:chExt cx="1494692" cy="1389184"/>
          </a:xfrm>
        </p:grpSpPr>
        <p:sp>
          <p:nvSpPr>
            <p:cNvPr id="168" name="Google Shape;168;p6"/>
            <p:cNvSpPr/>
            <p:nvPr/>
          </p:nvSpPr>
          <p:spPr>
            <a:xfrm>
              <a:off x="3146460" y="1846782"/>
              <a:ext cx="1494692" cy="1389184"/>
            </a:xfrm>
            <a:prstGeom prst="ellipse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 txBox="1"/>
            <p:nvPr/>
          </p:nvSpPr>
          <p:spPr>
            <a:xfrm>
              <a:off x="3479418" y="2207592"/>
              <a:ext cx="94128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f(X)</a:t>
              </a:r>
              <a:endParaRPr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173" name="Google Shape;173;p6"/>
          <p:cNvSpPr txBox="1"/>
          <p:nvPr/>
        </p:nvSpPr>
        <p:spPr>
          <a:xfrm>
            <a:off x="889248" y="3840095"/>
            <a:ext cx="189437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f(X) =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X*</a:t>
            </a:r>
            <a:r>
              <a:rPr lang="en-US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+ </a:t>
            </a:r>
            <a:r>
              <a:rPr lang="en-US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28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74" name="Google Shape;174;p6"/>
          <p:cNvCxnSpPr>
            <a:stCxn id="175" idx="4"/>
          </p:cNvCxnSpPr>
          <p:nvPr/>
        </p:nvCxnSpPr>
        <p:spPr>
          <a:xfrm flipH="1" rot="5400000">
            <a:off x="8549429" y="323140"/>
            <a:ext cx="674100" cy="5089500"/>
          </a:xfrm>
          <a:prstGeom prst="bentConnector4">
            <a:avLst>
              <a:gd fmla="val -254340" name="adj1"/>
              <a:gd fmla="val 100012" name="adj2"/>
            </a:avLst>
          </a:prstGeom>
          <a:noFill/>
          <a:ln cap="flat" cmpd="sng" w="349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6" name="Google Shape;176;p6"/>
          <p:cNvSpPr txBox="1"/>
          <p:nvPr/>
        </p:nvSpPr>
        <p:spPr>
          <a:xfrm>
            <a:off x="7529435" y="4014192"/>
            <a:ext cx="27813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Gradient Descent for a smaller loss</a:t>
            </a:r>
            <a:endParaRPr b="1"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4494295" y="3654303"/>
            <a:ext cx="18660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Update Parameters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="1" baseline="-25000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, b</a:t>
            </a:r>
            <a:r>
              <a:rPr b="1" baseline="-25000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="1" sz="2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78" name="Google Shape;178;p6"/>
          <p:cNvCxnSpPr>
            <a:stCxn id="179" idx="3"/>
            <a:endCxn id="180" idx="2"/>
          </p:cNvCxnSpPr>
          <p:nvPr/>
        </p:nvCxnSpPr>
        <p:spPr>
          <a:xfrm flipH="1" rot="10800000">
            <a:off x="4242340" y="2560284"/>
            <a:ext cx="3148500" cy="291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9" name="Google Shape;179;p6"/>
          <p:cNvSpPr/>
          <p:nvPr/>
        </p:nvSpPr>
        <p:spPr>
          <a:xfrm>
            <a:off x="3726742" y="1647441"/>
            <a:ext cx="515598" cy="1883885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6"/>
                </a:solidFill>
                <a:latin typeface="Cambria"/>
                <a:ea typeface="Cambria"/>
                <a:cs typeface="Cambria"/>
                <a:sym typeface="Cambria"/>
              </a:rPr>
              <a:t>ReLU</a:t>
            </a:r>
            <a:endParaRPr b="1" sz="2800">
              <a:solidFill>
                <a:schemeClr val="accent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7390799" y="1865687"/>
            <a:ext cx="1494692" cy="1389184"/>
            <a:chOff x="8976728" y="1865687"/>
            <a:chExt cx="1494692" cy="1389184"/>
          </a:xfrm>
        </p:grpSpPr>
        <p:sp>
          <p:nvSpPr>
            <p:cNvPr id="180" name="Google Shape;180;p6"/>
            <p:cNvSpPr/>
            <p:nvPr/>
          </p:nvSpPr>
          <p:spPr>
            <a:xfrm>
              <a:off x="8976728" y="1865687"/>
              <a:ext cx="1494692" cy="1389184"/>
            </a:xfrm>
            <a:prstGeom prst="ellipse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 txBox="1"/>
            <p:nvPr/>
          </p:nvSpPr>
          <p:spPr>
            <a:xfrm>
              <a:off x="9065127" y="2289156"/>
              <a:ext cx="140629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Scores</a:t>
              </a:r>
              <a:endParaRPr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183" name="Google Shape;183;p6"/>
          <p:cNvSpPr txBox="1"/>
          <p:nvPr/>
        </p:nvSpPr>
        <p:spPr>
          <a:xfrm>
            <a:off x="4170897" y="1556241"/>
            <a:ext cx="333915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Scores =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ReLU(f(x)) * </a:t>
            </a:r>
            <a:r>
              <a:rPr lang="en-US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lang="en-US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+ </a:t>
            </a:r>
            <a:r>
              <a:rPr lang="en-US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-25000" lang="en-US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8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84" name="Google Shape;184;p6"/>
          <p:cNvCxnSpPr>
            <a:stCxn id="183" idx="0"/>
            <a:endCxn id="173" idx="0"/>
          </p:cNvCxnSpPr>
          <p:nvPr/>
        </p:nvCxnSpPr>
        <p:spPr>
          <a:xfrm rot="5400000">
            <a:off x="2696475" y="696141"/>
            <a:ext cx="2283900" cy="4004100"/>
          </a:xfrm>
          <a:prstGeom prst="bentConnector3">
            <a:avLst>
              <a:gd fmla="val -10009" name="adj1"/>
            </a:avLst>
          </a:prstGeom>
          <a:noFill/>
          <a:ln cap="flat" cmpd="sng" w="349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5" name="Google Shape;185;p6"/>
          <p:cNvSpPr txBox="1"/>
          <p:nvPr/>
        </p:nvSpPr>
        <p:spPr>
          <a:xfrm>
            <a:off x="2006228" y="380704"/>
            <a:ext cx="38403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Backpropagate and update parameters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W, b</a:t>
            </a:r>
            <a:endParaRPr b="1" sz="2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469855" y="5659010"/>
            <a:ext cx="2365419" cy="92333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X	(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N, D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	(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D, h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	(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h, 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4312536" y="5659010"/>
            <a:ext cx="2365419" cy="92333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f(X)	(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N, h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	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h, K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-25000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	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K, 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7505629" y="5936009"/>
            <a:ext cx="1844650" cy="3693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Scores	(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N, K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6"/>
          <p:cNvCxnSpPr>
            <a:stCxn id="186" idx="3"/>
            <a:endCxn id="187" idx="1"/>
          </p:cNvCxnSpPr>
          <p:nvPr/>
        </p:nvCxnSpPr>
        <p:spPr>
          <a:xfrm>
            <a:off x="2835274" y="6120675"/>
            <a:ext cx="14772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" name="Google Shape;190;p6"/>
          <p:cNvCxnSpPr>
            <a:stCxn id="187" idx="3"/>
            <a:endCxn id="188" idx="1"/>
          </p:cNvCxnSpPr>
          <p:nvPr/>
        </p:nvCxnSpPr>
        <p:spPr>
          <a:xfrm>
            <a:off x="6677955" y="6120675"/>
            <a:ext cx="8277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" name="Google Shape;191;p6"/>
          <p:cNvCxnSpPr/>
          <p:nvPr/>
        </p:nvCxnSpPr>
        <p:spPr>
          <a:xfrm>
            <a:off x="10274062" y="2563060"/>
            <a:ext cx="409821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92" name="Google Shape;192;p6"/>
          <p:cNvGrpSpPr/>
          <p:nvPr/>
        </p:nvGrpSpPr>
        <p:grpSpPr>
          <a:xfrm>
            <a:off x="10683883" y="1815756"/>
            <a:ext cx="1494692" cy="1389184"/>
            <a:chOff x="10683883" y="672572"/>
            <a:chExt cx="1494692" cy="1389184"/>
          </a:xfrm>
        </p:grpSpPr>
        <p:sp>
          <p:nvSpPr>
            <p:cNvPr id="175" name="Google Shape;175;p6"/>
            <p:cNvSpPr/>
            <p:nvPr/>
          </p:nvSpPr>
          <p:spPr>
            <a:xfrm>
              <a:off x="10683883" y="672572"/>
              <a:ext cx="1494692" cy="1389184"/>
            </a:xfrm>
            <a:prstGeom prst="ellipse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 txBox="1"/>
            <p:nvPr/>
          </p:nvSpPr>
          <p:spPr>
            <a:xfrm>
              <a:off x="10893261" y="1043998"/>
              <a:ext cx="107593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Loss</a:t>
              </a:r>
              <a:endParaRPr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7"/>
          <p:cNvGraphicFramePr/>
          <p:nvPr/>
        </p:nvGraphicFramePr>
        <p:xfrm>
          <a:off x="3114157" y="39276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{70F5A491-A5F1-4154-9981-4F6F6501E368}</a:tableStyleId>
              </a:tblPr>
              <a:tblGrid>
                <a:gridCol w="1775250"/>
                <a:gridCol w="1775250"/>
                <a:gridCol w="17752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index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input_dim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…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…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…+1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num_classes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9" name="Google Shape;199;p7"/>
          <p:cNvGraphicFramePr/>
          <p:nvPr/>
        </p:nvGraphicFramePr>
        <p:xfrm>
          <a:off x="3114158" y="9429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{70F5A491-A5F1-4154-9981-4F6F6501E368}</a:tableStyleId>
              </a:tblPr>
              <a:tblGrid>
                <a:gridCol w="1775250"/>
                <a:gridCol w="1775250"/>
                <a:gridCol w="1775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Weight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.shape[0]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.shape[1]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input_dim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…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…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…+1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num_classes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0" name="Google Shape;200;p7"/>
          <p:cNvCxnSpPr/>
          <p:nvPr/>
        </p:nvCxnSpPr>
        <p:spPr>
          <a:xfrm>
            <a:off x="5728356" y="2945218"/>
            <a:ext cx="0" cy="809379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8"/>
          <p:cNvGraphicFramePr/>
          <p:nvPr/>
        </p:nvGraphicFramePr>
        <p:xfrm>
          <a:off x="4283738" y="27717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{70F5A491-A5F1-4154-9981-4F6F6501E368}</a:tableStyleId>
              </a:tblPr>
              <a:tblGrid>
                <a:gridCol w="1488950"/>
                <a:gridCol w="1488950"/>
                <a:gridCol w="1488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Weight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.shape[0]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.shape[1]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…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…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…+1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num_classes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Google Shape;206;p8"/>
          <p:cNvGraphicFramePr/>
          <p:nvPr/>
        </p:nvGraphicFramePr>
        <p:xfrm>
          <a:off x="106332" y="27717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{70F5A491-A5F1-4154-9981-4F6F6501E368}</a:tableStyleId>
              </a:tblPr>
              <a:tblGrid>
                <a:gridCol w="1304250"/>
                <a:gridCol w="1304250"/>
                <a:gridCol w="1304250"/>
              </a:tblGrid>
              <a:tr h="19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Input Data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.shape[0]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.shape[1]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7" name="Google Shape;207;p8"/>
          <p:cNvGraphicFramePr/>
          <p:nvPr/>
        </p:nvGraphicFramePr>
        <p:xfrm>
          <a:off x="9043974" y="27717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{70F5A491-A5F1-4154-9981-4F6F6501E368}</a:tableStyleId>
              </a:tblPr>
              <a:tblGrid>
                <a:gridCol w="1488950"/>
                <a:gridCol w="1488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Bias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.shape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(H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, 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(H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, 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…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(H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…+1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, 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(H</a:t>
                      </a:r>
                      <a:r>
                        <a:rPr baseline="-25000"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, 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8" name="Google Shape;208;p8"/>
          <p:cNvSpPr txBox="1"/>
          <p:nvPr/>
        </p:nvSpPr>
        <p:spPr>
          <a:xfrm>
            <a:off x="4008125" y="3140057"/>
            <a:ext cx="3003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*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8725831" y="3138016"/>
            <a:ext cx="3854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4732468" y="197492"/>
            <a:ext cx="3176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hidden_dims = [H</a:t>
            </a:r>
            <a:r>
              <a:rPr baseline="-25000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H</a:t>
            </a:r>
            <a:r>
              <a:rPr baseline="-25000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…, H</a:t>
            </a:r>
            <a:r>
              <a:rPr baseline="-25000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]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/>
          <p:nvPr/>
        </p:nvSpPr>
        <p:spPr>
          <a:xfrm>
            <a:off x="65482" y="845660"/>
            <a:ext cx="1080000" cy="1080000"/>
          </a:xfrm>
          <a:prstGeom prst="ellipse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9"/>
          <p:cNvCxnSpPr>
            <a:stCxn id="217" idx="3"/>
            <a:endCxn id="218" idx="2"/>
          </p:cNvCxnSpPr>
          <p:nvPr/>
        </p:nvCxnSpPr>
        <p:spPr>
          <a:xfrm flipH="1" rot="10800000">
            <a:off x="4339194" y="1395637"/>
            <a:ext cx="1067700" cy="21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9" name="Google Shape;219;p9"/>
          <p:cNvSpPr txBox="1"/>
          <p:nvPr/>
        </p:nvSpPr>
        <p:spPr>
          <a:xfrm>
            <a:off x="432671" y="1158124"/>
            <a:ext cx="3609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6504812" y="519994"/>
            <a:ext cx="401958" cy="1883885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6"/>
                </a:solidFill>
                <a:latin typeface="Cambria"/>
                <a:ea typeface="Cambria"/>
                <a:cs typeface="Cambria"/>
                <a:sym typeface="Cambria"/>
              </a:rPr>
              <a:t>ReLU</a:t>
            </a:r>
            <a:endParaRPr b="1" sz="2400">
              <a:solidFill>
                <a:schemeClr val="accent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21" name="Google Shape;221;p9"/>
          <p:cNvGrpSpPr/>
          <p:nvPr/>
        </p:nvGrpSpPr>
        <p:grpSpPr>
          <a:xfrm>
            <a:off x="5406792" y="855766"/>
            <a:ext cx="1080000" cy="1080000"/>
            <a:chOff x="3146460" y="1846782"/>
            <a:chExt cx="1494692" cy="1389184"/>
          </a:xfrm>
        </p:grpSpPr>
        <p:sp>
          <p:nvSpPr>
            <p:cNvPr id="218" name="Google Shape;218;p9"/>
            <p:cNvSpPr/>
            <p:nvPr/>
          </p:nvSpPr>
          <p:spPr>
            <a:xfrm>
              <a:off x="3146460" y="1846782"/>
              <a:ext cx="1494692" cy="1389184"/>
            </a:xfrm>
            <a:prstGeom prst="ellipse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9"/>
            <p:cNvSpPr txBox="1"/>
            <p:nvPr/>
          </p:nvSpPr>
          <p:spPr>
            <a:xfrm>
              <a:off x="3479418" y="2207592"/>
              <a:ext cx="1109702" cy="593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f(X</a:t>
              </a:r>
              <a:r>
                <a:rPr baseline="-25000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</a:t>
              </a:r>
              <a:r>
                <a:rPr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)</a:t>
              </a:r>
              <a:endParaRPr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223" name="Google Shape;2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300" y="3048513"/>
            <a:ext cx="9931400" cy="36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9"/>
          <p:cNvSpPr/>
          <p:nvPr/>
        </p:nvSpPr>
        <p:spPr>
          <a:xfrm>
            <a:off x="2094686" y="985268"/>
            <a:ext cx="2244508" cy="824938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Normalization</a:t>
            </a:r>
            <a:endParaRPr sz="2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7871566" y="983297"/>
            <a:ext cx="2237548" cy="824938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Normalization</a:t>
            </a:r>
            <a:endParaRPr sz="2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25" name="Google Shape;225;p9"/>
          <p:cNvCxnSpPr>
            <a:stCxn id="224" idx="3"/>
            <a:endCxn id="226" idx="2"/>
          </p:cNvCxnSpPr>
          <p:nvPr/>
        </p:nvCxnSpPr>
        <p:spPr>
          <a:xfrm>
            <a:off x="10109114" y="1395766"/>
            <a:ext cx="9648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27" name="Google Shape;227;p9"/>
          <p:cNvGrpSpPr/>
          <p:nvPr/>
        </p:nvGrpSpPr>
        <p:grpSpPr>
          <a:xfrm>
            <a:off x="11073910" y="855766"/>
            <a:ext cx="1080000" cy="1080000"/>
            <a:chOff x="3146460" y="1846782"/>
            <a:chExt cx="1494692" cy="1389184"/>
          </a:xfrm>
        </p:grpSpPr>
        <p:sp>
          <p:nvSpPr>
            <p:cNvPr id="226" name="Google Shape;226;p9"/>
            <p:cNvSpPr/>
            <p:nvPr/>
          </p:nvSpPr>
          <p:spPr>
            <a:xfrm>
              <a:off x="3146460" y="1846782"/>
              <a:ext cx="1494692" cy="1389184"/>
            </a:xfrm>
            <a:prstGeom prst="ellipse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9"/>
            <p:cNvSpPr txBox="1"/>
            <p:nvPr/>
          </p:nvSpPr>
          <p:spPr>
            <a:xfrm>
              <a:off x="3479418" y="2207592"/>
              <a:ext cx="1109702" cy="593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f(X</a:t>
              </a:r>
              <a:r>
                <a:rPr baseline="-25000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r>
                <a:rPr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)</a:t>
              </a:r>
              <a:endParaRPr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29" name="Google Shape;229;p9"/>
          <p:cNvSpPr/>
          <p:nvPr/>
        </p:nvSpPr>
        <p:spPr>
          <a:xfrm>
            <a:off x="1156278" y="1044787"/>
            <a:ext cx="945368" cy="644634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Dropout</a:t>
            </a:r>
            <a:endParaRPr b="1"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6916484" y="1044787"/>
            <a:ext cx="945368" cy="644634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Dropout</a:t>
            </a:r>
            <a:endParaRPr b="1"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/>
          <p:nvPr/>
        </p:nvSpPr>
        <p:spPr>
          <a:xfrm>
            <a:off x="0" y="233286"/>
            <a:ext cx="73709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 simplified convolutional neural network looks like: 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2747965" y="1094195"/>
            <a:ext cx="525449" cy="2437333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CONV</a:t>
            </a:r>
            <a:endParaRPr b="1" sz="32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8" name="Google Shape;238;p14"/>
          <p:cNvSpPr/>
          <p:nvPr/>
        </p:nvSpPr>
        <p:spPr>
          <a:xfrm>
            <a:off x="3869192" y="1094195"/>
            <a:ext cx="493438" cy="2437333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4"/>
                </a:solidFill>
                <a:latin typeface="Cambria"/>
                <a:ea typeface="Cambria"/>
                <a:cs typeface="Cambria"/>
                <a:sym typeface="Cambria"/>
              </a:rPr>
              <a:t>Pool</a:t>
            </a:r>
            <a:endParaRPr b="1" sz="3200">
              <a:solidFill>
                <a:schemeClr val="accent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39" name="Google Shape;239;p14"/>
          <p:cNvCxnSpPr/>
          <p:nvPr/>
        </p:nvCxnSpPr>
        <p:spPr>
          <a:xfrm>
            <a:off x="4362630" y="2346912"/>
            <a:ext cx="964796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0" name="Google Shape;240;p14"/>
          <p:cNvSpPr/>
          <p:nvPr/>
        </p:nvSpPr>
        <p:spPr>
          <a:xfrm>
            <a:off x="5339053" y="1671107"/>
            <a:ext cx="401958" cy="130686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FC</a:t>
            </a:r>
            <a:endParaRPr b="1" sz="3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41" name="Google Shape;241;p14"/>
          <p:cNvCxnSpPr/>
          <p:nvPr/>
        </p:nvCxnSpPr>
        <p:spPr>
          <a:xfrm>
            <a:off x="5741011" y="2324541"/>
            <a:ext cx="964796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2" name="Google Shape;242;p14"/>
          <p:cNvSpPr/>
          <p:nvPr/>
        </p:nvSpPr>
        <p:spPr>
          <a:xfrm>
            <a:off x="8110121" y="2058865"/>
            <a:ext cx="1390972" cy="52756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Softmax</a:t>
            </a:r>
            <a:endParaRPr b="1" sz="2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43" name="Google Shape;243;p14"/>
          <p:cNvGrpSpPr/>
          <p:nvPr/>
        </p:nvGrpSpPr>
        <p:grpSpPr>
          <a:xfrm>
            <a:off x="6698335" y="1628054"/>
            <a:ext cx="1479055" cy="1389184"/>
            <a:chOff x="8976728" y="1865687"/>
            <a:chExt cx="1583090" cy="1389184"/>
          </a:xfrm>
        </p:grpSpPr>
        <p:sp>
          <p:nvSpPr>
            <p:cNvPr id="244" name="Google Shape;244;p14"/>
            <p:cNvSpPr/>
            <p:nvPr/>
          </p:nvSpPr>
          <p:spPr>
            <a:xfrm>
              <a:off x="8976728" y="1865687"/>
              <a:ext cx="1494692" cy="1389184"/>
            </a:xfrm>
            <a:prstGeom prst="ellipse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4"/>
            <p:cNvSpPr txBox="1"/>
            <p:nvPr/>
          </p:nvSpPr>
          <p:spPr>
            <a:xfrm>
              <a:off x="9065127" y="2289156"/>
              <a:ext cx="149469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Scores</a:t>
              </a:r>
              <a:endParaRPr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246" name="Google Shape;246;p14"/>
          <p:cNvGrpSpPr/>
          <p:nvPr/>
        </p:nvGrpSpPr>
        <p:grpSpPr>
          <a:xfrm>
            <a:off x="10465889" y="1671106"/>
            <a:ext cx="1390972" cy="1346131"/>
            <a:chOff x="10683883" y="672572"/>
            <a:chExt cx="1494692" cy="1389184"/>
          </a:xfrm>
        </p:grpSpPr>
        <p:sp>
          <p:nvSpPr>
            <p:cNvPr id="247" name="Google Shape;247;p14"/>
            <p:cNvSpPr/>
            <p:nvPr/>
          </p:nvSpPr>
          <p:spPr>
            <a:xfrm>
              <a:off x="10683883" y="672572"/>
              <a:ext cx="1494692" cy="1389184"/>
            </a:xfrm>
            <a:prstGeom prst="ellipse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4"/>
            <p:cNvSpPr txBox="1"/>
            <p:nvPr/>
          </p:nvSpPr>
          <p:spPr>
            <a:xfrm>
              <a:off x="10893261" y="1043998"/>
              <a:ext cx="107593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Loss</a:t>
              </a:r>
              <a:endParaRPr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cxnSp>
        <p:nvCxnSpPr>
          <p:cNvPr id="249" name="Google Shape;249;p14"/>
          <p:cNvCxnSpPr/>
          <p:nvPr/>
        </p:nvCxnSpPr>
        <p:spPr>
          <a:xfrm>
            <a:off x="9501093" y="2335347"/>
            <a:ext cx="964796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50" name="Google Shape;250;p14"/>
          <p:cNvGrpSpPr/>
          <p:nvPr/>
        </p:nvGrpSpPr>
        <p:grpSpPr>
          <a:xfrm>
            <a:off x="340146" y="1610053"/>
            <a:ext cx="1390972" cy="1346131"/>
            <a:chOff x="10683883" y="672572"/>
            <a:chExt cx="1494692" cy="1389184"/>
          </a:xfrm>
        </p:grpSpPr>
        <p:sp>
          <p:nvSpPr>
            <p:cNvPr id="251" name="Google Shape;251;p14"/>
            <p:cNvSpPr/>
            <p:nvPr/>
          </p:nvSpPr>
          <p:spPr>
            <a:xfrm>
              <a:off x="10683883" y="672572"/>
              <a:ext cx="1494692" cy="1389184"/>
            </a:xfrm>
            <a:prstGeom prst="ellipse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4"/>
            <p:cNvSpPr txBox="1"/>
            <p:nvPr/>
          </p:nvSpPr>
          <p:spPr>
            <a:xfrm>
              <a:off x="11198427" y="1064637"/>
              <a:ext cx="482654" cy="6670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X</a:t>
              </a:r>
              <a:endParaRPr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cxnSp>
        <p:nvCxnSpPr>
          <p:cNvPr id="253" name="Google Shape;253;p14"/>
          <p:cNvCxnSpPr/>
          <p:nvPr/>
        </p:nvCxnSpPr>
        <p:spPr>
          <a:xfrm>
            <a:off x="1750545" y="2322645"/>
            <a:ext cx="964796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4" name="Google Shape;254;p14"/>
          <p:cNvSpPr/>
          <p:nvPr/>
        </p:nvSpPr>
        <p:spPr>
          <a:xfrm>
            <a:off x="2152187" y="802891"/>
            <a:ext cx="2776654" cy="2977376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4"/>
          <p:cNvSpPr/>
          <p:nvPr/>
        </p:nvSpPr>
        <p:spPr>
          <a:xfrm>
            <a:off x="3376037" y="1401967"/>
            <a:ext cx="401958" cy="1883885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6"/>
                </a:solidFill>
                <a:latin typeface="Cambria"/>
                <a:ea typeface="Cambria"/>
                <a:cs typeface="Cambria"/>
                <a:sym typeface="Cambria"/>
              </a:rPr>
              <a:t>ReLU</a:t>
            </a:r>
            <a:endParaRPr b="1" sz="2400">
              <a:solidFill>
                <a:schemeClr val="accent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56" name="Google Shape;256;p14"/>
          <p:cNvCxnSpPr/>
          <p:nvPr/>
        </p:nvCxnSpPr>
        <p:spPr>
          <a:xfrm rot="10800000">
            <a:off x="1731118" y="4238489"/>
            <a:ext cx="904096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7" name="Google Shape;257;p14"/>
          <p:cNvCxnSpPr>
            <a:stCxn id="244" idx="4"/>
            <a:endCxn id="258" idx="0"/>
          </p:cNvCxnSpPr>
          <p:nvPr/>
        </p:nvCxnSpPr>
        <p:spPr>
          <a:xfrm>
            <a:off x="7396568" y="3017238"/>
            <a:ext cx="2141100" cy="17604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8" name="Google Shape;258;p14"/>
          <p:cNvSpPr txBox="1"/>
          <p:nvPr/>
        </p:nvSpPr>
        <p:spPr>
          <a:xfrm>
            <a:off x="8543237" y="4777594"/>
            <a:ext cx="1988721" cy="5267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0950" l="0" r="0" t="-47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59" name="Google Shape;259;p14"/>
          <p:cNvSpPr txBox="1"/>
          <p:nvPr/>
        </p:nvSpPr>
        <p:spPr>
          <a:xfrm>
            <a:off x="510080" y="4052087"/>
            <a:ext cx="17228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Backwards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14"/>
          <p:cNvCxnSpPr>
            <a:stCxn id="240" idx="2"/>
            <a:endCxn id="261" idx="0"/>
          </p:cNvCxnSpPr>
          <p:nvPr/>
        </p:nvCxnSpPr>
        <p:spPr>
          <a:xfrm>
            <a:off x="5540032" y="2977975"/>
            <a:ext cx="1527600" cy="17997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1" name="Google Shape;261;p14"/>
          <p:cNvSpPr txBox="1"/>
          <p:nvPr/>
        </p:nvSpPr>
        <p:spPr>
          <a:xfrm>
            <a:off x="6073390" y="4777594"/>
            <a:ext cx="1988721" cy="6047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582" l="0" r="0" t="-416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62" name="Google Shape;262;p14"/>
          <p:cNvCxnSpPr>
            <a:stCxn id="238" idx="2"/>
            <a:endCxn id="263" idx="0"/>
          </p:cNvCxnSpPr>
          <p:nvPr/>
        </p:nvCxnSpPr>
        <p:spPr>
          <a:xfrm flipH="1">
            <a:off x="4113211" y="3531528"/>
            <a:ext cx="2700" cy="10578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3" name="Google Shape;263;p14"/>
          <p:cNvSpPr txBox="1"/>
          <p:nvPr/>
        </p:nvSpPr>
        <p:spPr>
          <a:xfrm>
            <a:off x="2909521" y="4589213"/>
            <a:ext cx="2407231" cy="66569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43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4" name="Google Shape;264;p14"/>
          <p:cNvSpPr txBox="1"/>
          <p:nvPr/>
        </p:nvSpPr>
        <p:spPr>
          <a:xfrm>
            <a:off x="636603" y="6103521"/>
            <a:ext cx="6144322" cy="66569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943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/>
          <p:nvPr/>
        </p:nvSpPr>
        <p:spPr>
          <a:xfrm>
            <a:off x="2603000" y="2821397"/>
            <a:ext cx="525300" cy="24372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CONV</a:t>
            </a:r>
            <a:endParaRPr b="1" sz="32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3724227" y="2821397"/>
            <a:ext cx="493500" cy="243720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4"/>
                </a:solidFill>
                <a:latin typeface="Cambria"/>
                <a:ea typeface="Cambria"/>
                <a:cs typeface="Cambria"/>
                <a:sym typeface="Cambria"/>
              </a:rPr>
              <a:t>Pool</a:t>
            </a:r>
            <a:endParaRPr b="1" sz="3200">
              <a:solidFill>
                <a:schemeClr val="accent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72" name="Google Shape;272;p15"/>
          <p:cNvCxnSpPr/>
          <p:nvPr/>
        </p:nvCxnSpPr>
        <p:spPr>
          <a:xfrm>
            <a:off x="4217665" y="4074114"/>
            <a:ext cx="9648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3" name="Google Shape;273;p15"/>
          <p:cNvSpPr/>
          <p:nvPr/>
        </p:nvSpPr>
        <p:spPr>
          <a:xfrm>
            <a:off x="5194088" y="3398309"/>
            <a:ext cx="401958" cy="130686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FC</a:t>
            </a:r>
            <a:endParaRPr b="1" sz="3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74" name="Google Shape;274;p15"/>
          <p:cNvCxnSpPr/>
          <p:nvPr/>
        </p:nvCxnSpPr>
        <p:spPr>
          <a:xfrm>
            <a:off x="5596046" y="4051743"/>
            <a:ext cx="964796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5" name="Google Shape;275;p15"/>
          <p:cNvSpPr/>
          <p:nvPr/>
        </p:nvSpPr>
        <p:spPr>
          <a:xfrm>
            <a:off x="7965156" y="3786067"/>
            <a:ext cx="1390972" cy="52756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Softmax</a:t>
            </a:r>
            <a:endParaRPr b="1" sz="2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76" name="Google Shape;276;p15"/>
          <p:cNvGrpSpPr/>
          <p:nvPr/>
        </p:nvGrpSpPr>
        <p:grpSpPr>
          <a:xfrm>
            <a:off x="6553370" y="3355256"/>
            <a:ext cx="1479055" cy="1389184"/>
            <a:chOff x="8976728" y="1865687"/>
            <a:chExt cx="1583090" cy="1389184"/>
          </a:xfrm>
        </p:grpSpPr>
        <p:sp>
          <p:nvSpPr>
            <p:cNvPr id="277" name="Google Shape;277;p15"/>
            <p:cNvSpPr/>
            <p:nvPr/>
          </p:nvSpPr>
          <p:spPr>
            <a:xfrm>
              <a:off x="8976728" y="1865687"/>
              <a:ext cx="1494692" cy="1389184"/>
            </a:xfrm>
            <a:prstGeom prst="ellipse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5"/>
            <p:cNvSpPr txBox="1"/>
            <p:nvPr/>
          </p:nvSpPr>
          <p:spPr>
            <a:xfrm>
              <a:off x="9065127" y="2289156"/>
              <a:ext cx="149469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Scores</a:t>
              </a:r>
              <a:endParaRPr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279" name="Google Shape;279;p15"/>
          <p:cNvGrpSpPr/>
          <p:nvPr/>
        </p:nvGrpSpPr>
        <p:grpSpPr>
          <a:xfrm>
            <a:off x="10320924" y="3398308"/>
            <a:ext cx="1390972" cy="1346131"/>
            <a:chOff x="10683883" y="672572"/>
            <a:chExt cx="1494692" cy="1389184"/>
          </a:xfrm>
        </p:grpSpPr>
        <p:sp>
          <p:nvSpPr>
            <p:cNvPr id="280" name="Google Shape;280;p15"/>
            <p:cNvSpPr/>
            <p:nvPr/>
          </p:nvSpPr>
          <p:spPr>
            <a:xfrm>
              <a:off x="10683883" y="672572"/>
              <a:ext cx="1494692" cy="1389184"/>
            </a:xfrm>
            <a:prstGeom prst="ellipse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5"/>
            <p:cNvSpPr txBox="1"/>
            <p:nvPr/>
          </p:nvSpPr>
          <p:spPr>
            <a:xfrm>
              <a:off x="10893275" y="1044009"/>
              <a:ext cx="1185900" cy="6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Loss</a:t>
              </a:r>
              <a:endParaRPr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cxnSp>
        <p:nvCxnSpPr>
          <p:cNvPr id="282" name="Google Shape;282;p15"/>
          <p:cNvCxnSpPr/>
          <p:nvPr/>
        </p:nvCxnSpPr>
        <p:spPr>
          <a:xfrm>
            <a:off x="9356128" y="4062549"/>
            <a:ext cx="964796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83" name="Google Shape;283;p15"/>
          <p:cNvGrpSpPr/>
          <p:nvPr/>
        </p:nvGrpSpPr>
        <p:grpSpPr>
          <a:xfrm>
            <a:off x="195098" y="3337249"/>
            <a:ext cx="1390960" cy="1346119"/>
            <a:chOff x="10683883" y="672572"/>
            <a:chExt cx="1494692" cy="1389184"/>
          </a:xfrm>
        </p:grpSpPr>
        <p:sp>
          <p:nvSpPr>
            <p:cNvPr id="284" name="Google Shape;284;p15"/>
            <p:cNvSpPr/>
            <p:nvPr/>
          </p:nvSpPr>
          <p:spPr>
            <a:xfrm>
              <a:off x="10683883" y="672572"/>
              <a:ext cx="1494692" cy="1389184"/>
            </a:xfrm>
            <a:prstGeom prst="ellipse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5"/>
            <p:cNvSpPr txBox="1"/>
            <p:nvPr/>
          </p:nvSpPr>
          <p:spPr>
            <a:xfrm>
              <a:off x="11198427" y="1064637"/>
              <a:ext cx="4827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X</a:t>
              </a:r>
              <a:endParaRPr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cxnSp>
        <p:nvCxnSpPr>
          <p:cNvPr id="286" name="Google Shape;286;p15"/>
          <p:cNvCxnSpPr/>
          <p:nvPr/>
        </p:nvCxnSpPr>
        <p:spPr>
          <a:xfrm>
            <a:off x="1605580" y="4049847"/>
            <a:ext cx="9648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7" name="Google Shape;287;p15"/>
          <p:cNvSpPr/>
          <p:nvPr/>
        </p:nvSpPr>
        <p:spPr>
          <a:xfrm>
            <a:off x="2230025" y="2530100"/>
            <a:ext cx="2553900" cy="29775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5"/>
          <p:cNvSpPr/>
          <p:nvPr/>
        </p:nvSpPr>
        <p:spPr>
          <a:xfrm>
            <a:off x="3231072" y="3129169"/>
            <a:ext cx="402000" cy="1884000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6"/>
                </a:solidFill>
                <a:latin typeface="Cambria"/>
                <a:ea typeface="Cambria"/>
                <a:cs typeface="Cambria"/>
                <a:sym typeface="Cambria"/>
              </a:rPr>
              <a:t>ReLU</a:t>
            </a:r>
            <a:endParaRPr b="1" sz="2400">
              <a:solidFill>
                <a:schemeClr val="accent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89" name="Google Shape;289;p15"/>
          <p:cNvCxnSpPr>
            <a:stCxn id="277" idx="4"/>
            <a:endCxn id="290" idx="0"/>
          </p:cNvCxnSpPr>
          <p:nvPr/>
        </p:nvCxnSpPr>
        <p:spPr>
          <a:xfrm>
            <a:off x="7251603" y="4744440"/>
            <a:ext cx="17100" cy="7275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0" name="Google Shape;290;p15"/>
          <p:cNvSpPr txBox="1"/>
          <p:nvPr/>
        </p:nvSpPr>
        <p:spPr>
          <a:xfrm>
            <a:off x="6274369" y="5471856"/>
            <a:ext cx="1988721" cy="5267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0950" l="0" r="0" t="-47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91" name="Google Shape;291;p15"/>
          <p:cNvCxnSpPr>
            <a:stCxn id="273" idx="2"/>
            <a:endCxn id="292" idx="0"/>
          </p:cNvCxnSpPr>
          <p:nvPr/>
        </p:nvCxnSpPr>
        <p:spPr>
          <a:xfrm>
            <a:off x="5395067" y="4705177"/>
            <a:ext cx="0" cy="10812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2" name="Google Shape;292;p15"/>
          <p:cNvSpPr txBox="1"/>
          <p:nvPr/>
        </p:nvSpPr>
        <p:spPr>
          <a:xfrm>
            <a:off x="4400706" y="5786263"/>
            <a:ext cx="1988700" cy="60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2243" l="0" r="0" t="-20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93" name="Google Shape;293;p15"/>
          <p:cNvCxnSpPr>
            <a:stCxn id="271" idx="0"/>
            <a:endCxn id="294" idx="2"/>
          </p:cNvCxnSpPr>
          <p:nvPr/>
        </p:nvCxnSpPr>
        <p:spPr>
          <a:xfrm rot="10800000">
            <a:off x="3970377" y="2261897"/>
            <a:ext cx="600" cy="5595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4" name="Google Shape;294;p15"/>
          <p:cNvSpPr txBox="1"/>
          <p:nvPr/>
        </p:nvSpPr>
        <p:spPr>
          <a:xfrm>
            <a:off x="3078360" y="1596214"/>
            <a:ext cx="1783800" cy="665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5454" l="-698" r="-4194" t="0"/>
            </a:stretch>
          </a:blip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5" name="Google Shape;295;p15"/>
          <p:cNvSpPr txBox="1"/>
          <p:nvPr/>
        </p:nvSpPr>
        <p:spPr>
          <a:xfrm>
            <a:off x="1528394" y="833424"/>
            <a:ext cx="2689200" cy="664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96" name="Google Shape;296;p15"/>
          <p:cNvCxnSpPr>
            <a:stCxn id="270" idx="0"/>
            <a:endCxn id="295" idx="2"/>
          </p:cNvCxnSpPr>
          <p:nvPr/>
        </p:nvCxnSpPr>
        <p:spPr>
          <a:xfrm flipH="1" rot="10800000">
            <a:off x="2865650" y="1497497"/>
            <a:ext cx="7200" cy="13239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7" name="Google Shape;297;p15"/>
          <p:cNvSpPr txBox="1"/>
          <p:nvPr/>
        </p:nvSpPr>
        <p:spPr>
          <a:xfrm>
            <a:off x="2230033" y="6091316"/>
            <a:ext cx="2407200" cy="6657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943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98" name="Google Shape;298;p15"/>
          <p:cNvCxnSpPr>
            <a:stCxn id="288" idx="2"/>
            <a:endCxn id="297" idx="0"/>
          </p:cNvCxnSpPr>
          <p:nvPr/>
        </p:nvCxnSpPr>
        <p:spPr>
          <a:xfrm>
            <a:off x="3432072" y="5013169"/>
            <a:ext cx="1500" cy="10782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2022-12-21T07:18:16Z</dcterms:created>
  <dc:creator>余 沛煜</dc:creator>
</cp:coreProperties>
</file>