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Slab"/>
      <p:regular r:id="rId34"/>
      <p:bold r:id="rId35"/>
    </p:embeddedFon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1B54F6-AD52-47B6-9246-EDB14269CD90}">
  <a:tblStyle styleId="{FE1B54F6-AD52-47B6-9246-EDB14269CD9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Slab-bold.fntdata"/><Relationship Id="rId12" Type="http://schemas.openxmlformats.org/officeDocument/2006/relationships/slide" Target="slides/slide6.xml"/><Relationship Id="rId34" Type="http://schemas.openxmlformats.org/officeDocument/2006/relationships/font" Target="fonts/RobotoSlab-regular.fntdata"/><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a2a375b1f7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a2a375b1f7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a2a375b1f7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a2a375b1f7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A </a:t>
            </a:r>
            <a:r>
              <a:rPr lang="en">
                <a:solidFill>
                  <a:schemeClr val="dk1"/>
                </a:solidFill>
              </a:rPr>
              <a:t>minimum variance portfolio</a:t>
            </a:r>
            <a:r>
              <a:rPr lang="en">
                <a:solidFill>
                  <a:schemeClr val="dk1"/>
                </a:solidFill>
                <a:highlight>
                  <a:srgbClr val="FFFFFF"/>
                </a:highlight>
              </a:rPr>
              <a:t> is an investing method that maximize returns and minimize risk. </a:t>
            </a:r>
            <a:r>
              <a:rPr lang="en">
                <a:solidFill>
                  <a:schemeClr val="dk1"/>
                </a:solidFill>
                <a:highlight>
                  <a:srgbClr val="FFFFFF"/>
                </a:highlight>
              </a:rPr>
              <a:t>We can reduce volatility by diversifying holdings, so the investments that may be risky on their own balance each other out when held together.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So by having</a:t>
            </a:r>
            <a:r>
              <a:rPr lang="en">
                <a:solidFill>
                  <a:schemeClr val="dk1"/>
                </a:solidFill>
                <a:highlight>
                  <a:srgbClr val="FFFFFF"/>
                </a:highlight>
              </a:rPr>
              <a:t> a collection of stocks that combine together, we can minimize the price volatility of the overall portfolio, and this kind of portfolio is the minimum variance portfolio. </a:t>
            </a:r>
            <a:r>
              <a:rPr lang="en">
                <a:solidFill>
                  <a:schemeClr val="dk1"/>
                </a:solidFill>
              </a:rPr>
              <a:t>				</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A line with a larger slope gives a higher expected return for a given level of risk, so the larger Sharpe ratio is, the better regardless of what level of risk that anyone is willing to accept. The optimal portfolio of mixing with the risk-free asset is the one with point on the efficient frontier that has the highest Sharpe ratio. This portfolio is called the tangency portfolio since its line is tangent to the efficient frontier. So the tangency portfolio is the portfolio that has the largest sharpe ratio.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9f016b27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9f016b27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Minimum Variance Portfolio gives more weight to stocks that have lower volatility, </a:t>
            </a:r>
            <a:r>
              <a:rPr lang="en">
                <a:solidFill>
                  <a:schemeClr val="dk1"/>
                </a:solidFill>
              </a:rPr>
              <a:t>v</a:t>
            </a:r>
            <a:r>
              <a:rPr lang="en">
                <a:solidFill>
                  <a:schemeClr val="dk1"/>
                </a:solidFill>
              </a:rPr>
              <a:t>olatility </a:t>
            </a:r>
            <a:r>
              <a:rPr lang="en">
                <a:solidFill>
                  <a:schemeClr val="dk1"/>
                </a:solidFill>
                <a:highlight>
                  <a:srgbClr val="FFFFFF"/>
                </a:highlight>
              </a:rPr>
              <a:t>is a measure of a stock's price movement, which is the variance</a:t>
            </a:r>
            <a:r>
              <a:rPr lang="en"/>
              <a:t>, so it also means to have lower standard deviation. So we can see the standard deviation of these five stocks from low to high corresponds to the weight in MVP from high to low. Among these five stocks, Novartis has the largest weight in the minimum variance portfolio.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9f016b270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9f016b270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Tangency portfolio gives more weights on stocks that have larger sharpe ratio. We can see the </a:t>
            </a:r>
            <a:r>
              <a:rPr lang="en"/>
              <a:t>stocks</a:t>
            </a:r>
            <a:r>
              <a:rPr lang="en"/>
              <a:t> that have higher sharpe ratio have more weights on the tangency portfolio. Among these 5 stocks, Merk have the largest weights in the portfolio.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9f016b270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9f016b270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star mark at the lower end of the blue line is the risk-free rate. The star mark at the upper part of the blue line is the tangency portfolio. The plus mark at the lower end of red line is MVP.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9f016b270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9f016b270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weight of each stock in the minimum variance portfolio is similar to the weight in mvp </a:t>
            </a:r>
            <a:r>
              <a:rPr lang="en"/>
              <a:t>which</a:t>
            </a:r>
            <a:r>
              <a:rPr lang="en"/>
              <a:t> short is not allowed.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9f016b270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9f016b270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weight of each stock in the tangency portfolio has changed significantly comparing to the weight in tangency portfolio which short is not allowed. In this portfolio, we have negative weights for Johnson &amp; Johnson and Novartis. Since in this portfolio, short is allowed, it means we need to short corresponding weights for these two stocks.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9f016b270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9f016b270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star mark at the lower end of the blue line is the risk-free rate. The star mark at the upper part of the blue line is the tangency portfolio. The plus mark at the lower end of red line is MVP.</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a2a375b1f7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a2a375b1f7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9c9f3c0a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9c9f3c0a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9c9b8df9c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9c9b8df9c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9c9f3c0a5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9c9f3c0a5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 copula </a:t>
            </a:r>
            <a:r>
              <a:rPr lang="en"/>
              <a:t>usual</a:t>
            </a:r>
            <a:r>
              <a:rPr lang="en"/>
              <a:t> fits data with heavy tail, so it’s reasonable to think we have data with heavy tails with extreme results.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a2a375b1f7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a2a375b1f7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a34279a6c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a34279a6c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a34279a6c1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a34279a6c1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a34279a6c1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a34279a6c1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a2a375b1f7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a2a375b1f7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a94076f2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a94076f2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7fa8855d2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7fa8855d2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a2a375b1f7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a2a375b1f7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a2a375b1f7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a2a375b1f7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a2a375b1f7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a2a375b1f7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2a375b1f7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2a375b1f7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2a375b1f7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2a375b1f7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a2a375b1f7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a2a375b1f7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a2a375b1f7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a2a375b1f7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7.png"/><Relationship Id="rId7"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379850" y="1124275"/>
            <a:ext cx="6384300" cy="156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Financial Analysis of Impact of COVID-19 on Pharmaceutical Companies</a:t>
            </a:r>
            <a:endParaRPr/>
          </a:p>
        </p:txBody>
      </p:sp>
      <p:sp>
        <p:nvSpPr>
          <p:cNvPr id="64" name="Google Shape;64;p13"/>
          <p:cNvSpPr txBox="1"/>
          <p:nvPr>
            <p:ph idx="1" type="subTitle"/>
          </p:nvPr>
        </p:nvSpPr>
        <p:spPr>
          <a:xfrm>
            <a:off x="1379850" y="2848150"/>
            <a:ext cx="6235200" cy="1567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STAT 5261 Final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Members: Yige Yang, Peiyu Yang, Shiyu Lu, Hongyi Xu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Date: December 2nd,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Normality </a:t>
            </a:r>
            <a:endParaRPr/>
          </a:p>
        </p:txBody>
      </p:sp>
      <p:pic>
        <p:nvPicPr>
          <p:cNvPr id="118" name="Google Shape;118;p22"/>
          <p:cNvPicPr preferRelativeResize="0"/>
          <p:nvPr/>
        </p:nvPicPr>
        <p:blipFill>
          <a:blip r:embed="rId3">
            <a:alphaModFix/>
          </a:blip>
          <a:stretch>
            <a:fillRect/>
          </a:stretch>
        </p:blipFill>
        <p:spPr>
          <a:xfrm>
            <a:off x="856925" y="1461425"/>
            <a:ext cx="7417650" cy="3296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Portfolio Theory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Minimum</a:t>
            </a:r>
            <a:r>
              <a:rPr lang="en"/>
              <a:t> Variance Portfolio (No Short)</a:t>
            </a:r>
            <a:endParaRPr/>
          </a:p>
        </p:txBody>
      </p:sp>
      <p:sp>
        <p:nvSpPr>
          <p:cNvPr id="129" name="Google Shape;129;p24"/>
          <p:cNvSpPr txBox="1"/>
          <p:nvPr>
            <p:ph idx="1" type="body"/>
          </p:nvPr>
        </p:nvSpPr>
        <p:spPr>
          <a:xfrm>
            <a:off x="387900" y="1423775"/>
            <a:ext cx="802200" cy="47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200"/>
              <a:t>MVP</a:t>
            </a:r>
            <a:endParaRPr sz="2200"/>
          </a:p>
        </p:txBody>
      </p:sp>
      <p:pic>
        <p:nvPicPr>
          <p:cNvPr id="130" name="Google Shape;130;p24"/>
          <p:cNvPicPr preferRelativeResize="0"/>
          <p:nvPr/>
        </p:nvPicPr>
        <p:blipFill>
          <a:blip r:embed="rId3">
            <a:alphaModFix/>
          </a:blip>
          <a:stretch>
            <a:fillRect/>
          </a:stretch>
        </p:blipFill>
        <p:spPr>
          <a:xfrm>
            <a:off x="848124" y="2091950"/>
            <a:ext cx="7447750" cy="791675"/>
          </a:xfrm>
          <a:prstGeom prst="rect">
            <a:avLst/>
          </a:prstGeom>
          <a:noFill/>
          <a:ln>
            <a:noFill/>
          </a:ln>
        </p:spPr>
      </p:pic>
      <p:sp>
        <p:nvSpPr>
          <p:cNvPr id="131" name="Google Shape;131;p24"/>
          <p:cNvSpPr txBox="1"/>
          <p:nvPr/>
        </p:nvSpPr>
        <p:spPr>
          <a:xfrm>
            <a:off x="387900" y="3037338"/>
            <a:ext cx="802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Roboto"/>
                <a:ea typeface="Roboto"/>
                <a:cs typeface="Roboto"/>
                <a:sym typeface="Roboto"/>
              </a:rPr>
              <a:t>SD</a:t>
            </a:r>
            <a:endParaRPr sz="2200">
              <a:solidFill>
                <a:schemeClr val="dk1"/>
              </a:solidFill>
              <a:latin typeface="Roboto"/>
              <a:ea typeface="Roboto"/>
              <a:cs typeface="Roboto"/>
              <a:sym typeface="Roboto"/>
            </a:endParaRPr>
          </a:p>
        </p:txBody>
      </p:sp>
      <p:pic>
        <p:nvPicPr>
          <p:cNvPr id="132" name="Google Shape;132;p24"/>
          <p:cNvPicPr preferRelativeResize="0"/>
          <p:nvPr/>
        </p:nvPicPr>
        <p:blipFill>
          <a:blip r:embed="rId4">
            <a:alphaModFix/>
          </a:blip>
          <a:stretch>
            <a:fillRect/>
          </a:stretch>
        </p:blipFill>
        <p:spPr>
          <a:xfrm>
            <a:off x="848125" y="3775600"/>
            <a:ext cx="7447749" cy="8275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Tangency Portfolio (No Short)</a:t>
            </a:r>
            <a:endParaRPr/>
          </a:p>
        </p:txBody>
      </p:sp>
      <p:pic>
        <p:nvPicPr>
          <p:cNvPr id="138" name="Google Shape;138;p25"/>
          <p:cNvPicPr preferRelativeResize="0"/>
          <p:nvPr/>
        </p:nvPicPr>
        <p:blipFill>
          <a:blip r:embed="rId3">
            <a:alphaModFix/>
          </a:blip>
          <a:stretch>
            <a:fillRect/>
          </a:stretch>
        </p:blipFill>
        <p:spPr>
          <a:xfrm>
            <a:off x="884663" y="1977650"/>
            <a:ext cx="7374674" cy="834050"/>
          </a:xfrm>
          <a:prstGeom prst="rect">
            <a:avLst/>
          </a:prstGeom>
          <a:noFill/>
          <a:ln>
            <a:noFill/>
          </a:ln>
        </p:spPr>
      </p:pic>
      <p:sp>
        <p:nvSpPr>
          <p:cNvPr id="139" name="Google Shape;139;p25"/>
          <p:cNvSpPr txBox="1"/>
          <p:nvPr>
            <p:ph idx="1" type="body"/>
          </p:nvPr>
        </p:nvSpPr>
        <p:spPr>
          <a:xfrm>
            <a:off x="387900" y="1423775"/>
            <a:ext cx="2649600" cy="47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200"/>
              <a:t>Tangency Portfolio</a:t>
            </a:r>
            <a:endParaRPr sz="2200"/>
          </a:p>
        </p:txBody>
      </p:sp>
      <p:sp>
        <p:nvSpPr>
          <p:cNvPr id="140" name="Google Shape;140;p25"/>
          <p:cNvSpPr txBox="1"/>
          <p:nvPr>
            <p:ph idx="1" type="body"/>
          </p:nvPr>
        </p:nvSpPr>
        <p:spPr>
          <a:xfrm>
            <a:off x="387900" y="3047788"/>
            <a:ext cx="2649600" cy="47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200"/>
              <a:t>Sharpe Ratio</a:t>
            </a:r>
            <a:endParaRPr sz="2200"/>
          </a:p>
        </p:txBody>
      </p:sp>
      <p:pic>
        <p:nvPicPr>
          <p:cNvPr id="141" name="Google Shape;141;p25"/>
          <p:cNvPicPr preferRelativeResize="0"/>
          <p:nvPr/>
        </p:nvPicPr>
        <p:blipFill>
          <a:blip r:embed="rId4">
            <a:alphaModFix/>
          </a:blip>
          <a:stretch>
            <a:fillRect/>
          </a:stretch>
        </p:blipFill>
        <p:spPr>
          <a:xfrm>
            <a:off x="884675" y="3714450"/>
            <a:ext cx="7374649" cy="7546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Efficient Frontier (No Short)</a:t>
            </a:r>
            <a:endParaRPr/>
          </a:p>
        </p:txBody>
      </p:sp>
      <p:pic>
        <p:nvPicPr>
          <p:cNvPr id="147" name="Google Shape;147;p26"/>
          <p:cNvPicPr preferRelativeResize="0"/>
          <p:nvPr/>
        </p:nvPicPr>
        <p:blipFill>
          <a:blip r:embed="rId3">
            <a:alphaModFix/>
          </a:blip>
          <a:stretch>
            <a:fillRect/>
          </a:stretch>
        </p:blipFill>
        <p:spPr>
          <a:xfrm>
            <a:off x="1697275" y="1144125"/>
            <a:ext cx="5519428" cy="36945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Minimum Variance Portfolio (Short)</a:t>
            </a:r>
            <a:endParaRPr/>
          </a:p>
        </p:txBody>
      </p:sp>
      <p:sp>
        <p:nvSpPr>
          <p:cNvPr id="153" name="Google Shape;153;p27"/>
          <p:cNvSpPr txBox="1"/>
          <p:nvPr>
            <p:ph idx="1" type="body"/>
          </p:nvPr>
        </p:nvSpPr>
        <p:spPr>
          <a:xfrm>
            <a:off x="387900" y="1423775"/>
            <a:ext cx="802200" cy="47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200"/>
              <a:t>MVP</a:t>
            </a:r>
            <a:endParaRPr sz="2200"/>
          </a:p>
        </p:txBody>
      </p:sp>
      <p:sp>
        <p:nvSpPr>
          <p:cNvPr id="154" name="Google Shape;154;p27"/>
          <p:cNvSpPr txBox="1"/>
          <p:nvPr/>
        </p:nvSpPr>
        <p:spPr>
          <a:xfrm>
            <a:off x="387900" y="3037338"/>
            <a:ext cx="802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Roboto"/>
                <a:ea typeface="Roboto"/>
                <a:cs typeface="Roboto"/>
                <a:sym typeface="Roboto"/>
              </a:rPr>
              <a:t>SD</a:t>
            </a:r>
            <a:endParaRPr sz="2200">
              <a:solidFill>
                <a:schemeClr val="dk1"/>
              </a:solidFill>
              <a:latin typeface="Roboto"/>
              <a:ea typeface="Roboto"/>
              <a:cs typeface="Roboto"/>
              <a:sym typeface="Roboto"/>
            </a:endParaRPr>
          </a:p>
        </p:txBody>
      </p:sp>
      <p:pic>
        <p:nvPicPr>
          <p:cNvPr id="155" name="Google Shape;155;p27"/>
          <p:cNvPicPr preferRelativeResize="0"/>
          <p:nvPr/>
        </p:nvPicPr>
        <p:blipFill>
          <a:blip r:embed="rId3">
            <a:alphaModFix/>
          </a:blip>
          <a:stretch>
            <a:fillRect/>
          </a:stretch>
        </p:blipFill>
        <p:spPr>
          <a:xfrm>
            <a:off x="686850" y="2004836"/>
            <a:ext cx="7770301" cy="923950"/>
          </a:xfrm>
          <a:prstGeom prst="rect">
            <a:avLst/>
          </a:prstGeom>
          <a:noFill/>
          <a:ln>
            <a:noFill/>
          </a:ln>
        </p:spPr>
      </p:pic>
      <p:pic>
        <p:nvPicPr>
          <p:cNvPr id="156" name="Google Shape;156;p27"/>
          <p:cNvPicPr preferRelativeResize="0"/>
          <p:nvPr/>
        </p:nvPicPr>
        <p:blipFill>
          <a:blip r:embed="rId4">
            <a:alphaModFix/>
          </a:blip>
          <a:stretch>
            <a:fillRect/>
          </a:stretch>
        </p:blipFill>
        <p:spPr>
          <a:xfrm>
            <a:off x="603763" y="3669125"/>
            <a:ext cx="7936474" cy="881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Tangency Portfolio (Short)</a:t>
            </a:r>
            <a:endParaRPr/>
          </a:p>
        </p:txBody>
      </p:sp>
      <p:sp>
        <p:nvSpPr>
          <p:cNvPr id="162" name="Google Shape;162;p28"/>
          <p:cNvSpPr txBox="1"/>
          <p:nvPr>
            <p:ph idx="1" type="body"/>
          </p:nvPr>
        </p:nvSpPr>
        <p:spPr>
          <a:xfrm>
            <a:off x="387900" y="1423775"/>
            <a:ext cx="2649600" cy="47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200"/>
              <a:t>Tangency Portfolio</a:t>
            </a:r>
            <a:endParaRPr sz="2200"/>
          </a:p>
        </p:txBody>
      </p:sp>
      <p:sp>
        <p:nvSpPr>
          <p:cNvPr id="163" name="Google Shape;163;p28"/>
          <p:cNvSpPr txBox="1"/>
          <p:nvPr>
            <p:ph idx="1" type="body"/>
          </p:nvPr>
        </p:nvSpPr>
        <p:spPr>
          <a:xfrm>
            <a:off x="387900" y="3047788"/>
            <a:ext cx="2649600" cy="47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200"/>
              <a:t>Sharpe Ratio</a:t>
            </a:r>
            <a:endParaRPr sz="2200"/>
          </a:p>
        </p:txBody>
      </p:sp>
      <p:pic>
        <p:nvPicPr>
          <p:cNvPr id="164" name="Google Shape;164;p28"/>
          <p:cNvPicPr preferRelativeResize="0"/>
          <p:nvPr/>
        </p:nvPicPr>
        <p:blipFill>
          <a:blip r:embed="rId3">
            <a:alphaModFix/>
          </a:blip>
          <a:stretch>
            <a:fillRect/>
          </a:stretch>
        </p:blipFill>
        <p:spPr>
          <a:xfrm>
            <a:off x="884675" y="3714450"/>
            <a:ext cx="7374649" cy="754677"/>
          </a:xfrm>
          <a:prstGeom prst="rect">
            <a:avLst/>
          </a:prstGeom>
          <a:noFill/>
          <a:ln>
            <a:noFill/>
          </a:ln>
        </p:spPr>
      </p:pic>
      <p:pic>
        <p:nvPicPr>
          <p:cNvPr id="165" name="Google Shape;165;p28"/>
          <p:cNvPicPr preferRelativeResize="0"/>
          <p:nvPr/>
        </p:nvPicPr>
        <p:blipFill>
          <a:blip r:embed="rId4">
            <a:alphaModFix/>
          </a:blip>
          <a:stretch>
            <a:fillRect/>
          </a:stretch>
        </p:blipFill>
        <p:spPr>
          <a:xfrm>
            <a:off x="878588" y="2005938"/>
            <a:ext cx="7386836" cy="8467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Efficient Frontier (Short)</a:t>
            </a:r>
            <a:endParaRPr/>
          </a:p>
        </p:txBody>
      </p:sp>
      <p:pic>
        <p:nvPicPr>
          <p:cNvPr id="171" name="Google Shape;171;p29"/>
          <p:cNvPicPr preferRelativeResize="0"/>
          <p:nvPr/>
        </p:nvPicPr>
        <p:blipFill>
          <a:blip r:embed="rId3">
            <a:alphaModFix/>
          </a:blip>
          <a:stretch>
            <a:fillRect/>
          </a:stretch>
        </p:blipFill>
        <p:spPr>
          <a:xfrm>
            <a:off x="1665950" y="1144125"/>
            <a:ext cx="5657320" cy="36945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Copula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sp>
        <p:nvSpPr>
          <p:cNvPr id="181" name="Google Shape;181;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Copula</a:t>
            </a:r>
            <a:endParaRPr/>
          </a:p>
        </p:txBody>
      </p:sp>
      <p:graphicFrame>
        <p:nvGraphicFramePr>
          <p:cNvPr id="182" name="Google Shape;182;p31"/>
          <p:cNvGraphicFramePr/>
          <p:nvPr/>
        </p:nvGraphicFramePr>
        <p:xfrm>
          <a:off x="806175" y="1447075"/>
          <a:ext cx="3000000" cy="3000000"/>
        </p:xfrm>
        <a:graphic>
          <a:graphicData uri="http://schemas.openxmlformats.org/drawingml/2006/table">
            <a:tbl>
              <a:tblPr>
                <a:noFill/>
                <a:tableStyleId>{FE1B54F6-AD52-47B6-9246-EDB14269CD90}</a:tableStyleId>
              </a:tblPr>
              <a:tblGrid>
                <a:gridCol w="1282075"/>
                <a:gridCol w="1282075"/>
                <a:gridCol w="1282075"/>
                <a:gridCol w="1282075"/>
                <a:gridCol w="1282075"/>
                <a:gridCol w="1282075"/>
              </a:tblGrid>
              <a:tr h="727200">
                <a:tc>
                  <a:txBody>
                    <a:bodyPr/>
                    <a:lstStyle/>
                    <a:p>
                      <a:pPr indent="0" lvl="0" marL="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Copula</a:t>
                      </a:r>
                      <a:endParaRPr sz="1200">
                        <a:solidFill>
                          <a:schemeClr val="dk1"/>
                        </a:solidFill>
                        <a:latin typeface="Roboto Slab"/>
                        <a:ea typeface="Roboto Slab"/>
                        <a:cs typeface="Roboto Slab"/>
                        <a:sym typeface="Roboto Slab"/>
                      </a:endParaRPr>
                    </a:p>
                  </a:txBody>
                  <a:tcPr marT="9525" marB="91425" marR="9525" marL="9525" anchor="ctr"/>
                </a:tc>
                <a:tc>
                  <a:txBody>
                    <a:bodyPr/>
                    <a:lstStyle/>
                    <a:p>
                      <a:pPr indent="0" lvl="0" marL="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Normal</a:t>
                      </a:r>
                      <a:endParaRPr sz="1200">
                        <a:solidFill>
                          <a:schemeClr val="dk1"/>
                        </a:solidFill>
                        <a:latin typeface="Roboto Slab"/>
                        <a:ea typeface="Roboto Slab"/>
                        <a:cs typeface="Roboto Slab"/>
                        <a:sym typeface="Roboto Slab"/>
                      </a:endParaRPr>
                    </a:p>
                  </a:txBody>
                  <a:tcPr marT="9525" marB="91425" marR="9525" marL="9525" anchor="ctr"/>
                </a:tc>
                <a:tc>
                  <a:txBody>
                    <a:bodyPr/>
                    <a:lstStyle/>
                    <a:p>
                      <a:pPr indent="0" lvl="0" marL="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T</a:t>
                      </a:r>
                      <a:endParaRPr sz="1200">
                        <a:solidFill>
                          <a:schemeClr val="dk1"/>
                        </a:solidFill>
                        <a:latin typeface="Roboto Slab"/>
                        <a:ea typeface="Roboto Slab"/>
                        <a:cs typeface="Roboto Slab"/>
                        <a:sym typeface="Roboto Slab"/>
                      </a:endParaRPr>
                    </a:p>
                  </a:txBody>
                  <a:tcPr marT="9525" marB="91425" marR="9525" marL="9525" anchor="ctr"/>
                </a:tc>
                <a:tc>
                  <a:txBody>
                    <a:bodyPr/>
                    <a:lstStyle/>
                    <a:p>
                      <a:pPr indent="0" lvl="0" marL="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Gumbel</a:t>
                      </a:r>
                      <a:endParaRPr sz="1200">
                        <a:solidFill>
                          <a:schemeClr val="dk1"/>
                        </a:solidFill>
                        <a:latin typeface="Roboto Slab"/>
                        <a:ea typeface="Roboto Slab"/>
                        <a:cs typeface="Roboto Slab"/>
                        <a:sym typeface="Roboto Slab"/>
                      </a:endParaRPr>
                    </a:p>
                  </a:txBody>
                  <a:tcPr marT="9525" marB="91425" marR="9525" marL="9525" anchor="ctr"/>
                </a:tc>
                <a:tc>
                  <a:txBody>
                    <a:bodyPr/>
                    <a:lstStyle/>
                    <a:p>
                      <a:pPr indent="0" lvl="0" marL="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Frank</a:t>
                      </a:r>
                      <a:endParaRPr sz="1200">
                        <a:solidFill>
                          <a:schemeClr val="dk1"/>
                        </a:solidFill>
                        <a:latin typeface="Roboto Slab"/>
                        <a:ea typeface="Roboto Slab"/>
                        <a:cs typeface="Roboto Slab"/>
                        <a:sym typeface="Roboto Slab"/>
                      </a:endParaRPr>
                    </a:p>
                  </a:txBody>
                  <a:tcPr marT="9525" marB="91425" marR="9525" marL="9525" anchor="ctr"/>
                </a:tc>
                <a:tc>
                  <a:txBody>
                    <a:bodyPr/>
                    <a:lstStyle/>
                    <a:p>
                      <a:pPr indent="0" lvl="0" marL="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Clayton</a:t>
                      </a:r>
                      <a:endParaRPr sz="1200">
                        <a:solidFill>
                          <a:schemeClr val="dk1"/>
                        </a:solidFill>
                        <a:latin typeface="Roboto Slab"/>
                        <a:ea typeface="Roboto Slab"/>
                        <a:cs typeface="Roboto Slab"/>
                        <a:sym typeface="Roboto Slab"/>
                      </a:endParaRPr>
                    </a:p>
                  </a:txBody>
                  <a:tcPr marT="9525" marB="91425" marR="9525" marL="9525" anchor="ctr"/>
                </a:tc>
              </a:tr>
              <a:tr h="727200">
                <a:tc>
                  <a:txBody>
                    <a:bodyPr/>
                    <a:lstStyle/>
                    <a:p>
                      <a:pPr indent="0" lvl="0" marL="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AIC</a:t>
                      </a:r>
                      <a:endParaRPr sz="1200">
                        <a:solidFill>
                          <a:schemeClr val="dk1"/>
                        </a:solidFill>
                        <a:latin typeface="Roboto Slab"/>
                        <a:ea typeface="Roboto Slab"/>
                        <a:cs typeface="Roboto Slab"/>
                        <a:sym typeface="Roboto Slab"/>
                      </a:endParaRPr>
                    </a:p>
                  </a:txBody>
                  <a:tcPr marT="9525" marB="91425" marR="9525" marL="9525" anchor="ctr"/>
                </a:tc>
                <a:tc>
                  <a:txBody>
                    <a:bodyPr/>
                    <a:lstStyle/>
                    <a:p>
                      <a:pPr indent="0" lvl="0" marL="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-1611.921</a:t>
                      </a:r>
                      <a:endParaRPr sz="1200">
                        <a:solidFill>
                          <a:schemeClr val="dk1"/>
                        </a:solidFill>
                        <a:latin typeface="Roboto Slab"/>
                        <a:ea typeface="Roboto Slab"/>
                        <a:cs typeface="Roboto Slab"/>
                        <a:sym typeface="Roboto Slab"/>
                      </a:endParaRPr>
                    </a:p>
                  </a:txBody>
                  <a:tcPr marT="9525" marB="91425" marR="9525" marL="9525" anchor="ctr"/>
                </a:tc>
                <a:tc>
                  <a:txBody>
                    <a:bodyPr/>
                    <a:lstStyle/>
                    <a:p>
                      <a:pPr indent="0" lvl="0" marL="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-1632.263</a:t>
                      </a:r>
                      <a:endParaRPr sz="1200">
                        <a:solidFill>
                          <a:schemeClr val="dk1"/>
                        </a:solidFill>
                        <a:latin typeface="Roboto Slab"/>
                        <a:ea typeface="Roboto Slab"/>
                        <a:cs typeface="Roboto Slab"/>
                        <a:sym typeface="Roboto Slab"/>
                      </a:endParaRPr>
                    </a:p>
                  </a:txBody>
                  <a:tcPr marT="9525" marB="91425" marR="9525" marL="9525" anchor="ctr"/>
                </a:tc>
                <a:tc>
                  <a:txBody>
                    <a:bodyPr/>
                    <a:lstStyle/>
                    <a:p>
                      <a:pPr indent="0" lvl="0" marL="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-1247.538</a:t>
                      </a:r>
                      <a:endParaRPr sz="1200">
                        <a:solidFill>
                          <a:schemeClr val="dk1"/>
                        </a:solidFill>
                        <a:latin typeface="Roboto Slab"/>
                        <a:ea typeface="Roboto Slab"/>
                        <a:cs typeface="Roboto Slab"/>
                        <a:sym typeface="Roboto Slab"/>
                      </a:endParaRPr>
                    </a:p>
                  </a:txBody>
                  <a:tcPr marT="9525" marB="91425" marR="9525" marL="9525" anchor="ctr"/>
                </a:tc>
                <a:tc>
                  <a:txBody>
                    <a:bodyPr/>
                    <a:lstStyle/>
                    <a:p>
                      <a:pPr indent="0" lvl="0" marL="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-1357.236</a:t>
                      </a:r>
                      <a:endParaRPr sz="1200">
                        <a:solidFill>
                          <a:schemeClr val="dk1"/>
                        </a:solidFill>
                        <a:latin typeface="Roboto Slab"/>
                        <a:ea typeface="Roboto Slab"/>
                        <a:cs typeface="Roboto Slab"/>
                        <a:sym typeface="Roboto Slab"/>
                      </a:endParaRPr>
                    </a:p>
                  </a:txBody>
                  <a:tcPr marT="9525" marB="91425" marR="9525" marL="9525" anchor="ctr"/>
                </a:tc>
                <a:tc>
                  <a:txBody>
                    <a:bodyPr/>
                    <a:lstStyle/>
                    <a:p>
                      <a:pPr indent="0" lvl="0" marL="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-1235.025</a:t>
                      </a:r>
                      <a:endParaRPr sz="1200">
                        <a:solidFill>
                          <a:schemeClr val="dk1"/>
                        </a:solidFill>
                        <a:latin typeface="Roboto Slab"/>
                        <a:ea typeface="Roboto Slab"/>
                        <a:cs typeface="Roboto Slab"/>
                        <a:sym typeface="Roboto Slab"/>
                      </a:endParaRPr>
                    </a:p>
                  </a:txBody>
                  <a:tcPr marT="9525" marB="91425" marR="9525" marL="9525" anchor="ctr"/>
                </a:tc>
              </a:tr>
              <a:tr h="727200">
                <a:tc>
                  <a:txBody>
                    <a:bodyPr/>
                    <a:lstStyle/>
                    <a:p>
                      <a:pPr indent="0" lvl="0" marL="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BIC</a:t>
                      </a:r>
                      <a:endParaRPr sz="1200">
                        <a:solidFill>
                          <a:schemeClr val="dk1"/>
                        </a:solidFill>
                        <a:latin typeface="Roboto Slab"/>
                        <a:ea typeface="Roboto Slab"/>
                        <a:cs typeface="Roboto Slab"/>
                        <a:sym typeface="Roboto Slab"/>
                      </a:endParaRPr>
                    </a:p>
                  </a:txBody>
                  <a:tcPr marT="9525" marB="91425" marR="9525" marL="9525" anchor="ctr"/>
                </a:tc>
                <a:tc>
                  <a:txBody>
                    <a:bodyPr/>
                    <a:lstStyle/>
                    <a:p>
                      <a:pPr indent="0" lvl="0" marL="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-1606.816</a:t>
                      </a:r>
                      <a:endParaRPr sz="1200">
                        <a:solidFill>
                          <a:schemeClr val="dk1"/>
                        </a:solidFill>
                        <a:latin typeface="Roboto Slab"/>
                        <a:ea typeface="Roboto Slab"/>
                        <a:cs typeface="Roboto Slab"/>
                        <a:sym typeface="Roboto Slab"/>
                      </a:endParaRPr>
                    </a:p>
                  </a:txBody>
                  <a:tcPr marT="9525" marB="91425" marR="9525" marL="9525" anchor="ctr"/>
                </a:tc>
                <a:tc>
                  <a:txBody>
                    <a:bodyPr/>
                    <a:lstStyle/>
                    <a:p>
                      <a:pPr indent="0" lvl="0" marL="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-1622.053</a:t>
                      </a:r>
                      <a:endParaRPr sz="1200">
                        <a:solidFill>
                          <a:schemeClr val="dk1"/>
                        </a:solidFill>
                        <a:latin typeface="Roboto Slab"/>
                        <a:ea typeface="Roboto Slab"/>
                        <a:cs typeface="Roboto Slab"/>
                        <a:sym typeface="Roboto Slab"/>
                      </a:endParaRPr>
                    </a:p>
                  </a:txBody>
                  <a:tcPr marT="9525" marB="91425" marR="9525" marL="9525" anchor="ctr"/>
                </a:tc>
                <a:tc>
                  <a:txBody>
                    <a:bodyPr/>
                    <a:lstStyle/>
                    <a:p>
                      <a:pPr indent="0" lvl="0" marL="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-1242.433</a:t>
                      </a:r>
                      <a:endParaRPr sz="1200">
                        <a:solidFill>
                          <a:schemeClr val="dk1"/>
                        </a:solidFill>
                        <a:latin typeface="Roboto Slab"/>
                        <a:ea typeface="Roboto Slab"/>
                        <a:cs typeface="Roboto Slab"/>
                        <a:sym typeface="Roboto Slab"/>
                      </a:endParaRPr>
                    </a:p>
                  </a:txBody>
                  <a:tcPr marT="9525" marB="91425" marR="9525" marL="9525" anchor="ctr"/>
                </a:tc>
                <a:tc>
                  <a:txBody>
                    <a:bodyPr/>
                    <a:lstStyle/>
                    <a:p>
                      <a:pPr indent="0" lvl="0" marL="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-1352.131</a:t>
                      </a:r>
                      <a:endParaRPr sz="1200">
                        <a:solidFill>
                          <a:schemeClr val="dk1"/>
                        </a:solidFill>
                        <a:latin typeface="Roboto Slab"/>
                        <a:ea typeface="Roboto Slab"/>
                        <a:cs typeface="Roboto Slab"/>
                        <a:sym typeface="Roboto Slab"/>
                      </a:endParaRPr>
                    </a:p>
                  </a:txBody>
                  <a:tcPr marT="9525" marB="91425" marR="9525" marL="9525" anchor="ctr"/>
                </a:tc>
                <a:tc>
                  <a:txBody>
                    <a:bodyPr/>
                    <a:lstStyle/>
                    <a:p>
                      <a:pPr indent="0" lvl="0" marL="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-1229.92</a:t>
                      </a:r>
                      <a:endParaRPr sz="1200">
                        <a:solidFill>
                          <a:schemeClr val="dk1"/>
                        </a:solidFill>
                        <a:latin typeface="Roboto Slab"/>
                        <a:ea typeface="Roboto Slab"/>
                        <a:cs typeface="Roboto Slab"/>
                        <a:sym typeface="Roboto Slab"/>
                      </a:endParaRPr>
                    </a:p>
                  </a:txBody>
                  <a:tcPr marT="9525" marB="91425" marR="9525" marL="9525" anchor="ctr"/>
                </a:tc>
              </a:tr>
              <a:tr h="727200">
                <a:tc>
                  <a:txBody>
                    <a:bodyPr/>
                    <a:lstStyle/>
                    <a:p>
                      <a:pPr indent="0" lvl="0" marL="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Likelihood</a:t>
                      </a:r>
                      <a:endParaRPr sz="1200">
                        <a:solidFill>
                          <a:schemeClr val="dk1"/>
                        </a:solidFill>
                        <a:latin typeface="Roboto Slab"/>
                        <a:ea typeface="Roboto Slab"/>
                        <a:cs typeface="Roboto Slab"/>
                        <a:sym typeface="Roboto Slab"/>
                      </a:endParaRPr>
                    </a:p>
                  </a:txBody>
                  <a:tcPr marT="9525" marB="91425" marR="9525" marL="9525" anchor="ctr"/>
                </a:tc>
                <a:tc>
                  <a:txBody>
                    <a:bodyPr/>
                    <a:lstStyle/>
                    <a:p>
                      <a:pPr indent="0" lvl="0" marL="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806.9603</a:t>
                      </a:r>
                      <a:endParaRPr sz="1200">
                        <a:solidFill>
                          <a:schemeClr val="dk1"/>
                        </a:solidFill>
                        <a:latin typeface="Roboto Slab"/>
                        <a:ea typeface="Roboto Slab"/>
                        <a:cs typeface="Roboto Slab"/>
                        <a:sym typeface="Roboto Slab"/>
                      </a:endParaRPr>
                    </a:p>
                  </a:txBody>
                  <a:tcPr marT="9525" marB="91425" marR="9525" marL="9525" anchor="ctr"/>
                </a:tc>
                <a:tc>
                  <a:txBody>
                    <a:bodyPr/>
                    <a:lstStyle/>
                    <a:p>
                      <a:pPr indent="0" lvl="0" marL="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818.1316</a:t>
                      </a:r>
                      <a:endParaRPr sz="1200">
                        <a:solidFill>
                          <a:schemeClr val="dk1"/>
                        </a:solidFill>
                        <a:latin typeface="Roboto Slab"/>
                        <a:ea typeface="Roboto Slab"/>
                        <a:cs typeface="Roboto Slab"/>
                        <a:sym typeface="Roboto Slab"/>
                      </a:endParaRPr>
                    </a:p>
                  </a:txBody>
                  <a:tcPr marT="9525" marB="91425" marR="9525" marL="9525" anchor="ctr"/>
                </a:tc>
                <a:tc>
                  <a:txBody>
                    <a:bodyPr/>
                    <a:lstStyle/>
                    <a:p>
                      <a:pPr indent="0" lvl="0" marL="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624.7688</a:t>
                      </a:r>
                      <a:endParaRPr sz="1200">
                        <a:solidFill>
                          <a:schemeClr val="dk1"/>
                        </a:solidFill>
                        <a:latin typeface="Roboto Slab"/>
                        <a:ea typeface="Roboto Slab"/>
                        <a:cs typeface="Roboto Slab"/>
                        <a:sym typeface="Roboto Slab"/>
                      </a:endParaRPr>
                    </a:p>
                  </a:txBody>
                  <a:tcPr marT="9525" marB="91425" marR="9525" marL="9525" anchor="ctr"/>
                </a:tc>
                <a:tc>
                  <a:txBody>
                    <a:bodyPr/>
                    <a:lstStyle/>
                    <a:p>
                      <a:pPr indent="0" lvl="0" marL="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679.6182</a:t>
                      </a:r>
                      <a:endParaRPr sz="1200">
                        <a:solidFill>
                          <a:schemeClr val="dk1"/>
                        </a:solidFill>
                        <a:latin typeface="Roboto Slab"/>
                        <a:ea typeface="Roboto Slab"/>
                        <a:cs typeface="Roboto Slab"/>
                        <a:sym typeface="Roboto Slab"/>
                      </a:endParaRPr>
                    </a:p>
                  </a:txBody>
                  <a:tcPr marT="9525" marB="91425" marR="9525" marL="9525" anchor="ctr"/>
                </a:tc>
                <a:tc>
                  <a:txBody>
                    <a:bodyPr/>
                    <a:lstStyle/>
                    <a:p>
                      <a:pPr indent="0" lvl="0" marL="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618.5125</a:t>
                      </a:r>
                      <a:endParaRPr sz="1200">
                        <a:solidFill>
                          <a:schemeClr val="dk1"/>
                        </a:solidFill>
                        <a:latin typeface="Roboto Slab"/>
                        <a:ea typeface="Roboto Slab"/>
                        <a:cs typeface="Roboto Slab"/>
                        <a:sym typeface="Roboto Slab"/>
                      </a:endParaRPr>
                    </a:p>
                  </a:txBody>
                  <a:tcPr marT="9525" marB="91425" marR="9525" marL="9525"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0" name="Google Shape;70;p14"/>
          <p:cNvSpPr txBox="1"/>
          <p:nvPr>
            <p:ph idx="1" type="body"/>
          </p:nvPr>
        </p:nvSpPr>
        <p:spPr>
          <a:xfrm>
            <a:off x="312925" y="1484000"/>
            <a:ext cx="8368200" cy="2728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 choose 5 stocks from 5 top pharmaceutical companies to analyze the impact of Covid - 19 from January 2nd, 2018 to November 1st, 2022 via statistical modeling and analysis.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5 stocks: Pfizer (PFE), Johnson &amp; Johnson (JNJ), AbbVie (ABBV), Merk (MRK), Novartis (NVS)</a:t>
            </a:r>
            <a:endParaRPr/>
          </a:p>
          <a:p>
            <a:pPr indent="0" lvl="0" marL="0" rtl="0" algn="l">
              <a:spcBef>
                <a:spcPts val="1200"/>
              </a:spcBef>
              <a:spcAft>
                <a:spcPts val="1200"/>
              </a:spcAft>
              <a:buNone/>
            </a:pPr>
            <a:r>
              <a:rPr lang="en"/>
              <a:t>Resource: Yahoo Finance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Copula</a:t>
            </a:r>
            <a:endParaRPr/>
          </a:p>
        </p:txBody>
      </p:sp>
      <p:sp>
        <p:nvSpPr>
          <p:cNvPr id="188" name="Google Shape;188;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Lowest AIC value: T copula</a:t>
            </a:r>
            <a:endParaRPr/>
          </a:p>
          <a:p>
            <a:pPr indent="0" lvl="0" marL="0" rtl="0" algn="l">
              <a:spcBef>
                <a:spcPts val="1200"/>
              </a:spcBef>
              <a:spcAft>
                <a:spcPts val="0"/>
              </a:spcAft>
              <a:buNone/>
            </a:pPr>
            <a:r>
              <a:rPr lang="en"/>
              <a:t>Lowest BIC value: T copula</a:t>
            </a:r>
            <a:endParaRPr/>
          </a:p>
          <a:p>
            <a:pPr indent="0" lvl="0" marL="0" rtl="0" algn="l">
              <a:spcBef>
                <a:spcPts val="1200"/>
              </a:spcBef>
              <a:spcAft>
                <a:spcPts val="0"/>
              </a:spcAft>
              <a:buNone/>
            </a:pPr>
            <a:r>
              <a:rPr lang="en"/>
              <a:t>Highest likelihood: T copula</a:t>
            </a:r>
            <a:endParaRPr/>
          </a:p>
          <a:p>
            <a:pPr indent="0" lvl="0" marL="0" rtl="0" algn="l">
              <a:spcBef>
                <a:spcPts val="1200"/>
              </a:spcBef>
              <a:spcAft>
                <a:spcPts val="1200"/>
              </a:spcAft>
              <a:buNone/>
            </a:pPr>
            <a:r>
              <a:rPr lang="en"/>
              <a:t>Choose T copula for model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Risk Management</a:t>
            </a:r>
            <a:endParaRPr/>
          </a:p>
        </p:txBody>
      </p:sp>
      <p:sp>
        <p:nvSpPr>
          <p:cNvPr id="194" name="Google Shape;194;p33"/>
          <p:cNvSpPr txBox="1"/>
          <p:nvPr>
            <p:ph idx="4294967295" type="body"/>
          </p:nvPr>
        </p:nvSpPr>
        <p:spPr>
          <a:xfrm>
            <a:off x="387900" y="3031162"/>
            <a:ext cx="8368200" cy="1251600"/>
          </a:xfrm>
          <a:prstGeom prst="rect">
            <a:avLst/>
          </a:prstGeom>
        </p:spPr>
        <p:txBody>
          <a:bodyPr anchorCtr="0" anchor="t" bIns="91425" lIns="91425" spcFirstLastPara="1" rIns="91425" wrap="square" tIns="91425">
            <a:normAutofit/>
          </a:bodyPr>
          <a:lstStyle/>
          <a:p>
            <a:pPr indent="0" lvl="0" marL="0" rtl="0" algn="r">
              <a:spcBef>
                <a:spcPts val="0"/>
              </a:spcBef>
              <a:spcAft>
                <a:spcPts val="1200"/>
              </a:spcAft>
              <a:buNone/>
            </a:pPr>
            <a:r>
              <a:rPr lang="en"/>
              <a:t>—— </a:t>
            </a:r>
            <a:r>
              <a:rPr lang="en"/>
              <a:t>Assume </a:t>
            </a:r>
            <a:r>
              <a:rPr lang="en"/>
              <a:t>having </a:t>
            </a:r>
            <a:r>
              <a:rPr lang="en"/>
              <a:t>$100,000 to invest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Risk Management – One Asset</a:t>
            </a:r>
            <a:endParaRPr/>
          </a:p>
        </p:txBody>
      </p:sp>
      <p:sp>
        <p:nvSpPr>
          <p:cNvPr id="200" name="Google Shape;200;p34"/>
          <p:cNvSpPr txBox="1"/>
          <p:nvPr>
            <p:ph idx="1" type="body"/>
          </p:nvPr>
        </p:nvSpPr>
        <p:spPr>
          <a:xfrm>
            <a:off x="387900" y="1320162"/>
            <a:ext cx="8368200" cy="12516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AutoNum type="arabicPeriod"/>
            </a:pPr>
            <a:r>
              <a:rPr lang="en" sz="2200"/>
              <a:t>Value at Risk: </a:t>
            </a:r>
            <a:endParaRPr sz="2200"/>
          </a:p>
          <a:p>
            <a:pPr indent="457200" lvl="0" marL="457200" rtl="0" algn="l">
              <a:spcBef>
                <a:spcPts val="1200"/>
              </a:spcBef>
              <a:spcAft>
                <a:spcPts val="1200"/>
              </a:spcAft>
              <a:buNone/>
            </a:pPr>
            <a:r>
              <a:rPr lang="en" sz="2000"/>
              <a:t>the 95% worst-case loss over one day</a:t>
            </a:r>
            <a:endParaRPr sz="1600"/>
          </a:p>
        </p:txBody>
      </p:sp>
      <p:graphicFrame>
        <p:nvGraphicFramePr>
          <p:cNvPr id="201" name="Google Shape;201;p34"/>
          <p:cNvGraphicFramePr/>
          <p:nvPr/>
        </p:nvGraphicFramePr>
        <p:xfrm>
          <a:off x="297450" y="2571750"/>
          <a:ext cx="3000000" cy="3000000"/>
        </p:xfrm>
        <a:graphic>
          <a:graphicData uri="http://schemas.openxmlformats.org/drawingml/2006/table">
            <a:tbl>
              <a:tblPr>
                <a:noFill/>
                <a:tableStyleId>{FE1B54F6-AD52-47B6-9246-EDB14269CD90}</a:tableStyleId>
              </a:tblPr>
              <a:tblGrid>
                <a:gridCol w="1424850"/>
                <a:gridCol w="1424850"/>
                <a:gridCol w="1424850"/>
                <a:gridCol w="1424850"/>
                <a:gridCol w="1424850"/>
                <a:gridCol w="1424850"/>
              </a:tblGrid>
              <a:tr h="365725">
                <a:tc>
                  <a:txBody>
                    <a:bodyPr/>
                    <a:lstStyle/>
                    <a:p>
                      <a:pPr indent="0" lvl="0" marL="0" marR="0" rtl="0" algn="ctr">
                        <a:lnSpc>
                          <a:spcPct val="115000"/>
                        </a:lnSpc>
                        <a:spcBef>
                          <a:spcPts val="0"/>
                        </a:spcBef>
                        <a:spcAft>
                          <a:spcPts val="0"/>
                        </a:spcAft>
                        <a:buNone/>
                      </a:pPr>
                      <a:r>
                        <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PFE</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JNJ</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rgbClr val="FF0000"/>
                          </a:solidFill>
                          <a:latin typeface="Roboto Slab"/>
                          <a:ea typeface="Roboto Slab"/>
                          <a:cs typeface="Roboto Slab"/>
                          <a:sym typeface="Roboto Slab"/>
                        </a:rPr>
                        <a:t>ABBV</a:t>
                      </a:r>
                      <a:endParaRPr sz="1200">
                        <a:solidFill>
                          <a:srgbClr val="FF0000"/>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MRK</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NVS</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76050">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Normal distr VaR</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2697.911</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2161.117</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2953.932</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2365.172</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2113.985</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solidFill>
                            <a:schemeClr val="dk1"/>
                          </a:solidFill>
                          <a:latin typeface="Roboto Slab"/>
                          <a:ea typeface="Roboto Slab"/>
                          <a:cs typeface="Roboto Slab"/>
                          <a:sym typeface="Roboto Slab"/>
                        </a:rPr>
                        <a:t>T-distr </a:t>
                      </a:r>
                      <a:endParaRPr sz="1200">
                        <a:solidFill>
                          <a:schemeClr val="dk1"/>
                        </a:solidFill>
                        <a:latin typeface="Roboto Slab"/>
                        <a:ea typeface="Roboto Slab"/>
                        <a:cs typeface="Roboto Slab"/>
                        <a:sym typeface="Roboto Slab"/>
                      </a:endParaRPr>
                    </a:p>
                    <a:p>
                      <a:pPr indent="0" lvl="0" marL="0" rtl="0" algn="ctr">
                        <a:spcBef>
                          <a:spcPts val="0"/>
                        </a:spcBef>
                        <a:spcAft>
                          <a:spcPts val="0"/>
                        </a:spcAft>
                        <a:buNone/>
                      </a:pPr>
                      <a:r>
                        <a:rPr lang="en" sz="1200">
                          <a:solidFill>
                            <a:schemeClr val="dk1"/>
                          </a:solidFill>
                          <a:latin typeface="Roboto Slab"/>
                          <a:ea typeface="Roboto Slab"/>
                          <a:cs typeface="Roboto Slab"/>
                          <a:sym typeface="Roboto Slab"/>
                        </a:rPr>
                        <a:t>VaR</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1"/>
                          </a:solidFill>
                          <a:latin typeface="Roboto Slab"/>
                          <a:ea typeface="Roboto Slab"/>
                          <a:cs typeface="Roboto Slab"/>
                          <a:sym typeface="Roboto Slab"/>
                        </a:rPr>
                        <a:t>2495.908</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1"/>
                          </a:solidFill>
                          <a:latin typeface="Roboto Slab"/>
                          <a:ea typeface="Roboto Slab"/>
                          <a:cs typeface="Roboto Slab"/>
                          <a:sym typeface="Roboto Slab"/>
                        </a:rPr>
                        <a:t>1838.699</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1"/>
                          </a:solidFill>
                          <a:latin typeface="Roboto Slab"/>
                          <a:ea typeface="Roboto Slab"/>
                          <a:cs typeface="Roboto Slab"/>
                          <a:sym typeface="Roboto Slab"/>
                        </a:rPr>
                        <a:t>2502.070</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1"/>
                          </a:solidFill>
                          <a:latin typeface="Roboto Slab"/>
                          <a:ea typeface="Roboto Slab"/>
                          <a:cs typeface="Roboto Slab"/>
                          <a:sym typeface="Roboto Slab"/>
                        </a:rPr>
                        <a:t>2103.726</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dk1"/>
                          </a:solidFill>
                          <a:latin typeface="Roboto Slab"/>
                          <a:ea typeface="Roboto Slab"/>
                          <a:cs typeface="Roboto Slab"/>
                          <a:sym typeface="Roboto Slab"/>
                        </a:rPr>
                        <a:t>1903.058</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97400">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Non-parametric</a:t>
                      </a:r>
                      <a:endParaRPr sz="1200">
                        <a:solidFill>
                          <a:schemeClr val="dk1"/>
                        </a:solidFill>
                        <a:latin typeface="Roboto Slab"/>
                        <a:ea typeface="Roboto Slab"/>
                        <a:cs typeface="Roboto Slab"/>
                        <a:sym typeface="Roboto Slab"/>
                      </a:endParaRPr>
                    </a:p>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VaR</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2408.359</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1885.457</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2576.489</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2104.973</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2006.720</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02" name="Google Shape;202;p34"/>
          <p:cNvSpPr/>
          <p:nvPr/>
        </p:nvSpPr>
        <p:spPr>
          <a:xfrm>
            <a:off x="387900" y="3513525"/>
            <a:ext cx="1249800" cy="11460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Risk Management – One Asset</a:t>
            </a:r>
            <a:endParaRPr/>
          </a:p>
        </p:txBody>
      </p:sp>
      <p:graphicFrame>
        <p:nvGraphicFramePr>
          <p:cNvPr id="208" name="Google Shape;208;p35"/>
          <p:cNvGraphicFramePr/>
          <p:nvPr/>
        </p:nvGraphicFramePr>
        <p:xfrm>
          <a:off x="297450" y="2571368"/>
          <a:ext cx="3000000" cy="3000000"/>
        </p:xfrm>
        <a:graphic>
          <a:graphicData uri="http://schemas.openxmlformats.org/drawingml/2006/table">
            <a:tbl>
              <a:tblPr>
                <a:noFill/>
                <a:tableStyleId>{FE1B54F6-AD52-47B6-9246-EDB14269CD90}</a:tableStyleId>
              </a:tblPr>
              <a:tblGrid>
                <a:gridCol w="1424850"/>
                <a:gridCol w="1424850"/>
                <a:gridCol w="1424850"/>
                <a:gridCol w="1424850"/>
                <a:gridCol w="1424850"/>
                <a:gridCol w="1424850"/>
              </a:tblGrid>
              <a:tr h="365725">
                <a:tc>
                  <a:txBody>
                    <a:bodyPr/>
                    <a:lstStyle/>
                    <a:p>
                      <a:pPr indent="0" lvl="0" marL="0" marR="0" rtl="0" algn="ctr">
                        <a:lnSpc>
                          <a:spcPct val="115000"/>
                        </a:lnSpc>
                        <a:spcBef>
                          <a:spcPts val="0"/>
                        </a:spcBef>
                        <a:spcAft>
                          <a:spcPts val="0"/>
                        </a:spcAft>
                        <a:buNone/>
                      </a:pPr>
                      <a:r>
                        <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PFE</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JNJ</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rgbClr val="FF0000"/>
                          </a:solidFill>
                          <a:latin typeface="Roboto Slab"/>
                          <a:ea typeface="Roboto Slab"/>
                          <a:cs typeface="Roboto Slab"/>
                          <a:sym typeface="Roboto Slab"/>
                        </a:rPr>
                        <a:t>ABBV</a:t>
                      </a:r>
                      <a:endParaRPr sz="1200">
                        <a:solidFill>
                          <a:srgbClr val="FF0000"/>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MRK</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NVS</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76050">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Normal </a:t>
                      </a:r>
                      <a:r>
                        <a:rPr lang="en" sz="1200">
                          <a:solidFill>
                            <a:schemeClr val="dk1"/>
                          </a:solidFill>
                          <a:latin typeface="Roboto Slab"/>
                          <a:ea typeface="Roboto Slab"/>
                          <a:cs typeface="Roboto Slab"/>
                          <a:sym typeface="Roboto Slab"/>
                        </a:rPr>
                        <a:t>distr</a:t>
                      </a:r>
                      <a:endParaRPr sz="1200">
                        <a:solidFill>
                          <a:schemeClr val="dk1"/>
                        </a:solidFill>
                        <a:latin typeface="Roboto Slab"/>
                        <a:ea typeface="Roboto Slab"/>
                        <a:cs typeface="Roboto Slab"/>
                        <a:sym typeface="Roboto Slab"/>
                      </a:endParaRPr>
                    </a:p>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ES</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3393.656</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2716.927</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3717.003</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2981.743</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2654.536</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solidFill>
                            <a:schemeClr val="dk1"/>
                          </a:solidFill>
                          <a:latin typeface="Roboto Slab"/>
                          <a:ea typeface="Roboto Slab"/>
                          <a:cs typeface="Roboto Slab"/>
                          <a:sym typeface="Roboto Slab"/>
                        </a:rPr>
                        <a:t>T-distr </a:t>
                      </a:r>
                      <a:endParaRPr sz="1200">
                        <a:solidFill>
                          <a:schemeClr val="dk1"/>
                        </a:solidFill>
                        <a:latin typeface="Roboto Slab"/>
                        <a:ea typeface="Roboto Slab"/>
                        <a:cs typeface="Roboto Slab"/>
                        <a:sym typeface="Roboto Slab"/>
                      </a:endParaRPr>
                    </a:p>
                    <a:p>
                      <a:pPr indent="0" lvl="0" marL="0" rtl="0" algn="ctr">
                        <a:spcBef>
                          <a:spcPts val="0"/>
                        </a:spcBef>
                        <a:spcAft>
                          <a:spcPts val="0"/>
                        </a:spcAft>
                        <a:buNone/>
                      </a:pPr>
                      <a:r>
                        <a:rPr lang="en" sz="1200">
                          <a:solidFill>
                            <a:schemeClr val="dk1"/>
                          </a:solidFill>
                          <a:latin typeface="Roboto Slab"/>
                          <a:ea typeface="Roboto Slab"/>
                          <a:cs typeface="Roboto Slab"/>
                          <a:sym typeface="Roboto Slab"/>
                        </a:rPr>
                        <a:t>ES</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3924.809</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3035.851</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4025.226</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3292.902</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3076.322</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97400">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Non-parametric</a:t>
                      </a:r>
                      <a:endParaRPr sz="1200">
                        <a:solidFill>
                          <a:schemeClr val="dk1"/>
                        </a:solidFill>
                        <a:latin typeface="Roboto Slab"/>
                        <a:ea typeface="Roboto Slab"/>
                        <a:cs typeface="Roboto Slab"/>
                        <a:sym typeface="Roboto Slab"/>
                      </a:endParaRPr>
                    </a:p>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ES</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3718.698</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3257.832</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4405.698</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3370.176</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3024.341</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09" name="Google Shape;209;p35"/>
          <p:cNvSpPr/>
          <p:nvPr/>
        </p:nvSpPr>
        <p:spPr>
          <a:xfrm>
            <a:off x="387900" y="3513525"/>
            <a:ext cx="1249800" cy="11460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5"/>
          <p:cNvSpPr txBox="1"/>
          <p:nvPr>
            <p:ph idx="1" type="body"/>
          </p:nvPr>
        </p:nvSpPr>
        <p:spPr>
          <a:xfrm>
            <a:off x="387900" y="1320162"/>
            <a:ext cx="8368200" cy="125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2.   Expected Shortfall</a:t>
            </a:r>
            <a:endParaRPr sz="2200"/>
          </a:p>
          <a:p>
            <a:pPr indent="457200" lvl="0" marL="457200" rtl="0" algn="l">
              <a:spcBef>
                <a:spcPts val="1200"/>
              </a:spcBef>
              <a:spcAft>
                <a:spcPts val="1200"/>
              </a:spcAft>
              <a:buNone/>
            </a:pPr>
            <a:r>
              <a:rPr lang="en" sz="2000"/>
              <a:t>the expected loss in the worst 5% case </a:t>
            </a:r>
            <a:r>
              <a:rPr lang="en" sz="2000"/>
              <a:t>over one day</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Risk Management – Portfolio of Assets</a:t>
            </a:r>
            <a:endParaRPr/>
          </a:p>
        </p:txBody>
      </p:sp>
      <p:graphicFrame>
        <p:nvGraphicFramePr>
          <p:cNvPr id="216" name="Google Shape;216;p36"/>
          <p:cNvGraphicFramePr/>
          <p:nvPr/>
        </p:nvGraphicFramePr>
        <p:xfrm>
          <a:off x="760575" y="1859354"/>
          <a:ext cx="3000000" cy="3000000"/>
        </p:xfrm>
        <a:graphic>
          <a:graphicData uri="http://schemas.openxmlformats.org/drawingml/2006/table">
            <a:tbl>
              <a:tblPr>
                <a:noFill/>
                <a:tableStyleId>{FE1B54F6-AD52-47B6-9246-EDB14269CD90}</a:tableStyleId>
              </a:tblPr>
              <a:tblGrid>
                <a:gridCol w="2552975"/>
                <a:gridCol w="2552975"/>
                <a:gridCol w="2552975"/>
              </a:tblGrid>
              <a:tr h="331975">
                <a:tc>
                  <a:txBody>
                    <a:bodyPr/>
                    <a:lstStyle/>
                    <a:p>
                      <a:pPr indent="0" lvl="0" marL="0" marR="0" rtl="0" algn="ctr">
                        <a:lnSpc>
                          <a:spcPct val="115000"/>
                        </a:lnSpc>
                        <a:spcBef>
                          <a:spcPts val="0"/>
                        </a:spcBef>
                        <a:spcAft>
                          <a:spcPts val="0"/>
                        </a:spcAft>
                        <a:buNone/>
                      </a:pPr>
                      <a:r>
                        <a:rPr b="1" lang="en" sz="1200">
                          <a:solidFill>
                            <a:schemeClr val="dk1"/>
                          </a:solidFill>
                          <a:latin typeface="Roboto Slab"/>
                          <a:ea typeface="Roboto Slab"/>
                          <a:cs typeface="Roboto Slab"/>
                          <a:sym typeface="Roboto Slab"/>
                        </a:rPr>
                        <a:t>Without Short</a:t>
                      </a:r>
                      <a:endParaRPr b="1"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MVP</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Tangency portfolio</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31975">
                <a:tc>
                  <a:txBody>
                    <a:bodyPr/>
                    <a:lstStyle/>
                    <a:p>
                      <a:pPr indent="0" lvl="0" marL="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Normal distr VaR</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1820.3</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2246.993</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solidFill>
                      <a:prstDash val="dash"/>
                      <a:round/>
                      <a:headEnd len="sm" w="sm" type="none"/>
                      <a:tailEnd len="sm" w="sm" type="none"/>
                    </a:lnB>
                  </a:tcPr>
                </a:tc>
              </a:tr>
              <a:tr h="522875">
                <a:tc>
                  <a:txBody>
                    <a:bodyPr/>
                    <a:lstStyle/>
                    <a:p>
                      <a:pPr indent="0" lvl="0" marL="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Non-parametric</a:t>
                      </a:r>
                      <a:endParaRPr sz="1200">
                        <a:solidFill>
                          <a:schemeClr val="dk1"/>
                        </a:solidFill>
                        <a:latin typeface="Roboto Slab"/>
                        <a:ea typeface="Roboto Slab"/>
                        <a:cs typeface="Roboto Slab"/>
                        <a:sym typeface="Roboto Slab"/>
                      </a:endParaRPr>
                    </a:p>
                    <a:p>
                      <a:pPr indent="0" lvl="0" marL="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VaR</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9E9E9E"/>
                      </a:solidFill>
                      <a:prstDash val="dash"/>
                      <a:round/>
                      <a:headEnd len="sm" w="sm" type="none"/>
                      <a:tailEnd len="sm" w="sm" type="none"/>
                    </a:lnT>
                    <a:lnB cap="flat" cmpd="sng" w="28575">
                      <a:solidFill>
                        <a:schemeClr val="dk1"/>
                      </a:solidFill>
                      <a:prstDash val="lgDash"/>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1720.916</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9E9E9E"/>
                      </a:solidFill>
                      <a:prstDash val="dash"/>
                      <a:round/>
                      <a:headEnd len="sm" w="sm" type="none"/>
                      <a:tailEnd len="sm" w="sm" type="none"/>
                    </a:lnT>
                    <a:lnB cap="flat" cmpd="sng" w="28575">
                      <a:solidFill>
                        <a:schemeClr val="dk1"/>
                      </a:solidFill>
                      <a:prstDash val="lgDash"/>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2050.708 </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9E9E9E"/>
                      </a:solidFill>
                      <a:prstDash val="dash"/>
                      <a:round/>
                      <a:headEnd len="sm" w="sm" type="none"/>
                      <a:tailEnd len="sm" w="sm" type="none"/>
                    </a:lnT>
                    <a:lnB cap="flat" cmpd="sng" w="28575">
                      <a:solidFill>
                        <a:schemeClr val="dk1"/>
                      </a:solidFill>
                      <a:prstDash val="lgDash"/>
                      <a:round/>
                      <a:headEnd len="sm" w="sm" type="none"/>
                      <a:tailEnd len="sm" w="sm" type="none"/>
                    </a:lnB>
                  </a:tcPr>
                </a:tc>
              </a:tr>
              <a:tr h="331975">
                <a:tc>
                  <a:txBody>
                    <a:bodyPr/>
                    <a:lstStyle/>
                    <a:p>
                      <a:pPr indent="0" lvl="0" marL="0" rtl="0" algn="ctr">
                        <a:lnSpc>
                          <a:spcPct val="115000"/>
                        </a:lnSpc>
                        <a:spcBef>
                          <a:spcPts val="0"/>
                        </a:spcBef>
                        <a:spcAft>
                          <a:spcPts val="0"/>
                        </a:spcAft>
                        <a:buNone/>
                      </a:pPr>
                      <a:r>
                        <a:rPr b="1" lang="en" sz="1200">
                          <a:solidFill>
                            <a:schemeClr val="dk1"/>
                          </a:solidFill>
                          <a:latin typeface="Roboto Slab"/>
                          <a:ea typeface="Roboto Slab"/>
                          <a:cs typeface="Roboto Slab"/>
                          <a:sym typeface="Roboto Slab"/>
                        </a:rPr>
                        <a:t>With Short</a:t>
                      </a:r>
                      <a:endParaRPr b="1"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28575">
                      <a:solidFill>
                        <a:schemeClr val="dk1"/>
                      </a:solidFill>
                      <a:prstDash val="lgDash"/>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MVP</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28575">
                      <a:solidFill>
                        <a:schemeClr val="dk1"/>
                      </a:solidFill>
                      <a:prstDash val="lgDash"/>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Tangency portfolio</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28575">
                      <a:solidFill>
                        <a:schemeClr val="dk1"/>
                      </a:solidFill>
                      <a:prstDash val="lgDash"/>
                      <a:round/>
                      <a:headEnd len="sm" w="sm" type="none"/>
                      <a:tailEnd len="sm" w="sm" type="none"/>
                    </a:lnT>
                    <a:lnB cap="flat" cmpd="sng" w="9525">
                      <a:solidFill>
                        <a:schemeClr val="dk1"/>
                      </a:solidFill>
                      <a:prstDash val="solid"/>
                      <a:round/>
                      <a:headEnd len="sm" w="sm" type="none"/>
                      <a:tailEnd len="sm" w="sm" type="none"/>
                    </a:lnB>
                  </a:tcPr>
                </a:tc>
              </a:tr>
              <a:tr h="331975">
                <a:tc>
                  <a:txBody>
                    <a:bodyPr/>
                    <a:lstStyle/>
                    <a:p>
                      <a:pPr indent="0" lvl="0" marL="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Normal distr VaR</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1820.298</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solidFill>
                      <a:prstDash val="dash"/>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3740.305</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solidFill>
                      <a:prstDash val="dash"/>
                      <a:round/>
                      <a:headEnd len="sm" w="sm" type="none"/>
                      <a:tailEnd len="sm" w="sm" type="none"/>
                    </a:lnB>
                  </a:tcPr>
                </a:tc>
              </a:tr>
              <a:tr h="522875">
                <a:tc>
                  <a:txBody>
                    <a:bodyPr/>
                    <a:lstStyle/>
                    <a:p>
                      <a:pPr indent="0" lvl="0" marL="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Non-parametric</a:t>
                      </a:r>
                      <a:endParaRPr sz="1200">
                        <a:solidFill>
                          <a:schemeClr val="dk1"/>
                        </a:solidFill>
                        <a:latin typeface="Roboto Slab"/>
                        <a:ea typeface="Roboto Slab"/>
                        <a:cs typeface="Roboto Slab"/>
                        <a:sym typeface="Roboto Slab"/>
                      </a:endParaRPr>
                    </a:p>
                    <a:p>
                      <a:pPr indent="0" lvl="0" marL="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VaR</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9E9E9E"/>
                      </a:solidFill>
                      <a:prstDash val="dash"/>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1720.915</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9E9E9E"/>
                      </a:solidFill>
                      <a:prstDash val="dash"/>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1200">
                          <a:solidFill>
                            <a:schemeClr val="dk1"/>
                          </a:solidFill>
                          <a:latin typeface="Roboto Slab"/>
                          <a:ea typeface="Roboto Slab"/>
                          <a:cs typeface="Roboto Slab"/>
                          <a:sym typeface="Roboto Slab"/>
                        </a:rPr>
                        <a:t>3388.672</a:t>
                      </a:r>
                      <a:endParaRPr sz="1200">
                        <a:solidFill>
                          <a:schemeClr val="dk1"/>
                        </a:solidFill>
                        <a:latin typeface="Roboto Slab"/>
                        <a:ea typeface="Roboto Slab"/>
                        <a:cs typeface="Roboto Slab"/>
                        <a:sym typeface="Roboto Slab"/>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9E9E9E"/>
                      </a:solidFill>
                      <a:prstDash val="dash"/>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Time Series Analysis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t>
            </a:r>
            <a:r>
              <a:rPr lang="en"/>
              <a:t>ime Series Analysis</a:t>
            </a:r>
            <a:endParaRPr/>
          </a:p>
        </p:txBody>
      </p:sp>
      <p:sp>
        <p:nvSpPr>
          <p:cNvPr id="227" name="Google Shape;227;p38"/>
          <p:cNvSpPr txBox="1"/>
          <p:nvPr>
            <p:ph idx="1" type="body"/>
          </p:nvPr>
        </p:nvSpPr>
        <p:spPr>
          <a:xfrm>
            <a:off x="387900" y="1241600"/>
            <a:ext cx="8368200" cy="368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SARIMA  (1,1,0) × (1,1,1)</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                                                                               </a:t>
            </a:r>
            <a:endParaRPr/>
          </a:p>
        </p:txBody>
      </p:sp>
      <p:pic>
        <p:nvPicPr>
          <p:cNvPr id="228" name="Google Shape;228;p38"/>
          <p:cNvPicPr preferRelativeResize="0"/>
          <p:nvPr/>
        </p:nvPicPr>
        <p:blipFill>
          <a:blip r:embed="rId3">
            <a:alphaModFix/>
          </a:blip>
          <a:stretch>
            <a:fillRect/>
          </a:stretch>
        </p:blipFill>
        <p:spPr>
          <a:xfrm>
            <a:off x="387900" y="1717225"/>
            <a:ext cx="2764625" cy="1709050"/>
          </a:xfrm>
          <a:prstGeom prst="rect">
            <a:avLst/>
          </a:prstGeom>
          <a:noFill/>
          <a:ln>
            <a:noFill/>
          </a:ln>
        </p:spPr>
      </p:pic>
      <p:pic>
        <p:nvPicPr>
          <p:cNvPr id="229" name="Google Shape;229;p38"/>
          <p:cNvPicPr preferRelativeResize="0"/>
          <p:nvPr/>
        </p:nvPicPr>
        <p:blipFill>
          <a:blip r:embed="rId4">
            <a:alphaModFix/>
          </a:blip>
          <a:stretch>
            <a:fillRect/>
          </a:stretch>
        </p:blipFill>
        <p:spPr>
          <a:xfrm>
            <a:off x="3244048" y="1717225"/>
            <a:ext cx="2809263" cy="1709050"/>
          </a:xfrm>
          <a:prstGeom prst="rect">
            <a:avLst/>
          </a:prstGeom>
          <a:noFill/>
          <a:ln>
            <a:noFill/>
          </a:ln>
        </p:spPr>
      </p:pic>
      <p:pic>
        <p:nvPicPr>
          <p:cNvPr id="230" name="Google Shape;230;p38"/>
          <p:cNvPicPr preferRelativeResize="0"/>
          <p:nvPr/>
        </p:nvPicPr>
        <p:blipFill>
          <a:blip r:embed="rId5">
            <a:alphaModFix/>
          </a:blip>
          <a:stretch>
            <a:fillRect/>
          </a:stretch>
        </p:blipFill>
        <p:spPr>
          <a:xfrm>
            <a:off x="6144825" y="1717225"/>
            <a:ext cx="2764626" cy="1692799"/>
          </a:xfrm>
          <a:prstGeom prst="rect">
            <a:avLst/>
          </a:prstGeom>
          <a:noFill/>
          <a:ln>
            <a:noFill/>
          </a:ln>
        </p:spPr>
      </p:pic>
      <p:pic>
        <p:nvPicPr>
          <p:cNvPr id="231" name="Google Shape;231;p38"/>
          <p:cNvPicPr preferRelativeResize="0"/>
          <p:nvPr/>
        </p:nvPicPr>
        <p:blipFill>
          <a:blip r:embed="rId6">
            <a:alphaModFix/>
          </a:blip>
          <a:stretch>
            <a:fillRect/>
          </a:stretch>
        </p:blipFill>
        <p:spPr>
          <a:xfrm>
            <a:off x="1575825" y="3426271"/>
            <a:ext cx="2809251" cy="1720455"/>
          </a:xfrm>
          <a:prstGeom prst="rect">
            <a:avLst/>
          </a:prstGeom>
          <a:noFill/>
          <a:ln>
            <a:noFill/>
          </a:ln>
        </p:spPr>
      </p:pic>
      <p:pic>
        <p:nvPicPr>
          <p:cNvPr id="232" name="Google Shape;232;p38"/>
          <p:cNvPicPr preferRelativeResize="0"/>
          <p:nvPr/>
        </p:nvPicPr>
        <p:blipFill>
          <a:blip r:embed="rId7">
            <a:alphaModFix/>
          </a:blip>
          <a:stretch>
            <a:fillRect/>
          </a:stretch>
        </p:blipFill>
        <p:spPr>
          <a:xfrm>
            <a:off x="4944975" y="3410025"/>
            <a:ext cx="2840289" cy="1731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a:t>
            </a:r>
            <a:r>
              <a:rPr lang="en"/>
              <a: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Outline</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Data Description</a:t>
            </a:r>
            <a:endParaRPr sz="2000"/>
          </a:p>
          <a:p>
            <a:pPr indent="-355600" lvl="0" marL="457200" rtl="0" algn="l">
              <a:spcBef>
                <a:spcPts val="0"/>
              </a:spcBef>
              <a:spcAft>
                <a:spcPts val="0"/>
              </a:spcAft>
              <a:buSzPts val="2000"/>
              <a:buChar char="●"/>
            </a:pPr>
            <a:r>
              <a:rPr lang="en" sz="2000"/>
              <a:t>Portfolio Theory</a:t>
            </a:r>
            <a:endParaRPr sz="2000"/>
          </a:p>
          <a:p>
            <a:pPr indent="-355600" lvl="0" marL="457200" rtl="0" algn="l">
              <a:spcBef>
                <a:spcPts val="0"/>
              </a:spcBef>
              <a:spcAft>
                <a:spcPts val="0"/>
              </a:spcAft>
              <a:buSzPts val="2000"/>
              <a:buChar char="●"/>
            </a:pPr>
            <a:r>
              <a:rPr lang="en" sz="2000"/>
              <a:t>Copula</a:t>
            </a:r>
            <a:endParaRPr sz="2000"/>
          </a:p>
          <a:p>
            <a:pPr indent="-355600" lvl="0" marL="457200" rtl="0" algn="l">
              <a:spcBef>
                <a:spcPts val="0"/>
              </a:spcBef>
              <a:spcAft>
                <a:spcPts val="0"/>
              </a:spcAft>
              <a:buSzPts val="2000"/>
              <a:buChar char="●"/>
            </a:pPr>
            <a:r>
              <a:rPr lang="en" sz="2000"/>
              <a:t>Risk Management</a:t>
            </a:r>
            <a:endParaRPr sz="2000"/>
          </a:p>
          <a:p>
            <a:pPr indent="-355600" lvl="0" marL="457200" rtl="0" algn="l">
              <a:spcBef>
                <a:spcPts val="0"/>
              </a:spcBef>
              <a:spcAft>
                <a:spcPts val="0"/>
              </a:spcAft>
              <a:buSzPts val="2000"/>
              <a:buChar char="●"/>
            </a:pPr>
            <a:r>
              <a:rPr lang="en" sz="2000"/>
              <a:t>Time Series Analysis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Data Description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Daily Prices</a:t>
            </a:r>
            <a:endParaRPr/>
          </a:p>
        </p:txBody>
      </p:sp>
      <p:pic>
        <p:nvPicPr>
          <p:cNvPr id="87" name="Google Shape;87;p17"/>
          <p:cNvPicPr preferRelativeResize="0"/>
          <p:nvPr/>
        </p:nvPicPr>
        <p:blipFill rotWithShape="1">
          <a:blip r:embed="rId3">
            <a:alphaModFix/>
          </a:blip>
          <a:srcRect b="5775" l="7841" r="7841" t="5775"/>
          <a:stretch/>
        </p:blipFill>
        <p:spPr>
          <a:xfrm>
            <a:off x="763363" y="1364100"/>
            <a:ext cx="7617275" cy="3492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Daily Net Returns</a:t>
            </a:r>
            <a:endParaRPr/>
          </a:p>
        </p:txBody>
      </p:sp>
      <p:pic>
        <p:nvPicPr>
          <p:cNvPr id="93" name="Google Shape;93;p18"/>
          <p:cNvPicPr preferRelativeResize="0"/>
          <p:nvPr/>
        </p:nvPicPr>
        <p:blipFill rotWithShape="1">
          <a:blip r:embed="rId3">
            <a:alphaModFix/>
          </a:blip>
          <a:srcRect b="0" l="7724" r="5574" t="3185"/>
          <a:stretch/>
        </p:blipFill>
        <p:spPr>
          <a:xfrm>
            <a:off x="659575" y="1378300"/>
            <a:ext cx="8021576" cy="363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Daily Net Returns</a:t>
            </a:r>
            <a:endParaRPr/>
          </a:p>
        </p:txBody>
      </p:sp>
      <p:pic>
        <p:nvPicPr>
          <p:cNvPr id="99" name="Google Shape;99;p19"/>
          <p:cNvPicPr preferRelativeResize="0"/>
          <p:nvPr/>
        </p:nvPicPr>
        <p:blipFill>
          <a:blip r:embed="rId3">
            <a:alphaModFix/>
          </a:blip>
          <a:stretch>
            <a:fillRect/>
          </a:stretch>
        </p:blipFill>
        <p:spPr>
          <a:xfrm>
            <a:off x="1372675" y="1610350"/>
            <a:ext cx="6038850" cy="2762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Sharpe Ratio</a:t>
            </a:r>
            <a:endParaRPr/>
          </a:p>
        </p:txBody>
      </p:sp>
      <p:pic>
        <p:nvPicPr>
          <p:cNvPr id="105" name="Google Shape;105;p20"/>
          <p:cNvPicPr preferRelativeResize="0"/>
          <p:nvPr/>
        </p:nvPicPr>
        <p:blipFill>
          <a:blip r:embed="rId3">
            <a:alphaModFix/>
          </a:blip>
          <a:stretch>
            <a:fillRect/>
          </a:stretch>
        </p:blipFill>
        <p:spPr>
          <a:xfrm>
            <a:off x="224850" y="2054175"/>
            <a:ext cx="8694300" cy="1035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Normality </a:t>
            </a:r>
            <a:endParaRPr/>
          </a:p>
        </p:txBody>
      </p:sp>
      <p:pic>
        <p:nvPicPr>
          <p:cNvPr id="111" name="Google Shape;111;p21"/>
          <p:cNvPicPr preferRelativeResize="0"/>
          <p:nvPr/>
        </p:nvPicPr>
        <p:blipFill rotWithShape="1">
          <a:blip r:embed="rId3">
            <a:alphaModFix/>
          </a:blip>
          <a:srcRect b="-5772" l="-4525" r="-4525" t="-16000"/>
          <a:stretch/>
        </p:blipFill>
        <p:spPr>
          <a:xfrm>
            <a:off x="89925" y="1144125"/>
            <a:ext cx="4261750" cy="3757650"/>
          </a:xfrm>
          <a:prstGeom prst="rect">
            <a:avLst/>
          </a:prstGeom>
          <a:noFill/>
          <a:ln>
            <a:noFill/>
          </a:ln>
        </p:spPr>
      </p:pic>
      <p:pic>
        <p:nvPicPr>
          <p:cNvPr id="112" name="Google Shape;112;p21"/>
          <p:cNvPicPr preferRelativeResize="0"/>
          <p:nvPr/>
        </p:nvPicPr>
        <p:blipFill>
          <a:blip r:embed="rId4">
            <a:alphaModFix/>
          </a:blip>
          <a:stretch>
            <a:fillRect/>
          </a:stretch>
        </p:blipFill>
        <p:spPr>
          <a:xfrm>
            <a:off x="4459125" y="1753938"/>
            <a:ext cx="4487523" cy="280787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