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392" r:id="rId2"/>
    <p:sldId id="417" r:id="rId3"/>
    <p:sldId id="367" r:id="rId4"/>
    <p:sldId id="337" r:id="rId5"/>
    <p:sldId id="278" r:id="rId6"/>
    <p:sldId id="280" r:id="rId7"/>
    <p:sldId id="282" r:id="rId8"/>
    <p:sldId id="283" r:id="rId9"/>
    <p:sldId id="284" r:id="rId10"/>
    <p:sldId id="414" r:id="rId11"/>
    <p:sldId id="354" r:id="rId12"/>
    <p:sldId id="286" r:id="rId13"/>
    <p:sldId id="349" r:id="rId14"/>
    <p:sldId id="412" r:id="rId15"/>
    <p:sldId id="396" r:id="rId16"/>
    <p:sldId id="397" r:id="rId17"/>
    <p:sldId id="398" r:id="rId18"/>
    <p:sldId id="399" r:id="rId19"/>
    <p:sldId id="400" r:id="rId20"/>
    <p:sldId id="401" r:id="rId21"/>
    <p:sldId id="287" r:id="rId22"/>
    <p:sldId id="358" r:id="rId23"/>
    <p:sldId id="419" r:id="rId24"/>
    <p:sldId id="420" r:id="rId25"/>
    <p:sldId id="402" r:id="rId26"/>
    <p:sldId id="403" r:id="rId27"/>
    <p:sldId id="366" r:id="rId28"/>
    <p:sldId id="289" r:id="rId29"/>
    <p:sldId id="291" r:id="rId30"/>
    <p:sldId id="279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84" r:id="rId42"/>
    <p:sldId id="404" r:id="rId43"/>
    <p:sldId id="381" r:id="rId44"/>
    <p:sldId id="405" r:id="rId45"/>
    <p:sldId id="382" r:id="rId46"/>
    <p:sldId id="407" r:id="rId47"/>
    <p:sldId id="383" r:id="rId48"/>
    <p:sldId id="359" r:id="rId49"/>
    <p:sldId id="418" r:id="rId50"/>
    <p:sldId id="302" r:id="rId51"/>
    <p:sldId id="304" r:id="rId52"/>
    <p:sldId id="305" r:id="rId53"/>
    <p:sldId id="306" r:id="rId54"/>
    <p:sldId id="307" r:id="rId55"/>
    <p:sldId id="308" r:id="rId56"/>
    <p:sldId id="368" r:id="rId57"/>
    <p:sldId id="309" r:id="rId58"/>
    <p:sldId id="311" r:id="rId59"/>
    <p:sldId id="377" r:id="rId60"/>
    <p:sldId id="406" r:id="rId61"/>
    <p:sldId id="408" r:id="rId62"/>
    <p:sldId id="409" r:id="rId63"/>
    <p:sldId id="378" r:id="rId64"/>
    <p:sldId id="372" r:id="rId65"/>
    <p:sldId id="410" r:id="rId66"/>
    <p:sldId id="411" r:id="rId67"/>
    <p:sldId id="362" r:id="rId68"/>
    <p:sldId id="369" r:id="rId69"/>
    <p:sldId id="379" r:id="rId70"/>
    <p:sldId id="380" r:id="rId71"/>
    <p:sldId id="319" r:id="rId72"/>
    <p:sldId id="320" r:id="rId73"/>
    <p:sldId id="324" r:id="rId74"/>
    <p:sldId id="327" r:id="rId75"/>
    <p:sldId id="363" r:id="rId76"/>
    <p:sldId id="328" r:id="rId77"/>
    <p:sldId id="329" r:id="rId78"/>
    <p:sldId id="393" r:id="rId79"/>
  </p:sldIdLst>
  <p:sldSz cx="9144000" cy="6858000" type="screen4x3"/>
  <p:notesSz cx="6858000" cy="9144000"/>
  <p:custDataLst>
    <p:tags r:id="rId8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7EA6"/>
    <a:srgbClr val="CCFFFF"/>
    <a:srgbClr val="D7E4BD"/>
    <a:srgbClr val="B9CDE5"/>
    <a:srgbClr val="4F81BD"/>
    <a:srgbClr val="C0504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660"/>
  </p:normalViewPr>
  <p:slideViewPr>
    <p:cSldViewPr>
      <p:cViewPr varScale="1">
        <p:scale>
          <a:sx n="86" d="100"/>
          <a:sy n="86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62E2C-E32D-4CBA-B313-5097AB0BDB4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5CD7E46-5120-4239-B2E8-F1A4D49CCFA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Probability Basics</a:t>
          </a:r>
        </a:p>
      </dgm:t>
    </dgm:pt>
    <dgm:pt modelId="{371C7B6E-5780-453A-B0F7-75A69D1A48BB}" type="parTrans" cxnId="{5B515DCF-D3B2-48FE-A2A3-8EF8CE8BCAAE}">
      <dgm:prSet/>
      <dgm:spPr/>
      <dgm:t>
        <a:bodyPr/>
        <a:lstStyle/>
        <a:p>
          <a:endParaRPr lang="en-GB"/>
        </a:p>
      </dgm:t>
    </dgm:pt>
    <dgm:pt modelId="{5963C40B-ECE8-4474-A18C-C589B092C215}" type="sibTrans" cxnId="{5B515DCF-D3B2-48FE-A2A3-8EF8CE8BCAAE}">
      <dgm:prSet/>
      <dgm:spPr/>
      <dgm:t>
        <a:bodyPr/>
        <a:lstStyle/>
        <a:p>
          <a:endParaRPr lang="en-GB"/>
        </a:p>
      </dgm:t>
    </dgm:pt>
    <dgm:pt modelId="{6EF682E9-9088-4320-A636-13489E84638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Ways to Assess</a:t>
          </a:r>
        </a:p>
      </dgm:t>
    </dgm:pt>
    <dgm:pt modelId="{E02E8BA5-EAED-41A3-9596-CFF150635DAC}" type="parTrans" cxnId="{F52638D7-3C39-4708-BCF3-160981003F7D}">
      <dgm:prSet/>
      <dgm:spPr/>
      <dgm:t>
        <a:bodyPr/>
        <a:lstStyle/>
        <a:p>
          <a:endParaRPr lang="en-GB"/>
        </a:p>
      </dgm:t>
    </dgm:pt>
    <dgm:pt modelId="{6C7DC8C9-610E-4C88-BC70-B0DBEC51493A}" type="sibTrans" cxnId="{F52638D7-3C39-4708-BCF3-160981003F7D}">
      <dgm:prSet/>
      <dgm:spPr/>
      <dgm:t>
        <a:bodyPr/>
        <a:lstStyle/>
        <a:p>
          <a:endParaRPr lang="en-GB"/>
        </a:p>
      </dgm:t>
    </dgm:pt>
    <dgm:pt modelId="{0C06A848-A0F1-4924-88F5-7F2FF15660E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b="1">
              <a:solidFill>
                <a:schemeClr val="bg1"/>
              </a:solidFill>
            </a:rPr>
            <a:t>Basic definitions</a:t>
          </a:r>
          <a:endParaRPr lang="en-GB" b="1" dirty="0">
            <a:solidFill>
              <a:schemeClr val="bg1"/>
            </a:solidFill>
          </a:endParaRPr>
        </a:p>
      </dgm:t>
    </dgm:pt>
    <dgm:pt modelId="{0E7790EF-E9C0-4040-AB7E-2B48B8B3C9C1}" type="parTrans" cxnId="{451870CE-FF74-4611-88E5-671230076593}">
      <dgm:prSet/>
      <dgm:spPr/>
      <dgm:t>
        <a:bodyPr/>
        <a:lstStyle/>
        <a:p>
          <a:endParaRPr lang="en-GB"/>
        </a:p>
      </dgm:t>
    </dgm:pt>
    <dgm:pt modelId="{981D230D-8666-4B45-80B9-93CF546A4D2C}" type="sibTrans" cxnId="{451870CE-FF74-4611-88E5-671230076593}">
      <dgm:prSet/>
      <dgm:spPr/>
      <dgm:t>
        <a:bodyPr/>
        <a:lstStyle/>
        <a:p>
          <a:endParaRPr lang="en-GB"/>
        </a:p>
      </dgm:t>
    </dgm:pt>
    <dgm:pt modelId="{E1C87908-2094-476B-B248-494312EBE2AD}">
      <dgm:prSet phldrT="[Text]"/>
      <dgm:spPr/>
      <dgm:t>
        <a:bodyPr/>
        <a:lstStyle/>
        <a:p>
          <a:r>
            <a:rPr lang="en-GB" dirty="0"/>
            <a:t>Visualizing Probability</a:t>
          </a:r>
        </a:p>
      </dgm:t>
    </dgm:pt>
    <dgm:pt modelId="{0422E15C-2507-4D46-85E8-F2CF34AA5F59}" type="parTrans" cxnId="{5BE47F6C-B9B7-4135-A4DD-015FF71E6137}">
      <dgm:prSet/>
      <dgm:spPr/>
      <dgm:t>
        <a:bodyPr/>
        <a:lstStyle/>
        <a:p>
          <a:endParaRPr lang="en-GB"/>
        </a:p>
      </dgm:t>
    </dgm:pt>
    <dgm:pt modelId="{49E9797D-5A00-4A8A-9D94-AE750C1A0A8D}" type="sibTrans" cxnId="{5BE47F6C-B9B7-4135-A4DD-015FF71E6137}">
      <dgm:prSet/>
      <dgm:spPr/>
      <dgm:t>
        <a:bodyPr/>
        <a:lstStyle/>
        <a:p>
          <a:endParaRPr lang="en-GB"/>
        </a:p>
      </dgm:t>
    </dgm:pt>
    <dgm:pt modelId="{F3524D62-1408-4D2A-A6AA-E7B2423CD1AE}">
      <dgm:prSet phldrT="[Text]"/>
      <dgm:spPr/>
      <dgm:t>
        <a:bodyPr/>
        <a:lstStyle/>
        <a:p>
          <a:r>
            <a:rPr lang="en-GB" dirty="0"/>
            <a:t>Venn diagrams</a:t>
          </a:r>
        </a:p>
      </dgm:t>
    </dgm:pt>
    <dgm:pt modelId="{1B357156-DFA4-49D1-84D8-0825C8E6A521}" type="parTrans" cxnId="{714C54E8-78C3-4C38-9379-6FF0CEBAABC7}">
      <dgm:prSet/>
      <dgm:spPr/>
      <dgm:t>
        <a:bodyPr/>
        <a:lstStyle/>
        <a:p>
          <a:endParaRPr lang="en-GB"/>
        </a:p>
      </dgm:t>
    </dgm:pt>
    <dgm:pt modelId="{D040C4E5-48F0-4383-A47D-960B9BD0C9E5}" type="sibTrans" cxnId="{714C54E8-78C3-4C38-9379-6FF0CEBAABC7}">
      <dgm:prSet/>
      <dgm:spPr/>
      <dgm:t>
        <a:bodyPr/>
        <a:lstStyle/>
        <a:p>
          <a:endParaRPr lang="en-GB"/>
        </a:p>
      </dgm:t>
    </dgm:pt>
    <dgm:pt modelId="{F860C31B-31AC-405B-8540-A7C3DFFDED7A}">
      <dgm:prSet phldrT="[Text]"/>
      <dgm:spPr/>
      <dgm:t>
        <a:bodyPr/>
        <a:lstStyle/>
        <a:p>
          <a:r>
            <a:rPr lang="en-GB" dirty="0"/>
            <a:t>Contingency table</a:t>
          </a:r>
        </a:p>
      </dgm:t>
    </dgm:pt>
    <dgm:pt modelId="{B89733C7-6238-4B6D-AA9C-E2C31B46C201}" type="parTrans" cxnId="{CE955C9F-2185-45EB-9836-18E02397006E}">
      <dgm:prSet/>
      <dgm:spPr/>
      <dgm:t>
        <a:bodyPr/>
        <a:lstStyle/>
        <a:p>
          <a:endParaRPr lang="en-GB"/>
        </a:p>
      </dgm:t>
    </dgm:pt>
    <dgm:pt modelId="{E9BA4B93-803C-436D-B0FE-5D7DA6E63A68}" type="sibTrans" cxnId="{CE955C9F-2185-45EB-9836-18E02397006E}">
      <dgm:prSet/>
      <dgm:spPr/>
      <dgm:t>
        <a:bodyPr/>
        <a:lstStyle/>
        <a:p>
          <a:endParaRPr lang="en-GB"/>
        </a:p>
      </dgm:t>
    </dgm:pt>
    <dgm:pt modelId="{2AB16386-CE9A-4B51-93AF-21281C905A6B}">
      <dgm:prSet phldrT="[Text]"/>
      <dgm:spPr/>
      <dgm:t>
        <a:bodyPr/>
        <a:lstStyle/>
        <a:p>
          <a:r>
            <a:rPr lang="en-GB" dirty="0"/>
            <a:t>Combining Events</a:t>
          </a:r>
        </a:p>
      </dgm:t>
    </dgm:pt>
    <dgm:pt modelId="{07E42DF0-2EA2-46FE-84A0-938C1F3B5E27}" type="parTrans" cxnId="{E7BB059B-659E-49D5-B9F2-3621A1A67477}">
      <dgm:prSet/>
      <dgm:spPr/>
      <dgm:t>
        <a:bodyPr/>
        <a:lstStyle/>
        <a:p>
          <a:endParaRPr lang="en-GB"/>
        </a:p>
      </dgm:t>
    </dgm:pt>
    <dgm:pt modelId="{765D1B87-7413-42F6-9AA6-A0B5FA2FA29B}" type="sibTrans" cxnId="{E7BB059B-659E-49D5-B9F2-3621A1A67477}">
      <dgm:prSet/>
      <dgm:spPr/>
      <dgm:t>
        <a:bodyPr/>
        <a:lstStyle/>
        <a:p>
          <a:endParaRPr lang="en-GB"/>
        </a:p>
      </dgm:t>
    </dgm:pt>
    <dgm:pt modelId="{270BD6C5-0431-42C4-91A1-A2BD4B60B517}">
      <dgm:prSet phldrT="[Text]"/>
      <dgm:spPr/>
      <dgm:t>
        <a:bodyPr/>
        <a:lstStyle/>
        <a:p>
          <a:r>
            <a:rPr lang="en-GB" dirty="0"/>
            <a:t>Mutually exclusive</a:t>
          </a:r>
        </a:p>
      </dgm:t>
    </dgm:pt>
    <dgm:pt modelId="{92C6ECFE-350B-4927-A1F0-5FADF9CDF10C}" type="parTrans" cxnId="{9BA8DD58-ED9F-49FC-8F66-ACDCAEBC4290}">
      <dgm:prSet/>
      <dgm:spPr/>
      <dgm:t>
        <a:bodyPr/>
        <a:lstStyle/>
        <a:p>
          <a:endParaRPr lang="en-GB"/>
        </a:p>
      </dgm:t>
    </dgm:pt>
    <dgm:pt modelId="{0D31B719-5EB5-43B6-992E-32058EF58987}" type="sibTrans" cxnId="{9BA8DD58-ED9F-49FC-8F66-ACDCAEBC4290}">
      <dgm:prSet/>
      <dgm:spPr/>
      <dgm:t>
        <a:bodyPr/>
        <a:lstStyle/>
        <a:p>
          <a:endParaRPr lang="en-GB"/>
        </a:p>
      </dgm:t>
    </dgm:pt>
    <dgm:pt modelId="{E51965F5-9E28-4DFF-BCE5-784E37D26730}">
      <dgm:prSet phldrT="[Text]"/>
      <dgm:spPr/>
      <dgm:t>
        <a:bodyPr/>
        <a:lstStyle/>
        <a:p>
          <a:r>
            <a:rPr lang="en-GB" dirty="0"/>
            <a:t>Conditional Probability</a:t>
          </a:r>
        </a:p>
      </dgm:t>
    </dgm:pt>
    <dgm:pt modelId="{5152E5CF-3470-42C0-8257-9382543978E9}" type="parTrans" cxnId="{01BCA610-B146-4D3F-BF57-A6EE118D62C3}">
      <dgm:prSet/>
      <dgm:spPr/>
      <dgm:t>
        <a:bodyPr/>
        <a:lstStyle/>
        <a:p>
          <a:endParaRPr lang="en-GB"/>
        </a:p>
      </dgm:t>
    </dgm:pt>
    <dgm:pt modelId="{721A7BFE-B9FB-4C88-8DF0-C972B0910A31}" type="sibTrans" cxnId="{01BCA610-B146-4D3F-BF57-A6EE118D62C3}">
      <dgm:prSet/>
      <dgm:spPr/>
      <dgm:t>
        <a:bodyPr/>
        <a:lstStyle/>
        <a:p>
          <a:endParaRPr lang="en-GB"/>
        </a:p>
      </dgm:t>
    </dgm:pt>
    <dgm:pt modelId="{2724346B-6CCE-4140-A2D8-175A3A1C0689}">
      <dgm:prSet phldrT="[Text]"/>
      <dgm:spPr/>
      <dgm:t>
        <a:bodyPr/>
        <a:lstStyle/>
        <a:p>
          <a:r>
            <a:rPr lang="en-GB" dirty="0"/>
            <a:t>Independence of events</a:t>
          </a:r>
        </a:p>
      </dgm:t>
    </dgm:pt>
    <dgm:pt modelId="{FD26596E-B5E4-4C31-9344-43EA4B9C9D1E}" type="parTrans" cxnId="{3659CCE6-A598-4A4D-B462-4A947BC59D7C}">
      <dgm:prSet/>
      <dgm:spPr/>
      <dgm:t>
        <a:bodyPr/>
        <a:lstStyle/>
        <a:p>
          <a:endParaRPr lang="en-GB"/>
        </a:p>
      </dgm:t>
    </dgm:pt>
    <dgm:pt modelId="{DC0784D4-0312-4A4F-8C31-1268525015D9}" type="sibTrans" cxnId="{3659CCE6-A598-4A4D-B462-4A947BC59D7C}">
      <dgm:prSet/>
      <dgm:spPr/>
      <dgm:t>
        <a:bodyPr/>
        <a:lstStyle/>
        <a:p>
          <a:endParaRPr lang="en-GB"/>
        </a:p>
      </dgm:t>
    </dgm:pt>
    <dgm:pt modelId="{4A48948E-EB28-4846-AC4C-9FC8D08E4F57}">
      <dgm:prSet phldrT="[Text]"/>
      <dgm:spPr>
        <a:noFill/>
        <a:ln>
          <a:noFill/>
        </a:ln>
      </dgm:spPr>
      <dgm:t>
        <a:bodyPr/>
        <a:lstStyle/>
        <a:p>
          <a:endParaRPr lang="en-GB" dirty="0"/>
        </a:p>
      </dgm:t>
    </dgm:pt>
    <dgm:pt modelId="{E50A132C-0ED1-4043-B59F-686F981EFEA7}" type="parTrans" cxnId="{BD3FF9D5-763D-44BA-9D8E-F9792C38EEFB}">
      <dgm:prSet/>
      <dgm:spPr/>
      <dgm:t>
        <a:bodyPr/>
        <a:lstStyle/>
        <a:p>
          <a:endParaRPr lang="en-GB"/>
        </a:p>
      </dgm:t>
    </dgm:pt>
    <dgm:pt modelId="{575175B0-CBB9-4145-8887-2CFBFEB702F8}" type="sibTrans" cxnId="{BD3FF9D5-763D-44BA-9D8E-F9792C38EEFB}">
      <dgm:prSet/>
      <dgm:spPr/>
      <dgm:t>
        <a:bodyPr/>
        <a:lstStyle/>
        <a:p>
          <a:endParaRPr lang="en-GB"/>
        </a:p>
      </dgm:t>
    </dgm:pt>
    <dgm:pt modelId="{EB8792DE-8776-43AD-89F3-0DFD15660A91}">
      <dgm:prSet phldrT="[Text]"/>
      <dgm:spPr/>
      <dgm:t>
        <a:bodyPr/>
        <a:lstStyle/>
        <a:p>
          <a:r>
            <a:rPr lang="en-GB" dirty="0"/>
            <a:t>Overlapping</a:t>
          </a:r>
        </a:p>
      </dgm:t>
    </dgm:pt>
    <dgm:pt modelId="{5897C061-4255-40AE-A602-17B2CA496505}" type="parTrans" cxnId="{0A9E2592-6339-4860-A30F-41FD07DBF769}">
      <dgm:prSet/>
      <dgm:spPr/>
      <dgm:t>
        <a:bodyPr/>
        <a:lstStyle/>
        <a:p>
          <a:endParaRPr lang="en-GB"/>
        </a:p>
      </dgm:t>
    </dgm:pt>
    <dgm:pt modelId="{7EBCA404-8E2B-4ABA-9084-1F14E03F86ED}" type="sibTrans" cxnId="{0A9E2592-6339-4860-A30F-41FD07DBF769}">
      <dgm:prSet/>
      <dgm:spPr/>
      <dgm:t>
        <a:bodyPr/>
        <a:lstStyle/>
        <a:p>
          <a:endParaRPr lang="en-GB"/>
        </a:p>
      </dgm:t>
    </dgm:pt>
    <dgm:pt modelId="{76ABC5D7-BB25-405B-854E-C61DB6C0AEE1}" type="pres">
      <dgm:prSet presAssocID="{AF762E2C-E32D-4CBA-B313-5097AB0BDB4B}" presName="CompostProcess" presStyleCnt="0">
        <dgm:presLayoutVars>
          <dgm:dir/>
          <dgm:resizeHandles val="exact"/>
        </dgm:presLayoutVars>
      </dgm:prSet>
      <dgm:spPr/>
    </dgm:pt>
    <dgm:pt modelId="{FB6E44AB-BCDA-4EE0-91BC-C2F044319DDA}" type="pres">
      <dgm:prSet presAssocID="{AF762E2C-E32D-4CBA-B313-5097AB0BDB4B}" presName="arrow" presStyleLbl="bgShp" presStyleIdx="0" presStyleCnt="1" custScaleX="117647"/>
      <dgm:spPr/>
    </dgm:pt>
    <dgm:pt modelId="{FF1537C7-CFB4-4B26-A078-5C8CAE930A09}" type="pres">
      <dgm:prSet presAssocID="{AF762E2C-E32D-4CBA-B313-5097AB0BDB4B}" presName="linearProcess" presStyleCnt="0"/>
      <dgm:spPr/>
    </dgm:pt>
    <dgm:pt modelId="{7D20B56D-A206-484F-83F6-56B31380EEB0}" type="pres">
      <dgm:prSet presAssocID="{A5CD7E46-5120-4239-B2E8-F1A4D49CCFAA}" presName="textNode" presStyleLbl="node1" presStyleIdx="0" presStyleCnt="5" custLinFactX="2938" custLinFactNeighborX="100000">
        <dgm:presLayoutVars>
          <dgm:bulletEnabled val="1"/>
        </dgm:presLayoutVars>
      </dgm:prSet>
      <dgm:spPr/>
    </dgm:pt>
    <dgm:pt modelId="{4E620112-E79D-4339-95B3-A346686B88B3}" type="pres">
      <dgm:prSet presAssocID="{5963C40B-ECE8-4474-A18C-C589B092C215}" presName="sibTrans" presStyleCnt="0"/>
      <dgm:spPr/>
    </dgm:pt>
    <dgm:pt modelId="{DE94FD7C-B873-4362-B5A0-53A2E72593EB}" type="pres">
      <dgm:prSet presAssocID="{E1C87908-2094-476B-B248-494312EBE2AD}" presName="textNode" presStyleLbl="node1" presStyleIdx="1" presStyleCnt="5" custLinFactX="2938" custLinFactNeighborX="100000">
        <dgm:presLayoutVars>
          <dgm:bulletEnabled val="1"/>
        </dgm:presLayoutVars>
      </dgm:prSet>
      <dgm:spPr/>
    </dgm:pt>
    <dgm:pt modelId="{A3CF0FFF-EF26-43A9-B917-52A73C726212}" type="pres">
      <dgm:prSet presAssocID="{49E9797D-5A00-4A8A-9D94-AE750C1A0A8D}" presName="sibTrans" presStyleCnt="0"/>
      <dgm:spPr/>
    </dgm:pt>
    <dgm:pt modelId="{77EB8A19-8E75-407D-B589-2D9CF5A7138F}" type="pres">
      <dgm:prSet presAssocID="{2AB16386-CE9A-4B51-93AF-21281C905A6B}" presName="textNode" presStyleLbl="node1" presStyleIdx="2" presStyleCnt="5" custLinFactX="2938" custLinFactNeighborX="100000">
        <dgm:presLayoutVars>
          <dgm:bulletEnabled val="1"/>
        </dgm:presLayoutVars>
      </dgm:prSet>
      <dgm:spPr/>
    </dgm:pt>
    <dgm:pt modelId="{835F62A3-1145-4178-9763-0DD099AFC28E}" type="pres">
      <dgm:prSet presAssocID="{765D1B87-7413-42F6-9AA6-A0B5FA2FA29B}" presName="sibTrans" presStyleCnt="0"/>
      <dgm:spPr/>
    </dgm:pt>
    <dgm:pt modelId="{9283F5A2-03FD-48E7-877E-D8F4D6A2B0A4}" type="pres">
      <dgm:prSet presAssocID="{E51965F5-9E28-4DFF-BCE5-784E37D26730}" presName="textNode" presStyleLbl="node1" presStyleIdx="3" presStyleCnt="5" custLinFactX="2938" custLinFactNeighborX="100000">
        <dgm:presLayoutVars>
          <dgm:bulletEnabled val="1"/>
        </dgm:presLayoutVars>
      </dgm:prSet>
      <dgm:spPr/>
    </dgm:pt>
    <dgm:pt modelId="{8545D417-A25C-45D1-B7C2-5300D64DDC70}" type="pres">
      <dgm:prSet presAssocID="{721A7BFE-B9FB-4C88-8DF0-C972B0910A31}" presName="sibTrans" presStyleCnt="0"/>
      <dgm:spPr/>
    </dgm:pt>
    <dgm:pt modelId="{6F76C319-40B7-4015-A933-E72B500562E6}" type="pres">
      <dgm:prSet presAssocID="{4A48948E-EB28-4846-AC4C-9FC8D08E4F5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1B43A803-87FD-4C17-9EC1-6956949585EF}" type="presOf" srcId="{2AB16386-CE9A-4B51-93AF-21281C905A6B}" destId="{77EB8A19-8E75-407D-B589-2D9CF5A7138F}" srcOrd="0" destOrd="0" presId="urn:microsoft.com/office/officeart/2005/8/layout/hProcess9"/>
    <dgm:cxn modelId="{A1CBE507-07A2-4A3C-93BA-4E85A2C4BCF0}" type="presOf" srcId="{6EF682E9-9088-4320-A636-13489E84638B}" destId="{7D20B56D-A206-484F-83F6-56B31380EEB0}" srcOrd="0" destOrd="1" presId="urn:microsoft.com/office/officeart/2005/8/layout/hProcess9"/>
    <dgm:cxn modelId="{EF99910F-FE98-4320-A372-FBB9A13DC1C0}" type="presOf" srcId="{F860C31B-31AC-405B-8540-A7C3DFFDED7A}" destId="{DE94FD7C-B873-4362-B5A0-53A2E72593EB}" srcOrd="0" destOrd="2" presId="urn:microsoft.com/office/officeart/2005/8/layout/hProcess9"/>
    <dgm:cxn modelId="{38679B10-4674-479B-BBED-5BE7BF7159B2}" type="presOf" srcId="{E51965F5-9E28-4DFF-BCE5-784E37D26730}" destId="{9283F5A2-03FD-48E7-877E-D8F4D6A2B0A4}" srcOrd="0" destOrd="0" presId="urn:microsoft.com/office/officeart/2005/8/layout/hProcess9"/>
    <dgm:cxn modelId="{01BCA610-B146-4D3F-BF57-A6EE118D62C3}" srcId="{AF762E2C-E32D-4CBA-B313-5097AB0BDB4B}" destId="{E51965F5-9E28-4DFF-BCE5-784E37D26730}" srcOrd="3" destOrd="0" parTransId="{5152E5CF-3470-42C0-8257-9382543978E9}" sibTransId="{721A7BFE-B9FB-4C88-8DF0-C972B0910A31}"/>
    <dgm:cxn modelId="{54CEC81B-8546-4E09-9F3F-519B1854C3E9}" type="presOf" srcId="{AF762E2C-E32D-4CBA-B313-5097AB0BDB4B}" destId="{76ABC5D7-BB25-405B-854E-C61DB6C0AEE1}" srcOrd="0" destOrd="0" presId="urn:microsoft.com/office/officeart/2005/8/layout/hProcess9"/>
    <dgm:cxn modelId="{9856FB2C-402E-4CFA-AC4A-81A8584B0DD9}" type="presOf" srcId="{EB8792DE-8776-43AD-89F3-0DFD15660A91}" destId="{77EB8A19-8E75-407D-B589-2D9CF5A7138F}" srcOrd="0" destOrd="2" presId="urn:microsoft.com/office/officeart/2005/8/layout/hProcess9"/>
    <dgm:cxn modelId="{D2D24138-E1B0-4377-B540-430E830EAE97}" type="presOf" srcId="{2724346B-6CCE-4140-A2D8-175A3A1C0689}" destId="{9283F5A2-03FD-48E7-877E-D8F4D6A2B0A4}" srcOrd="0" destOrd="1" presId="urn:microsoft.com/office/officeart/2005/8/layout/hProcess9"/>
    <dgm:cxn modelId="{BBDD0160-BA55-42CB-A401-954B02F57B79}" type="presOf" srcId="{0C06A848-A0F1-4924-88F5-7F2FF15660E2}" destId="{7D20B56D-A206-484F-83F6-56B31380EEB0}" srcOrd="0" destOrd="2" presId="urn:microsoft.com/office/officeart/2005/8/layout/hProcess9"/>
    <dgm:cxn modelId="{0F0DA062-E661-4F8B-A621-A8286F9769C6}" type="presOf" srcId="{A5CD7E46-5120-4239-B2E8-F1A4D49CCFAA}" destId="{7D20B56D-A206-484F-83F6-56B31380EEB0}" srcOrd="0" destOrd="0" presId="urn:microsoft.com/office/officeart/2005/8/layout/hProcess9"/>
    <dgm:cxn modelId="{5BE47F6C-B9B7-4135-A4DD-015FF71E6137}" srcId="{AF762E2C-E32D-4CBA-B313-5097AB0BDB4B}" destId="{E1C87908-2094-476B-B248-494312EBE2AD}" srcOrd="1" destOrd="0" parTransId="{0422E15C-2507-4D46-85E8-F2CF34AA5F59}" sibTransId="{49E9797D-5A00-4A8A-9D94-AE750C1A0A8D}"/>
    <dgm:cxn modelId="{9BA8DD58-ED9F-49FC-8F66-ACDCAEBC4290}" srcId="{2AB16386-CE9A-4B51-93AF-21281C905A6B}" destId="{270BD6C5-0431-42C4-91A1-A2BD4B60B517}" srcOrd="0" destOrd="0" parTransId="{92C6ECFE-350B-4927-A1F0-5FADF9CDF10C}" sibTransId="{0D31B719-5EB5-43B6-992E-32058EF58987}"/>
    <dgm:cxn modelId="{628F307C-2E64-418B-9330-D8F9AABFD8AD}" type="presOf" srcId="{270BD6C5-0431-42C4-91A1-A2BD4B60B517}" destId="{77EB8A19-8E75-407D-B589-2D9CF5A7138F}" srcOrd="0" destOrd="1" presId="urn:microsoft.com/office/officeart/2005/8/layout/hProcess9"/>
    <dgm:cxn modelId="{0A9E2592-6339-4860-A30F-41FD07DBF769}" srcId="{2AB16386-CE9A-4B51-93AF-21281C905A6B}" destId="{EB8792DE-8776-43AD-89F3-0DFD15660A91}" srcOrd="1" destOrd="0" parTransId="{5897C061-4255-40AE-A602-17B2CA496505}" sibTransId="{7EBCA404-8E2B-4ABA-9084-1F14E03F86ED}"/>
    <dgm:cxn modelId="{E7BB059B-659E-49D5-B9F2-3621A1A67477}" srcId="{AF762E2C-E32D-4CBA-B313-5097AB0BDB4B}" destId="{2AB16386-CE9A-4B51-93AF-21281C905A6B}" srcOrd="2" destOrd="0" parTransId="{07E42DF0-2EA2-46FE-84A0-938C1F3B5E27}" sibTransId="{765D1B87-7413-42F6-9AA6-A0B5FA2FA29B}"/>
    <dgm:cxn modelId="{CE955C9F-2185-45EB-9836-18E02397006E}" srcId="{E1C87908-2094-476B-B248-494312EBE2AD}" destId="{F860C31B-31AC-405B-8540-A7C3DFFDED7A}" srcOrd="1" destOrd="0" parTransId="{B89733C7-6238-4B6D-AA9C-E2C31B46C201}" sibTransId="{E9BA4B93-803C-436D-B0FE-5D7DA6E63A68}"/>
    <dgm:cxn modelId="{3FD887B6-6721-457F-9845-3117779F4528}" type="presOf" srcId="{F3524D62-1408-4D2A-A6AA-E7B2423CD1AE}" destId="{DE94FD7C-B873-4362-B5A0-53A2E72593EB}" srcOrd="0" destOrd="1" presId="urn:microsoft.com/office/officeart/2005/8/layout/hProcess9"/>
    <dgm:cxn modelId="{451870CE-FF74-4611-88E5-671230076593}" srcId="{A5CD7E46-5120-4239-B2E8-F1A4D49CCFAA}" destId="{0C06A848-A0F1-4924-88F5-7F2FF15660E2}" srcOrd="1" destOrd="0" parTransId="{0E7790EF-E9C0-4040-AB7E-2B48B8B3C9C1}" sibTransId="{981D230D-8666-4B45-80B9-93CF546A4D2C}"/>
    <dgm:cxn modelId="{5B515DCF-D3B2-48FE-A2A3-8EF8CE8BCAAE}" srcId="{AF762E2C-E32D-4CBA-B313-5097AB0BDB4B}" destId="{A5CD7E46-5120-4239-B2E8-F1A4D49CCFAA}" srcOrd="0" destOrd="0" parTransId="{371C7B6E-5780-453A-B0F7-75A69D1A48BB}" sibTransId="{5963C40B-ECE8-4474-A18C-C589B092C215}"/>
    <dgm:cxn modelId="{B639D0D5-7334-4214-874E-1EC27CB37FEC}" type="presOf" srcId="{E1C87908-2094-476B-B248-494312EBE2AD}" destId="{DE94FD7C-B873-4362-B5A0-53A2E72593EB}" srcOrd="0" destOrd="0" presId="urn:microsoft.com/office/officeart/2005/8/layout/hProcess9"/>
    <dgm:cxn modelId="{BD3FF9D5-763D-44BA-9D8E-F9792C38EEFB}" srcId="{AF762E2C-E32D-4CBA-B313-5097AB0BDB4B}" destId="{4A48948E-EB28-4846-AC4C-9FC8D08E4F57}" srcOrd="4" destOrd="0" parTransId="{E50A132C-0ED1-4043-B59F-686F981EFEA7}" sibTransId="{575175B0-CBB9-4145-8887-2CFBFEB702F8}"/>
    <dgm:cxn modelId="{F52638D7-3C39-4708-BCF3-160981003F7D}" srcId="{A5CD7E46-5120-4239-B2E8-F1A4D49CCFAA}" destId="{6EF682E9-9088-4320-A636-13489E84638B}" srcOrd="0" destOrd="0" parTransId="{E02E8BA5-EAED-41A3-9596-CFF150635DAC}" sibTransId="{6C7DC8C9-610E-4C88-BC70-B0DBEC51493A}"/>
    <dgm:cxn modelId="{3659CCE6-A598-4A4D-B462-4A947BC59D7C}" srcId="{E51965F5-9E28-4DFF-BCE5-784E37D26730}" destId="{2724346B-6CCE-4140-A2D8-175A3A1C0689}" srcOrd="0" destOrd="0" parTransId="{FD26596E-B5E4-4C31-9344-43EA4B9C9D1E}" sibTransId="{DC0784D4-0312-4A4F-8C31-1268525015D9}"/>
    <dgm:cxn modelId="{714C54E8-78C3-4C38-9379-6FF0CEBAABC7}" srcId="{E1C87908-2094-476B-B248-494312EBE2AD}" destId="{F3524D62-1408-4D2A-A6AA-E7B2423CD1AE}" srcOrd="0" destOrd="0" parTransId="{1B357156-DFA4-49D1-84D8-0825C8E6A521}" sibTransId="{D040C4E5-48F0-4383-A47D-960B9BD0C9E5}"/>
    <dgm:cxn modelId="{C863B6EE-FD21-46E8-85F1-1401EA4A0111}" type="presOf" srcId="{4A48948E-EB28-4846-AC4C-9FC8D08E4F57}" destId="{6F76C319-40B7-4015-A933-E72B500562E6}" srcOrd="0" destOrd="0" presId="urn:microsoft.com/office/officeart/2005/8/layout/hProcess9"/>
    <dgm:cxn modelId="{4F52E740-955A-404C-AC94-E04BE90B7B63}" type="presParOf" srcId="{76ABC5D7-BB25-405B-854E-C61DB6C0AEE1}" destId="{FB6E44AB-BCDA-4EE0-91BC-C2F044319DDA}" srcOrd="0" destOrd="0" presId="urn:microsoft.com/office/officeart/2005/8/layout/hProcess9"/>
    <dgm:cxn modelId="{9F378FE3-D99B-4263-BE7D-2F99C96FF84E}" type="presParOf" srcId="{76ABC5D7-BB25-405B-854E-C61DB6C0AEE1}" destId="{FF1537C7-CFB4-4B26-A078-5C8CAE930A09}" srcOrd="1" destOrd="0" presId="urn:microsoft.com/office/officeart/2005/8/layout/hProcess9"/>
    <dgm:cxn modelId="{AB18C8B2-2626-40CE-A213-F0C2BB42D677}" type="presParOf" srcId="{FF1537C7-CFB4-4B26-A078-5C8CAE930A09}" destId="{7D20B56D-A206-484F-83F6-56B31380EEB0}" srcOrd="0" destOrd="0" presId="urn:microsoft.com/office/officeart/2005/8/layout/hProcess9"/>
    <dgm:cxn modelId="{52BD7543-EB18-4748-82BE-F2A0EFCCF348}" type="presParOf" srcId="{FF1537C7-CFB4-4B26-A078-5C8CAE930A09}" destId="{4E620112-E79D-4339-95B3-A346686B88B3}" srcOrd="1" destOrd="0" presId="urn:microsoft.com/office/officeart/2005/8/layout/hProcess9"/>
    <dgm:cxn modelId="{362AA161-BF8D-470B-BAF5-91ACB8966BAD}" type="presParOf" srcId="{FF1537C7-CFB4-4B26-A078-5C8CAE930A09}" destId="{DE94FD7C-B873-4362-B5A0-53A2E72593EB}" srcOrd="2" destOrd="0" presId="urn:microsoft.com/office/officeart/2005/8/layout/hProcess9"/>
    <dgm:cxn modelId="{D0BCF24E-ACDD-4573-96A7-7EAD25C3A22A}" type="presParOf" srcId="{FF1537C7-CFB4-4B26-A078-5C8CAE930A09}" destId="{A3CF0FFF-EF26-43A9-B917-52A73C726212}" srcOrd="3" destOrd="0" presId="urn:microsoft.com/office/officeart/2005/8/layout/hProcess9"/>
    <dgm:cxn modelId="{39D5161B-CA97-4BB6-9B03-E5B4CD53A3DA}" type="presParOf" srcId="{FF1537C7-CFB4-4B26-A078-5C8CAE930A09}" destId="{77EB8A19-8E75-407D-B589-2D9CF5A7138F}" srcOrd="4" destOrd="0" presId="urn:microsoft.com/office/officeart/2005/8/layout/hProcess9"/>
    <dgm:cxn modelId="{D69AD146-B86C-4531-9647-D71B75997D9F}" type="presParOf" srcId="{FF1537C7-CFB4-4B26-A078-5C8CAE930A09}" destId="{835F62A3-1145-4178-9763-0DD099AFC28E}" srcOrd="5" destOrd="0" presId="urn:microsoft.com/office/officeart/2005/8/layout/hProcess9"/>
    <dgm:cxn modelId="{DB50B589-70A5-40A1-B753-23F0D69ECD2D}" type="presParOf" srcId="{FF1537C7-CFB4-4B26-A078-5C8CAE930A09}" destId="{9283F5A2-03FD-48E7-877E-D8F4D6A2B0A4}" srcOrd="6" destOrd="0" presId="urn:microsoft.com/office/officeart/2005/8/layout/hProcess9"/>
    <dgm:cxn modelId="{138DBEA6-D2C7-499E-883E-B845DBCD1651}" type="presParOf" srcId="{FF1537C7-CFB4-4B26-A078-5C8CAE930A09}" destId="{8545D417-A25C-45D1-B7C2-5300D64DDC70}" srcOrd="7" destOrd="0" presId="urn:microsoft.com/office/officeart/2005/8/layout/hProcess9"/>
    <dgm:cxn modelId="{B22D4BA9-5A29-460E-8046-639FF72F6BD7}" type="presParOf" srcId="{FF1537C7-CFB4-4B26-A078-5C8CAE930A09}" destId="{6F76C319-40B7-4015-A933-E72B500562E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62E2C-E32D-4CBA-B313-5097AB0BDB4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5CD7E46-5120-4239-B2E8-F1A4D49CCFA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Probability Basics</a:t>
          </a:r>
        </a:p>
      </dgm:t>
    </dgm:pt>
    <dgm:pt modelId="{371C7B6E-5780-453A-B0F7-75A69D1A48BB}" type="parTrans" cxnId="{5B515DCF-D3B2-48FE-A2A3-8EF8CE8BCAAE}">
      <dgm:prSet/>
      <dgm:spPr/>
      <dgm:t>
        <a:bodyPr/>
        <a:lstStyle/>
        <a:p>
          <a:endParaRPr lang="en-GB"/>
        </a:p>
      </dgm:t>
    </dgm:pt>
    <dgm:pt modelId="{5963C40B-ECE8-4474-A18C-C589B092C215}" type="sibTrans" cxnId="{5B515DCF-D3B2-48FE-A2A3-8EF8CE8BCAAE}">
      <dgm:prSet/>
      <dgm:spPr/>
      <dgm:t>
        <a:bodyPr/>
        <a:lstStyle/>
        <a:p>
          <a:endParaRPr lang="en-GB"/>
        </a:p>
      </dgm:t>
    </dgm:pt>
    <dgm:pt modelId="{6EF682E9-9088-4320-A636-13489E84638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Ways to Assess</a:t>
          </a:r>
        </a:p>
      </dgm:t>
    </dgm:pt>
    <dgm:pt modelId="{E02E8BA5-EAED-41A3-9596-CFF150635DAC}" type="parTrans" cxnId="{F52638D7-3C39-4708-BCF3-160981003F7D}">
      <dgm:prSet/>
      <dgm:spPr/>
      <dgm:t>
        <a:bodyPr/>
        <a:lstStyle/>
        <a:p>
          <a:endParaRPr lang="en-GB"/>
        </a:p>
      </dgm:t>
    </dgm:pt>
    <dgm:pt modelId="{6C7DC8C9-610E-4C88-BC70-B0DBEC51493A}" type="sibTrans" cxnId="{F52638D7-3C39-4708-BCF3-160981003F7D}">
      <dgm:prSet/>
      <dgm:spPr/>
      <dgm:t>
        <a:bodyPr/>
        <a:lstStyle/>
        <a:p>
          <a:endParaRPr lang="en-GB"/>
        </a:p>
      </dgm:t>
    </dgm:pt>
    <dgm:pt modelId="{0C06A848-A0F1-4924-88F5-7F2FF15660E2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>
              <a:solidFill>
                <a:schemeClr val="bg1"/>
              </a:solidFill>
            </a:rPr>
            <a:t>Basic definitions</a:t>
          </a:r>
          <a:endParaRPr lang="en-GB" b="1" dirty="0">
            <a:solidFill>
              <a:schemeClr val="bg1"/>
            </a:solidFill>
          </a:endParaRPr>
        </a:p>
      </dgm:t>
    </dgm:pt>
    <dgm:pt modelId="{0E7790EF-E9C0-4040-AB7E-2B48B8B3C9C1}" type="parTrans" cxnId="{451870CE-FF74-4611-88E5-671230076593}">
      <dgm:prSet/>
      <dgm:spPr/>
      <dgm:t>
        <a:bodyPr/>
        <a:lstStyle/>
        <a:p>
          <a:endParaRPr lang="en-GB"/>
        </a:p>
      </dgm:t>
    </dgm:pt>
    <dgm:pt modelId="{981D230D-8666-4B45-80B9-93CF546A4D2C}" type="sibTrans" cxnId="{451870CE-FF74-4611-88E5-671230076593}">
      <dgm:prSet/>
      <dgm:spPr/>
      <dgm:t>
        <a:bodyPr/>
        <a:lstStyle/>
        <a:p>
          <a:endParaRPr lang="en-GB"/>
        </a:p>
      </dgm:t>
    </dgm:pt>
    <dgm:pt modelId="{E1C87908-2094-476B-B248-494312EBE2A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b="1" dirty="0"/>
            <a:t>Visualizing Probability</a:t>
          </a:r>
        </a:p>
      </dgm:t>
    </dgm:pt>
    <dgm:pt modelId="{0422E15C-2507-4D46-85E8-F2CF34AA5F59}" type="parTrans" cxnId="{5BE47F6C-B9B7-4135-A4DD-015FF71E6137}">
      <dgm:prSet/>
      <dgm:spPr/>
      <dgm:t>
        <a:bodyPr/>
        <a:lstStyle/>
        <a:p>
          <a:endParaRPr lang="en-GB"/>
        </a:p>
      </dgm:t>
    </dgm:pt>
    <dgm:pt modelId="{49E9797D-5A00-4A8A-9D94-AE750C1A0A8D}" type="sibTrans" cxnId="{5BE47F6C-B9B7-4135-A4DD-015FF71E6137}">
      <dgm:prSet/>
      <dgm:spPr/>
      <dgm:t>
        <a:bodyPr/>
        <a:lstStyle/>
        <a:p>
          <a:endParaRPr lang="en-GB"/>
        </a:p>
      </dgm:t>
    </dgm:pt>
    <dgm:pt modelId="{F3524D62-1408-4D2A-A6AA-E7B2423CD1A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b="1" dirty="0"/>
            <a:t>Venn diagrams</a:t>
          </a:r>
        </a:p>
      </dgm:t>
    </dgm:pt>
    <dgm:pt modelId="{1B357156-DFA4-49D1-84D8-0825C8E6A521}" type="parTrans" cxnId="{714C54E8-78C3-4C38-9379-6FF0CEBAABC7}">
      <dgm:prSet/>
      <dgm:spPr/>
      <dgm:t>
        <a:bodyPr/>
        <a:lstStyle/>
        <a:p>
          <a:endParaRPr lang="en-GB"/>
        </a:p>
      </dgm:t>
    </dgm:pt>
    <dgm:pt modelId="{D040C4E5-48F0-4383-A47D-960B9BD0C9E5}" type="sibTrans" cxnId="{714C54E8-78C3-4C38-9379-6FF0CEBAABC7}">
      <dgm:prSet/>
      <dgm:spPr/>
      <dgm:t>
        <a:bodyPr/>
        <a:lstStyle/>
        <a:p>
          <a:endParaRPr lang="en-GB"/>
        </a:p>
      </dgm:t>
    </dgm:pt>
    <dgm:pt modelId="{F860C31B-31AC-405B-8540-A7C3DFFDED7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b="1" dirty="0"/>
            <a:t>Contingency table</a:t>
          </a:r>
        </a:p>
      </dgm:t>
    </dgm:pt>
    <dgm:pt modelId="{B89733C7-6238-4B6D-AA9C-E2C31B46C201}" type="parTrans" cxnId="{CE955C9F-2185-45EB-9836-18E02397006E}">
      <dgm:prSet/>
      <dgm:spPr/>
      <dgm:t>
        <a:bodyPr/>
        <a:lstStyle/>
        <a:p>
          <a:endParaRPr lang="en-GB"/>
        </a:p>
      </dgm:t>
    </dgm:pt>
    <dgm:pt modelId="{E9BA4B93-803C-436D-B0FE-5D7DA6E63A68}" type="sibTrans" cxnId="{CE955C9F-2185-45EB-9836-18E02397006E}">
      <dgm:prSet/>
      <dgm:spPr/>
      <dgm:t>
        <a:bodyPr/>
        <a:lstStyle/>
        <a:p>
          <a:endParaRPr lang="en-GB"/>
        </a:p>
      </dgm:t>
    </dgm:pt>
    <dgm:pt modelId="{2AB16386-CE9A-4B51-93AF-21281C905A6B}">
      <dgm:prSet phldrT="[Text]"/>
      <dgm:spPr/>
      <dgm:t>
        <a:bodyPr/>
        <a:lstStyle/>
        <a:p>
          <a:r>
            <a:rPr lang="en-GB" dirty="0"/>
            <a:t>Combining Events</a:t>
          </a:r>
        </a:p>
      </dgm:t>
    </dgm:pt>
    <dgm:pt modelId="{07E42DF0-2EA2-46FE-84A0-938C1F3B5E27}" type="parTrans" cxnId="{E7BB059B-659E-49D5-B9F2-3621A1A67477}">
      <dgm:prSet/>
      <dgm:spPr/>
      <dgm:t>
        <a:bodyPr/>
        <a:lstStyle/>
        <a:p>
          <a:endParaRPr lang="en-GB"/>
        </a:p>
      </dgm:t>
    </dgm:pt>
    <dgm:pt modelId="{765D1B87-7413-42F6-9AA6-A0B5FA2FA29B}" type="sibTrans" cxnId="{E7BB059B-659E-49D5-B9F2-3621A1A67477}">
      <dgm:prSet/>
      <dgm:spPr/>
      <dgm:t>
        <a:bodyPr/>
        <a:lstStyle/>
        <a:p>
          <a:endParaRPr lang="en-GB"/>
        </a:p>
      </dgm:t>
    </dgm:pt>
    <dgm:pt modelId="{270BD6C5-0431-42C4-91A1-A2BD4B60B517}">
      <dgm:prSet phldrT="[Text]"/>
      <dgm:spPr/>
      <dgm:t>
        <a:bodyPr/>
        <a:lstStyle/>
        <a:p>
          <a:r>
            <a:rPr lang="en-GB" dirty="0"/>
            <a:t>Mutually exclusive</a:t>
          </a:r>
        </a:p>
      </dgm:t>
    </dgm:pt>
    <dgm:pt modelId="{92C6ECFE-350B-4927-A1F0-5FADF9CDF10C}" type="parTrans" cxnId="{9BA8DD58-ED9F-49FC-8F66-ACDCAEBC4290}">
      <dgm:prSet/>
      <dgm:spPr/>
      <dgm:t>
        <a:bodyPr/>
        <a:lstStyle/>
        <a:p>
          <a:endParaRPr lang="en-GB"/>
        </a:p>
      </dgm:t>
    </dgm:pt>
    <dgm:pt modelId="{0D31B719-5EB5-43B6-992E-32058EF58987}" type="sibTrans" cxnId="{9BA8DD58-ED9F-49FC-8F66-ACDCAEBC4290}">
      <dgm:prSet/>
      <dgm:spPr/>
      <dgm:t>
        <a:bodyPr/>
        <a:lstStyle/>
        <a:p>
          <a:endParaRPr lang="en-GB"/>
        </a:p>
      </dgm:t>
    </dgm:pt>
    <dgm:pt modelId="{E51965F5-9E28-4DFF-BCE5-784E37D26730}">
      <dgm:prSet phldrT="[Text]"/>
      <dgm:spPr/>
      <dgm:t>
        <a:bodyPr/>
        <a:lstStyle/>
        <a:p>
          <a:r>
            <a:rPr lang="en-GB" dirty="0"/>
            <a:t>Conditional Probability</a:t>
          </a:r>
        </a:p>
      </dgm:t>
    </dgm:pt>
    <dgm:pt modelId="{5152E5CF-3470-42C0-8257-9382543978E9}" type="parTrans" cxnId="{01BCA610-B146-4D3F-BF57-A6EE118D62C3}">
      <dgm:prSet/>
      <dgm:spPr/>
      <dgm:t>
        <a:bodyPr/>
        <a:lstStyle/>
        <a:p>
          <a:endParaRPr lang="en-GB"/>
        </a:p>
      </dgm:t>
    </dgm:pt>
    <dgm:pt modelId="{721A7BFE-B9FB-4C88-8DF0-C972B0910A31}" type="sibTrans" cxnId="{01BCA610-B146-4D3F-BF57-A6EE118D62C3}">
      <dgm:prSet/>
      <dgm:spPr/>
      <dgm:t>
        <a:bodyPr/>
        <a:lstStyle/>
        <a:p>
          <a:endParaRPr lang="en-GB"/>
        </a:p>
      </dgm:t>
    </dgm:pt>
    <dgm:pt modelId="{2724346B-6CCE-4140-A2D8-175A3A1C0689}">
      <dgm:prSet phldrT="[Text]"/>
      <dgm:spPr/>
      <dgm:t>
        <a:bodyPr/>
        <a:lstStyle/>
        <a:p>
          <a:r>
            <a:rPr lang="en-GB" dirty="0"/>
            <a:t>Independence of events</a:t>
          </a:r>
        </a:p>
      </dgm:t>
    </dgm:pt>
    <dgm:pt modelId="{FD26596E-B5E4-4C31-9344-43EA4B9C9D1E}" type="parTrans" cxnId="{3659CCE6-A598-4A4D-B462-4A947BC59D7C}">
      <dgm:prSet/>
      <dgm:spPr/>
      <dgm:t>
        <a:bodyPr/>
        <a:lstStyle/>
        <a:p>
          <a:endParaRPr lang="en-GB"/>
        </a:p>
      </dgm:t>
    </dgm:pt>
    <dgm:pt modelId="{DC0784D4-0312-4A4F-8C31-1268525015D9}" type="sibTrans" cxnId="{3659CCE6-A598-4A4D-B462-4A947BC59D7C}">
      <dgm:prSet/>
      <dgm:spPr/>
      <dgm:t>
        <a:bodyPr/>
        <a:lstStyle/>
        <a:p>
          <a:endParaRPr lang="en-GB"/>
        </a:p>
      </dgm:t>
    </dgm:pt>
    <dgm:pt modelId="{4A48948E-EB28-4846-AC4C-9FC8D08E4F57}">
      <dgm:prSet phldrT="[Text]"/>
      <dgm:spPr>
        <a:noFill/>
        <a:ln>
          <a:noFill/>
        </a:ln>
      </dgm:spPr>
      <dgm:t>
        <a:bodyPr/>
        <a:lstStyle/>
        <a:p>
          <a:endParaRPr lang="en-GB" dirty="0"/>
        </a:p>
      </dgm:t>
    </dgm:pt>
    <dgm:pt modelId="{E50A132C-0ED1-4043-B59F-686F981EFEA7}" type="parTrans" cxnId="{BD3FF9D5-763D-44BA-9D8E-F9792C38EEFB}">
      <dgm:prSet/>
      <dgm:spPr/>
      <dgm:t>
        <a:bodyPr/>
        <a:lstStyle/>
        <a:p>
          <a:endParaRPr lang="en-GB"/>
        </a:p>
      </dgm:t>
    </dgm:pt>
    <dgm:pt modelId="{575175B0-CBB9-4145-8887-2CFBFEB702F8}" type="sibTrans" cxnId="{BD3FF9D5-763D-44BA-9D8E-F9792C38EEFB}">
      <dgm:prSet/>
      <dgm:spPr/>
      <dgm:t>
        <a:bodyPr/>
        <a:lstStyle/>
        <a:p>
          <a:endParaRPr lang="en-GB"/>
        </a:p>
      </dgm:t>
    </dgm:pt>
    <dgm:pt modelId="{EB8792DE-8776-43AD-89F3-0DFD15660A91}">
      <dgm:prSet phldrT="[Text]"/>
      <dgm:spPr/>
      <dgm:t>
        <a:bodyPr/>
        <a:lstStyle/>
        <a:p>
          <a:r>
            <a:rPr lang="en-GB" dirty="0"/>
            <a:t>Overlapping</a:t>
          </a:r>
        </a:p>
      </dgm:t>
    </dgm:pt>
    <dgm:pt modelId="{5897C061-4255-40AE-A602-17B2CA496505}" type="parTrans" cxnId="{0A9E2592-6339-4860-A30F-41FD07DBF769}">
      <dgm:prSet/>
      <dgm:spPr/>
      <dgm:t>
        <a:bodyPr/>
        <a:lstStyle/>
        <a:p>
          <a:endParaRPr lang="en-GB"/>
        </a:p>
      </dgm:t>
    </dgm:pt>
    <dgm:pt modelId="{7EBCA404-8E2B-4ABA-9084-1F14E03F86ED}" type="sibTrans" cxnId="{0A9E2592-6339-4860-A30F-41FD07DBF769}">
      <dgm:prSet/>
      <dgm:spPr/>
      <dgm:t>
        <a:bodyPr/>
        <a:lstStyle/>
        <a:p>
          <a:endParaRPr lang="en-GB"/>
        </a:p>
      </dgm:t>
    </dgm:pt>
    <dgm:pt modelId="{76ABC5D7-BB25-405B-854E-C61DB6C0AEE1}" type="pres">
      <dgm:prSet presAssocID="{AF762E2C-E32D-4CBA-B313-5097AB0BDB4B}" presName="CompostProcess" presStyleCnt="0">
        <dgm:presLayoutVars>
          <dgm:dir/>
          <dgm:resizeHandles val="exact"/>
        </dgm:presLayoutVars>
      </dgm:prSet>
      <dgm:spPr/>
    </dgm:pt>
    <dgm:pt modelId="{FB6E44AB-BCDA-4EE0-91BC-C2F044319DDA}" type="pres">
      <dgm:prSet presAssocID="{AF762E2C-E32D-4CBA-B313-5097AB0BDB4B}" presName="arrow" presStyleLbl="bgShp" presStyleIdx="0" presStyleCnt="1" custScaleX="117647"/>
      <dgm:spPr/>
    </dgm:pt>
    <dgm:pt modelId="{FF1537C7-CFB4-4B26-A078-5C8CAE930A09}" type="pres">
      <dgm:prSet presAssocID="{AF762E2C-E32D-4CBA-B313-5097AB0BDB4B}" presName="linearProcess" presStyleCnt="0"/>
      <dgm:spPr/>
    </dgm:pt>
    <dgm:pt modelId="{7D20B56D-A206-484F-83F6-56B31380EEB0}" type="pres">
      <dgm:prSet presAssocID="{A5CD7E46-5120-4239-B2E8-F1A4D49CCFAA}" presName="textNode" presStyleLbl="node1" presStyleIdx="0" presStyleCnt="5" custLinFactX="2938" custLinFactNeighborX="100000">
        <dgm:presLayoutVars>
          <dgm:bulletEnabled val="1"/>
        </dgm:presLayoutVars>
      </dgm:prSet>
      <dgm:spPr/>
    </dgm:pt>
    <dgm:pt modelId="{4E620112-E79D-4339-95B3-A346686B88B3}" type="pres">
      <dgm:prSet presAssocID="{5963C40B-ECE8-4474-A18C-C589B092C215}" presName="sibTrans" presStyleCnt="0"/>
      <dgm:spPr/>
    </dgm:pt>
    <dgm:pt modelId="{DE94FD7C-B873-4362-B5A0-53A2E72593EB}" type="pres">
      <dgm:prSet presAssocID="{E1C87908-2094-476B-B248-494312EBE2AD}" presName="textNode" presStyleLbl="node1" presStyleIdx="1" presStyleCnt="5" custLinFactX="2938" custLinFactNeighborX="100000">
        <dgm:presLayoutVars>
          <dgm:bulletEnabled val="1"/>
        </dgm:presLayoutVars>
      </dgm:prSet>
      <dgm:spPr/>
    </dgm:pt>
    <dgm:pt modelId="{A3CF0FFF-EF26-43A9-B917-52A73C726212}" type="pres">
      <dgm:prSet presAssocID="{49E9797D-5A00-4A8A-9D94-AE750C1A0A8D}" presName="sibTrans" presStyleCnt="0"/>
      <dgm:spPr/>
    </dgm:pt>
    <dgm:pt modelId="{77EB8A19-8E75-407D-B589-2D9CF5A7138F}" type="pres">
      <dgm:prSet presAssocID="{2AB16386-CE9A-4B51-93AF-21281C905A6B}" presName="textNode" presStyleLbl="node1" presStyleIdx="2" presStyleCnt="5" custLinFactX="2938" custLinFactNeighborX="100000">
        <dgm:presLayoutVars>
          <dgm:bulletEnabled val="1"/>
        </dgm:presLayoutVars>
      </dgm:prSet>
      <dgm:spPr/>
    </dgm:pt>
    <dgm:pt modelId="{835F62A3-1145-4178-9763-0DD099AFC28E}" type="pres">
      <dgm:prSet presAssocID="{765D1B87-7413-42F6-9AA6-A0B5FA2FA29B}" presName="sibTrans" presStyleCnt="0"/>
      <dgm:spPr/>
    </dgm:pt>
    <dgm:pt modelId="{9283F5A2-03FD-48E7-877E-D8F4D6A2B0A4}" type="pres">
      <dgm:prSet presAssocID="{E51965F5-9E28-4DFF-BCE5-784E37D26730}" presName="textNode" presStyleLbl="node1" presStyleIdx="3" presStyleCnt="5" custLinFactX="2938" custLinFactNeighborX="100000">
        <dgm:presLayoutVars>
          <dgm:bulletEnabled val="1"/>
        </dgm:presLayoutVars>
      </dgm:prSet>
      <dgm:spPr/>
    </dgm:pt>
    <dgm:pt modelId="{8545D417-A25C-45D1-B7C2-5300D64DDC70}" type="pres">
      <dgm:prSet presAssocID="{721A7BFE-B9FB-4C88-8DF0-C972B0910A31}" presName="sibTrans" presStyleCnt="0"/>
      <dgm:spPr/>
    </dgm:pt>
    <dgm:pt modelId="{6F76C319-40B7-4015-A933-E72B500562E6}" type="pres">
      <dgm:prSet presAssocID="{4A48948E-EB28-4846-AC4C-9FC8D08E4F5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521F708-547C-437A-9E08-CF91D6A40BFE}" type="presOf" srcId="{A5CD7E46-5120-4239-B2E8-F1A4D49CCFAA}" destId="{7D20B56D-A206-484F-83F6-56B31380EEB0}" srcOrd="0" destOrd="0" presId="urn:microsoft.com/office/officeart/2005/8/layout/hProcess9"/>
    <dgm:cxn modelId="{01BCA610-B146-4D3F-BF57-A6EE118D62C3}" srcId="{AF762E2C-E32D-4CBA-B313-5097AB0BDB4B}" destId="{E51965F5-9E28-4DFF-BCE5-784E37D26730}" srcOrd="3" destOrd="0" parTransId="{5152E5CF-3470-42C0-8257-9382543978E9}" sibTransId="{721A7BFE-B9FB-4C88-8DF0-C972B0910A31}"/>
    <dgm:cxn modelId="{3B87AD30-E3C4-4665-871F-6D916976F984}" type="presOf" srcId="{2AB16386-CE9A-4B51-93AF-21281C905A6B}" destId="{77EB8A19-8E75-407D-B589-2D9CF5A7138F}" srcOrd="0" destOrd="0" presId="urn:microsoft.com/office/officeart/2005/8/layout/hProcess9"/>
    <dgm:cxn modelId="{D1D3FD3E-F244-43FC-B6C0-8E74DBAC719B}" type="presOf" srcId="{270BD6C5-0431-42C4-91A1-A2BD4B60B517}" destId="{77EB8A19-8E75-407D-B589-2D9CF5A7138F}" srcOrd="0" destOrd="1" presId="urn:microsoft.com/office/officeart/2005/8/layout/hProcess9"/>
    <dgm:cxn modelId="{8865CC62-47B2-4226-B0D2-085F8F977D32}" type="presOf" srcId="{F860C31B-31AC-405B-8540-A7C3DFFDED7A}" destId="{DE94FD7C-B873-4362-B5A0-53A2E72593EB}" srcOrd="0" destOrd="2" presId="urn:microsoft.com/office/officeart/2005/8/layout/hProcess9"/>
    <dgm:cxn modelId="{8EB87366-5B2B-4C68-AD66-9DD04318A5BD}" type="presOf" srcId="{E51965F5-9E28-4DFF-BCE5-784E37D26730}" destId="{9283F5A2-03FD-48E7-877E-D8F4D6A2B0A4}" srcOrd="0" destOrd="0" presId="urn:microsoft.com/office/officeart/2005/8/layout/hProcess9"/>
    <dgm:cxn modelId="{5BE47F6C-B9B7-4135-A4DD-015FF71E6137}" srcId="{AF762E2C-E32D-4CBA-B313-5097AB0BDB4B}" destId="{E1C87908-2094-476B-B248-494312EBE2AD}" srcOrd="1" destOrd="0" parTransId="{0422E15C-2507-4D46-85E8-F2CF34AA5F59}" sibTransId="{49E9797D-5A00-4A8A-9D94-AE750C1A0A8D}"/>
    <dgm:cxn modelId="{9BA8DD58-ED9F-49FC-8F66-ACDCAEBC4290}" srcId="{2AB16386-CE9A-4B51-93AF-21281C905A6B}" destId="{270BD6C5-0431-42C4-91A1-A2BD4B60B517}" srcOrd="0" destOrd="0" parTransId="{92C6ECFE-350B-4927-A1F0-5FADF9CDF10C}" sibTransId="{0D31B719-5EB5-43B6-992E-32058EF58987}"/>
    <dgm:cxn modelId="{817AAA7B-8DF7-406A-9DE5-86ABC0969AA1}" type="presOf" srcId="{E1C87908-2094-476B-B248-494312EBE2AD}" destId="{DE94FD7C-B873-4362-B5A0-53A2E72593EB}" srcOrd="0" destOrd="0" presId="urn:microsoft.com/office/officeart/2005/8/layout/hProcess9"/>
    <dgm:cxn modelId="{D2D4417E-3CAA-42B9-9109-2855DCA47D6E}" type="presOf" srcId="{EB8792DE-8776-43AD-89F3-0DFD15660A91}" destId="{77EB8A19-8E75-407D-B589-2D9CF5A7138F}" srcOrd="0" destOrd="2" presId="urn:microsoft.com/office/officeart/2005/8/layout/hProcess9"/>
    <dgm:cxn modelId="{051E4586-4242-4B96-AB7C-A3EE8AB30F6F}" type="presOf" srcId="{2724346B-6CCE-4140-A2D8-175A3A1C0689}" destId="{9283F5A2-03FD-48E7-877E-D8F4D6A2B0A4}" srcOrd="0" destOrd="1" presId="urn:microsoft.com/office/officeart/2005/8/layout/hProcess9"/>
    <dgm:cxn modelId="{0A9E2592-6339-4860-A30F-41FD07DBF769}" srcId="{2AB16386-CE9A-4B51-93AF-21281C905A6B}" destId="{EB8792DE-8776-43AD-89F3-0DFD15660A91}" srcOrd="1" destOrd="0" parTransId="{5897C061-4255-40AE-A602-17B2CA496505}" sibTransId="{7EBCA404-8E2B-4ABA-9084-1F14E03F86ED}"/>
    <dgm:cxn modelId="{E7BB059B-659E-49D5-B9F2-3621A1A67477}" srcId="{AF762E2C-E32D-4CBA-B313-5097AB0BDB4B}" destId="{2AB16386-CE9A-4B51-93AF-21281C905A6B}" srcOrd="2" destOrd="0" parTransId="{07E42DF0-2EA2-46FE-84A0-938C1F3B5E27}" sibTransId="{765D1B87-7413-42F6-9AA6-A0B5FA2FA29B}"/>
    <dgm:cxn modelId="{CE955C9F-2185-45EB-9836-18E02397006E}" srcId="{E1C87908-2094-476B-B248-494312EBE2AD}" destId="{F860C31B-31AC-405B-8540-A7C3DFFDED7A}" srcOrd="1" destOrd="0" parTransId="{B89733C7-6238-4B6D-AA9C-E2C31B46C201}" sibTransId="{E9BA4B93-803C-436D-B0FE-5D7DA6E63A68}"/>
    <dgm:cxn modelId="{9A5D30A7-7278-4E5F-9CAB-D1F4B1A39313}" type="presOf" srcId="{4A48948E-EB28-4846-AC4C-9FC8D08E4F57}" destId="{6F76C319-40B7-4015-A933-E72B500562E6}" srcOrd="0" destOrd="0" presId="urn:microsoft.com/office/officeart/2005/8/layout/hProcess9"/>
    <dgm:cxn modelId="{8C2ACEAD-43D4-4DA4-A7C5-6C5EDE5EC2BA}" type="presOf" srcId="{6EF682E9-9088-4320-A636-13489E84638B}" destId="{7D20B56D-A206-484F-83F6-56B31380EEB0}" srcOrd="0" destOrd="1" presId="urn:microsoft.com/office/officeart/2005/8/layout/hProcess9"/>
    <dgm:cxn modelId="{FA8689C3-4A30-4618-BCDC-8F04610AF90D}" type="presOf" srcId="{0C06A848-A0F1-4924-88F5-7F2FF15660E2}" destId="{7D20B56D-A206-484F-83F6-56B31380EEB0}" srcOrd="0" destOrd="2" presId="urn:microsoft.com/office/officeart/2005/8/layout/hProcess9"/>
    <dgm:cxn modelId="{451870CE-FF74-4611-88E5-671230076593}" srcId="{A5CD7E46-5120-4239-B2E8-F1A4D49CCFAA}" destId="{0C06A848-A0F1-4924-88F5-7F2FF15660E2}" srcOrd="1" destOrd="0" parTransId="{0E7790EF-E9C0-4040-AB7E-2B48B8B3C9C1}" sibTransId="{981D230D-8666-4B45-80B9-93CF546A4D2C}"/>
    <dgm:cxn modelId="{5B515DCF-D3B2-48FE-A2A3-8EF8CE8BCAAE}" srcId="{AF762E2C-E32D-4CBA-B313-5097AB0BDB4B}" destId="{A5CD7E46-5120-4239-B2E8-F1A4D49CCFAA}" srcOrd="0" destOrd="0" parTransId="{371C7B6E-5780-453A-B0F7-75A69D1A48BB}" sibTransId="{5963C40B-ECE8-4474-A18C-C589B092C215}"/>
    <dgm:cxn modelId="{BD3FF9D5-763D-44BA-9D8E-F9792C38EEFB}" srcId="{AF762E2C-E32D-4CBA-B313-5097AB0BDB4B}" destId="{4A48948E-EB28-4846-AC4C-9FC8D08E4F57}" srcOrd="4" destOrd="0" parTransId="{E50A132C-0ED1-4043-B59F-686F981EFEA7}" sibTransId="{575175B0-CBB9-4145-8887-2CFBFEB702F8}"/>
    <dgm:cxn modelId="{F52638D7-3C39-4708-BCF3-160981003F7D}" srcId="{A5CD7E46-5120-4239-B2E8-F1A4D49CCFAA}" destId="{6EF682E9-9088-4320-A636-13489E84638B}" srcOrd="0" destOrd="0" parTransId="{E02E8BA5-EAED-41A3-9596-CFF150635DAC}" sibTransId="{6C7DC8C9-610E-4C88-BC70-B0DBEC51493A}"/>
    <dgm:cxn modelId="{336A74E2-B62C-4790-BA83-C7E7948A2BCF}" type="presOf" srcId="{F3524D62-1408-4D2A-A6AA-E7B2423CD1AE}" destId="{DE94FD7C-B873-4362-B5A0-53A2E72593EB}" srcOrd="0" destOrd="1" presId="urn:microsoft.com/office/officeart/2005/8/layout/hProcess9"/>
    <dgm:cxn modelId="{3659CCE6-A598-4A4D-B462-4A947BC59D7C}" srcId="{E51965F5-9E28-4DFF-BCE5-784E37D26730}" destId="{2724346B-6CCE-4140-A2D8-175A3A1C0689}" srcOrd="0" destOrd="0" parTransId="{FD26596E-B5E4-4C31-9344-43EA4B9C9D1E}" sibTransId="{DC0784D4-0312-4A4F-8C31-1268525015D9}"/>
    <dgm:cxn modelId="{714C54E8-78C3-4C38-9379-6FF0CEBAABC7}" srcId="{E1C87908-2094-476B-B248-494312EBE2AD}" destId="{F3524D62-1408-4D2A-A6AA-E7B2423CD1AE}" srcOrd="0" destOrd="0" parTransId="{1B357156-DFA4-49D1-84D8-0825C8E6A521}" sibTransId="{D040C4E5-48F0-4383-A47D-960B9BD0C9E5}"/>
    <dgm:cxn modelId="{4278B1E8-65E5-49F3-A3BF-8B06C69D4CE6}" type="presOf" srcId="{AF762E2C-E32D-4CBA-B313-5097AB0BDB4B}" destId="{76ABC5D7-BB25-405B-854E-C61DB6C0AEE1}" srcOrd="0" destOrd="0" presId="urn:microsoft.com/office/officeart/2005/8/layout/hProcess9"/>
    <dgm:cxn modelId="{DEA529FF-2200-4335-9DF6-FFE8D3B36106}" type="presParOf" srcId="{76ABC5D7-BB25-405B-854E-C61DB6C0AEE1}" destId="{FB6E44AB-BCDA-4EE0-91BC-C2F044319DDA}" srcOrd="0" destOrd="0" presId="urn:microsoft.com/office/officeart/2005/8/layout/hProcess9"/>
    <dgm:cxn modelId="{1B721AB2-9222-4064-991E-8648103A8256}" type="presParOf" srcId="{76ABC5D7-BB25-405B-854E-C61DB6C0AEE1}" destId="{FF1537C7-CFB4-4B26-A078-5C8CAE930A09}" srcOrd="1" destOrd="0" presId="urn:microsoft.com/office/officeart/2005/8/layout/hProcess9"/>
    <dgm:cxn modelId="{D054095E-B60C-4348-9081-BF1B8BB78AF2}" type="presParOf" srcId="{FF1537C7-CFB4-4B26-A078-5C8CAE930A09}" destId="{7D20B56D-A206-484F-83F6-56B31380EEB0}" srcOrd="0" destOrd="0" presId="urn:microsoft.com/office/officeart/2005/8/layout/hProcess9"/>
    <dgm:cxn modelId="{9A4299A5-0B4E-42CB-BBAB-3B5FA37B58AA}" type="presParOf" srcId="{FF1537C7-CFB4-4B26-A078-5C8CAE930A09}" destId="{4E620112-E79D-4339-95B3-A346686B88B3}" srcOrd="1" destOrd="0" presId="urn:microsoft.com/office/officeart/2005/8/layout/hProcess9"/>
    <dgm:cxn modelId="{21C95AAF-0E9E-4F46-9436-0FE7D5165C6F}" type="presParOf" srcId="{FF1537C7-CFB4-4B26-A078-5C8CAE930A09}" destId="{DE94FD7C-B873-4362-B5A0-53A2E72593EB}" srcOrd="2" destOrd="0" presId="urn:microsoft.com/office/officeart/2005/8/layout/hProcess9"/>
    <dgm:cxn modelId="{A974361B-BA1B-4A32-A30D-259C0771BC12}" type="presParOf" srcId="{FF1537C7-CFB4-4B26-A078-5C8CAE930A09}" destId="{A3CF0FFF-EF26-43A9-B917-52A73C726212}" srcOrd="3" destOrd="0" presId="urn:microsoft.com/office/officeart/2005/8/layout/hProcess9"/>
    <dgm:cxn modelId="{712212D8-3349-4EA7-95B5-BE0D52E04BCD}" type="presParOf" srcId="{FF1537C7-CFB4-4B26-A078-5C8CAE930A09}" destId="{77EB8A19-8E75-407D-B589-2D9CF5A7138F}" srcOrd="4" destOrd="0" presId="urn:microsoft.com/office/officeart/2005/8/layout/hProcess9"/>
    <dgm:cxn modelId="{157E10AA-C14D-44E3-A249-9F2CD33ED338}" type="presParOf" srcId="{FF1537C7-CFB4-4B26-A078-5C8CAE930A09}" destId="{835F62A3-1145-4178-9763-0DD099AFC28E}" srcOrd="5" destOrd="0" presId="urn:microsoft.com/office/officeart/2005/8/layout/hProcess9"/>
    <dgm:cxn modelId="{03A5F461-9732-4A3B-BFDC-02C9969551B8}" type="presParOf" srcId="{FF1537C7-CFB4-4B26-A078-5C8CAE930A09}" destId="{9283F5A2-03FD-48E7-877E-D8F4D6A2B0A4}" srcOrd="6" destOrd="0" presId="urn:microsoft.com/office/officeart/2005/8/layout/hProcess9"/>
    <dgm:cxn modelId="{A239FCC7-9704-44EC-AB60-F0C84D28665B}" type="presParOf" srcId="{FF1537C7-CFB4-4B26-A078-5C8CAE930A09}" destId="{8545D417-A25C-45D1-B7C2-5300D64DDC70}" srcOrd="7" destOrd="0" presId="urn:microsoft.com/office/officeart/2005/8/layout/hProcess9"/>
    <dgm:cxn modelId="{1471B429-6DE3-47A2-8551-0CDB88C8C716}" type="presParOf" srcId="{FF1537C7-CFB4-4B26-A078-5C8CAE930A09}" destId="{6F76C319-40B7-4015-A933-E72B500562E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762E2C-E32D-4CBA-B313-5097AB0BDB4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5CD7E46-5120-4239-B2E8-F1A4D49CCFA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Probability Basics</a:t>
          </a:r>
        </a:p>
      </dgm:t>
    </dgm:pt>
    <dgm:pt modelId="{371C7B6E-5780-453A-B0F7-75A69D1A48BB}" type="parTrans" cxnId="{5B515DCF-D3B2-48FE-A2A3-8EF8CE8BCAAE}">
      <dgm:prSet/>
      <dgm:spPr/>
      <dgm:t>
        <a:bodyPr/>
        <a:lstStyle/>
        <a:p>
          <a:endParaRPr lang="en-GB"/>
        </a:p>
      </dgm:t>
    </dgm:pt>
    <dgm:pt modelId="{5963C40B-ECE8-4474-A18C-C589B092C215}" type="sibTrans" cxnId="{5B515DCF-D3B2-48FE-A2A3-8EF8CE8BCAAE}">
      <dgm:prSet/>
      <dgm:spPr/>
      <dgm:t>
        <a:bodyPr/>
        <a:lstStyle/>
        <a:p>
          <a:endParaRPr lang="en-GB"/>
        </a:p>
      </dgm:t>
    </dgm:pt>
    <dgm:pt modelId="{6EF682E9-9088-4320-A636-13489E84638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Ways to Assess</a:t>
          </a:r>
        </a:p>
      </dgm:t>
    </dgm:pt>
    <dgm:pt modelId="{E02E8BA5-EAED-41A3-9596-CFF150635DAC}" type="parTrans" cxnId="{F52638D7-3C39-4708-BCF3-160981003F7D}">
      <dgm:prSet/>
      <dgm:spPr/>
      <dgm:t>
        <a:bodyPr/>
        <a:lstStyle/>
        <a:p>
          <a:endParaRPr lang="en-GB"/>
        </a:p>
      </dgm:t>
    </dgm:pt>
    <dgm:pt modelId="{6C7DC8C9-610E-4C88-BC70-B0DBEC51493A}" type="sibTrans" cxnId="{F52638D7-3C39-4708-BCF3-160981003F7D}">
      <dgm:prSet/>
      <dgm:spPr/>
      <dgm:t>
        <a:bodyPr/>
        <a:lstStyle/>
        <a:p>
          <a:endParaRPr lang="en-GB"/>
        </a:p>
      </dgm:t>
    </dgm:pt>
    <dgm:pt modelId="{0C06A848-A0F1-4924-88F5-7F2FF15660E2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>
              <a:solidFill>
                <a:schemeClr val="bg1"/>
              </a:solidFill>
            </a:rPr>
            <a:t>Basic definitions</a:t>
          </a:r>
          <a:endParaRPr lang="en-GB" b="1" dirty="0">
            <a:solidFill>
              <a:schemeClr val="bg1"/>
            </a:solidFill>
          </a:endParaRPr>
        </a:p>
      </dgm:t>
    </dgm:pt>
    <dgm:pt modelId="{0E7790EF-E9C0-4040-AB7E-2B48B8B3C9C1}" type="parTrans" cxnId="{451870CE-FF74-4611-88E5-671230076593}">
      <dgm:prSet/>
      <dgm:spPr/>
      <dgm:t>
        <a:bodyPr/>
        <a:lstStyle/>
        <a:p>
          <a:endParaRPr lang="en-GB"/>
        </a:p>
      </dgm:t>
    </dgm:pt>
    <dgm:pt modelId="{981D230D-8666-4B45-80B9-93CF546A4D2C}" type="sibTrans" cxnId="{451870CE-FF74-4611-88E5-671230076593}">
      <dgm:prSet/>
      <dgm:spPr/>
      <dgm:t>
        <a:bodyPr/>
        <a:lstStyle/>
        <a:p>
          <a:endParaRPr lang="en-GB"/>
        </a:p>
      </dgm:t>
    </dgm:pt>
    <dgm:pt modelId="{E1C87908-2094-476B-B248-494312EBE2A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/>
            <a:t>Visualizing Probability</a:t>
          </a:r>
        </a:p>
      </dgm:t>
    </dgm:pt>
    <dgm:pt modelId="{0422E15C-2507-4D46-85E8-F2CF34AA5F59}" type="parTrans" cxnId="{5BE47F6C-B9B7-4135-A4DD-015FF71E6137}">
      <dgm:prSet/>
      <dgm:spPr/>
      <dgm:t>
        <a:bodyPr/>
        <a:lstStyle/>
        <a:p>
          <a:endParaRPr lang="en-GB"/>
        </a:p>
      </dgm:t>
    </dgm:pt>
    <dgm:pt modelId="{49E9797D-5A00-4A8A-9D94-AE750C1A0A8D}" type="sibTrans" cxnId="{5BE47F6C-B9B7-4135-A4DD-015FF71E6137}">
      <dgm:prSet/>
      <dgm:spPr/>
      <dgm:t>
        <a:bodyPr/>
        <a:lstStyle/>
        <a:p>
          <a:endParaRPr lang="en-GB"/>
        </a:p>
      </dgm:t>
    </dgm:pt>
    <dgm:pt modelId="{F3524D62-1408-4D2A-A6AA-E7B2423CD1AE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/>
            <a:t>Venn diagrams</a:t>
          </a:r>
        </a:p>
      </dgm:t>
    </dgm:pt>
    <dgm:pt modelId="{1B357156-DFA4-49D1-84D8-0825C8E6A521}" type="parTrans" cxnId="{714C54E8-78C3-4C38-9379-6FF0CEBAABC7}">
      <dgm:prSet/>
      <dgm:spPr/>
      <dgm:t>
        <a:bodyPr/>
        <a:lstStyle/>
        <a:p>
          <a:endParaRPr lang="en-GB"/>
        </a:p>
      </dgm:t>
    </dgm:pt>
    <dgm:pt modelId="{D040C4E5-48F0-4383-A47D-960B9BD0C9E5}" type="sibTrans" cxnId="{714C54E8-78C3-4C38-9379-6FF0CEBAABC7}">
      <dgm:prSet/>
      <dgm:spPr/>
      <dgm:t>
        <a:bodyPr/>
        <a:lstStyle/>
        <a:p>
          <a:endParaRPr lang="en-GB"/>
        </a:p>
      </dgm:t>
    </dgm:pt>
    <dgm:pt modelId="{F860C31B-31AC-405B-8540-A7C3DFFDED7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/>
            <a:t>Contingency table</a:t>
          </a:r>
        </a:p>
      </dgm:t>
    </dgm:pt>
    <dgm:pt modelId="{B89733C7-6238-4B6D-AA9C-E2C31B46C201}" type="parTrans" cxnId="{CE955C9F-2185-45EB-9836-18E02397006E}">
      <dgm:prSet/>
      <dgm:spPr/>
      <dgm:t>
        <a:bodyPr/>
        <a:lstStyle/>
        <a:p>
          <a:endParaRPr lang="en-GB"/>
        </a:p>
      </dgm:t>
    </dgm:pt>
    <dgm:pt modelId="{E9BA4B93-803C-436D-B0FE-5D7DA6E63A68}" type="sibTrans" cxnId="{CE955C9F-2185-45EB-9836-18E02397006E}">
      <dgm:prSet/>
      <dgm:spPr/>
      <dgm:t>
        <a:bodyPr/>
        <a:lstStyle/>
        <a:p>
          <a:endParaRPr lang="en-GB"/>
        </a:p>
      </dgm:t>
    </dgm:pt>
    <dgm:pt modelId="{2AB16386-CE9A-4B51-93AF-21281C905A6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b="1" dirty="0"/>
            <a:t>Combining Events</a:t>
          </a:r>
        </a:p>
      </dgm:t>
    </dgm:pt>
    <dgm:pt modelId="{07E42DF0-2EA2-46FE-84A0-938C1F3B5E27}" type="parTrans" cxnId="{E7BB059B-659E-49D5-B9F2-3621A1A67477}">
      <dgm:prSet/>
      <dgm:spPr/>
      <dgm:t>
        <a:bodyPr/>
        <a:lstStyle/>
        <a:p>
          <a:endParaRPr lang="en-GB"/>
        </a:p>
      </dgm:t>
    </dgm:pt>
    <dgm:pt modelId="{765D1B87-7413-42F6-9AA6-A0B5FA2FA29B}" type="sibTrans" cxnId="{E7BB059B-659E-49D5-B9F2-3621A1A67477}">
      <dgm:prSet/>
      <dgm:spPr/>
      <dgm:t>
        <a:bodyPr/>
        <a:lstStyle/>
        <a:p>
          <a:endParaRPr lang="en-GB"/>
        </a:p>
      </dgm:t>
    </dgm:pt>
    <dgm:pt modelId="{270BD6C5-0431-42C4-91A1-A2BD4B60B51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b="1" dirty="0"/>
            <a:t>Mutually exclusive</a:t>
          </a:r>
        </a:p>
      </dgm:t>
    </dgm:pt>
    <dgm:pt modelId="{92C6ECFE-350B-4927-A1F0-5FADF9CDF10C}" type="parTrans" cxnId="{9BA8DD58-ED9F-49FC-8F66-ACDCAEBC4290}">
      <dgm:prSet/>
      <dgm:spPr/>
      <dgm:t>
        <a:bodyPr/>
        <a:lstStyle/>
        <a:p>
          <a:endParaRPr lang="en-GB"/>
        </a:p>
      </dgm:t>
    </dgm:pt>
    <dgm:pt modelId="{0D31B719-5EB5-43B6-992E-32058EF58987}" type="sibTrans" cxnId="{9BA8DD58-ED9F-49FC-8F66-ACDCAEBC4290}">
      <dgm:prSet/>
      <dgm:spPr/>
      <dgm:t>
        <a:bodyPr/>
        <a:lstStyle/>
        <a:p>
          <a:endParaRPr lang="en-GB"/>
        </a:p>
      </dgm:t>
    </dgm:pt>
    <dgm:pt modelId="{E51965F5-9E28-4DFF-BCE5-784E37D26730}">
      <dgm:prSet phldrT="[Text]"/>
      <dgm:spPr/>
      <dgm:t>
        <a:bodyPr/>
        <a:lstStyle/>
        <a:p>
          <a:r>
            <a:rPr lang="en-GB" dirty="0"/>
            <a:t>Conditional Probability</a:t>
          </a:r>
        </a:p>
      </dgm:t>
    </dgm:pt>
    <dgm:pt modelId="{5152E5CF-3470-42C0-8257-9382543978E9}" type="parTrans" cxnId="{01BCA610-B146-4D3F-BF57-A6EE118D62C3}">
      <dgm:prSet/>
      <dgm:spPr/>
      <dgm:t>
        <a:bodyPr/>
        <a:lstStyle/>
        <a:p>
          <a:endParaRPr lang="en-GB"/>
        </a:p>
      </dgm:t>
    </dgm:pt>
    <dgm:pt modelId="{721A7BFE-B9FB-4C88-8DF0-C972B0910A31}" type="sibTrans" cxnId="{01BCA610-B146-4D3F-BF57-A6EE118D62C3}">
      <dgm:prSet/>
      <dgm:spPr/>
      <dgm:t>
        <a:bodyPr/>
        <a:lstStyle/>
        <a:p>
          <a:endParaRPr lang="en-GB"/>
        </a:p>
      </dgm:t>
    </dgm:pt>
    <dgm:pt modelId="{2724346B-6CCE-4140-A2D8-175A3A1C0689}">
      <dgm:prSet phldrT="[Text]"/>
      <dgm:spPr/>
      <dgm:t>
        <a:bodyPr/>
        <a:lstStyle/>
        <a:p>
          <a:r>
            <a:rPr lang="en-GB" dirty="0"/>
            <a:t>Independence of events</a:t>
          </a:r>
        </a:p>
      </dgm:t>
    </dgm:pt>
    <dgm:pt modelId="{FD26596E-B5E4-4C31-9344-43EA4B9C9D1E}" type="parTrans" cxnId="{3659CCE6-A598-4A4D-B462-4A947BC59D7C}">
      <dgm:prSet/>
      <dgm:spPr/>
      <dgm:t>
        <a:bodyPr/>
        <a:lstStyle/>
        <a:p>
          <a:endParaRPr lang="en-GB"/>
        </a:p>
      </dgm:t>
    </dgm:pt>
    <dgm:pt modelId="{DC0784D4-0312-4A4F-8C31-1268525015D9}" type="sibTrans" cxnId="{3659CCE6-A598-4A4D-B462-4A947BC59D7C}">
      <dgm:prSet/>
      <dgm:spPr/>
      <dgm:t>
        <a:bodyPr/>
        <a:lstStyle/>
        <a:p>
          <a:endParaRPr lang="en-GB"/>
        </a:p>
      </dgm:t>
    </dgm:pt>
    <dgm:pt modelId="{4A48948E-EB28-4846-AC4C-9FC8D08E4F57}">
      <dgm:prSet phldrT="[Text]"/>
      <dgm:spPr>
        <a:noFill/>
        <a:ln>
          <a:noFill/>
        </a:ln>
      </dgm:spPr>
      <dgm:t>
        <a:bodyPr/>
        <a:lstStyle/>
        <a:p>
          <a:endParaRPr lang="en-GB" dirty="0"/>
        </a:p>
      </dgm:t>
    </dgm:pt>
    <dgm:pt modelId="{E50A132C-0ED1-4043-B59F-686F981EFEA7}" type="parTrans" cxnId="{BD3FF9D5-763D-44BA-9D8E-F9792C38EEFB}">
      <dgm:prSet/>
      <dgm:spPr/>
      <dgm:t>
        <a:bodyPr/>
        <a:lstStyle/>
        <a:p>
          <a:endParaRPr lang="en-GB"/>
        </a:p>
      </dgm:t>
    </dgm:pt>
    <dgm:pt modelId="{575175B0-CBB9-4145-8887-2CFBFEB702F8}" type="sibTrans" cxnId="{BD3FF9D5-763D-44BA-9D8E-F9792C38EEFB}">
      <dgm:prSet/>
      <dgm:spPr/>
      <dgm:t>
        <a:bodyPr/>
        <a:lstStyle/>
        <a:p>
          <a:endParaRPr lang="en-GB"/>
        </a:p>
      </dgm:t>
    </dgm:pt>
    <dgm:pt modelId="{EB8792DE-8776-43AD-89F3-0DFD15660A9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b="1" dirty="0"/>
            <a:t>Overlapping</a:t>
          </a:r>
        </a:p>
      </dgm:t>
    </dgm:pt>
    <dgm:pt modelId="{5897C061-4255-40AE-A602-17B2CA496505}" type="parTrans" cxnId="{0A9E2592-6339-4860-A30F-41FD07DBF769}">
      <dgm:prSet/>
      <dgm:spPr/>
      <dgm:t>
        <a:bodyPr/>
        <a:lstStyle/>
        <a:p>
          <a:endParaRPr lang="en-GB"/>
        </a:p>
      </dgm:t>
    </dgm:pt>
    <dgm:pt modelId="{7EBCA404-8E2B-4ABA-9084-1F14E03F86ED}" type="sibTrans" cxnId="{0A9E2592-6339-4860-A30F-41FD07DBF769}">
      <dgm:prSet/>
      <dgm:spPr/>
      <dgm:t>
        <a:bodyPr/>
        <a:lstStyle/>
        <a:p>
          <a:endParaRPr lang="en-GB"/>
        </a:p>
      </dgm:t>
    </dgm:pt>
    <dgm:pt modelId="{76ABC5D7-BB25-405B-854E-C61DB6C0AEE1}" type="pres">
      <dgm:prSet presAssocID="{AF762E2C-E32D-4CBA-B313-5097AB0BDB4B}" presName="CompostProcess" presStyleCnt="0">
        <dgm:presLayoutVars>
          <dgm:dir/>
          <dgm:resizeHandles val="exact"/>
        </dgm:presLayoutVars>
      </dgm:prSet>
      <dgm:spPr/>
    </dgm:pt>
    <dgm:pt modelId="{FB6E44AB-BCDA-4EE0-91BC-C2F044319DDA}" type="pres">
      <dgm:prSet presAssocID="{AF762E2C-E32D-4CBA-B313-5097AB0BDB4B}" presName="arrow" presStyleLbl="bgShp" presStyleIdx="0" presStyleCnt="1" custScaleX="117647"/>
      <dgm:spPr/>
    </dgm:pt>
    <dgm:pt modelId="{FF1537C7-CFB4-4B26-A078-5C8CAE930A09}" type="pres">
      <dgm:prSet presAssocID="{AF762E2C-E32D-4CBA-B313-5097AB0BDB4B}" presName="linearProcess" presStyleCnt="0"/>
      <dgm:spPr/>
    </dgm:pt>
    <dgm:pt modelId="{7D20B56D-A206-484F-83F6-56B31380EEB0}" type="pres">
      <dgm:prSet presAssocID="{A5CD7E46-5120-4239-B2E8-F1A4D49CCFAA}" presName="textNode" presStyleLbl="node1" presStyleIdx="0" presStyleCnt="5" custLinFactX="2938" custLinFactNeighborX="100000">
        <dgm:presLayoutVars>
          <dgm:bulletEnabled val="1"/>
        </dgm:presLayoutVars>
      </dgm:prSet>
      <dgm:spPr/>
    </dgm:pt>
    <dgm:pt modelId="{4E620112-E79D-4339-95B3-A346686B88B3}" type="pres">
      <dgm:prSet presAssocID="{5963C40B-ECE8-4474-A18C-C589B092C215}" presName="sibTrans" presStyleCnt="0"/>
      <dgm:spPr/>
    </dgm:pt>
    <dgm:pt modelId="{DE94FD7C-B873-4362-B5A0-53A2E72593EB}" type="pres">
      <dgm:prSet presAssocID="{E1C87908-2094-476B-B248-494312EBE2AD}" presName="textNode" presStyleLbl="node1" presStyleIdx="1" presStyleCnt="5" custLinFactX="2938" custLinFactNeighborX="100000">
        <dgm:presLayoutVars>
          <dgm:bulletEnabled val="1"/>
        </dgm:presLayoutVars>
      </dgm:prSet>
      <dgm:spPr/>
    </dgm:pt>
    <dgm:pt modelId="{A3CF0FFF-EF26-43A9-B917-52A73C726212}" type="pres">
      <dgm:prSet presAssocID="{49E9797D-5A00-4A8A-9D94-AE750C1A0A8D}" presName="sibTrans" presStyleCnt="0"/>
      <dgm:spPr/>
    </dgm:pt>
    <dgm:pt modelId="{77EB8A19-8E75-407D-B589-2D9CF5A7138F}" type="pres">
      <dgm:prSet presAssocID="{2AB16386-CE9A-4B51-93AF-21281C905A6B}" presName="textNode" presStyleLbl="node1" presStyleIdx="2" presStyleCnt="5" custLinFactX="2938" custLinFactNeighborX="100000">
        <dgm:presLayoutVars>
          <dgm:bulletEnabled val="1"/>
        </dgm:presLayoutVars>
      </dgm:prSet>
      <dgm:spPr/>
    </dgm:pt>
    <dgm:pt modelId="{835F62A3-1145-4178-9763-0DD099AFC28E}" type="pres">
      <dgm:prSet presAssocID="{765D1B87-7413-42F6-9AA6-A0B5FA2FA29B}" presName="sibTrans" presStyleCnt="0"/>
      <dgm:spPr/>
    </dgm:pt>
    <dgm:pt modelId="{9283F5A2-03FD-48E7-877E-D8F4D6A2B0A4}" type="pres">
      <dgm:prSet presAssocID="{E51965F5-9E28-4DFF-BCE5-784E37D26730}" presName="textNode" presStyleLbl="node1" presStyleIdx="3" presStyleCnt="5" custLinFactX="2938" custLinFactNeighborX="100000">
        <dgm:presLayoutVars>
          <dgm:bulletEnabled val="1"/>
        </dgm:presLayoutVars>
      </dgm:prSet>
      <dgm:spPr/>
    </dgm:pt>
    <dgm:pt modelId="{8545D417-A25C-45D1-B7C2-5300D64DDC70}" type="pres">
      <dgm:prSet presAssocID="{721A7BFE-B9FB-4C88-8DF0-C972B0910A31}" presName="sibTrans" presStyleCnt="0"/>
      <dgm:spPr/>
    </dgm:pt>
    <dgm:pt modelId="{6F76C319-40B7-4015-A933-E72B500562E6}" type="pres">
      <dgm:prSet presAssocID="{4A48948E-EB28-4846-AC4C-9FC8D08E4F5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0303700-B7CD-4F78-A6BD-369B32C492C0}" type="presOf" srcId="{A5CD7E46-5120-4239-B2E8-F1A4D49CCFAA}" destId="{7D20B56D-A206-484F-83F6-56B31380EEB0}" srcOrd="0" destOrd="0" presId="urn:microsoft.com/office/officeart/2005/8/layout/hProcess9"/>
    <dgm:cxn modelId="{5A9D3F0F-9D84-412B-9E3C-4045853D6482}" type="presOf" srcId="{0C06A848-A0F1-4924-88F5-7F2FF15660E2}" destId="{7D20B56D-A206-484F-83F6-56B31380EEB0}" srcOrd="0" destOrd="2" presId="urn:microsoft.com/office/officeart/2005/8/layout/hProcess9"/>
    <dgm:cxn modelId="{01BCA610-B146-4D3F-BF57-A6EE118D62C3}" srcId="{AF762E2C-E32D-4CBA-B313-5097AB0BDB4B}" destId="{E51965F5-9E28-4DFF-BCE5-784E37D26730}" srcOrd="3" destOrd="0" parTransId="{5152E5CF-3470-42C0-8257-9382543978E9}" sibTransId="{721A7BFE-B9FB-4C88-8DF0-C972B0910A31}"/>
    <dgm:cxn modelId="{1F234939-38DB-4668-8C7C-8C5291D425A2}" type="presOf" srcId="{270BD6C5-0431-42C4-91A1-A2BD4B60B517}" destId="{77EB8A19-8E75-407D-B589-2D9CF5A7138F}" srcOrd="0" destOrd="1" presId="urn:microsoft.com/office/officeart/2005/8/layout/hProcess9"/>
    <dgm:cxn modelId="{24701E44-70B0-4AA7-9925-8F55F3D821CB}" type="presOf" srcId="{4A48948E-EB28-4846-AC4C-9FC8D08E4F57}" destId="{6F76C319-40B7-4015-A933-E72B500562E6}" srcOrd="0" destOrd="0" presId="urn:microsoft.com/office/officeart/2005/8/layout/hProcess9"/>
    <dgm:cxn modelId="{5BE47F6C-B9B7-4135-A4DD-015FF71E6137}" srcId="{AF762E2C-E32D-4CBA-B313-5097AB0BDB4B}" destId="{E1C87908-2094-476B-B248-494312EBE2AD}" srcOrd="1" destOrd="0" parTransId="{0422E15C-2507-4D46-85E8-F2CF34AA5F59}" sibTransId="{49E9797D-5A00-4A8A-9D94-AE750C1A0A8D}"/>
    <dgm:cxn modelId="{9BA8DD58-ED9F-49FC-8F66-ACDCAEBC4290}" srcId="{2AB16386-CE9A-4B51-93AF-21281C905A6B}" destId="{270BD6C5-0431-42C4-91A1-A2BD4B60B517}" srcOrd="0" destOrd="0" parTransId="{92C6ECFE-350B-4927-A1F0-5FADF9CDF10C}" sibTransId="{0D31B719-5EB5-43B6-992E-32058EF58987}"/>
    <dgm:cxn modelId="{DBC3C37A-7ED8-49D5-A6D0-EE24A6E46D96}" type="presOf" srcId="{AF762E2C-E32D-4CBA-B313-5097AB0BDB4B}" destId="{76ABC5D7-BB25-405B-854E-C61DB6C0AEE1}" srcOrd="0" destOrd="0" presId="urn:microsoft.com/office/officeart/2005/8/layout/hProcess9"/>
    <dgm:cxn modelId="{0A9E2592-6339-4860-A30F-41FD07DBF769}" srcId="{2AB16386-CE9A-4B51-93AF-21281C905A6B}" destId="{EB8792DE-8776-43AD-89F3-0DFD15660A91}" srcOrd="1" destOrd="0" parTransId="{5897C061-4255-40AE-A602-17B2CA496505}" sibTransId="{7EBCA404-8E2B-4ABA-9084-1F14E03F86ED}"/>
    <dgm:cxn modelId="{E7BB059B-659E-49D5-B9F2-3621A1A67477}" srcId="{AF762E2C-E32D-4CBA-B313-5097AB0BDB4B}" destId="{2AB16386-CE9A-4B51-93AF-21281C905A6B}" srcOrd="2" destOrd="0" parTransId="{07E42DF0-2EA2-46FE-84A0-938C1F3B5E27}" sibTransId="{765D1B87-7413-42F6-9AA6-A0B5FA2FA29B}"/>
    <dgm:cxn modelId="{9E59D69C-0B84-4A60-ADD2-B88EB8BE0579}" type="presOf" srcId="{F3524D62-1408-4D2A-A6AA-E7B2423CD1AE}" destId="{DE94FD7C-B873-4362-B5A0-53A2E72593EB}" srcOrd="0" destOrd="1" presId="urn:microsoft.com/office/officeart/2005/8/layout/hProcess9"/>
    <dgm:cxn modelId="{CE955C9F-2185-45EB-9836-18E02397006E}" srcId="{E1C87908-2094-476B-B248-494312EBE2AD}" destId="{F860C31B-31AC-405B-8540-A7C3DFFDED7A}" srcOrd="1" destOrd="0" parTransId="{B89733C7-6238-4B6D-AA9C-E2C31B46C201}" sibTransId="{E9BA4B93-803C-436D-B0FE-5D7DA6E63A68}"/>
    <dgm:cxn modelId="{5E5EA5A1-CF18-4BC0-BA94-8456192775C9}" type="presOf" srcId="{E1C87908-2094-476B-B248-494312EBE2AD}" destId="{DE94FD7C-B873-4362-B5A0-53A2E72593EB}" srcOrd="0" destOrd="0" presId="urn:microsoft.com/office/officeart/2005/8/layout/hProcess9"/>
    <dgm:cxn modelId="{5DF3BAAD-D126-43B4-8E26-57CEC4D281D3}" type="presOf" srcId="{F860C31B-31AC-405B-8540-A7C3DFFDED7A}" destId="{DE94FD7C-B873-4362-B5A0-53A2E72593EB}" srcOrd="0" destOrd="2" presId="urn:microsoft.com/office/officeart/2005/8/layout/hProcess9"/>
    <dgm:cxn modelId="{DC7606BB-F378-4ADA-B0C9-90319923AF6D}" type="presOf" srcId="{6EF682E9-9088-4320-A636-13489E84638B}" destId="{7D20B56D-A206-484F-83F6-56B31380EEB0}" srcOrd="0" destOrd="1" presId="urn:microsoft.com/office/officeart/2005/8/layout/hProcess9"/>
    <dgm:cxn modelId="{29E857C6-B9A7-4301-B40D-CC893B1C39A5}" type="presOf" srcId="{2724346B-6CCE-4140-A2D8-175A3A1C0689}" destId="{9283F5A2-03FD-48E7-877E-D8F4D6A2B0A4}" srcOrd="0" destOrd="1" presId="urn:microsoft.com/office/officeart/2005/8/layout/hProcess9"/>
    <dgm:cxn modelId="{6EF3E0C9-5884-42DB-97A5-59318DB11B0F}" type="presOf" srcId="{EB8792DE-8776-43AD-89F3-0DFD15660A91}" destId="{77EB8A19-8E75-407D-B589-2D9CF5A7138F}" srcOrd="0" destOrd="2" presId="urn:microsoft.com/office/officeart/2005/8/layout/hProcess9"/>
    <dgm:cxn modelId="{451870CE-FF74-4611-88E5-671230076593}" srcId="{A5CD7E46-5120-4239-B2E8-F1A4D49CCFAA}" destId="{0C06A848-A0F1-4924-88F5-7F2FF15660E2}" srcOrd="1" destOrd="0" parTransId="{0E7790EF-E9C0-4040-AB7E-2B48B8B3C9C1}" sibTransId="{981D230D-8666-4B45-80B9-93CF546A4D2C}"/>
    <dgm:cxn modelId="{8A11F7CE-AD1A-4A15-9617-6DC39431819B}" type="presOf" srcId="{E51965F5-9E28-4DFF-BCE5-784E37D26730}" destId="{9283F5A2-03FD-48E7-877E-D8F4D6A2B0A4}" srcOrd="0" destOrd="0" presId="urn:microsoft.com/office/officeart/2005/8/layout/hProcess9"/>
    <dgm:cxn modelId="{5B515DCF-D3B2-48FE-A2A3-8EF8CE8BCAAE}" srcId="{AF762E2C-E32D-4CBA-B313-5097AB0BDB4B}" destId="{A5CD7E46-5120-4239-B2E8-F1A4D49CCFAA}" srcOrd="0" destOrd="0" parTransId="{371C7B6E-5780-453A-B0F7-75A69D1A48BB}" sibTransId="{5963C40B-ECE8-4474-A18C-C589B092C215}"/>
    <dgm:cxn modelId="{BD3FF9D5-763D-44BA-9D8E-F9792C38EEFB}" srcId="{AF762E2C-E32D-4CBA-B313-5097AB0BDB4B}" destId="{4A48948E-EB28-4846-AC4C-9FC8D08E4F57}" srcOrd="4" destOrd="0" parTransId="{E50A132C-0ED1-4043-B59F-686F981EFEA7}" sibTransId="{575175B0-CBB9-4145-8887-2CFBFEB702F8}"/>
    <dgm:cxn modelId="{F52638D7-3C39-4708-BCF3-160981003F7D}" srcId="{A5CD7E46-5120-4239-B2E8-F1A4D49CCFAA}" destId="{6EF682E9-9088-4320-A636-13489E84638B}" srcOrd="0" destOrd="0" parTransId="{E02E8BA5-EAED-41A3-9596-CFF150635DAC}" sibTransId="{6C7DC8C9-610E-4C88-BC70-B0DBEC51493A}"/>
    <dgm:cxn modelId="{3659CCE6-A598-4A4D-B462-4A947BC59D7C}" srcId="{E51965F5-9E28-4DFF-BCE5-784E37D26730}" destId="{2724346B-6CCE-4140-A2D8-175A3A1C0689}" srcOrd="0" destOrd="0" parTransId="{FD26596E-B5E4-4C31-9344-43EA4B9C9D1E}" sibTransId="{DC0784D4-0312-4A4F-8C31-1268525015D9}"/>
    <dgm:cxn modelId="{714C54E8-78C3-4C38-9379-6FF0CEBAABC7}" srcId="{E1C87908-2094-476B-B248-494312EBE2AD}" destId="{F3524D62-1408-4D2A-A6AA-E7B2423CD1AE}" srcOrd="0" destOrd="0" parTransId="{1B357156-DFA4-49D1-84D8-0825C8E6A521}" sibTransId="{D040C4E5-48F0-4383-A47D-960B9BD0C9E5}"/>
    <dgm:cxn modelId="{97E66EF4-A138-41F6-A8C2-BA098EE38AC8}" type="presOf" srcId="{2AB16386-CE9A-4B51-93AF-21281C905A6B}" destId="{77EB8A19-8E75-407D-B589-2D9CF5A7138F}" srcOrd="0" destOrd="0" presId="urn:microsoft.com/office/officeart/2005/8/layout/hProcess9"/>
    <dgm:cxn modelId="{F02E1C2E-C18A-4FBA-B7A8-45A0EC36A168}" type="presParOf" srcId="{76ABC5D7-BB25-405B-854E-C61DB6C0AEE1}" destId="{FB6E44AB-BCDA-4EE0-91BC-C2F044319DDA}" srcOrd="0" destOrd="0" presId="urn:microsoft.com/office/officeart/2005/8/layout/hProcess9"/>
    <dgm:cxn modelId="{4ECE8233-7918-4A87-B65D-008F2318FA0E}" type="presParOf" srcId="{76ABC5D7-BB25-405B-854E-C61DB6C0AEE1}" destId="{FF1537C7-CFB4-4B26-A078-5C8CAE930A09}" srcOrd="1" destOrd="0" presId="urn:microsoft.com/office/officeart/2005/8/layout/hProcess9"/>
    <dgm:cxn modelId="{F849C713-648A-4C47-819D-596014972B8A}" type="presParOf" srcId="{FF1537C7-CFB4-4B26-A078-5C8CAE930A09}" destId="{7D20B56D-A206-484F-83F6-56B31380EEB0}" srcOrd="0" destOrd="0" presId="urn:microsoft.com/office/officeart/2005/8/layout/hProcess9"/>
    <dgm:cxn modelId="{484D8F2F-11DB-4D1D-ADA4-F0B61D485CCC}" type="presParOf" srcId="{FF1537C7-CFB4-4B26-A078-5C8CAE930A09}" destId="{4E620112-E79D-4339-95B3-A346686B88B3}" srcOrd="1" destOrd="0" presId="urn:microsoft.com/office/officeart/2005/8/layout/hProcess9"/>
    <dgm:cxn modelId="{D747E5C4-4E8F-4CBE-B468-0A94611A6B8D}" type="presParOf" srcId="{FF1537C7-CFB4-4B26-A078-5C8CAE930A09}" destId="{DE94FD7C-B873-4362-B5A0-53A2E72593EB}" srcOrd="2" destOrd="0" presId="urn:microsoft.com/office/officeart/2005/8/layout/hProcess9"/>
    <dgm:cxn modelId="{47D05156-21C1-4FD4-B270-5BFBBB905375}" type="presParOf" srcId="{FF1537C7-CFB4-4B26-A078-5C8CAE930A09}" destId="{A3CF0FFF-EF26-43A9-B917-52A73C726212}" srcOrd="3" destOrd="0" presId="urn:microsoft.com/office/officeart/2005/8/layout/hProcess9"/>
    <dgm:cxn modelId="{C48CC1CD-A566-4361-B5C7-DE97239CC471}" type="presParOf" srcId="{FF1537C7-CFB4-4B26-A078-5C8CAE930A09}" destId="{77EB8A19-8E75-407D-B589-2D9CF5A7138F}" srcOrd="4" destOrd="0" presId="urn:microsoft.com/office/officeart/2005/8/layout/hProcess9"/>
    <dgm:cxn modelId="{3E7C7B14-EB9A-40B6-B571-03F90AC724A7}" type="presParOf" srcId="{FF1537C7-CFB4-4B26-A078-5C8CAE930A09}" destId="{835F62A3-1145-4178-9763-0DD099AFC28E}" srcOrd="5" destOrd="0" presId="urn:microsoft.com/office/officeart/2005/8/layout/hProcess9"/>
    <dgm:cxn modelId="{7E1C427F-7D4C-49AC-99A1-E5BAF4A6BC35}" type="presParOf" srcId="{FF1537C7-CFB4-4B26-A078-5C8CAE930A09}" destId="{9283F5A2-03FD-48E7-877E-D8F4D6A2B0A4}" srcOrd="6" destOrd="0" presId="urn:microsoft.com/office/officeart/2005/8/layout/hProcess9"/>
    <dgm:cxn modelId="{AE22C833-3021-4F31-89F1-1BCF8BB13154}" type="presParOf" srcId="{FF1537C7-CFB4-4B26-A078-5C8CAE930A09}" destId="{8545D417-A25C-45D1-B7C2-5300D64DDC70}" srcOrd="7" destOrd="0" presId="urn:microsoft.com/office/officeart/2005/8/layout/hProcess9"/>
    <dgm:cxn modelId="{5BA14102-3E94-4551-8BBE-64AD8DB044B7}" type="presParOf" srcId="{FF1537C7-CFB4-4B26-A078-5C8CAE930A09}" destId="{6F76C319-40B7-4015-A933-E72B500562E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762E2C-E32D-4CBA-B313-5097AB0BDB4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5CD7E46-5120-4239-B2E8-F1A4D49CCFA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Probability Basics</a:t>
          </a:r>
        </a:p>
      </dgm:t>
    </dgm:pt>
    <dgm:pt modelId="{371C7B6E-5780-453A-B0F7-75A69D1A48BB}" type="parTrans" cxnId="{5B515DCF-D3B2-48FE-A2A3-8EF8CE8BCAAE}">
      <dgm:prSet/>
      <dgm:spPr/>
      <dgm:t>
        <a:bodyPr/>
        <a:lstStyle/>
        <a:p>
          <a:endParaRPr lang="en-GB"/>
        </a:p>
      </dgm:t>
    </dgm:pt>
    <dgm:pt modelId="{5963C40B-ECE8-4474-A18C-C589B092C215}" type="sibTrans" cxnId="{5B515DCF-D3B2-48FE-A2A3-8EF8CE8BCAAE}">
      <dgm:prSet/>
      <dgm:spPr/>
      <dgm:t>
        <a:bodyPr/>
        <a:lstStyle/>
        <a:p>
          <a:endParaRPr lang="en-GB"/>
        </a:p>
      </dgm:t>
    </dgm:pt>
    <dgm:pt modelId="{6EF682E9-9088-4320-A636-13489E84638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Ways to Assess</a:t>
          </a:r>
        </a:p>
      </dgm:t>
    </dgm:pt>
    <dgm:pt modelId="{E02E8BA5-EAED-41A3-9596-CFF150635DAC}" type="parTrans" cxnId="{F52638D7-3C39-4708-BCF3-160981003F7D}">
      <dgm:prSet/>
      <dgm:spPr/>
      <dgm:t>
        <a:bodyPr/>
        <a:lstStyle/>
        <a:p>
          <a:endParaRPr lang="en-GB"/>
        </a:p>
      </dgm:t>
    </dgm:pt>
    <dgm:pt modelId="{6C7DC8C9-610E-4C88-BC70-B0DBEC51493A}" type="sibTrans" cxnId="{F52638D7-3C39-4708-BCF3-160981003F7D}">
      <dgm:prSet/>
      <dgm:spPr/>
      <dgm:t>
        <a:bodyPr/>
        <a:lstStyle/>
        <a:p>
          <a:endParaRPr lang="en-GB"/>
        </a:p>
      </dgm:t>
    </dgm:pt>
    <dgm:pt modelId="{0C06A848-A0F1-4924-88F5-7F2FF15660E2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>
              <a:solidFill>
                <a:schemeClr val="bg1"/>
              </a:solidFill>
            </a:rPr>
            <a:t>Basic definitions</a:t>
          </a:r>
          <a:endParaRPr lang="en-GB" b="1" dirty="0">
            <a:solidFill>
              <a:schemeClr val="bg1"/>
            </a:solidFill>
          </a:endParaRPr>
        </a:p>
      </dgm:t>
    </dgm:pt>
    <dgm:pt modelId="{0E7790EF-E9C0-4040-AB7E-2B48B8B3C9C1}" type="parTrans" cxnId="{451870CE-FF74-4611-88E5-671230076593}">
      <dgm:prSet/>
      <dgm:spPr/>
      <dgm:t>
        <a:bodyPr/>
        <a:lstStyle/>
        <a:p>
          <a:endParaRPr lang="en-GB"/>
        </a:p>
      </dgm:t>
    </dgm:pt>
    <dgm:pt modelId="{981D230D-8666-4B45-80B9-93CF546A4D2C}" type="sibTrans" cxnId="{451870CE-FF74-4611-88E5-671230076593}">
      <dgm:prSet/>
      <dgm:spPr/>
      <dgm:t>
        <a:bodyPr/>
        <a:lstStyle/>
        <a:p>
          <a:endParaRPr lang="en-GB"/>
        </a:p>
      </dgm:t>
    </dgm:pt>
    <dgm:pt modelId="{E1C87908-2094-476B-B248-494312EBE2A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/>
            <a:t>Visualizing Probability</a:t>
          </a:r>
        </a:p>
      </dgm:t>
    </dgm:pt>
    <dgm:pt modelId="{0422E15C-2507-4D46-85E8-F2CF34AA5F59}" type="parTrans" cxnId="{5BE47F6C-B9B7-4135-A4DD-015FF71E6137}">
      <dgm:prSet/>
      <dgm:spPr/>
      <dgm:t>
        <a:bodyPr/>
        <a:lstStyle/>
        <a:p>
          <a:endParaRPr lang="en-GB"/>
        </a:p>
      </dgm:t>
    </dgm:pt>
    <dgm:pt modelId="{49E9797D-5A00-4A8A-9D94-AE750C1A0A8D}" type="sibTrans" cxnId="{5BE47F6C-B9B7-4135-A4DD-015FF71E6137}">
      <dgm:prSet/>
      <dgm:spPr/>
      <dgm:t>
        <a:bodyPr/>
        <a:lstStyle/>
        <a:p>
          <a:endParaRPr lang="en-GB"/>
        </a:p>
      </dgm:t>
    </dgm:pt>
    <dgm:pt modelId="{F3524D62-1408-4D2A-A6AA-E7B2423CD1AE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/>
            <a:t>Venn diagrams</a:t>
          </a:r>
        </a:p>
      </dgm:t>
    </dgm:pt>
    <dgm:pt modelId="{1B357156-DFA4-49D1-84D8-0825C8E6A521}" type="parTrans" cxnId="{714C54E8-78C3-4C38-9379-6FF0CEBAABC7}">
      <dgm:prSet/>
      <dgm:spPr/>
      <dgm:t>
        <a:bodyPr/>
        <a:lstStyle/>
        <a:p>
          <a:endParaRPr lang="en-GB"/>
        </a:p>
      </dgm:t>
    </dgm:pt>
    <dgm:pt modelId="{D040C4E5-48F0-4383-A47D-960B9BD0C9E5}" type="sibTrans" cxnId="{714C54E8-78C3-4C38-9379-6FF0CEBAABC7}">
      <dgm:prSet/>
      <dgm:spPr/>
      <dgm:t>
        <a:bodyPr/>
        <a:lstStyle/>
        <a:p>
          <a:endParaRPr lang="en-GB"/>
        </a:p>
      </dgm:t>
    </dgm:pt>
    <dgm:pt modelId="{F860C31B-31AC-405B-8540-A7C3DFFDED7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/>
            <a:t>Contingency table</a:t>
          </a:r>
        </a:p>
      </dgm:t>
    </dgm:pt>
    <dgm:pt modelId="{B89733C7-6238-4B6D-AA9C-E2C31B46C201}" type="parTrans" cxnId="{CE955C9F-2185-45EB-9836-18E02397006E}">
      <dgm:prSet/>
      <dgm:spPr/>
      <dgm:t>
        <a:bodyPr/>
        <a:lstStyle/>
        <a:p>
          <a:endParaRPr lang="en-GB"/>
        </a:p>
      </dgm:t>
    </dgm:pt>
    <dgm:pt modelId="{E9BA4B93-803C-436D-B0FE-5D7DA6E63A68}" type="sibTrans" cxnId="{CE955C9F-2185-45EB-9836-18E02397006E}">
      <dgm:prSet/>
      <dgm:spPr/>
      <dgm:t>
        <a:bodyPr/>
        <a:lstStyle/>
        <a:p>
          <a:endParaRPr lang="en-GB"/>
        </a:p>
      </dgm:t>
    </dgm:pt>
    <dgm:pt modelId="{2AB16386-CE9A-4B51-93AF-21281C905A6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/>
            <a:t>Combining Events</a:t>
          </a:r>
        </a:p>
      </dgm:t>
    </dgm:pt>
    <dgm:pt modelId="{07E42DF0-2EA2-46FE-84A0-938C1F3B5E27}" type="parTrans" cxnId="{E7BB059B-659E-49D5-B9F2-3621A1A67477}">
      <dgm:prSet/>
      <dgm:spPr/>
      <dgm:t>
        <a:bodyPr/>
        <a:lstStyle/>
        <a:p>
          <a:endParaRPr lang="en-GB"/>
        </a:p>
      </dgm:t>
    </dgm:pt>
    <dgm:pt modelId="{765D1B87-7413-42F6-9AA6-A0B5FA2FA29B}" type="sibTrans" cxnId="{E7BB059B-659E-49D5-B9F2-3621A1A67477}">
      <dgm:prSet/>
      <dgm:spPr/>
      <dgm:t>
        <a:bodyPr/>
        <a:lstStyle/>
        <a:p>
          <a:endParaRPr lang="en-GB"/>
        </a:p>
      </dgm:t>
    </dgm:pt>
    <dgm:pt modelId="{270BD6C5-0431-42C4-91A1-A2BD4B60B517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/>
            <a:t>Mutually exclusive</a:t>
          </a:r>
        </a:p>
      </dgm:t>
    </dgm:pt>
    <dgm:pt modelId="{92C6ECFE-350B-4927-A1F0-5FADF9CDF10C}" type="parTrans" cxnId="{9BA8DD58-ED9F-49FC-8F66-ACDCAEBC4290}">
      <dgm:prSet/>
      <dgm:spPr/>
      <dgm:t>
        <a:bodyPr/>
        <a:lstStyle/>
        <a:p>
          <a:endParaRPr lang="en-GB"/>
        </a:p>
      </dgm:t>
    </dgm:pt>
    <dgm:pt modelId="{0D31B719-5EB5-43B6-992E-32058EF58987}" type="sibTrans" cxnId="{9BA8DD58-ED9F-49FC-8F66-ACDCAEBC4290}">
      <dgm:prSet/>
      <dgm:spPr/>
      <dgm:t>
        <a:bodyPr/>
        <a:lstStyle/>
        <a:p>
          <a:endParaRPr lang="en-GB"/>
        </a:p>
      </dgm:t>
    </dgm:pt>
    <dgm:pt modelId="{E51965F5-9E28-4DFF-BCE5-784E37D2673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b="1" dirty="0"/>
            <a:t>Conditional Probability</a:t>
          </a:r>
        </a:p>
      </dgm:t>
    </dgm:pt>
    <dgm:pt modelId="{5152E5CF-3470-42C0-8257-9382543978E9}" type="parTrans" cxnId="{01BCA610-B146-4D3F-BF57-A6EE118D62C3}">
      <dgm:prSet/>
      <dgm:spPr/>
      <dgm:t>
        <a:bodyPr/>
        <a:lstStyle/>
        <a:p>
          <a:endParaRPr lang="en-GB"/>
        </a:p>
      </dgm:t>
    </dgm:pt>
    <dgm:pt modelId="{721A7BFE-B9FB-4C88-8DF0-C972B0910A31}" type="sibTrans" cxnId="{01BCA610-B146-4D3F-BF57-A6EE118D62C3}">
      <dgm:prSet/>
      <dgm:spPr/>
      <dgm:t>
        <a:bodyPr/>
        <a:lstStyle/>
        <a:p>
          <a:endParaRPr lang="en-GB"/>
        </a:p>
      </dgm:t>
    </dgm:pt>
    <dgm:pt modelId="{2724346B-6CCE-4140-A2D8-175A3A1C068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b="1" dirty="0"/>
            <a:t>Independence of events</a:t>
          </a:r>
        </a:p>
      </dgm:t>
    </dgm:pt>
    <dgm:pt modelId="{FD26596E-B5E4-4C31-9344-43EA4B9C9D1E}" type="parTrans" cxnId="{3659CCE6-A598-4A4D-B462-4A947BC59D7C}">
      <dgm:prSet/>
      <dgm:spPr/>
      <dgm:t>
        <a:bodyPr/>
        <a:lstStyle/>
        <a:p>
          <a:endParaRPr lang="en-GB"/>
        </a:p>
      </dgm:t>
    </dgm:pt>
    <dgm:pt modelId="{DC0784D4-0312-4A4F-8C31-1268525015D9}" type="sibTrans" cxnId="{3659CCE6-A598-4A4D-B462-4A947BC59D7C}">
      <dgm:prSet/>
      <dgm:spPr/>
      <dgm:t>
        <a:bodyPr/>
        <a:lstStyle/>
        <a:p>
          <a:endParaRPr lang="en-GB"/>
        </a:p>
      </dgm:t>
    </dgm:pt>
    <dgm:pt modelId="{4A48948E-EB28-4846-AC4C-9FC8D08E4F57}">
      <dgm:prSet phldrT="[Text]"/>
      <dgm:spPr>
        <a:noFill/>
        <a:ln>
          <a:noFill/>
        </a:ln>
      </dgm:spPr>
      <dgm:t>
        <a:bodyPr/>
        <a:lstStyle/>
        <a:p>
          <a:endParaRPr lang="en-GB" dirty="0"/>
        </a:p>
      </dgm:t>
    </dgm:pt>
    <dgm:pt modelId="{E50A132C-0ED1-4043-B59F-686F981EFEA7}" type="parTrans" cxnId="{BD3FF9D5-763D-44BA-9D8E-F9792C38EEFB}">
      <dgm:prSet/>
      <dgm:spPr/>
      <dgm:t>
        <a:bodyPr/>
        <a:lstStyle/>
        <a:p>
          <a:endParaRPr lang="en-GB"/>
        </a:p>
      </dgm:t>
    </dgm:pt>
    <dgm:pt modelId="{575175B0-CBB9-4145-8887-2CFBFEB702F8}" type="sibTrans" cxnId="{BD3FF9D5-763D-44BA-9D8E-F9792C38EEFB}">
      <dgm:prSet/>
      <dgm:spPr/>
      <dgm:t>
        <a:bodyPr/>
        <a:lstStyle/>
        <a:p>
          <a:endParaRPr lang="en-GB"/>
        </a:p>
      </dgm:t>
    </dgm:pt>
    <dgm:pt modelId="{EB8792DE-8776-43AD-89F3-0DFD15660A91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/>
            <a:t>Overlapping</a:t>
          </a:r>
        </a:p>
      </dgm:t>
    </dgm:pt>
    <dgm:pt modelId="{5897C061-4255-40AE-A602-17B2CA496505}" type="parTrans" cxnId="{0A9E2592-6339-4860-A30F-41FD07DBF769}">
      <dgm:prSet/>
      <dgm:spPr/>
      <dgm:t>
        <a:bodyPr/>
        <a:lstStyle/>
        <a:p>
          <a:endParaRPr lang="en-GB"/>
        </a:p>
      </dgm:t>
    </dgm:pt>
    <dgm:pt modelId="{7EBCA404-8E2B-4ABA-9084-1F14E03F86ED}" type="sibTrans" cxnId="{0A9E2592-6339-4860-A30F-41FD07DBF769}">
      <dgm:prSet/>
      <dgm:spPr/>
      <dgm:t>
        <a:bodyPr/>
        <a:lstStyle/>
        <a:p>
          <a:endParaRPr lang="en-GB"/>
        </a:p>
      </dgm:t>
    </dgm:pt>
    <dgm:pt modelId="{76ABC5D7-BB25-405B-854E-C61DB6C0AEE1}" type="pres">
      <dgm:prSet presAssocID="{AF762E2C-E32D-4CBA-B313-5097AB0BDB4B}" presName="CompostProcess" presStyleCnt="0">
        <dgm:presLayoutVars>
          <dgm:dir/>
          <dgm:resizeHandles val="exact"/>
        </dgm:presLayoutVars>
      </dgm:prSet>
      <dgm:spPr/>
    </dgm:pt>
    <dgm:pt modelId="{FB6E44AB-BCDA-4EE0-91BC-C2F044319DDA}" type="pres">
      <dgm:prSet presAssocID="{AF762E2C-E32D-4CBA-B313-5097AB0BDB4B}" presName="arrow" presStyleLbl="bgShp" presStyleIdx="0" presStyleCnt="1" custScaleX="117647"/>
      <dgm:spPr/>
    </dgm:pt>
    <dgm:pt modelId="{FF1537C7-CFB4-4B26-A078-5C8CAE930A09}" type="pres">
      <dgm:prSet presAssocID="{AF762E2C-E32D-4CBA-B313-5097AB0BDB4B}" presName="linearProcess" presStyleCnt="0"/>
      <dgm:spPr/>
    </dgm:pt>
    <dgm:pt modelId="{7D20B56D-A206-484F-83F6-56B31380EEB0}" type="pres">
      <dgm:prSet presAssocID="{A5CD7E46-5120-4239-B2E8-F1A4D49CCFAA}" presName="textNode" presStyleLbl="node1" presStyleIdx="0" presStyleCnt="5" custLinFactX="2938" custLinFactNeighborX="100000">
        <dgm:presLayoutVars>
          <dgm:bulletEnabled val="1"/>
        </dgm:presLayoutVars>
      </dgm:prSet>
      <dgm:spPr/>
    </dgm:pt>
    <dgm:pt modelId="{4E620112-E79D-4339-95B3-A346686B88B3}" type="pres">
      <dgm:prSet presAssocID="{5963C40B-ECE8-4474-A18C-C589B092C215}" presName="sibTrans" presStyleCnt="0"/>
      <dgm:spPr/>
    </dgm:pt>
    <dgm:pt modelId="{DE94FD7C-B873-4362-B5A0-53A2E72593EB}" type="pres">
      <dgm:prSet presAssocID="{E1C87908-2094-476B-B248-494312EBE2AD}" presName="textNode" presStyleLbl="node1" presStyleIdx="1" presStyleCnt="5" custLinFactX="2938" custLinFactNeighborX="100000">
        <dgm:presLayoutVars>
          <dgm:bulletEnabled val="1"/>
        </dgm:presLayoutVars>
      </dgm:prSet>
      <dgm:spPr/>
    </dgm:pt>
    <dgm:pt modelId="{A3CF0FFF-EF26-43A9-B917-52A73C726212}" type="pres">
      <dgm:prSet presAssocID="{49E9797D-5A00-4A8A-9D94-AE750C1A0A8D}" presName="sibTrans" presStyleCnt="0"/>
      <dgm:spPr/>
    </dgm:pt>
    <dgm:pt modelId="{77EB8A19-8E75-407D-B589-2D9CF5A7138F}" type="pres">
      <dgm:prSet presAssocID="{2AB16386-CE9A-4B51-93AF-21281C905A6B}" presName="textNode" presStyleLbl="node1" presStyleIdx="2" presStyleCnt="5" custLinFactX="2938" custLinFactNeighborX="100000">
        <dgm:presLayoutVars>
          <dgm:bulletEnabled val="1"/>
        </dgm:presLayoutVars>
      </dgm:prSet>
      <dgm:spPr/>
    </dgm:pt>
    <dgm:pt modelId="{835F62A3-1145-4178-9763-0DD099AFC28E}" type="pres">
      <dgm:prSet presAssocID="{765D1B87-7413-42F6-9AA6-A0B5FA2FA29B}" presName="sibTrans" presStyleCnt="0"/>
      <dgm:spPr/>
    </dgm:pt>
    <dgm:pt modelId="{9283F5A2-03FD-48E7-877E-D8F4D6A2B0A4}" type="pres">
      <dgm:prSet presAssocID="{E51965F5-9E28-4DFF-BCE5-784E37D26730}" presName="textNode" presStyleLbl="node1" presStyleIdx="3" presStyleCnt="5" custLinFactX="2938" custLinFactNeighborX="100000">
        <dgm:presLayoutVars>
          <dgm:bulletEnabled val="1"/>
        </dgm:presLayoutVars>
      </dgm:prSet>
      <dgm:spPr/>
    </dgm:pt>
    <dgm:pt modelId="{8545D417-A25C-45D1-B7C2-5300D64DDC70}" type="pres">
      <dgm:prSet presAssocID="{721A7BFE-B9FB-4C88-8DF0-C972B0910A31}" presName="sibTrans" presStyleCnt="0"/>
      <dgm:spPr/>
    </dgm:pt>
    <dgm:pt modelId="{6F76C319-40B7-4015-A933-E72B500562E6}" type="pres">
      <dgm:prSet presAssocID="{4A48948E-EB28-4846-AC4C-9FC8D08E4F5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E119550B-1676-4CA6-A4BE-23E839B0F633}" type="presOf" srcId="{F3524D62-1408-4D2A-A6AA-E7B2423CD1AE}" destId="{DE94FD7C-B873-4362-B5A0-53A2E72593EB}" srcOrd="0" destOrd="1" presId="urn:microsoft.com/office/officeart/2005/8/layout/hProcess9"/>
    <dgm:cxn modelId="{01BCA610-B146-4D3F-BF57-A6EE118D62C3}" srcId="{AF762E2C-E32D-4CBA-B313-5097AB0BDB4B}" destId="{E51965F5-9E28-4DFF-BCE5-784E37D26730}" srcOrd="3" destOrd="0" parTransId="{5152E5CF-3470-42C0-8257-9382543978E9}" sibTransId="{721A7BFE-B9FB-4C88-8DF0-C972B0910A31}"/>
    <dgm:cxn modelId="{51081B16-9B47-42C0-834B-4270CB9814C4}" type="presOf" srcId="{4A48948E-EB28-4846-AC4C-9FC8D08E4F57}" destId="{6F76C319-40B7-4015-A933-E72B500562E6}" srcOrd="0" destOrd="0" presId="urn:microsoft.com/office/officeart/2005/8/layout/hProcess9"/>
    <dgm:cxn modelId="{DE28373F-EB13-44CB-B836-B2C72396CD5B}" type="presOf" srcId="{E1C87908-2094-476B-B248-494312EBE2AD}" destId="{DE94FD7C-B873-4362-B5A0-53A2E72593EB}" srcOrd="0" destOrd="0" presId="urn:microsoft.com/office/officeart/2005/8/layout/hProcess9"/>
    <dgm:cxn modelId="{5BE47F6C-B9B7-4135-A4DD-015FF71E6137}" srcId="{AF762E2C-E32D-4CBA-B313-5097AB0BDB4B}" destId="{E1C87908-2094-476B-B248-494312EBE2AD}" srcOrd="1" destOrd="0" parTransId="{0422E15C-2507-4D46-85E8-F2CF34AA5F59}" sibTransId="{49E9797D-5A00-4A8A-9D94-AE750C1A0A8D}"/>
    <dgm:cxn modelId="{D4366E4E-1720-4F7E-94F4-CB116EF18AE8}" type="presOf" srcId="{A5CD7E46-5120-4239-B2E8-F1A4D49CCFAA}" destId="{7D20B56D-A206-484F-83F6-56B31380EEB0}" srcOrd="0" destOrd="0" presId="urn:microsoft.com/office/officeart/2005/8/layout/hProcess9"/>
    <dgm:cxn modelId="{BB9DE16F-B6AA-44B2-8ACB-BAE3AB9FE5F0}" type="presOf" srcId="{EB8792DE-8776-43AD-89F3-0DFD15660A91}" destId="{77EB8A19-8E75-407D-B589-2D9CF5A7138F}" srcOrd="0" destOrd="2" presId="urn:microsoft.com/office/officeart/2005/8/layout/hProcess9"/>
    <dgm:cxn modelId="{04472975-39C5-4BE2-859A-A4C079E67789}" type="presOf" srcId="{F860C31B-31AC-405B-8540-A7C3DFFDED7A}" destId="{DE94FD7C-B873-4362-B5A0-53A2E72593EB}" srcOrd="0" destOrd="2" presId="urn:microsoft.com/office/officeart/2005/8/layout/hProcess9"/>
    <dgm:cxn modelId="{ADDD3958-BBC9-4200-969D-1B470D3FE9CD}" type="presOf" srcId="{2724346B-6CCE-4140-A2D8-175A3A1C0689}" destId="{9283F5A2-03FD-48E7-877E-D8F4D6A2B0A4}" srcOrd="0" destOrd="1" presId="urn:microsoft.com/office/officeart/2005/8/layout/hProcess9"/>
    <dgm:cxn modelId="{9BA8DD58-ED9F-49FC-8F66-ACDCAEBC4290}" srcId="{2AB16386-CE9A-4B51-93AF-21281C905A6B}" destId="{270BD6C5-0431-42C4-91A1-A2BD4B60B517}" srcOrd="0" destOrd="0" parTransId="{92C6ECFE-350B-4927-A1F0-5FADF9CDF10C}" sibTransId="{0D31B719-5EB5-43B6-992E-32058EF58987}"/>
    <dgm:cxn modelId="{5B75C87F-6537-487C-9D5F-0D1105ED9E53}" type="presOf" srcId="{0C06A848-A0F1-4924-88F5-7F2FF15660E2}" destId="{7D20B56D-A206-484F-83F6-56B31380EEB0}" srcOrd="0" destOrd="2" presId="urn:microsoft.com/office/officeart/2005/8/layout/hProcess9"/>
    <dgm:cxn modelId="{DD9D0284-EC0D-457F-A826-363F366A4993}" type="presOf" srcId="{E51965F5-9E28-4DFF-BCE5-784E37D26730}" destId="{9283F5A2-03FD-48E7-877E-D8F4D6A2B0A4}" srcOrd="0" destOrd="0" presId="urn:microsoft.com/office/officeart/2005/8/layout/hProcess9"/>
    <dgm:cxn modelId="{33E2D487-91AB-431F-BCD7-F16F74C6089F}" type="presOf" srcId="{270BD6C5-0431-42C4-91A1-A2BD4B60B517}" destId="{77EB8A19-8E75-407D-B589-2D9CF5A7138F}" srcOrd="0" destOrd="1" presId="urn:microsoft.com/office/officeart/2005/8/layout/hProcess9"/>
    <dgm:cxn modelId="{0A9E2592-6339-4860-A30F-41FD07DBF769}" srcId="{2AB16386-CE9A-4B51-93AF-21281C905A6B}" destId="{EB8792DE-8776-43AD-89F3-0DFD15660A91}" srcOrd="1" destOrd="0" parTransId="{5897C061-4255-40AE-A602-17B2CA496505}" sibTransId="{7EBCA404-8E2B-4ABA-9084-1F14E03F86ED}"/>
    <dgm:cxn modelId="{E7BB059B-659E-49D5-B9F2-3621A1A67477}" srcId="{AF762E2C-E32D-4CBA-B313-5097AB0BDB4B}" destId="{2AB16386-CE9A-4B51-93AF-21281C905A6B}" srcOrd="2" destOrd="0" parTransId="{07E42DF0-2EA2-46FE-84A0-938C1F3B5E27}" sibTransId="{765D1B87-7413-42F6-9AA6-A0B5FA2FA29B}"/>
    <dgm:cxn modelId="{CE955C9F-2185-45EB-9836-18E02397006E}" srcId="{E1C87908-2094-476B-B248-494312EBE2AD}" destId="{F860C31B-31AC-405B-8540-A7C3DFFDED7A}" srcOrd="1" destOrd="0" parTransId="{B89733C7-6238-4B6D-AA9C-E2C31B46C201}" sibTransId="{E9BA4B93-803C-436D-B0FE-5D7DA6E63A68}"/>
    <dgm:cxn modelId="{1960689F-CCAA-4948-848E-3648EA827233}" type="presOf" srcId="{AF762E2C-E32D-4CBA-B313-5097AB0BDB4B}" destId="{76ABC5D7-BB25-405B-854E-C61DB6C0AEE1}" srcOrd="0" destOrd="0" presId="urn:microsoft.com/office/officeart/2005/8/layout/hProcess9"/>
    <dgm:cxn modelId="{3043EBA7-4A32-4E5D-BACD-65527D850A36}" type="presOf" srcId="{6EF682E9-9088-4320-A636-13489E84638B}" destId="{7D20B56D-A206-484F-83F6-56B31380EEB0}" srcOrd="0" destOrd="1" presId="urn:microsoft.com/office/officeart/2005/8/layout/hProcess9"/>
    <dgm:cxn modelId="{FA5E4EC2-3995-4D9B-8111-B3AF0F24AF1B}" type="presOf" srcId="{2AB16386-CE9A-4B51-93AF-21281C905A6B}" destId="{77EB8A19-8E75-407D-B589-2D9CF5A7138F}" srcOrd="0" destOrd="0" presId="urn:microsoft.com/office/officeart/2005/8/layout/hProcess9"/>
    <dgm:cxn modelId="{451870CE-FF74-4611-88E5-671230076593}" srcId="{A5CD7E46-5120-4239-B2E8-F1A4D49CCFAA}" destId="{0C06A848-A0F1-4924-88F5-7F2FF15660E2}" srcOrd="1" destOrd="0" parTransId="{0E7790EF-E9C0-4040-AB7E-2B48B8B3C9C1}" sibTransId="{981D230D-8666-4B45-80B9-93CF546A4D2C}"/>
    <dgm:cxn modelId="{5B515DCF-D3B2-48FE-A2A3-8EF8CE8BCAAE}" srcId="{AF762E2C-E32D-4CBA-B313-5097AB0BDB4B}" destId="{A5CD7E46-5120-4239-B2E8-F1A4D49CCFAA}" srcOrd="0" destOrd="0" parTransId="{371C7B6E-5780-453A-B0F7-75A69D1A48BB}" sibTransId="{5963C40B-ECE8-4474-A18C-C589B092C215}"/>
    <dgm:cxn modelId="{BD3FF9D5-763D-44BA-9D8E-F9792C38EEFB}" srcId="{AF762E2C-E32D-4CBA-B313-5097AB0BDB4B}" destId="{4A48948E-EB28-4846-AC4C-9FC8D08E4F57}" srcOrd="4" destOrd="0" parTransId="{E50A132C-0ED1-4043-B59F-686F981EFEA7}" sibTransId="{575175B0-CBB9-4145-8887-2CFBFEB702F8}"/>
    <dgm:cxn modelId="{F52638D7-3C39-4708-BCF3-160981003F7D}" srcId="{A5CD7E46-5120-4239-B2E8-F1A4D49CCFAA}" destId="{6EF682E9-9088-4320-A636-13489E84638B}" srcOrd="0" destOrd="0" parTransId="{E02E8BA5-EAED-41A3-9596-CFF150635DAC}" sibTransId="{6C7DC8C9-610E-4C88-BC70-B0DBEC51493A}"/>
    <dgm:cxn modelId="{3659CCE6-A598-4A4D-B462-4A947BC59D7C}" srcId="{E51965F5-9E28-4DFF-BCE5-784E37D26730}" destId="{2724346B-6CCE-4140-A2D8-175A3A1C0689}" srcOrd="0" destOrd="0" parTransId="{FD26596E-B5E4-4C31-9344-43EA4B9C9D1E}" sibTransId="{DC0784D4-0312-4A4F-8C31-1268525015D9}"/>
    <dgm:cxn modelId="{714C54E8-78C3-4C38-9379-6FF0CEBAABC7}" srcId="{E1C87908-2094-476B-B248-494312EBE2AD}" destId="{F3524D62-1408-4D2A-A6AA-E7B2423CD1AE}" srcOrd="0" destOrd="0" parTransId="{1B357156-DFA4-49D1-84D8-0825C8E6A521}" sibTransId="{D040C4E5-48F0-4383-A47D-960B9BD0C9E5}"/>
    <dgm:cxn modelId="{8B6B608B-979A-43E5-B49E-A4CA4E70F7D4}" type="presParOf" srcId="{76ABC5D7-BB25-405B-854E-C61DB6C0AEE1}" destId="{FB6E44AB-BCDA-4EE0-91BC-C2F044319DDA}" srcOrd="0" destOrd="0" presId="urn:microsoft.com/office/officeart/2005/8/layout/hProcess9"/>
    <dgm:cxn modelId="{666B7620-6A30-4E62-8585-6EF99F084F3A}" type="presParOf" srcId="{76ABC5D7-BB25-405B-854E-C61DB6C0AEE1}" destId="{FF1537C7-CFB4-4B26-A078-5C8CAE930A09}" srcOrd="1" destOrd="0" presId="urn:microsoft.com/office/officeart/2005/8/layout/hProcess9"/>
    <dgm:cxn modelId="{7887C305-42CB-4EFA-A6B2-A9428BB0FAEB}" type="presParOf" srcId="{FF1537C7-CFB4-4B26-A078-5C8CAE930A09}" destId="{7D20B56D-A206-484F-83F6-56B31380EEB0}" srcOrd="0" destOrd="0" presId="urn:microsoft.com/office/officeart/2005/8/layout/hProcess9"/>
    <dgm:cxn modelId="{E11BAFAA-4357-4EE2-9C08-9A6267EA4109}" type="presParOf" srcId="{FF1537C7-CFB4-4B26-A078-5C8CAE930A09}" destId="{4E620112-E79D-4339-95B3-A346686B88B3}" srcOrd="1" destOrd="0" presId="urn:microsoft.com/office/officeart/2005/8/layout/hProcess9"/>
    <dgm:cxn modelId="{C1642EB3-E4B7-48C8-BEE6-9691F487B298}" type="presParOf" srcId="{FF1537C7-CFB4-4B26-A078-5C8CAE930A09}" destId="{DE94FD7C-B873-4362-B5A0-53A2E72593EB}" srcOrd="2" destOrd="0" presId="urn:microsoft.com/office/officeart/2005/8/layout/hProcess9"/>
    <dgm:cxn modelId="{A9EE2568-A87B-4BF2-BED6-BE72054ACC32}" type="presParOf" srcId="{FF1537C7-CFB4-4B26-A078-5C8CAE930A09}" destId="{A3CF0FFF-EF26-43A9-B917-52A73C726212}" srcOrd="3" destOrd="0" presId="urn:microsoft.com/office/officeart/2005/8/layout/hProcess9"/>
    <dgm:cxn modelId="{47F719A0-2260-42B8-9265-999612F79840}" type="presParOf" srcId="{FF1537C7-CFB4-4B26-A078-5C8CAE930A09}" destId="{77EB8A19-8E75-407D-B589-2D9CF5A7138F}" srcOrd="4" destOrd="0" presId="urn:microsoft.com/office/officeart/2005/8/layout/hProcess9"/>
    <dgm:cxn modelId="{8F018093-B25B-42AC-A552-1F1B11188CAB}" type="presParOf" srcId="{FF1537C7-CFB4-4B26-A078-5C8CAE930A09}" destId="{835F62A3-1145-4178-9763-0DD099AFC28E}" srcOrd="5" destOrd="0" presId="urn:microsoft.com/office/officeart/2005/8/layout/hProcess9"/>
    <dgm:cxn modelId="{13232CE9-C65B-4727-A96C-85008F2E0674}" type="presParOf" srcId="{FF1537C7-CFB4-4B26-A078-5C8CAE930A09}" destId="{9283F5A2-03FD-48E7-877E-D8F4D6A2B0A4}" srcOrd="6" destOrd="0" presId="urn:microsoft.com/office/officeart/2005/8/layout/hProcess9"/>
    <dgm:cxn modelId="{40179254-33C8-4D24-BF7F-4D43532144EC}" type="presParOf" srcId="{FF1537C7-CFB4-4B26-A078-5C8CAE930A09}" destId="{8545D417-A25C-45D1-B7C2-5300D64DDC70}" srcOrd="7" destOrd="0" presId="urn:microsoft.com/office/officeart/2005/8/layout/hProcess9"/>
    <dgm:cxn modelId="{C8D9C13D-28A7-4597-A6D7-04D14A2D8915}" type="presParOf" srcId="{FF1537C7-CFB4-4B26-A078-5C8CAE930A09}" destId="{6F76C319-40B7-4015-A933-E72B500562E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762E2C-E32D-4CBA-B313-5097AB0BDB4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5CD7E46-5120-4239-B2E8-F1A4D49CCFA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Probability Basics</a:t>
          </a:r>
        </a:p>
      </dgm:t>
    </dgm:pt>
    <dgm:pt modelId="{371C7B6E-5780-453A-B0F7-75A69D1A48BB}" type="parTrans" cxnId="{5B515DCF-D3B2-48FE-A2A3-8EF8CE8BCAAE}">
      <dgm:prSet/>
      <dgm:spPr/>
      <dgm:t>
        <a:bodyPr/>
        <a:lstStyle/>
        <a:p>
          <a:endParaRPr lang="en-GB"/>
        </a:p>
      </dgm:t>
    </dgm:pt>
    <dgm:pt modelId="{5963C40B-ECE8-4474-A18C-C589B092C215}" type="sibTrans" cxnId="{5B515DCF-D3B2-48FE-A2A3-8EF8CE8BCAAE}">
      <dgm:prSet/>
      <dgm:spPr/>
      <dgm:t>
        <a:bodyPr/>
        <a:lstStyle/>
        <a:p>
          <a:endParaRPr lang="en-GB"/>
        </a:p>
      </dgm:t>
    </dgm:pt>
    <dgm:pt modelId="{6EF682E9-9088-4320-A636-13489E84638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Ways to Assess</a:t>
          </a:r>
        </a:p>
      </dgm:t>
    </dgm:pt>
    <dgm:pt modelId="{E02E8BA5-EAED-41A3-9596-CFF150635DAC}" type="parTrans" cxnId="{F52638D7-3C39-4708-BCF3-160981003F7D}">
      <dgm:prSet/>
      <dgm:spPr/>
      <dgm:t>
        <a:bodyPr/>
        <a:lstStyle/>
        <a:p>
          <a:endParaRPr lang="en-GB"/>
        </a:p>
      </dgm:t>
    </dgm:pt>
    <dgm:pt modelId="{6C7DC8C9-610E-4C88-BC70-B0DBEC51493A}" type="sibTrans" cxnId="{F52638D7-3C39-4708-BCF3-160981003F7D}">
      <dgm:prSet/>
      <dgm:spPr/>
      <dgm:t>
        <a:bodyPr/>
        <a:lstStyle/>
        <a:p>
          <a:endParaRPr lang="en-GB"/>
        </a:p>
      </dgm:t>
    </dgm:pt>
    <dgm:pt modelId="{0C06A848-A0F1-4924-88F5-7F2FF15660E2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>
              <a:solidFill>
                <a:schemeClr val="bg1"/>
              </a:solidFill>
            </a:rPr>
            <a:t>Basic definitions</a:t>
          </a:r>
          <a:endParaRPr lang="en-GB" b="1" dirty="0">
            <a:solidFill>
              <a:schemeClr val="bg1"/>
            </a:solidFill>
          </a:endParaRPr>
        </a:p>
      </dgm:t>
    </dgm:pt>
    <dgm:pt modelId="{0E7790EF-E9C0-4040-AB7E-2B48B8B3C9C1}" type="parTrans" cxnId="{451870CE-FF74-4611-88E5-671230076593}">
      <dgm:prSet/>
      <dgm:spPr/>
      <dgm:t>
        <a:bodyPr/>
        <a:lstStyle/>
        <a:p>
          <a:endParaRPr lang="en-GB"/>
        </a:p>
      </dgm:t>
    </dgm:pt>
    <dgm:pt modelId="{981D230D-8666-4B45-80B9-93CF546A4D2C}" type="sibTrans" cxnId="{451870CE-FF74-4611-88E5-671230076593}">
      <dgm:prSet/>
      <dgm:spPr/>
      <dgm:t>
        <a:bodyPr/>
        <a:lstStyle/>
        <a:p>
          <a:endParaRPr lang="en-GB"/>
        </a:p>
      </dgm:t>
    </dgm:pt>
    <dgm:pt modelId="{E1C87908-2094-476B-B248-494312EBE2A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/>
            <a:t>Visualizing Probability</a:t>
          </a:r>
        </a:p>
      </dgm:t>
    </dgm:pt>
    <dgm:pt modelId="{0422E15C-2507-4D46-85E8-F2CF34AA5F59}" type="parTrans" cxnId="{5BE47F6C-B9B7-4135-A4DD-015FF71E6137}">
      <dgm:prSet/>
      <dgm:spPr/>
      <dgm:t>
        <a:bodyPr/>
        <a:lstStyle/>
        <a:p>
          <a:endParaRPr lang="en-GB"/>
        </a:p>
      </dgm:t>
    </dgm:pt>
    <dgm:pt modelId="{49E9797D-5A00-4A8A-9D94-AE750C1A0A8D}" type="sibTrans" cxnId="{5BE47F6C-B9B7-4135-A4DD-015FF71E6137}">
      <dgm:prSet/>
      <dgm:spPr/>
      <dgm:t>
        <a:bodyPr/>
        <a:lstStyle/>
        <a:p>
          <a:endParaRPr lang="en-GB"/>
        </a:p>
      </dgm:t>
    </dgm:pt>
    <dgm:pt modelId="{F3524D62-1408-4D2A-A6AA-E7B2423CD1AE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/>
            <a:t>Venn diagrams</a:t>
          </a:r>
        </a:p>
      </dgm:t>
    </dgm:pt>
    <dgm:pt modelId="{1B357156-DFA4-49D1-84D8-0825C8E6A521}" type="parTrans" cxnId="{714C54E8-78C3-4C38-9379-6FF0CEBAABC7}">
      <dgm:prSet/>
      <dgm:spPr/>
      <dgm:t>
        <a:bodyPr/>
        <a:lstStyle/>
        <a:p>
          <a:endParaRPr lang="en-GB"/>
        </a:p>
      </dgm:t>
    </dgm:pt>
    <dgm:pt modelId="{D040C4E5-48F0-4383-A47D-960B9BD0C9E5}" type="sibTrans" cxnId="{714C54E8-78C3-4C38-9379-6FF0CEBAABC7}">
      <dgm:prSet/>
      <dgm:spPr/>
      <dgm:t>
        <a:bodyPr/>
        <a:lstStyle/>
        <a:p>
          <a:endParaRPr lang="en-GB"/>
        </a:p>
      </dgm:t>
    </dgm:pt>
    <dgm:pt modelId="{F860C31B-31AC-405B-8540-A7C3DFFDED7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/>
            <a:t>Contingency table</a:t>
          </a:r>
        </a:p>
      </dgm:t>
    </dgm:pt>
    <dgm:pt modelId="{B89733C7-6238-4B6D-AA9C-E2C31B46C201}" type="parTrans" cxnId="{CE955C9F-2185-45EB-9836-18E02397006E}">
      <dgm:prSet/>
      <dgm:spPr/>
      <dgm:t>
        <a:bodyPr/>
        <a:lstStyle/>
        <a:p>
          <a:endParaRPr lang="en-GB"/>
        </a:p>
      </dgm:t>
    </dgm:pt>
    <dgm:pt modelId="{E9BA4B93-803C-436D-B0FE-5D7DA6E63A68}" type="sibTrans" cxnId="{CE955C9F-2185-45EB-9836-18E02397006E}">
      <dgm:prSet/>
      <dgm:spPr/>
      <dgm:t>
        <a:bodyPr/>
        <a:lstStyle/>
        <a:p>
          <a:endParaRPr lang="en-GB"/>
        </a:p>
      </dgm:t>
    </dgm:pt>
    <dgm:pt modelId="{2AB16386-CE9A-4B51-93AF-21281C905A6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/>
            <a:t>Combining Events</a:t>
          </a:r>
        </a:p>
      </dgm:t>
    </dgm:pt>
    <dgm:pt modelId="{07E42DF0-2EA2-46FE-84A0-938C1F3B5E27}" type="parTrans" cxnId="{E7BB059B-659E-49D5-B9F2-3621A1A67477}">
      <dgm:prSet/>
      <dgm:spPr/>
      <dgm:t>
        <a:bodyPr/>
        <a:lstStyle/>
        <a:p>
          <a:endParaRPr lang="en-GB"/>
        </a:p>
      </dgm:t>
    </dgm:pt>
    <dgm:pt modelId="{765D1B87-7413-42F6-9AA6-A0B5FA2FA29B}" type="sibTrans" cxnId="{E7BB059B-659E-49D5-B9F2-3621A1A67477}">
      <dgm:prSet/>
      <dgm:spPr/>
      <dgm:t>
        <a:bodyPr/>
        <a:lstStyle/>
        <a:p>
          <a:endParaRPr lang="en-GB"/>
        </a:p>
      </dgm:t>
    </dgm:pt>
    <dgm:pt modelId="{270BD6C5-0431-42C4-91A1-A2BD4B60B517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/>
            <a:t>Mutually exclusive</a:t>
          </a:r>
        </a:p>
      </dgm:t>
    </dgm:pt>
    <dgm:pt modelId="{92C6ECFE-350B-4927-A1F0-5FADF9CDF10C}" type="parTrans" cxnId="{9BA8DD58-ED9F-49FC-8F66-ACDCAEBC4290}">
      <dgm:prSet/>
      <dgm:spPr/>
      <dgm:t>
        <a:bodyPr/>
        <a:lstStyle/>
        <a:p>
          <a:endParaRPr lang="en-GB"/>
        </a:p>
      </dgm:t>
    </dgm:pt>
    <dgm:pt modelId="{0D31B719-5EB5-43B6-992E-32058EF58987}" type="sibTrans" cxnId="{9BA8DD58-ED9F-49FC-8F66-ACDCAEBC4290}">
      <dgm:prSet/>
      <dgm:spPr/>
      <dgm:t>
        <a:bodyPr/>
        <a:lstStyle/>
        <a:p>
          <a:endParaRPr lang="en-GB"/>
        </a:p>
      </dgm:t>
    </dgm:pt>
    <dgm:pt modelId="{E51965F5-9E28-4DFF-BCE5-784E37D2673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/>
            <a:t>Conditional Probability</a:t>
          </a:r>
        </a:p>
      </dgm:t>
    </dgm:pt>
    <dgm:pt modelId="{5152E5CF-3470-42C0-8257-9382543978E9}" type="parTrans" cxnId="{01BCA610-B146-4D3F-BF57-A6EE118D62C3}">
      <dgm:prSet/>
      <dgm:spPr/>
      <dgm:t>
        <a:bodyPr/>
        <a:lstStyle/>
        <a:p>
          <a:endParaRPr lang="en-GB"/>
        </a:p>
      </dgm:t>
    </dgm:pt>
    <dgm:pt modelId="{721A7BFE-B9FB-4C88-8DF0-C972B0910A31}" type="sibTrans" cxnId="{01BCA610-B146-4D3F-BF57-A6EE118D62C3}">
      <dgm:prSet/>
      <dgm:spPr/>
      <dgm:t>
        <a:bodyPr/>
        <a:lstStyle/>
        <a:p>
          <a:endParaRPr lang="en-GB"/>
        </a:p>
      </dgm:t>
    </dgm:pt>
    <dgm:pt modelId="{2724346B-6CCE-4140-A2D8-175A3A1C0689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/>
            <a:t>Independence of events</a:t>
          </a:r>
        </a:p>
      </dgm:t>
    </dgm:pt>
    <dgm:pt modelId="{FD26596E-B5E4-4C31-9344-43EA4B9C9D1E}" type="parTrans" cxnId="{3659CCE6-A598-4A4D-B462-4A947BC59D7C}">
      <dgm:prSet/>
      <dgm:spPr/>
      <dgm:t>
        <a:bodyPr/>
        <a:lstStyle/>
        <a:p>
          <a:endParaRPr lang="en-GB"/>
        </a:p>
      </dgm:t>
    </dgm:pt>
    <dgm:pt modelId="{DC0784D4-0312-4A4F-8C31-1268525015D9}" type="sibTrans" cxnId="{3659CCE6-A598-4A4D-B462-4A947BC59D7C}">
      <dgm:prSet/>
      <dgm:spPr/>
      <dgm:t>
        <a:bodyPr/>
        <a:lstStyle/>
        <a:p>
          <a:endParaRPr lang="en-GB"/>
        </a:p>
      </dgm:t>
    </dgm:pt>
    <dgm:pt modelId="{4A48948E-EB28-4846-AC4C-9FC8D08E4F57}">
      <dgm:prSet phldrT="[Text]"/>
      <dgm:spPr>
        <a:noFill/>
        <a:ln>
          <a:noFill/>
        </a:ln>
      </dgm:spPr>
      <dgm:t>
        <a:bodyPr/>
        <a:lstStyle/>
        <a:p>
          <a:endParaRPr lang="en-GB" dirty="0"/>
        </a:p>
      </dgm:t>
    </dgm:pt>
    <dgm:pt modelId="{E50A132C-0ED1-4043-B59F-686F981EFEA7}" type="parTrans" cxnId="{BD3FF9D5-763D-44BA-9D8E-F9792C38EEFB}">
      <dgm:prSet/>
      <dgm:spPr/>
      <dgm:t>
        <a:bodyPr/>
        <a:lstStyle/>
        <a:p>
          <a:endParaRPr lang="en-GB"/>
        </a:p>
      </dgm:t>
    </dgm:pt>
    <dgm:pt modelId="{575175B0-CBB9-4145-8887-2CFBFEB702F8}" type="sibTrans" cxnId="{BD3FF9D5-763D-44BA-9D8E-F9792C38EEFB}">
      <dgm:prSet/>
      <dgm:spPr/>
      <dgm:t>
        <a:bodyPr/>
        <a:lstStyle/>
        <a:p>
          <a:endParaRPr lang="en-GB"/>
        </a:p>
      </dgm:t>
    </dgm:pt>
    <dgm:pt modelId="{EB8792DE-8776-43AD-89F3-0DFD15660A91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GB" b="1" dirty="0"/>
            <a:t>Overlapping</a:t>
          </a:r>
        </a:p>
      </dgm:t>
    </dgm:pt>
    <dgm:pt modelId="{5897C061-4255-40AE-A602-17B2CA496505}" type="parTrans" cxnId="{0A9E2592-6339-4860-A30F-41FD07DBF769}">
      <dgm:prSet/>
      <dgm:spPr/>
      <dgm:t>
        <a:bodyPr/>
        <a:lstStyle/>
        <a:p>
          <a:endParaRPr lang="en-GB"/>
        </a:p>
      </dgm:t>
    </dgm:pt>
    <dgm:pt modelId="{7EBCA404-8E2B-4ABA-9084-1F14E03F86ED}" type="sibTrans" cxnId="{0A9E2592-6339-4860-A30F-41FD07DBF769}">
      <dgm:prSet/>
      <dgm:spPr/>
      <dgm:t>
        <a:bodyPr/>
        <a:lstStyle/>
        <a:p>
          <a:endParaRPr lang="en-GB"/>
        </a:p>
      </dgm:t>
    </dgm:pt>
    <dgm:pt modelId="{76ABC5D7-BB25-405B-854E-C61DB6C0AEE1}" type="pres">
      <dgm:prSet presAssocID="{AF762E2C-E32D-4CBA-B313-5097AB0BDB4B}" presName="CompostProcess" presStyleCnt="0">
        <dgm:presLayoutVars>
          <dgm:dir/>
          <dgm:resizeHandles val="exact"/>
        </dgm:presLayoutVars>
      </dgm:prSet>
      <dgm:spPr/>
    </dgm:pt>
    <dgm:pt modelId="{FB6E44AB-BCDA-4EE0-91BC-C2F044319DDA}" type="pres">
      <dgm:prSet presAssocID="{AF762E2C-E32D-4CBA-B313-5097AB0BDB4B}" presName="arrow" presStyleLbl="bgShp" presStyleIdx="0" presStyleCnt="1" custScaleX="117647"/>
      <dgm:spPr/>
    </dgm:pt>
    <dgm:pt modelId="{FF1537C7-CFB4-4B26-A078-5C8CAE930A09}" type="pres">
      <dgm:prSet presAssocID="{AF762E2C-E32D-4CBA-B313-5097AB0BDB4B}" presName="linearProcess" presStyleCnt="0"/>
      <dgm:spPr/>
    </dgm:pt>
    <dgm:pt modelId="{7D20B56D-A206-484F-83F6-56B31380EEB0}" type="pres">
      <dgm:prSet presAssocID="{A5CD7E46-5120-4239-B2E8-F1A4D49CCFAA}" presName="textNode" presStyleLbl="node1" presStyleIdx="0" presStyleCnt="5" custLinFactX="2938" custLinFactNeighborX="100000">
        <dgm:presLayoutVars>
          <dgm:bulletEnabled val="1"/>
        </dgm:presLayoutVars>
      </dgm:prSet>
      <dgm:spPr/>
    </dgm:pt>
    <dgm:pt modelId="{4E620112-E79D-4339-95B3-A346686B88B3}" type="pres">
      <dgm:prSet presAssocID="{5963C40B-ECE8-4474-A18C-C589B092C215}" presName="sibTrans" presStyleCnt="0"/>
      <dgm:spPr/>
    </dgm:pt>
    <dgm:pt modelId="{DE94FD7C-B873-4362-B5A0-53A2E72593EB}" type="pres">
      <dgm:prSet presAssocID="{E1C87908-2094-476B-B248-494312EBE2AD}" presName="textNode" presStyleLbl="node1" presStyleIdx="1" presStyleCnt="5" custLinFactX="2938" custLinFactNeighborX="100000">
        <dgm:presLayoutVars>
          <dgm:bulletEnabled val="1"/>
        </dgm:presLayoutVars>
      </dgm:prSet>
      <dgm:spPr/>
    </dgm:pt>
    <dgm:pt modelId="{A3CF0FFF-EF26-43A9-B917-52A73C726212}" type="pres">
      <dgm:prSet presAssocID="{49E9797D-5A00-4A8A-9D94-AE750C1A0A8D}" presName="sibTrans" presStyleCnt="0"/>
      <dgm:spPr/>
    </dgm:pt>
    <dgm:pt modelId="{77EB8A19-8E75-407D-B589-2D9CF5A7138F}" type="pres">
      <dgm:prSet presAssocID="{2AB16386-CE9A-4B51-93AF-21281C905A6B}" presName="textNode" presStyleLbl="node1" presStyleIdx="2" presStyleCnt="5" custLinFactX="2938" custLinFactNeighborX="100000">
        <dgm:presLayoutVars>
          <dgm:bulletEnabled val="1"/>
        </dgm:presLayoutVars>
      </dgm:prSet>
      <dgm:spPr/>
    </dgm:pt>
    <dgm:pt modelId="{835F62A3-1145-4178-9763-0DD099AFC28E}" type="pres">
      <dgm:prSet presAssocID="{765D1B87-7413-42F6-9AA6-A0B5FA2FA29B}" presName="sibTrans" presStyleCnt="0"/>
      <dgm:spPr/>
    </dgm:pt>
    <dgm:pt modelId="{9283F5A2-03FD-48E7-877E-D8F4D6A2B0A4}" type="pres">
      <dgm:prSet presAssocID="{E51965F5-9E28-4DFF-BCE5-784E37D26730}" presName="textNode" presStyleLbl="node1" presStyleIdx="3" presStyleCnt="5" custLinFactX="2938" custLinFactNeighborX="100000">
        <dgm:presLayoutVars>
          <dgm:bulletEnabled val="1"/>
        </dgm:presLayoutVars>
      </dgm:prSet>
      <dgm:spPr/>
    </dgm:pt>
    <dgm:pt modelId="{8545D417-A25C-45D1-B7C2-5300D64DDC70}" type="pres">
      <dgm:prSet presAssocID="{721A7BFE-B9FB-4C88-8DF0-C972B0910A31}" presName="sibTrans" presStyleCnt="0"/>
      <dgm:spPr/>
    </dgm:pt>
    <dgm:pt modelId="{6F76C319-40B7-4015-A933-E72B500562E6}" type="pres">
      <dgm:prSet presAssocID="{4A48948E-EB28-4846-AC4C-9FC8D08E4F5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594640A-339A-4196-91D4-E500625AF4B7}" type="presOf" srcId="{EB8792DE-8776-43AD-89F3-0DFD15660A91}" destId="{77EB8A19-8E75-407D-B589-2D9CF5A7138F}" srcOrd="0" destOrd="2" presId="urn:microsoft.com/office/officeart/2005/8/layout/hProcess9"/>
    <dgm:cxn modelId="{FF5AD90E-9A22-4D16-81E3-4B52382956A0}" type="presOf" srcId="{AF762E2C-E32D-4CBA-B313-5097AB0BDB4B}" destId="{76ABC5D7-BB25-405B-854E-C61DB6C0AEE1}" srcOrd="0" destOrd="0" presId="urn:microsoft.com/office/officeart/2005/8/layout/hProcess9"/>
    <dgm:cxn modelId="{01BCA610-B146-4D3F-BF57-A6EE118D62C3}" srcId="{AF762E2C-E32D-4CBA-B313-5097AB0BDB4B}" destId="{E51965F5-9E28-4DFF-BCE5-784E37D26730}" srcOrd="3" destOrd="0" parTransId="{5152E5CF-3470-42C0-8257-9382543978E9}" sibTransId="{721A7BFE-B9FB-4C88-8DF0-C972B0910A31}"/>
    <dgm:cxn modelId="{2DE7131D-5390-4DEC-AAC2-EDE4312FB7B4}" type="presOf" srcId="{E1C87908-2094-476B-B248-494312EBE2AD}" destId="{DE94FD7C-B873-4362-B5A0-53A2E72593EB}" srcOrd="0" destOrd="0" presId="urn:microsoft.com/office/officeart/2005/8/layout/hProcess9"/>
    <dgm:cxn modelId="{AF38BA23-1D18-404A-A702-7AAF3DD17907}" type="presOf" srcId="{F3524D62-1408-4D2A-A6AA-E7B2423CD1AE}" destId="{DE94FD7C-B873-4362-B5A0-53A2E72593EB}" srcOrd="0" destOrd="1" presId="urn:microsoft.com/office/officeart/2005/8/layout/hProcess9"/>
    <dgm:cxn modelId="{9497222A-3D09-49CC-B9B7-DE5395E93D4F}" type="presOf" srcId="{2AB16386-CE9A-4B51-93AF-21281C905A6B}" destId="{77EB8A19-8E75-407D-B589-2D9CF5A7138F}" srcOrd="0" destOrd="0" presId="urn:microsoft.com/office/officeart/2005/8/layout/hProcess9"/>
    <dgm:cxn modelId="{9087AF63-81A6-44F1-87F0-39F7AFB107A4}" type="presOf" srcId="{2724346B-6CCE-4140-A2D8-175A3A1C0689}" destId="{9283F5A2-03FD-48E7-877E-D8F4D6A2B0A4}" srcOrd="0" destOrd="1" presId="urn:microsoft.com/office/officeart/2005/8/layout/hProcess9"/>
    <dgm:cxn modelId="{5BE47F6C-B9B7-4135-A4DD-015FF71E6137}" srcId="{AF762E2C-E32D-4CBA-B313-5097AB0BDB4B}" destId="{E1C87908-2094-476B-B248-494312EBE2AD}" srcOrd="1" destOrd="0" parTransId="{0422E15C-2507-4D46-85E8-F2CF34AA5F59}" sibTransId="{49E9797D-5A00-4A8A-9D94-AE750C1A0A8D}"/>
    <dgm:cxn modelId="{43007373-7E63-4279-9B42-5946BA76D135}" type="presOf" srcId="{A5CD7E46-5120-4239-B2E8-F1A4D49CCFAA}" destId="{7D20B56D-A206-484F-83F6-56B31380EEB0}" srcOrd="0" destOrd="0" presId="urn:microsoft.com/office/officeart/2005/8/layout/hProcess9"/>
    <dgm:cxn modelId="{9BA8DD58-ED9F-49FC-8F66-ACDCAEBC4290}" srcId="{2AB16386-CE9A-4B51-93AF-21281C905A6B}" destId="{270BD6C5-0431-42C4-91A1-A2BD4B60B517}" srcOrd="0" destOrd="0" parTransId="{92C6ECFE-350B-4927-A1F0-5FADF9CDF10C}" sibTransId="{0D31B719-5EB5-43B6-992E-32058EF58987}"/>
    <dgm:cxn modelId="{0A9E2592-6339-4860-A30F-41FD07DBF769}" srcId="{2AB16386-CE9A-4B51-93AF-21281C905A6B}" destId="{EB8792DE-8776-43AD-89F3-0DFD15660A91}" srcOrd="1" destOrd="0" parTransId="{5897C061-4255-40AE-A602-17B2CA496505}" sibTransId="{7EBCA404-8E2B-4ABA-9084-1F14E03F86ED}"/>
    <dgm:cxn modelId="{E7BB059B-659E-49D5-B9F2-3621A1A67477}" srcId="{AF762E2C-E32D-4CBA-B313-5097AB0BDB4B}" destId="{2AB16386-CE9A-4B51-93AF-21281C905A6B}" srcOrd="2" destOrd="0" parTransId="{07E42DF0-2EA2-46FE-84A0-938C1F3B5E27}" sibTransId="{765D1B87-7413-42F6-9AA6-A0B5FA2FA29B}"/>
    <dgm:cxn modelId="{CE955C9F-2185-45EB-9836-18E02397006E}" srcId="{E1C87908-2094-476B-B248-494312EBE2AD}" destId="{F860C31B-31AC-405B-8540-A7C3DFFDED7A}" srcOrd="1" destOrd="0" parTransId="{B89733C7-6238-4B6D-AA9C-E2C31B46C201}" sibTransId="{E9BA4B93-803C-436D-B0FE-5D7DA6E63A68}"/>
    <dgm:cxn modelId="{F044ADAC-92C0-4A81-8E80-2AB549C3C9B9}" type="presOf" srcId="{F860C31B-31AC-405B-8540-A7C3DFFDED7A}" destId="{DE94FD7C-B873-4362-B5A0-53A2E72593EB}" srcOrd="0" destOrd="2" presId="urn:microsoft.com/office/officeart/2005/8/layout/hProcess9"/>
    <dgm:cxn modelId="{B695B8B4-D1E8-41E0-AB9D-F6874D82767E}" type="presOf" srcId="{4A48948E-EB28-4846-AC4C-9FC8D08E4F57}" destId="{6F76C319-40B7-4015-A933-E72B500562E6}" srcOrd="0" destOrd="0" presId="urn:microsoft.com/office/officeart/2005/8/layout/hProcess9"/>
    <dgm:cxn modelId="{8D03B8BB-3042-4F2D-94E5-8709CCEF1C8D}" type="presOf" srcId="{0C06A848-A0F1-4924-88F5-7F2FF15660E2}" destId="{7D20B56D-A206-484F-83F6-56B31380EEB0}" srcOrd="0" destOrd="2" presId="urn:microsoft.com/office/officeart/2005/8/layout/hProcess9"/>
    <dgm:cxn modelId="{1AC909BE-B633-4201-B01F-435F9F513443}" type="presOf" srcId="{6EF682E9-9088-4320-A636-13489E84638B}" destId="{7D20B56D-A206-484F-83F6-56B31380EEB0}" srcOrd="0" destOrd="1" presId="urn:microsoft.com/office/officeart/2005/8/layout/hProcess9"/>
    <dgm:cxn modelId="{02EEE4C3-CC91-4D22-B9EC-83DC0CB4A4EA}" type="presOf" srcId="{270BD6C5-0431-42C4-91A1-A2BD4B60B517}" destId="{77EB8A19-8E75-407D-B589-2D9CF5A7138F}" srcOrd="0" destOrd="1" presId="urn:microsoft.com/office/officeart/2005/8/layout/hProcess9"/>
    <dgm:cxn modelId="{4FF500C6-6547-4242-9302-D31C1D65B9AE}" type="presOf" srcId="{E51965F5-9E28-4DFF-BCE5-784E37D26730}" destId="{9283F5A2-03FD-48E7-877E-D8F4D6A2B0A4}" srcOrd="0" destOrd="0" presId="urn:microsoft.com/office/officeart/2005/8/layout/hProcess9"/>
    <dgm:cxn modelId="{451870CE-FF74-4611-88E5-671230076593}" srcId="{A5CD7E46-5120-4239-B2E8-F1A4D49CCFAA}" destId="{0C06A848-A0F1-4924-88F5-7F2FF15660E2}" srcOrd="1" destOrd="0" parTransId="{0E7790EF-E9C0-4040-AB7E-2B48B8B3C9C1}" sibTransId="{981D230D-8666-4B45-80B9-93CF546A4D2C}"/>
    <dgm:cxn modelId="{5B515DCF-D3B2-48FE-A2A3-8EF8CE8BCAAE}" srcId="{AF762E2C-E32D-4CBA-B313-5097AB0BDB4B}" destId="{A5CD7E46-5120-4239-B2E8-F1A4D49CCFAA}" srcOrd="0" destOrd="0" parTransId="{371C7B6E-5780-453A-B0F7-75A69D1A48BB}" sibTransId="{5963C40B-ECE8-4474-A18C-C589B092C215}"/>
    <dgm:cxn modelId="{BD3FF9D5-763D-44BA-9D8E-F9792C38EEFB}" srcId="{AF762E2C-E32D-4CBA-B313-5097AB0BDB4B}" destId="{4A48948E-EB28-4846-AC4C-9FC8D08E4F57}" srcOrd="4" destOrd="0" parTransId="{E50A132C-0ED1-4043-B59F-686F981EFEA7}" sibTransId="{575175B0-CBB9-4145-8887-2CFBFEB702F8}"/>
    <dgm:cxn modelId="{F52638D7-3C39-4708-BCF3-160981003F7D}" srcId="{A5CD7E46-5120-4239-B2E8-F1A4D49CCFAA}" destId="{6EF682E9-9088-4320-A636-13489E84638B}" srcOrd="0" destOrd="0" parTransId="{E02E8BA5-EAED-41A3-9596-CFF150635DAC}" sibTransId="{6C7DC8C9-610E-4C88-BC70-B0DBEC51493A}"/>
    <dgm:cxn modelId="{3659CCE6-A598-4A4D-B462-4A947BC59D7C}" srcId="{E51965F5-9E28-4DFF-BCE5-784E37D26730}" destId="{2724346B-6CCE-4140-A2D8-175A3A1C0689}" srcOrd="0" destOrd="0" parTransId="{FD26596E-B5E4-4C31-9344-43EA4B9C9D1E}" sibTransId="{DC0784D4-0312-4A4F-8C31-1268525015D9}"/>
    <dgm:cxn modelId="{714C54E8-78C3-4C38-9379-6FF0CEBAABC7}" srcId="{E1C87908-2094-476B-B248-494312EBE2AD}" destId="{F3524D62-1408-4D2A-A6AA-E7B2423CD1AE}" srcOrd="0" destOrd="0" parTransId="{1B357156-DFA4-49D1-84D8-0825C8E6A521}" sibTransId="{D040C4E5-48F0-4383-A47D-960B9BD0C9E5}"/>
    <dgm:cxn modelId="{A0A88299-855D-4D82-91AA-6BD5DCDF9D47}" type="presParOf" srcId="{76ABC5D7-BB25-405B-854E-C61DB6C0AEE1}" destId="{FB6E44AB-BCDA-4EE0-91BC-C2F044319DDA}" srcOrd="0" destOrd="0" presId="urn:microsoft.com/office/officeart/2005/8/layout/hProcess9"/>
    <dgm:cxn modelId="{72EFE58F-6E3A-4BAD-B650-605CB7B96A48}" type="presParOf" srcId="{76ABC5D7-BB25-405B-854E-C61DB6C0AEE1}" destId="{FF1537C7-CFB4-4B26-A078-5C8CAE930A09}" srcOrd="1" destOrd="0" presId="urn:microsoft.com/office/officeart/2005/8/layout/hProcess9"/>
    <dgm:cxn modelId="{C859F7E2-657F-4672-934B-851B5FD322DC}" type="presParOf" srcId="{FF1537C7-CFB4-4B26-A078-5C8CAE930A09}" destId="{7D20B56D-A206-484F-83F6-56B31380EEB0}" srcOrd="0" destOrd="0" presId="urn:microsoft.com/office/officeart/2005/8/layout/hProcess9"/>
    <dgm:cxn modelId="{38E96375-369D-4162-8EF2-7571E326C392}" type="presParOf" srcId="{FF1537C7-CFB4-4B26-A078-5C8CAE930A09}" destId="{4E620112-E79D-4339-95B3-A346686B88B3}" srcOrd="1" destOrd="0" presId="urn:microsoft.com/office/officeart/2005/8/layout/hProcess9"/>
    <dgm:cxn modelId="{593D1A58-01E6-49F9-9582-93CCB20C5B3A}" type="presParOf" srcId="{FF1537C7-CFB4-4B26-A078-5C8CAE930A09}" destId="{DE94FD7C-B873-4362-B5A0-53A2E72593EB}" srcOrd="2" destOrd="0" presId="urn:microsoft.com/office/officeart/2005/8/layout/hProcess9"/>
    <dgm:cxn modelId="{F4151CEF-F61D-4AB7-A253-A09868A7D8D9}" type="presParOf" srcId="{FF1537C7-CFB4-4B26-A078-5C8CAE930A09}" destId="{A3CF0FFF-EF26-43A9-B917-52A73C726212}" srcOrd="3" destOrd="0" presId="urn:microsoft.com/office/officeart/2005/8/layout/hProcess9"/>
    <dgm:cxn modelId="{D9FEC41D-86EB-47D3-A00F-71145DD89DDB}" type="presParOf" srcId="{FF1537C7-CFB4-4B26-A078-5C8CAE930A09}" destId="{77EB8A19-8E75-407D-B589-2D9CF5A7138F}" srcOrd="4" destOrd="0" presId="urn:microsoft.com/office/officeart/2005/8/layout/hProcess9"/>
    <dgm:cxn modelId="{F3278753-3EFD-4EBB-A2A3-09BC3256646F}" type="presParOf" srcId="{FF1537C7-CFB4-4B26-A078-5C8CAE930A09}" destId="{835F62A3-1145-4178-9763-0DD099AFC28E}" srcOrd="5" destOrd="0" presId="urn:microsoft.com/office/officeart/2005/8/layout/hProcess9"/>
    <dgm:cxn modelId="{95C09993-CCAE-4840-8D18-6BFB6153207A}" type="presParOf" srcId="{FF1537C7-CFB4-4B26-A078-5C8CAE930A09}" destId="{9283F5A2-03FD-48E7-877E-D8F4D6A2B0A4}" srcOrd="6" destOrd="0" presId="urn:microsoft.com/office/officeart/2005/8/layout/hProcess9"/>
    <dgm:cxn modelId="{29FCAA12-5516-46AD-9BD4-C7064F72637D}" type="presParOf" srcId="{FF1537C7-CFB4-4B26-A078-5C8CAE930A09}" destId="{8545D417-A25C-45D1-B7C2-5300D64DDC70}" srcOrd="7" destOrd="0" presId="urn:microsoft.com/office/officeart/2005/8/layout/hProcess9"/>
    <dgm:cxn modelId="{022C2F57-950B-456D-96D9-EB9C3C0816C9}" type="presParOf" srcId="{FF1537C7-CFB4-4B26-A078-5C8CAE930A09}" destId="{6F76C319-40B7-4015-A933-E72B500562E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E44AB-BCDA-4EE0-91BC-C2F044319DDA}">
      <dsp:nvSpPr>
        <dsp:cNvPr id="0" name=""/>
        <dsp:cNvSpPr/>
      </dsp:nvSpPr>
      <dsp:spPr>
        <a:xfrm>
          <a:off x="2" y="0"/>
          <a:ext cx="8000995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0B56D-A206-484F-83F6-56B31380EEB0}">
      <dsp:nvSpPr>
        <dsp:cNvPr id="0" name=""/>
        <dsp:cNvSpPr/>
      </dsp:nvSpPr>
      <dsp:spPr>
        <a:xfrm>
          <a:off x="138008" y="1219199"/>
          <a:ext cx="1526881" cy="1625600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bg1"/>
              </a:solidFill>
            </a:rPr>
            <a:t>Probability Basics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>
              <a:solidFill>
                <a:schemeClr val="bg1"/>
              </a:solidFill>
            </a:rPr>
            <a:t>Ways to Assess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>
              <a:solidFill>
                <a:schemeClr val="bg1"/>
              </a:solidFill>
            </a:rPr>
            <a:t>Basic definitions</a:t>
          </a:r>
          <a:endParaRPr lang="en-GB" sz="1400" b="1" kern="1200" dirty="0">
            <a:solidFill>
              <a:schemeClr val="bg1"/>
            </a:solidFill>
          </a:endParaRPr>
        </a:p>
      </dsp:txBody>
      <dsp:txXfrm>
        <a:off x="212544" y="1293735"/>
        <a:ext cx="1377809" cy="1476528"/>
      </dsp:txXfrm>
    </dsp:sp>
    <dsp:sp modelId="{DE94FD7C-B873-4362-B5A0-53A2E72593EB}">
      <dsp:nvSpPr>
        <dsp:cNvPr id="0" name=""/>
        <dsp:cNvSpPr/>
      </dsp:nvSpPr>
      <dsp:spPr>
        <a:xfrm>
          <a:off x="1755037" y="1219199"/>
          <a:ext cx="1526881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Visualizing Probability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Venn diagrams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Contingency table</a:t>
          </a:r>
        </a:p>
      </dsp:txBody>
      <dsp:txXfrm>
        <a:off x="1829573" y="1293735"/>
        <a:ext cx="1377809" cy="1476528"/>
      </dsp:txXfrm>
    </dsp:sp>
    <dsp:sp modelId="{77EB8A19-8E75-407D-B589-2D9CF5A7138F}">
      <dsp:nvSpPr>
        <dsp:cNvPr id="0" name=""/>
        <dsp:cNvSpPr/>
      </dsp:nvSpPr>
      <dsp:spPr>
        <a:xfrm>
          <a:off x="3372067" y="1219199"/>
          <a:ext cx="1526881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Combining Events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Mutually exclusive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Overlapping</a:t>
          </a:r>
        </a:p>
      </dsp:txBody>
      <dsp:txXfrm>
        <a:off x="3446603" y="1293735"/>
        <a:ext cx="1377809" cy="1476528"/>
      </dsp:txXfrm>
    </dsp:sp>
    <dsp:sp modelId="{9283F5A2-03FD-48E7-877E-D8F4D6A2B0A4}">
      <dsp:nvSpPr>
        <dsp:cNvPr id="0" name=""/>
        <dsp:cNvSpPr/>
      </dsp:nvSpPr>
      <dsp:spPr>
        <a:xfrm>
          <a:off x="4989096" y="1219199"/>
          <a:ext cx="1526881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Conditional Probability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Independence of events</a:t>
          </a:r>
        </a:p>
      </dsp:txBody>
      <dsp:txXfrm>
        <a:off x="5063632" y="1293735"/>
        <a:ext cx="1377809" cy="1476528"/>
      </dsp:txXfrm>
    </dsp:sp>
    <dsp:sp modelId="{6F76C319-40B7-4015-A933-E72B500562E6}">
      <dsp:nvSpPr>
        <dsp:cNvPr id="0" name=""/>
        <dsp:cNvSpPr/>
      </dsp:nvSpPr>
      <dsp:spPr>
        <a:xfrm>
          <a:off x="6471118" y="1219199"/>
          <a:ext cx="1526881" cy="162560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6545654" y="1293735"/>
        <a:ext cx="1377809" cy="147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E44AB-BCDA-4EE0-91BC-C2F044319DDA}">
      <dsp:nvSpPr>
        <dsp:cNvPr id="0" name=""/>
        <dsp:cNvSpPr/>
      </dsp:nvSpPr>
      <dsp:spPr>
        <a:xfrm>
          <a:off x="2" y="0"/>
          <a:ext cx="8000995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0B56D-A206-484F-83F6-56B31380EEB0}">
      <dsp:nvSpPr>
        <dsp:cNvPr id="0" name=""/>
        <dsp:cNvSpPr/>
      </dsp:nvSpPr>
      <dsp:spPr>
        <a:xfrm>
          <a:off x="138008" y="1219199"/>
          <a:ext cx="1526881" cy="1625600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bg1"/>
              </a:solidFill>
            </a:rPr>
            <a:t>Probability Basics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>
              <a:solidFill>
                <a:schemeClr val="bg1"/>
              </a:solidFill>
            </a:rPr>
            <a:t>Ways to Assess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>
              <a:solidFill>
                <a:schemeClr val="bg1"/>
              </a:solidFill>
            </a:rPr>
            <a:t>Basic definitions</a:t>
          </a:r>
          <a:endParaRPr lang="en-GB" sz="1400" b="1" kern="1200" dirty="0">
            <a:solidFill>
              <a:schemeClr val="bg1"/>
            </a:solidFill>
          </a:endParaRPr>
        </a:p>
      </dsp:txBody>
      <dsp:txXfrm>
        <a:off x="212544" y="1293735"/>
        <a:ext cx="1377809" cy="1476528"/>
      </dsp:txXfrm>
    </dsp:sp>
    <dsp:sp modelId="{DE94FD7C-B873-4362-B5A0-53A2E72593EB}">
      <dsp:nvSpPr>
        <dsp:cNvPr id="0" name=""/>
        <dsp:cNvSpPr/>
      </dsp:nvSpPr>
      <dsp:spPr>
        <a:xfrm>
          <a:off x="1755037" y="1219199"/>
          <a:ext cx="1526881" cy="1625600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Visualizing Probability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Venn diagrams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Contingency table</a:t>
          </a:r>
        </a:p>
      </dsp:txBody>
      <dsp:txXfrm>
        <a:off x="1829573" y="1293735"/>
        <a:ext cx="1377809" cy="1476528"/>
      </dsp:txXfrm>
    </dsp:sp>
    <dsp:sp modelId="{77EB8A19-8E75-407D-B589-2D9CF5A7138F}">
      <dsp:nvSpPr>
        <dsp:cNvPr id="0" name=""/>
        <dsp:cNvSpPr/>
      </dsp:nvSpPr>
      <dsp:spPr>
        <a:xfrm>
          <a:off x="3372067" y="1219199"/>
          <a:ext cx="1526881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Combining Events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Mutually exclusive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Overlapping</a:t>
          </a:r>
        </a:p>
      </dsp:txBody>
      <dsp:txXfrm>
        <a:off x="3446603" y="1293735"/>
        <a:ext cx="1377809" cy="1476528"/>
      </dsp:txXfrm>
    </dsp:sp>
    <dsp:sp modelId="{9283F5A2-03FD-48E7-877E-D8F4D6A2B0A4}">
      <dsp:nvSpPr>
        <dsp:cNvPr id="0" name=""/>
        <dsp:cNvSpPr/>
      </dsp:nvSpPr>
      <dsp:spPr>
        <a:xfrm>
          <a:off x="4989096" y="1219199"/>
          <a:ext cx="1526881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Conditional Probability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Independence of events</a:t>
          </a:r>
        </a:p>
      </dsp:txBody>
      <dsp:txXfrm>
        <a:off x="5063632" y="1293735"/>
        <a:ext cx="1377809" cy="1476528"/>
      </dsp:txXfrm>
    </dsp:sp>
    <dsp:sp modelId="{6F76C319-40B7-4015-A933-E72B500562E6}">
      <dsp:nvSpPr>
        <dsp:cNvPr id="0" name=""/>
        <dsp:cNvSpPr/>
      </dsp:nvSpPr>
      <dsp:spPr>
        <a:xfrm>
          <a:off x="6471118" y="1219199"/>
          <a:ext cx="1526881" cy="162560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6545654" y="1293735"/>
        <a:ext cx="1377809" cy="1476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E44AB-BCDA-4EE0-91BC-C2F044319DDA}">
      <dsp:nvSpPr>
        <dsp:cNvPr id="0" name=""/>
        <dsp:cNvSpPr/>
      </dsp:nvSpPr>
      <dsp:spPr>
        <a:xfrm>
          <a:off x="2" y="0"/>
          <a:ext cx="8000995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0B56D-A206-484F-83F6-56B31380EEB0}">
      <dsp:nvSpPr>
        <dsp:cNvPr id="0" name=""/>
        <dsp:cNvSpPr/>
      </dsp:nvSpPr>
      <dsp:spPr>
        <a:xfrm>
          <a:off x="138008" y="1219199"/>
          <a:ext cx="1526881" cy="1625600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bg1"/>
              </a:solidFill>
            </a:rPr>
            <a:t>Probability Basics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>
              <a:solidFill>
                <a:schemeClr val="bg1"/>
              </a:solidFill>
            </a:rPr>
            <a:t>Ways to Assess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>
              <a:solidFill>
                <a:schemeClr val="bg1"/>
              </a:solidFill>
            </a:rPr>
            <a:t>Basic definitions</a:t>
          </a:r>
          <a:endParaRPr lang="en-GB" sz="1400" b="1" kern="1200" dirty="0">
            <a:solidFill>
              <a:schemeClr val="bg1"/>
            </a:solidFill>
          </a:endParaRPr>
        </a:p>
      </dsp:txBody>
      <dsp:txXfrm>
        <a:off x="212544" y="1293735"/>
        <a:ext cx="1377809" cy="1476528"/>
      </dsp:txXfrm>
    </dsp:sp>
    <dsp:sp modelId="{DE94FD7C-B873-4362-B5A0-53A2E72593EB}">
      <dsp:nvSpPr>
        <dsp:cNvPr id="0" name=""/>
        <dsp:cNvSpPr/>
      </dsp:nvSpPr>
      <dsp:spPr>
        <a:xfrm>
          <a:off x="1755037" y="1219199"/>
          <a:ext cx="1526881" cy="1625600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Visualizing Probability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Venn diagrams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Contingency table</a:t>
          </a:r>
        </a:p>
      </dsp:txBody>
      <dsp:txXfrm>
        <a:off x="1829573" y="1293735"/>
        <a:ext cx="1377809" cy="1476528"/>
      </dsp:txXfrm>
    </dsp:sp>
    <dsp:sp modelId="{77EB8A19-8E75-407D-B589-2D9CF5A7138F}">
      <dsp:nvSpPr>
        <dsp:cNvPr id="0" name=""/>
        <dsp:cNvSpPr/>
      </dsp:nvSpPr>
      <dsp:spPr>
        <a:xfrm>
          <a:off x="3372067" y="1219199"/>
          <a:ext cx="1526881" cy="1625600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Combining Events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Mutually exclusive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Overlapping</a:t>
          </a:r>
        </a:p>
      </dsp:txBody>
      <dsp:txXfrm>
        <a:off x="3446603" y="1293735"/>
        <a:ext cx="1377809" cy="1476528"/>
      </dsp:txXfrm>
    </dsp:sp>
    <dsp:sp modelId="{9283F5A2-03FD-48E7-877E-D8F4D6A2B0A4}">
      <dsp:nvSpPr>
        <dsp:cNvPr id="0" name=""/>
        <dsp:cNvSpPr/>
      </dsp:nvSpPr>
      <dsp:spPr>
        <a:xfrm>
          <a:off x="4989096" y="1219199"/>
          <a:ext cx="1526881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Conditional Probability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Independence of events</a:t>
          </a:r>
        </a:p>
      </dsp:txBody>
      <dsp:txXfrm>
        <a:off x="5063632" y="1293735"/>
        <a:ext cx="1377809" cy="1476528"/>
      </dsp:txXfrm>
    </dsp:sp>
    <dsp:sp modelId="{6F76C319-40B7-4015-A933-E72B500562E6}">
      <dsp:nvSpPr>
        <dsp:cNvPr id="0" name=""/>
        <dsp:cNvSpPr/>
      </dsp:nvSpPr>
      <dsp:spPr>
        <a:xfrm>
          <a:off x="6471118" y="1219199"/>
          <a:ext cx="1526881" cy="162560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6545654" y="1293735"/>
        <a:ext cx="1377809" cy="14765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E44AB-BCDA-4EE0-91BC-C2F044319DDA}">
      <dsp:nvSpPr>
        <dsp:cNvPr id="0" name=""/>
        <dsp:cNvSpPr/>
      </dsp:nvSpPr>
      <dsp:spPr>
        <a:xfrm>
          <a:off x="2" y="0"/>
          <a:ext cx="8000995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0B56D-A206-484F-83F6-56B31380EEB0}">
      <dsp:nvSpPr>
        <dsp:cNvPr id="0" name=""/>
        <dsp:cNvSpPr/>
      </dsp:nvSpPr>
      <dsp:spPr>
        <a:xfrm>
          <a:off x="138008" y="1219199"/>
          <a:ext cx="1526881" cy="1625600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bg1"/>
              </a:solidFill>
            </a:rPr>
            <a:t>Probability Basics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>
              <a:solidFill>
                <a:schemeClr val="bg1"/>
              </a:solidFill>
            </a:rPr>
            <a:t>Ways to Assess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>
              <a:solidFill>
                <a:schemeClr val="bg1"/>
              </a:solidFill>
            </a:rPr>
            <a:t>Basic definitions</a:t>
          </a:r>
          <a:endParaRPr lang="en-GB" sz="1400" b="1" kern="1200" dirty="0">
            <a:solidFill>
              <a:schemeClr val="bg1"/>
            </a:solidFill>
          </a:endParaRPr>
        </a:p>
      </dsp:txBody>
      <dsp:txXfrm>
        <a:off x="212544" y="1293735"/>
        <a:ext cx="1377809" cy="1476528"/>
      </dsp:txXfrm>
    </dsp:sp>
    <dsp:sp modelId="{DE94FD7C-B873-4362-B5A0-53A2E72593EB}">
      <dsp:nvSpPr>
        <dsp:cNvPr id="0" name=""/>
        <dsp:cNvSpPr/>
      </dsp:nvSpPr>
      <dsp:spPr>
        <a:xfrm>
          <a:off x="1755037" y="1219199"/>
          <a:ext cx="1526881" cy="1625600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Visualizing Probability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Venn diagrams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Contingency table</a:t>
          </a:r>
        </a:p>
      </dsp:txBody>
      <dsp:txXfrm>
        <a:off x="1829573" y="1293735"/>
        <a:ext cx="1377809" cy="1476528"/>
      </dsp:txXfrm>
    </dsp:sp>
    <dsp:sp modelId="{77EB8A19-8E75-407D-B589-2D9CF5A7138F}">
      <dsp:nvSpPr>
        <dsp:cNvPr id="0" name=""/>
        <dsp:cNvSpPr/>
      </dsp:nvSpPr>
      <dsp:spPr>
        <a:xfrm>
          <a:off x="3372067" y="1219199"/>
          <a:ext cx="1526881" cy="1625600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Combining Events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Mutually exclusive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Overlapping</a:t>
          </a:r>
        </a:p>
      </dsp:txBody>
      <dsp:txXfrm>
        <a:off x="3446603" y="1293735"/>
        <a:ext cx="1377809" cy="1476528"/>
      </dsp:txXfrm>
    </dsp:sp>
    <dsp:sp modelId="{9283F5A2-03FD-48E7-877E-D8F4D6A2B0A4}">
      <dsp:nvSpPr>
        <dsp:cNvPr id="0" name=""/>
        <dsp:cNvSpPr/>
      </dsp:nvSpPr>
      <dsp:spPr>
        <a:xfrm>
          <a:off x="4989096" y="1219199"/>
          <a:ext cx="1526881" cy="1625600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Conditional Probability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Independence of events</a:t>
          </a:r>
        </a:p>
      </dsp:txBody>
      <dsp:txXfrm>
        <a:off x="5063632" y="1293735"/>
        <a:ext cx="1377809" cy="1476528"/>
      </dsp:txXfrm>
    </dsp:sp>
    <dsp:sp modelId="{6F76C319-40B7-4015-A933-E72B500562E6}">
      <dsp:nvSpPr>
        <dsp:cNvPr id="0" name=""/>
        <dsp:cNvSpPr/>
      </dsp:nvSpPr>
      <dsp:spPr>
        <a:xfrm>
          <a:off x="6471118" y="1219199"/>
          <a:ext cx="1526881" cy="162560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6545654" y="1293735"/>
        <a:ext cx="1377809" cy="14765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E44AB-BCDA-4EE0-91BC-C2F044319DDA}">
      <dsp:nvSpPr>
        <dsp:cNvPr id="0" name=""/>
        <dsp:cNvSpPr/>
      </dsp:nvSpPr>
      <dsp:spPr>
        <a:xfrm>
          <a:off x="2" y="0"/>
          <a:ext cx="8000995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0B56D-A206-484F-83F6-56B31380EEB0}">
      <dsp:nvSpPr>
        <dsp:cNvPr id="0" name=""/>
        <dsp:cNvSpPr/>
      </dsp:nvSpPr>
      <dsp:spPr>
        <a:xfrm>
          <a:off x="138008" y="1219199"/>
          <a:ext cx="1526881" cy="1625600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bg1"/>
              </a:solidFill>
            </a:rPr>
            <a:t>Probability Basics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>
              <a:solidFill>
                <a:schemeClr val="bg1"/>
              </a:solidFill>
            </a:rPr>
            <a:t>Ways to Assess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>
              <a:solidFill>
                <a:schemeClr val="bg1"/>
              </a:solidFill>
            </a:rPr>
            <a:t>Basic definitions</a:t>
          </a:r>
          <a:endParaRPr lang="en-GB" sz="1400" b="1" kern="1200" dirty="0">
            <a:solidFill>
              <a:schemeClr val="bg1"/>
            </a:solidFill>
          </a:endParaRPr>
        </a:p>
      </dsp:txBody>
      <dsp:txXfrm>
        <a:off x="212544" y="1293735"/>
        <a:ext cx="1377809" cy="1476528"/>
      </dsp:txXfrm>
    </dsp:sp>
    <dsp:sp modelId="{DE94FD7C-B873-4362-B5A0-53A2E72593EB}">
      <dsp:nvSpPr>
        <dsp:cNvPr id="0" name=""/>
        <dsp:cNvSpPr/>
      </dsp:nvSpPr>
      <dsp:spPr>
        <a:xfrm>
          <a:off x="1755037" y="1219199"/>
          <a:ext cx="1526881" cy="1625600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Visualizing Probability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Venn diagrams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Contingency table</a:t>
          </a:r>
        </a:p>
      </dsp:txBody>
      <dsp:txXfrm>
        <a:off x="1829573" y="1293735"/>
        <a:ext cx="1377809" cy="1476528"/>
      </dsp:txXfrm>
    </dsp:sp>
    <dsp:sp modelId="{77EB8A19-8E75-407D-B589-2D9CF5A7138F}">
      <dsp:nvSpPr>
        <dsp:cNvPr id="0" name=""/>
        <dsp:cNvSpPr/>
      </dsp:nvSpPr>
      <dsp:spPr>
        <a:xfrm>
          <a:off x="3372067" y="1219199"/>
          <a:ext cx="1526881" cy="1625600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Combining Events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Mutually exclusive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Overlapping</a:t>
          </a:r>
        </a:p>
      </dsp:txBody>
      <dsp:txXfrm>
        <a:off x="3446603" y="1293735"/>
        <a:ext cx="1377809" cy="1476528"/>
      </dsp:txXfrm>
    </dsp:sp>
    <dsp:sp modelId="{9283F5A2-03FD-48E7-877E-D8F4D6A2B0A4}">
      <dsp:nvSpPr>
        <dsp:cNvPr id="0" name=""/>
        <dsp:cNvSpPr/>
      </dsp:nvSpPr>
      <dsp:spPr>
        <a:xfrm>
          <a:off x="4989096" y="1219199"/>
          <a:ext cx="1526881" cy="1625600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Conditional Probability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Independence of events</a:t>
          </a:r>
        </a:p>
      </dsp:txBody>
      <dsp:txXfrm>
        <a:off x="5063632" y="1293735"/>
        <a:ext cx="1377809" cy="1476528"/>
      </dsp:txXfrm>
    </dsp:sp>
    <dsp:sp modelId="{6F76C319-40B7-4015-A933-E72B500562E6}">
      <dsp:nvSpPr>
        <dsp:cNvPr id="0" name=""/>
        <dsp:cNvSpPr/>
      </dsp:nvSpPr>
      <dsp:spPr>
        <a:xfrm>
          <a:off x="6471118" y="1219199"/>
          <a:ext cx="1526881" cy="162560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6545654" y="1293735"/>
        <a:ext cx="1377809" cy="1476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DA18-A924-4623-AFDA-7F89229823E3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7484-4BD0-4B53-9749-25037265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484-4BD0-4B53-9749-250372656A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591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E0D348DC-650F-42A6-8022-30585182B089}" type="slidenum">
              <a:rPr lang="en-GB" altLang="en-US" sz="1200"/>
              <a:pPr/>
              <a:t>12</a:t>
            </a:fld>
            <a:endParaRPr lang="en-GB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/>
              <a:t>Sometimes in business these are the best estimates you have</a:t>
            </a: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484-4BD0-4B53-9749-250372656A2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3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E0D348DC-650F-42A6-8022-30585182B089}" type="slidenum">
              <a:rPr lang="en-GB" altLang="en-US" sz="1200"/>
              <a:pPr/>
              <a:t>14</a:t>
            </a:fld>
            <a:endParaRPr lang="en-GB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1860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E0CCACEF-8666-4696-8FD6-04D384A3DF73}" type="slidenum">
              <a:rPr lang="en-GB" altLang="en-US" sz="1200"/>
              <a:pPr/>
              <a:t>21</a:t>
            </a:fld>
            <a:endParaRPr lang="en-GB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753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E0CCACEF-8666-4696-8FD6-04D384A3DF73}" type="slidenum">
              <a:rPr lang="en-GB" altLang="en-US" sz="1200"/>
              <a:pPr/>
              <a:t>22</a:t>
            </a:fld>
            <a:endParaRPr lang="en-GB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53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E0CCACEF-8666-4696-8FD6-04D384A3DF73}" type="slidenum">
              <a:rPr lang="en-GB" altLang="en-US" sz="1200"/>
              <a:pPr/>
              <a:t>23</a:t>
            </a:fld>
            <a:endParaRPr lang="en-GB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072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E0CCACEF-8666-4696-8FD6-04D384A3DF73}" type="slidenum">
              <a:rPr lang="en-GB" altLang="en-US" sz="1200"/>
              <a:pPr/>
              <a:t>24</a:t>
            </a:fld>
            <a:endParaRPr lang="en-GB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349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484-4BD0-4B53-9749-250372656A2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36839BC6-B266-4E21-85FB-4091CA64E0EC}" type="slidenum">
              <a:rPr lang="en-GB" altLang="en-US" sz="1200"/>
              <a:pPr/>
              <a:t>28</a:t>
            </a:fld>
            <a:endParaRPr lang="en-GB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A9B947A6-DE37-4DD4-8708-99C3176181CF}" type="slidenum">
              <a:rPr lang="en-GB" altLang="en-US" sz="1200"/>
              <a:pPr/>
              <a:t>29</a:t>
            </a:fld>
            <a:endParaRPr lang="en-GB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484-4BD0-4B53-9749-250372656A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130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71C09CCA-3073-4113-A390-B480D2E94F03}" type="slidenum">
              <a:rPr lang="en-GB" altLang="en-US" sz="1200"/>
              <a:pPr/>
              <a:t>30</a:t>
            </a:fld>
            <a:endParaRPr lang="en-GB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/>
              <a:t>Bit of notation again</a:t>
            </a:r>
          </a:p>
          <a:p>
            <a:endParaRPr lang="en-GB" altLang="en-US"/>
          </a:p>
          <a:p>
            <a:r>
              <a:rPr lang="en-GB" altLang="en-US"/>
              <a:t>It’s also worth remembering that the probability something won’t happen is 1 minus the probability it does. Thinking this way round can sometimes be the quickest way to solve problems. </a:t>
            </a: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EF63B5B8-F175-4A91-A5CC-8379EF686318}" type="slidenum">
              <a:rPr lang="en-GB" altLang="en-US" sz="1200"/>
              <a:pPr/>
              <a:t>31</a:t>
            </a:fld>
            <a:endParaRPr lang="en-GB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66D0C7B0-3CEC-4C72-B9A9-765BDFF2C6C2}" type="slidenum">
              <a:rPr lang="en-GB" altLang="en-US" sz="1200"/>
              <a:pPr/>
              <a:t>32</a:t>
            </a:fld>
            <a:endParaRPr lang="en-GB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DBB365AD-851C-4BF3-9A59-1DB18D850642}" type="slidenum">
              <a:rPr lang="en-GB" altLang="en-US" sz="1200"/>
              <a:pPr/>
              <a:t>33</a:t>
            </a:fld>
            <a:endParaRPr lang="en-GB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B2CE3C94-84EB-4EFB-96DE-332209CE5AD9}" type="slidenum">
              <a:rPr lang="en-GB" altLang="en-US" sz="1200"/>
              <a:pPr/>
              <a:t>34</a:t>
            </a:fld>
            <a:endParaRPr lang="en-GB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B6D0B308-4D39-4745-ABD7-77EAE4E85FEA}" type="slidenum">
              <a:rPr lang="en-GB" altLang="en-US" sz="1200"/>
              <a:pPr/>
              <a:t>35</a:t>
            </a:fld>
            <a:endParaRPr lang="en-GB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040F4B5B-ECBF-4630-A541-64808AF602C7}" type="slidenum">
              <a:rPr lang="en-GB" altLang="en-US" sz="1200"/>
              <a:pPr/>
              <a:t>36</a:t>
            </a:fld>
            <a:endParaRPr lang="en-GB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6A8B0BE1-2138-43A2-A257-B99B34C2306E}" type="slidenum">
              <a:rPr lang="en-GB" altLang="en-US" sz="1200"/>
              <a:pPr/>
              <a:t>37</a:t>
            </a:fld>
            <a:endParaRPr lang="en-GB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5B6A9331-236C-4E9C-84E4-636BF45D3B63}" type="slidenum">
              <a:rPr lang="en-GB" altLang="en-US" sz="1200"/>
              <a:pPr/>
              <a:t>38</a:t>
            </a:fld>
            <a:endParaRPr lang="en-GB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6BF85557-89A3-4F68-80C7-5D58EEEA9879}" type="slidenum">
              <a:rPr lang="en-GB" altLang="en-US" sz="1200"/>
              <a:pPr/>
              <a:t>39</a:t>
            </a:fld>
            <a:endParaRPr lang="en-GB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EB7E6F60-869F-4A39-A783-8E6D319521FE}" type="slidenum">
              <a:rPr lang="en-GB" altLang="en-US" sz="1200"/>
              <a:pPr/>
              <a:t>5</a:t>
            </a:fld>
            <a:endParaRPr lang="en-GB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/>
              <a:t>Probability is a scientific way of expressing and dealing with uncertainty.</a:t>
            </a:r>
          </a:p>
          <a:p>
            <a:endParaRPr lang="en-GB" altLang="en-US"/>
          </a:p>
          <a:p>
            <a:r>
              <a:rPr lang="en-GB" altLang="en-US"/>
              <a:t>You might express probabilities in different ways; as a fraction, as a percentage or as a decimal. The basics hole whichever way you express them. </a:t>
            </a:r>
          </a:p>
          <a:p>
            <a:endParaRPr lang="en-GB" altLang="en-US"/>
          </a:p>
          <a:p>
            <a:r>
              <a:rPr lang="en-GB" altLang="en-US"/>
              <a:t>We say the probability of some event – like me getting heads with the coin – lies somewhere on the scale between absolute impossibility and absolute certainty </a:t>
            </a: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CBE1A641-7ED9-45A2-857F-4C22223B41AD}" type="slidenum">
              <a:rPr lang="en-GB" altLang="en-US" sz="1200"/>
              <a:pPr/>
              <a:t>40</a:t>
            </a:fld>
            <a:endParaRPr lang="en-GB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484-4BD0-4B53-9749-250372656A2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045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99A8050C-C436-40D2-88B7-611C382CDA8D}" type="slidenum">
              <a:rPr lang="en-GB" altLang="en-US" sz="1200"/>
              <a:pPr/>
              <a:t>46</a:t>
            </a:fld>
            <a:endParaRPr lang="en-GB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50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484-4BD0-4B53-9749-250372656A21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8789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484-4BD0-4B53-9749-250372656A21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736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8D7F1259-E034-4B21-BE72-DD86C878A9A3}" type="slidenum">
              <a:rPr lang="en-GB" altLang="en-US" sz="1200"/>
              <a:pPr/>
              <a:t>50</a:t>
            </a:fld>
            <a:endParaRPr lang="en-GB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6A060B6A-B22D-46AF-BE53-E9E6B012F159}" type="slidenum">
              <a:rPr lang="en-GB" altLang="en-US" sz="1200"/>
              <a:pPr/>
              <a:t>51</a:t>
            </a:fld>
            <a:endParaRPr lang="en-GB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E31B8652-B109-4038-8F02-B4F0EB74C8CA}" type="slidenum">
              <a:rPr lang="en-GB" altLang="en-US" sz="1200"/>
              <a:pPr/>
              <a:t>52</a:t>
            </a:fld>
            <a:endParaRPr lang="en-GB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0A1B616C-70F5-4C94-8EBF-B1565C0040D6}" type="slidenum">
              <a:rPr lang="en-GB" altLang="en-US" sz="1200"/>
              <a:pPr/>
              <a:t>53</a:t>
            </a:fld>
            <a:endParaRPr lang="en-GB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8DAEF1BC-544D-466F-92BB-8BE71391A4D2}" type="slidenum">
              <a:rPr lang="en-GB" altLang="en-US" sz="1200"/>
              <a:pPr/>
              <a:t>54</a:t>
            </a:fld>
            <a:endParaRPr lang="en-GB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F7FCFC18-C211-46BB-94A3-A0137EAFDCD1}" type="slidenum">
              <a:rPr lang="en-GB" altLang="en-US" sz="1200"/>
              <a:pPr/>
              <a:t>6</a:t>
            </a:fld>
            <a:endParaRPr lang="en-GB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D97FB122-A5B0-46C8-90FD-38AABCE82E7E}" type="slidenum">
              <a:rPr lang="en-GB" altLang="en-US" sz="1200"/>
              <a:pPr/>
              <a:t>55</a:t>
            </a:fld>
            <a:endParaRPr lang="en-GB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484-4BD0-4B53-9749-250372656A21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922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9A9B6E0F-9866-47AB-BEBE-924939CEF69F}" type="slidenum">
              <a:rPr lang="en-GB" altLang="en-US" sz="1200"/>
              <a:pPr/>
              <a:t>57</a:t>
            </a:fld>
            <a:endParaRPr lang="en-GB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D59DF267-7C51-4D8B-B327-3E1609C049E3}" type="slidenum">
              <a:rPr lang="en-GB" altLang="en-US" sz="1200"/>
              <a:pPr/>
              <a:t>58</a:t>
            </a:fld>
            <a:endParaRPr lang="en-GB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99A8050C-C436-40D2-88B7-611C382CDA8D}" type="slidenum">
              <a:rPr lang="en-GB" altLang="en-US" sz="1200"/>
              <a:pPr/>
              <a:t>59</a:t>
            </a:fld>
            <a:endParaRPr lang="en-GB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99A8050C-C436-40D2-88B7-611C382CDA8D}" type="slidenum">
              <a:rPr lang="en-GB" altLang="en-US" sz="1200"/>
              <a:pPr/>
              <a:t>60</a:t>
            </a:fld>
            <a:endParaRPr lang="en-GB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99A8050C-C436-40D2-88B7-611C382CDA8D}" type="slidenum">
              <a:rPr lang="en-GB" altLang="en-US" sz="1200"/>
              <a:pPr/>
              <a:t>61</a:t>
            </a:fld>
            <a:endParaRPr lang="en-GB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1046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99A8050C-C436-40D2-88B7-611C382CDA8D}" type="slidenum">
              <a:rPr lang="en-GB" altLang="en-US" sz="1200"/>
              <a:pPr/>
              <a:t>62</a:t>
            </a:fld>
            <a:endParaRPr lang="en-GB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4608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9CDF48D7-A080-45CD-9500-9E991AAEC637}" type="slidenum">
              <a:rPr lang="en-GB" altLang="en-US" sz="1200"/>
              <a:pPr/>
              <a:t>63</a:t>
            </a:fld>
            <a:endParaRPr lang="en-GB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9CDF48D7-A080-45CD-9500-9E991AAEC637}" type="slidenum">
              <a:rPr lang="en-GB" altLang="en-US" sz="1200"/>
              <a:pPr/>
              <a:t>64</a:t>
            </a:fld>
            <a:endParaRPr lang="en-GB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1017078D-D4B8-4DA8-9646-136316B51050}" type="slidenum">
              <a:rPr lang="en-GB" altLang="en-US" sz="1200"/>
              <a:pPr/>
              <a:t>7</a:t>
            </a:fld>
            <a:endParaRPr lang="en-GB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9CDF48D7-A080-45CD-9500-9E991AAEC637}" type="slidenum">
              <a:rPr lang="en-GB" altLang="en-US" sz="1200"/>
              <a:pPr/>
              <a:t>65</a:t>
            </a:fld>
            <a:endParaRPr lang="en-GB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4252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9CDF48D7-A080-45CD-9500-9E991AAEC637}" type="slidenum">
              <a:rPr lang="en-GB" altLang="en-US" sz="1200"/>
              <a:pPr/>
              <a:t>66</a:t>
            </a:fld>
            <a:endParaRPr lang="en-GB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416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484-4BD0-4B53-9749-250372656A21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7397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ACCE8B64-AA49-4383-BB65-0EDAD6DC9D90}" type="slidenum">
              <a:rPr lang="en-GB" altLang="en-US" sz="1200"/>
              <a:pPr/>
              <a:t>68</a:t>
            </a:fld>
            <a:endParaRPr lang="en-GB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484-4BD0-4B53-9749-250372656A21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7905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484-4BD0-4B53-9749-250372656A21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9429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D86C5C9E-EFF2-4158-99C2-7CF863148BC0}" type="slidenum">
              <a:rPr lang="en-GB" altLang="en-US" sz="1200"/>
              <a:pPr/>
              <a:t>71</a:t>
            </a:fld>
            <a:endParaRPr lang="en-GB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/>
              <a:t>example in book shows that purchasing a plasma TV indicates an increased chance of purchasing a DVDR</a:t>
            </a:r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8AF60558-AC4A-40CA-A6C2-C234BD507CA7}" type="slidenum">
              <a:rPr lang="en-GB" altLang="en-US" sz="1200"/>
              <a:pPr/>
              <a:t>72</a:t>
            </a:fld>
            <a:endParaRPr lang="en-GB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CABAAB34-02E2-47A0-948C-88C094980D11}" type="slidenum">
              <a:rPr lang="en-GB" altLang="en-US" sz="1200"/>
              <a:pPr/>
              <a:t>73</a:t>
            </a:fld>
            <a:endParaRPr lang="en-GB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7E65097C-AAC8-411D-9BD8-50A5DA79F21B}" type="slidenum">
              <a:rPr lang="en-GB" altLang="en-US" sz="1200"/>
              <a:pPr/>
              <a:t>74</a:t>
            </a:fld>
            <a:endParaRPr lang="en-GB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9C9039DA-3683-4850-A614-8CB02477049B}" type="slidenum">
              <a:rPr lang="en-GB" altLang="en-US" sz="1200"/>
              <a:pPr/>
              <a:t>8</a:t>
            </a:fld>
            <a:endParaRPr lang="en-GB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484-4BD0-4B53-9749-250372656A21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287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0DC0B3E9-A519-4352-9D93-629F3307A278}" type="slidenum">
              <a:rPr lang="en-GB" altLang="en-US" sz="1200"/>
              <a:pPr/>
              <a:t>76</a:t>
            </a:fld>
            <a:endParaRPr lang="en-GB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C9075FDD-9EFF-4EBE-9E4A-0CD0BA052404}" type="slidenum">
              <a:rPr lang="en-GB" altLang="en-US" sz="1200"/>
              <a:pPr/>
              <a:t>77</a:t>
            </a:fld>
            <a:endParaRPr lang="en-GB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AC0172A8-3C01-4949-9310-7033FE1FD346}" type="slidenum">
              <a:rPr lang="en-GB" altLang="en-US" sz="1200"/>
              <a:pPr/>
              <a:t>9</a:t>
            </a:fld>
            <a:endParaRPr lang="en-GB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/>
              <a:t>This is the relative proportion</a:t>
            </a:r>
          </a:p>
          <a:p>
            <a:endParaRPr lang="en-GB" altLang="en-US"/>
          </a:p>
          <a:p>
            <a:r>
              <a:rPr lang="en-GB" altLang="en-US"/>
              <a:t>An experiment is any process of measurement or observation</a:t>
            </a: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1pPr>
            <a:lvl2pPr marL="685817" indent="-263776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2pPr>
            <a:lvl3pPr marL="1055103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3pPr>
            <a:lvl4pPr marL="1477145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4pPr>
            <a:lvl5pPr marL="1899186" indent="-211021" defTabSz="882184">
              <a:defRPr sz="2200" b="1">
                <a:solidFill>
                  <a:schemeClr val="tx1"/>
                </a:solidFill>
                <a:latin typeface="Avalon" pitchFamily="34" charset="0"/>
              </a:defRPr>
            </a:lvl5pPr>
            <a:lvl6pPr marL="2321227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6pPr>
            <a:lvl7pPr marL="2743269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7pPr>
            <a:lvl8pPr marL="3165310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8pPr>
            <a:lvl9pPr marL="3587351" indent="-211021" defTabSz="88218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fld id="{7D8ED12C-176C-477C-9081-5FD285510CE3}" type="slidenum">
              <a:rPr lang="en-GB" altLang="en-US" sz="1200"/>
              <a:pPr/>
              <a:t>10</a:t>
            </a:fld>
            <a:endParaRPr lang="en-GB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dirty="0"/>
              <a:t>this actually provides an estimate, bigger samples should be more accurate measures of the overall rate (providing nothing changes)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388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484-4BD0-4B53-9749-250372656A2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60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2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7.gi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gif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55.png"/><Relationship Id="rId4" Type="http://schemas.openxmlformats.org/officeDocument/2006/relationships/image" Target="../media/image3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7.png"/><Relationship Id="rId4" Type="http://schemas.openxmlformats.org/officeDocument/2006/relationships/image" Target="../media/image39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0.png"/><Relationship Id="rId4" Type="http://schemas.openxmlformats.org/officeDocument/2006/relationships/image" Target="../media/image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Arrow Connector 127"/>
          <p:cNvCxnSpPr>
            <a:stCxn id="124" idx="1"/>
            <a:endCxn id="108" idx="2"/>
          </p:cNvCxnSpPr>
          <p:nvPr/>
        </p:nvCxnSpPr>
        <p:spPr>
          <a:xfrm>
            <a:off x="533400" y="2688209"/>
            <a:ext cx="5890947" cy="3172"/>
          </a:xfrm>
          <a:prstGeom prst="straightConnector1">
            <a:avLst/>
          </a:prstGeom>
          <a:ln w="177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4" idx="1"/>
            <a:endCxn id="108" idx="2"/>
          </p:cNvCxnSpPr>
          <p:nvPr/>
        </p:nvCxnSpPr>
        <p:spPr>
          <a:xfrm>
            <a:off x="533400" y="2688209"/>
            <a:ext cx="5890947" cy="3172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ounded Rectangle 64"/>
          <p:cNvSpPr/>
          <p:nvPr/>
        </p:nvSpPr>
        <p:spPr>
          <a:xfrm>
            <a:off x="1066800" y="1295400"/>
            <a:ext cx="7010400" cy="4676775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Pentagon 41"/>
          <p:cNvSpPr/>
          <p:nvPr/>
        </p:nvSpPr>
        <p:spPr>
          <a:xfrm>
            <a:off x="533400" y="2557018"/>
            <a:ext cx="122819" cy="2623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cxnSp>
        <p:nvCxnSpPr>
          <p:cNvPr id="135" name="Elbow Connector 73"/>
          <p:cNvCxnSpPr>
            <a:stCxn id="122" idx="0"/>
            <a:endCxn id="110" idx="6"/>
          </p:cNvCxnSpPr>
          <p:nvPr/>
        </p:nvCxnSpPr>
        <p:spPr>
          <a:xfrm rot="16200000" flipV="1">
            <a:off x="4670377" y="2285111"/>
            <a:ext cx="716160" cy="5438768"/>
          </a:xfrm>
          <a:prstGeom prst="bentConnector2">
            <a:avLst/>
          </a:prstGeom>
          <a:ln w="177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651263" y="2025045"/>
            <a:ext cx="1001621" cy="30777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Probability</a:t>
            </a:r>
            <a:endParaRPr lang="en-GB" sz="1400" dirty="0"/>
          </a:p>
        </p:txBody>
      </p:sp>
      <p:sp>
        <p:nvSpPr>
          <p:cNvPr id="103" name="Rectangle 102"/>
          <p:cNvSpPr/>
          <p:nvPr/>
        </p:nvSpPr>
        <p:spPr>
          <a:xfrm>
            <a:off x="1474886" y="1799422"/>
            <a:ext cx="1020664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Descriptive</a:t>
            </a:r>
          </a:p>
          <a:p>
            <a:pPr algn="ctr"/>
            <a:r>
              <a:rPr lang="en-GB" sz="1400" b="1" dirty="0"/>
              <a:t>Statistics</a:t>
            </a:r>
            <a:endParaRPr lang="en-GB" sz="1400" dirty="0"/>
          </a:p>
        </p:txBody>
      </p:sp>
      <p:sp>
        <p:nvSpPr>
          <p:cNvPr id="105" name="Rectangle 104"/>
          <p:cNvSpPr/>
          <p:nvPr/>
        </p:nvSpPr>
        <p:spPr>
          <a:xfrm>
            <a:off x="3808597" y="1799422"/>
            <a:ext cx="1149289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Probability</a:t>
            </a:r>
          </a:p>
          <a:p>
            <a:pPr algn="ctr"/>
            <a:r>
              <a:rPr lang="en-GB" sz="1400" b="1" dirty="0"/>
              <a:t>Distributions</a:t>
            </a:r>
            <a:endParaRPr lang="en-GB" sz="1400" dirty="0"/>
          </a:p>
        </p:txBody>
      </p:sp>
      <p:sp>
        <p:nvSpPr>
          <p:cNvPr id="107" name="Rectangle 106"/>
          <p:cNvSpPr/>
          <p:nvPr/>
        </p:nvSpPr>
        <p:spPr>
          <a:xfrm>
            <a:off x="6275649" y="1799422"/>
            <a:ext cx="1013418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Hypothesis</a:t>
            </a:r>
          </a:p>
          <a:p>
            <a:pPr algn="ctr"/>
            <a:r>
              <a:rPr lang="en-GB" sz="1400" b="1" dirty="0"/>
              <a:t>Testing 1</a:t>
            </a:r>
            <a:endParaRPr lang="en-GB" sz="1400" dirty="0"/>
          </a:p>
        </p:txBody>
      </p:sp>
      <p:sp>
        <p:nvSpPr>
          <p:cNvPr id="109" name="Rectangle 108"/>
          <p:cNvSpPr/>
          <p:nvPr/>
        </p:nvSpPr>
        <p:spPr>
          <a:xfrm>
            <a:off x="2594245" y="5039380"/>
            <a:ext cx="1113318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Testing</a:t>
            </a:r>
          </a:p>
          <a:p>
            <a:pPr algn="ctr"/>
            <a:r>
              <a:rPr lang="en-GB" sz="1400" b="1" dirty="0"/>
              <a:t>Relationship</a:t>
            </a:r>
            <a:endParaRPr lang="en-GB" sz="1400" dirty="0"/>
          </a:p>
        </p:txBody>
      </p:sp>
      <p:sp>
        <p:nvSpPr>
          <p:cNvPr id="111" name="Rectangle 110"/>
          <p:cNvSpPr/>
          <p:nvPr/>
        </p:nvSpPr>
        <p:spPr>
          <a:xfrm>
            <a:off x="3886201" y="5054798"/>
            <a:ext cx="991169" cy="30777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Regression</a:t>
            </a:r>
            <a:endParaRPr lang="en-GB" sz="1400" dirty="0"/>
          </a:p>
        </p:txBody>
      </p:sp>
      <p:sp>
        <p:nvSpPr>
          <p:cNvPr id="113" name="Rectangle 112"/>
          <p:cNvSpPr/>
          <p:nvPr/>
        </p:nvSpPr>
        <p:spPr>
          <a:xfrm>
            <a:off x="6334125" y="5085080"/>
            <a:ext cx="904875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GB" sz="1400" b="1" dirty="0"/>
              <a:t>Factor</a:t>
            </a:r>
          </a:p>
          <a:p>
            <a:pPr algn="ctr"/>
            <a:r>
              <a:rPr lang="en-GB" sz="1400" b="1" dirty="0"/>
              <a:t>Analysis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225248" y="1981200"/>
            <a:ext cx="870752" cy="30777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Sampling</a:t>
            </a:r>
          </a:p>
        </p:txBody>
      </p:sp>
      <p:sp>
        <p:nvSpPr>
          <p:cNvPr id="122" name="Oval 121"/>
          <p:cNvSpPr/>
          <p:nvPr/>
        </p:nvSpPr>
        <p:spPr>
          <a:xfrm>
            <a:off x="7385891" y="5362575"/>
            <a:ext cx="723900" cy="6953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11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342281" y="6106180"/>
            <a:ext cx="811119" cy="30777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Revision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134855" y="5090072"/>
            <a:ext cx="1045478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Conditional</a:t>
            </a:r>
          </a:p>
          <a:p>
            <a:pPr algn="ctr"/>
            <a:r>
              <a:rPr lang="en-GB" sz="1400" b="1" dirty="0"/>
              <a:t>Probability</a:t>
            </a:r>
            <a:endParaRPr lang="en-GB" sz="1400" dirty="0"/>
          </a:p>
        </p:txBody>
      </p:sp>
      <p:cxnSp>
        <p:nvCxnSpPr>
          <p:cNvPr id="127" name="Elbow Connector 46"/>
          <p:cNvCxnSpPr>
            <a:stCxn id="110" idx="2"/>
            <a:endCxn id="108" idx="6"/>
          </p:cNvCxnSpPr>
          <p:nvPr/>
        </p:nvCxnSpPr>
        <p:spPr>
          <a:xfrm rot="10800000" flipH="1">
            <a:off x="1585173" y="2691381"/>
            <a:ext cx="5563074" cy="1955034"/>
          </a:xfrm>
          <a:prstGeom prst="bentConnector5">
            <a:avLst>
              <a:gd name="adj1" fmla="val -4109"/>
              <a:gd name="adj2" fmla="val 50000"/>
              <a:gd name="adj3" fmla="val 104109"/>
            </a:avLst>
          </a:prstGeom>
          <a:ln w="177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869277"/>
          </a:xfrm>
        </p:spPr>
        <p:txBody>
          <a:bodyPr/>
          <a:lstStyle/>
          <a:p>
            <a:r>
              <a:rPr lang="en-GB" dirty="0"/>
              <a:t>Module Overview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1447800" y="5029200"/>
            <a:ext cx="1013419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Hypothesis</a:t>
            </a:r>
          </a:p>
          <a:p>
            <a:pPr algn="ctr"/>
            <a:r>
              <a:rPr lang="en-GB" sz="1400" b="1" dirty="0"/>
              <a:t>Testing 2</a:t>
            </a:r>
          </a:p>
        </p:txBody>
      </p:sp>
      <p:cxnSp>
        <p:nvCxnSpPr>
          <p:cNvPr id="142" name="Elbow Connector 73"/>
          <p:cNvCxnSpPr>
            <a:stCxn id="122" idx="0"/>
            <a:endCxn id="110" idx="6"/>
          </p:cNvCxnSpPr>
          <p:nvPr/>
        </p:nvCxnSpPr>
        <p:spPr>
          <a:xfrm rot="16200000" flipV="1">
            <a:off x="4670377" y="2285111"/>
            <a:ext cx="716160" cy="5438768"/>
          </a:xfrm>
          <a:prstGeom prst="bentConnector2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Elbow Connector 46"/>
          <p:cNvCxnSpPr>
            <a:stCxn id="110" idx="2"/>
            <a:endCxn id="108" idx="6"/>
          </p:cNvCxnSpPr>
          <p:nvPr/>
        </p:nvCxnSpPr>
        <p:spPr>
          <a:xfrm rot="10800000" flipH="1">
            <a:off x="1585173" y="2691381"/>
            <a:ext cx="5563074" cy="1955034"/>
          </a:xfrm>
          <a:prstGeom prst="bentConnector5">
            <a:avLst>
              <a:gd name="adj1" fmla="val -4109"/>
              <a:gd name="adj2" fmla="val 50000"/>
              <a:gd name="adj3" fmla="val 104109"/>
            </a:avLst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585173" y="4298752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12" name="Oval 111"/>
          <p:cNvSpPr/>
          <p:nvPr/>
        </p:nvSpPr>
        <p:spPr>
          <a:xfrm>
            <a:off x="2767095" y="4298752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7</a:t>
            </a:r>
          </a:p>
        </p:txBody>
      </p:sp>
      <p:sp>
        <p:nvSpPr>
          <p:cNvPr id="114" name="Oval 113"/>
          <p:cNvSpPr/>
          <p:nvPr/>
        </p:nvSpPr>
        <p:spPr>
          <a:xfrm>
            <a:off x="4006152" y="4298752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8</a:t>
            </a:r>
          </a:p>
        </p:txBody>
      </p:sp>
      <p:sp>
        <p:nvSpPr>
          <p:cNvPr id="116" name="Oval 115"/>
          <p:cNvSpPr/>
          <p:nvPr/>
        </p:nvSpPr>
        <p:spPr>
          <a:xfrm>
            <a:off x="6424348" y="4298752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10</a:t>
            </a:r>
          </a:p>
        </p:txBody>
      </p:sp>
      <p:sp>
        <p:nvSpPr>
          <p:cNvPr id="125" name="Oval 124"/>
          <p:cNvSpPr/>
          <p:nvPr/>
        </p:nvSpPr>
        <p:spPr>
          <a:xfrm>
            <a:off x="5304166" y="4298752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9</a:t>
            </a:r>
          </a:p>
        </p:txBody>
      </p:sp>
      <p:sp>
        <p:nvSpPr>
          <p:cNvPr id="100" name="Oval 99"/>
          <p:cNvSpPr/>
          <p:nvPr/>
        </p:nvSpPr>
        <p:spPr>
          <a:xfrm>
            <a:off x="2790125" y="2345979"/>
            <a:ext cx="723900" cy="695325"/>
          </a:xfrm>
          <a:prstGeom prst="ellipse">
            <a:avLst/>
          </a:prstGeom>
          <a:solidFill>
            <a:srgbClr val="FFC000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4019643" y="2345979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06" name="Oval 105"/>
          <p:cNvSpPr/>
          <p:nvPr/>
        </p:nvSpPr>
        <p:spPr>
          <a:xfrm>
            <a:off x="5255214" y="2343718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08" name="Oval 107"/>
          <p:cNvSpPr/>
          <p:nvPr/>
        </p:nvSpPr>
        <p:spPr>
          <a:xfrm>
            <a:off x="6424347" y="2343718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5</a:t>
            </a:r>
          </a:p>
        </p:txBody>
      </p:sp>
      <p:sp>
        <p:nvSpPr>
          <p:cNvPr id="138" name="Oval 137"/>
          <p:cNvSpPr/>
          <p:nvPr/>
        </p:nvSpPr>
        <p:spPr>
          <a:xfrm>
            <a:off x="1600200" y="2352675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1</a:t>
            </a:r>
          </a:p>
        </p:txBody>
      </p:sp>
      <p:cxnSp>
        <p:nvCxnSpPr>
          <p:cNvPr id="181" name="Straight Arrow Connector 180"/>
          <p:cNvCxnSpPr>
            <a:stCxn id="180" idx="3"/>
            <a:endCxn id="122" idx="6"/>
          </p:cNvCxnSpPr>
          <p:nvPr/>
        </p:nvCxnSpPr>
        <p:spPr>
          <a:xfrm flipH="1">
            <a:off x="8109791" y="5709209"/>
            <a:ext cx="779641" cy="1029"/>
          </a:xfrm>
          <a:prstGeom prst="straightConnector1">
            <a:avLst/>
          </a:prstGeom>
          <a:ln w="177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80" idx="3"/>
            <a:endCxn id="122" idx="6"/>
          </p:cNvCxnSpPr>
          <p:nvPr/>
        </p:nvCxnSpPr>
        <p:spPr>
          <a:xfrm flipH="1">
            <a:off x="8109791" y="5709209"/>
            <a:ext cx="779641" cy="102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Pentagon 41"/>
          <p:cNvSpPr/>
          <p:nvPr/>
        </p:nvSpPr>
        <p:spPr>
          <a:xfrm>
            <a:off x="8766613" y="5578018"/>
            <a:ext cx="122819" cy="2623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21880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Empirical Probabilities</a:t>
            </a:r>
            <a:endParaRPr lang="en-GB" dirty="0"/>
          </a:p>
        </p:txBody>
      </p:sp>
      <p:sp>
        <p:nvSpPr>
          <p:cNvPr id="11" name="Flowchart: Document 10"/>
          <p:cNvSpPr/>
          <p:nvPr/>
        </p:nvSpPr>
        <p:spPr>
          <a:xfrm>
            <a:off x="5181600" y="3920192"/>
            <a:ext cx="2438400" cy="126140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altLang="en-US" sz="2400" b="1" dirty="0">
                <a:solidFill>
                  <a:srgbClr val="333399"/>
                </a:solidFill>
              </a:rPr>
              <a:t>Total number of </a:t>
            </a:r>
          </a:p>
          <a:p>
            <a:r>
              <a:rPr lang="en-GB" altLang="en-US" sz="2400" b="1" dirty="0">
                <a:solidFill>
                  <a:srgbClr val="333399"/>
                </a:solidFill>
              </a:rPr>
              <a:t>samples taken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7679" y="2544663"/>
            <a:ext cx="4737914" cy="1765903"/>
            <a:chOff x="487680" y="3230463"/>
            <a:chExt cx="4737914" cy="1765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027"/>
                <p:cNvSpPr txBox="1">
                  <a:spLocks noChangeArrowheads="1"/>
                </p:cNvSpPr>
                <p:nvPr/>
              </p:nvSpPr>
              <p:spPr bwMode="auto">
                <a:xfrm>
                  <a:off x="487680" y="3701722"/>
                  <a:ext cx="4680064" cy="7861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9pPr>
                </a:lstStyle>
                <a:p>
                  <a:pPr lvl="2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alt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GB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en-US" b="1" i="0" smtClean="0">
                                <a:latin typeface="Cambria Math"/>
                              </a:rPr>
                              <m:t>𝐅𝐚𝐮𝐥𝐭𝐲𝐏𝐚𝐫𝐭𝐬</m:t>
                            </m:r>
                          </m:e>
                        </m:d>
                        <m:r>
                          <a:rPr lang="en-GB" alt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GB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GB" altLang="en-US" b="1" i="1" strike="sngStrike" smtClean="0">
                                <a:latin typeface="Cambria Math"/>
                              </a:rPr>
                              <m:t>𝟎𝟎</m:t>
                            </m:r>
                          </m:num>
                          <m:den>
                            <m:r>
                              <a:rPr lang="en-GB" altLang="en-US" b="1" i="0" smtClean="0">
                                <a:latin typeface="Cambria Math"/>
                              </a:rPr>
                              <m:t>𝟏𝟎</m:t>
                            </m:r>
                            <m:r>
                              <a:rPr lang="en-GB" altLang="en-US" b="1" i="0" strike="sngStrike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GB" altLang="en-US" b="1" i="1" strike="sngStrike" smtClean="0">
                                <a:latin typeface="Cambria Math"/>
                              </a:rPr>
                              <m:t>𝟎</m:t>
                            </m:r>
                          </m:den>
                        </m:f>
                      </m:oMath>
                    </m:oMathPara>
                  </a14:m>
                  <a:endParaRPr lang="en-GB" altLang="en-US" dirty="0"/>
                </a:p>
              </p:txBody>
            </p:sp>
          </mc:Choice>
          <mc:Fallback xmlns="">
            <p:sp>
              <p:nvSpPr>
                <p:cNvPr id="13" name="Text Box 10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7680" y="3701722"/>
                  <a:ext cx="4680064" cy="7861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 1028"/>
            <p:cNvSpPr>
              <a:spLocks/>
            </p:cNvSpPr>
            <p:nvPr/>
          </p:nvSpPr>
          <p:spPr bwMode="auto">
            <a:xfrm rot="17657494" flipV="1">
              <a:off x="4658534" y="4467728"/>
              <a:ext cx="323850" cy="733425"/>
            </a:xfrm>
            <a:custGeom>
              <a:avLst/>
              <a:gdLst>
                <a:gd name="T0" fmla="*/ 129221 w 406"/>
                <a:gd name="T1" fmla="*/ 665810 h 922"/>
                <a:gd name="T2" fmla="*/ 95719 w 406"/>
                <a:gd name="T3" fmla="*/ 618877 h 922"/>
                <a:gd name="T4" fmla="*/ 68599 w 406"/>
                <a:gd name="T5" fmla="*/ 568762 h 922"/>
                <a:gd name="T6" fmla="*/ 45467 w 406"/>
                <a:gd name="T7" fmla="*/ 515466 h 922"/>
                <a:gd name="T8" fmla="*/ 27120 w 406"/>
                <a:gd name="T9" fmla="*/ 460578 h 922"/>
                <a:gd name="T10" fmla="*/ 13560 w 406"/>
                <a:gd name="T11" fmla="*/ 404895 h 922"/>
                <a:gd name="T12" fmla="*/ 3988 w 406"/>
                <a:gd name="T13" fmla="*/ 346826 h 922"/>
                <a:gd name="T14" fmla="*/ 0 w 406"/>
                <a:gd name="T15" fmla="*/ 288756 h 922"/>
                <a:gd name="T16" fmla="*/ 798 w 406"/>
                <a:gd name="T17" fmla="*/ 229891 h 922"/>
                <a:gd name="T18" fmla="*/ 5584 w 406"/>
                <a:gd name="T19" fmla="*/ 171822 h 922"/>
                <a:gd name="T20" fmla="*/ 15156 w 406"/>
                <a:gd name="T21" fmla="*/ 113752 h 922"/>
                <a:gd name="T22" fmla="*/ 28716 w 406"/>
                <a:gd name="T23" fmla="*/ 56478 h 922"/>
                <a:gd name="T24" fmla="*/ 46264 w 406"/>
                <a:gd name="T25" fmla="*/ 0 h 922"/>
                <a:gd name="T26" fmla="*/ 66206 w 406"/>
                <a:gd name="T27" fmla="*/ 0 h 922"/>
                <a:gd name="T28" fmla="*/ 59027 w 406"/>
                <a:gd name="T29" fmla="*/ 50910 h 922"/>
                <a:gd name="T30" fmla="*/ 56634 w 406"/>
                <a:gd name="T31" fmla="*/ 101820 h 922"/>
                <a:gd name="T32" fmla="*/ 57432 w 406"/>
                <a:gd name="T33" fmla="*/ 151140 h 922"/>
                <a:gd name="T34" fmla="*/ 62217 w 406"/>
                <a:gd name="T35" fmla="*/ 199663 h 922"/>
                <a:gd name="T36" fmla="*/ 70992 w 406"/>
                <a:gd name="T37" fmla="*/ 248187 h 922"/>
                <a:gd name="T38" fmla="*/ 84552 w 406"/>
                <a:gd name="T39" fmla="*/ 295120 h 922"/>
                <a:gd name="T40" fmla="*/ 102100 w 406"/>
                <a:gd name="T41" fmla="*/ 340462 h 922"/>
                <a:gd name="T42" fmla="*/ 124435 w 406"/>
                <a:gd name="T43" fmla="*/ 385804 h 922"/>
                <a:gd name="T44" fmla="*/ 149960 w 406"/>
                <a:gd name="T45" fmla="*/ 428759 h 922"/>
                <a:gd name="T46" fmla="*/ 179474 w 406"/>
                <a:gd name="T47" fmla="*/ 470124 h 922"/>
                <a:gd name="T48" fmla="*/ 212178 w 406"/>
                <a:gd name="T49" fmla="*/ 509102 h 922"/>
                <a:gd name="T50" fmla="*/ 248870 w 406"/>
                <a:gd name="T51" fmla="*/ 545694 h 922"/>
                <a:gd name="T52" fmla="*/ 323850 w 406"/>
                <a:gd name="T53" fmla="*/ 470124 h 922"/>
                <a:gd name="T54" fmla="*/ 323850 w 406"/>
                <a:gd name="T55" fmla="*/ 733425 h 922"/>
                <a:gd name="T56" fmla="*/ 61420 w 406"/>
                <a:gd name="T57" fmla="*/ 733425 h 922"/>
                <a:gd name="T58" fmla="*/ 129221 w 406"/>
                <a:gd name="T59" fmla="*/ 665810 h 922"/>
                <a:gd name="T60" fmla="*/ 129221 w 406"/>
                <a:gd name="T61" fmla="*/ 665810 h 92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06" h="922">
                  <a:moveTo>
                    <a:pt x="162" y="837"/>
                  </a:moveTo>
                  <a:lnTo>
                    <a:pt x="120" y="778"/>
                  </a:lnTo>
                  <a:lnTo>
                    <a:pt x="86" y="715"/>
                  </a:lnTo>
                  <a:lnTo>
                    <a:pt x="57" y="648"/>
                  </a:lnTo>
                  <a:lnTo>
                    <a:pt x="34" y="579"/>
                  </a:lnTo>
                  <a:lnTo>
                    <a:pt x="17" y="509"/>
                  </a:lnTo>
                  <a:lnTo>
                    <a:pt x="5" y="436"/>
                  </a:lnTo>
                  <a:lnTo>
                    <a:pt x="0" y="363"/>
                  </a:lnTo>
                  <a:lnTo>
                    <a:pt x="1" y="289"/>
                  </a:lnTo>
                  <a:lnTo>
                    <a:pt x="7" y="216"/>
                  </a:lnTo>
                  <a:lnTo>
                    <a:pt x="19" y="143"/>
                  </a:lnTo>
                  <a:lnTo>
                    <a:pt x="36" y="71"/>
                  </a:lnTo>
                  <a:lnTo>
                    <a:pt x="58" y="0"/>
                  </a:lnTo>
                  <a:lnTo>
                    <a:pt x="83" y="0"/>
                  </a:lnTo>
                  <a:lnTo>
                    <a:pt x="74" y="64"/>
                  </a:lnTo>
                  <a:lnTo>
                    <a:pt x="71" y="128"/>
                  </a:lnTo>
                  <a:lnTo>
                    <a:pt x="72" y="190"/>
                  </a:lnTo>
                  <a:lnTo>
                    <a:pt x="78" y="251"/>
                  </a:lnTo>
                  <a:lnTo>
                    <a:pt x="89" y="312"/>
                  </a:lnTo>
                  <a:lnTo>
                    <a:pt x="106" y="371"/>
                  </a:lnTo>
                  <a:lnTo>
                    <a:pt x="128" y="428"/>
                  </a:lnTo>
                  <a:lnTo>
                    <a:pt x="156" y="485"/>
                  </a:lnTo>
                  <a:lnTo>
                    <a:pt x="188" y="539"/>
                  </a:lnTo>
                  <a:lnTo>
                    <a:pt x="225" y="591"/>
                  </a:lnTo>
                  <a:lnTo>
                    <a:pt x="266" y="640"/>
                  </a:lnTo>
                  <a:lnTo>
                    <a:pt x="312" y="686"/>
                  </a:lnTo>
                  <a:lnTo>
                    <a:pt x="406" y="591"/>
                  </a:lnTo>
                  <a:lnTo>
                    <a:pt x="406" y="922"/>
                  </a:lnTo>
                  <a:lnTo>
                    <a:pt x="77" y="922"/>
                  </a:lnTo>
                  <a:lnTo>
                    <a:pt x="162" y="83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029"/>
            <p:cNvSpPr>
              <a:spLocks/>
            </p:cNvSpPr>
            <p:nvPr/>
          </p:nvSpPr>
          <p:spPr bwMode="auto">
            <a:xfrm rot="4310011">
              <a:off x="4696957" y="3025675"/>
              <a:ext cx="323850" cy="733425"/>
            </a:xfrm>
            <a:custGeom>
              <a:avLst/>
              <a:gdLst>
                <a:gd name="T0" fmla="*/ 129221 w 406"/>
                <a:gd name="T1" fmla="*/ 665810 h 922"/>
                <a:gd name="T2" fmla="*/ 95719 w 406"/>
                <a:gd name="T3" fmla="*/ 618877 h 922"/>
                <a:gd name="T4" fmla="*/ 68599 w 406"/>
                <a:gd name="T5" fmla="*/ 568762 h 922"/>
                <a:gd name="T6" fmla="*/ 45467 w 406"/>
                <a:gd name="T7" fmla="*/ 515466 h 922"/>
                <a:gd name="T8" fmla="*/ 27120 w 406"/>
                <a:gd name="T9" fmla="*/ 460578 h 922"/>
                <a:gd name="T10" fmla="*/ 13560 w 406"/>
                <a:gd name="T11" fmla="*/ 404895 h 922"/>
                <a:gd name="T12" fmla="*/ 3988 w 406"/>
                <a:gd name="T13" fmla="*/ 346826 h 922"/>
                <a:gd name="T14" fmla="*/ 0 w 406"/>
                <a:gd name="T15" fmla="*/ 288756 h 922"/>
                <a:gd name="T16" fmla="*/ 798 w 406"/>
                <a:gd name="T17" fmla="*/ 229891 h 922"/>
                <a:gd name="T18" fmla="*/ 5584 w 406"/>
                <a:gd name="T19" fmla="*/ 171822 h 922"/>
                <a:gd name="T20" fmla="*/ 15156 w 406"/>
                <a:gd name="T21" fmla="*/ 113752 h 922"/>
                <a:gd name="T22" fmla="*/ 28716 w 406"/>
                <a:gd name="T23" fmla="*/ 56478 h 922"/>
                <a:gd name="T24" fmla="*/ 46264 w 406"/>
                <a:gd name="T25" fmla="*/ 0 h 922"/>
                <a:gd name="T26" fmla="*/ 66206 w 406"/>
                <a:gd name="T27" fmla="*/ 0 h 922"/>
                <a:gd name="T28" fmla="*/ 59027 w 406"/>
                <a:gd name="T29" fmla="*/ 50910 h 922"/>
                <a:gd name="T30" fmla="*/ 56634 w 406"/>
                <a:gd name="T31" fmla="*/ 101820 h 922"/>
                <a:gd name="T32" fmla="*/ 57432 w 406"/>
                <a:gd name="T33" fmla="*/ 151140 h 922"/>
                <a:gd name="T34" fmla="*/ 62217 w 406"/>
                <a:gd name="T35" fmla="*/ 199663 h 922"/>
                <a:gd name="T36" fmla="*/ 70992 w 406"/>
                <a:gd name="T37" fmla="*/ 248187 h 922"/>
                <a:gd name="T38" fmla="*/ 84552 w 406"/>
                <a:gd name="T39" fmla="*/ 295120 h 922"/>
                <a:gd name="T40" fmla="*/ 102100 w 406"/>
                <a:gd name="T41" fmla="*/ 340462 h 922"/>
                <a:gd name="T42" fmla="*/ 124435 w 406"/>
                <a:gd name="T43" fmla="*/ 385804 h 922"/>
                <a:gd name="T44" fmla="*/ 149960 w 406"/>
                <a:gd name="T45" fmla="*/ 428759 h 922"/>
                <a:gd name="T46" fmla="*/ 179474 w 406"/>
                <a:gd name="T47" fmla="*/ 470124 h 922"/>
                <a:gd name="T48" fmla="*/ 212178 w 406"/>
                <a:gd name="T49" fmla="*/ 509102 h 922"/>
                <a:gd name="T50" fmla="*/ 248870 w 406"/>
                <a:gd name="T51" fmla="*/ 545694 h 922"/>
                <a:gd name="T52" fmla="*/ 323850 w 406"/>
                <a:gd name="T53" fmla="*/ 470124 h 922"/>
                <a:gd name="T54" fmla="*/ 323850 w 406"/>
                <a:gd name="T55" fmla="*/ 733425 h 922"/>
                <a:gd name="T56" fmla="*/ 61420 w 406"/>
                <a:gd name="T57" fmla="*/ 733425 h 922"/>
                <a:gd name="T58" fmla="*/ 129221 w 406"/>
                <a:gd name="T59" fmla="*/ 665810 h 922"/>
                <a:gd name="T60" fmla="*/ 129221 w 406"/>
                <a:gd name="T61" fmla="*/ 665810 h 92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06" h="922">
                  <a:moveTo>
                    <a:pt x="162" y="837"/>
                  </a:moveTo>
                  <a:lnTo>
                    <a:pt x="120" y="778"/>
                  </a:lnTo>
                  <a:lnTo>
                    <a:pt x="86" y="715"/>
                  </a:lnTo>
                  <a:lnTo>
                    <a:pt x="57" y="648"/>
                  </a:lnTo>
                  <a:lnTo>
                    <a:pt x="34" y="579"/>
                  </a:lnTo>
                  <a:lnTo>
                    <a:pt x="17" y="509"/>
                  </a:lnTo>
                  <a:lnTo>
                    <a:pt x="5" y="436"/>
                  </a:lnTo>
                  <a:lnTo>
                    <a:pt x="0" y="363"/>
                  </a:lnTo>
                  <a:lnTo>
                    <a:pt x="1" y="289"/>
                  </a:lnTo>
                  <a:lnTo>
                    <a:pt x="7" y="216"/>
                  </a:lnTo>
                  <a:lnTo>
                    <a:pt x="19" y="143"/>
                  </a:lnTo>
                  <a:lnTo>
                    <a:pt x="36" y="71"/>
                  </a:lnTo>
                  <a:lnTo>
                    <a:pt x="58" y="0"/>
                  </a:lnTo>
                  <a:lnTo>
                    <a:pt x="83" y="0"/>
                  </a:lnTo>
                  <a:lnTo>
                    <a:pt x="74" y="64"/>
                  </a:lnTo>
                  <a:lnTo>
                    <a:pt x="71" y="128"/>
                  </a:lnTo>
                  <a:lnTo>
                    <a:pt x="72" y="190"/>
                  </a:lnTo>
                  <a:lnTo>
                    <a:pt x="78" y="251"/>
                  </a:lnTo>
                  <a:lnTo>
                    <a:pt x="89" y="312"/>
                  </a:lnTo>
                  <a:lnTo>
                    <a:pt x="106" y="371"/>
                  </a:lnTo>
                  <a:lnTo>
                    <a:pt x="128" y="428"/>
                  </a:lnTo>
                  <a:lnTo>
                    <a:pt x="156" y="485"/>
                  </a:lnTo>
                  <a:lnTo>
                    <a:pt x="188" y="539"/>
                  </a:lnTo>
                  <a:lnTo>
                    <a:pt x="225" y="591"/>
                  </a:lnTo>
                  <a:lnTo>
                    <a:pt x="266" y="640"/>
                  </a:lnTo>
                  <a:lnTo>
                    <a:pt x="312" y="686"/>
                  </a:lnTo>
                  <a:lnTo>
                    <a:pt x="406" y="591"/>
                  </a:lnTo>
                  <a:lnTo>
                    <a:pt x="406" y="922"/>
                  </a:lnTo>
                  <a:lnTo>
                    <a:pt x="77" y="922"/>
                  </a:lnTo>
                  <a:lnTo>
                    <a:pt x="162" y="83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" name="Flowchart: Process 18"/>
          <p:cNvSpPr/>
          <p:nvPr/>
        </p:nvSpPr>
        <p:spPr>
          <a:xfrm>
            <a:off x="5257800" y="2133600"/>
            <a:ext cx="2819399" cy="117699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altLang="en-US" sz="2400" b="1" dirty="0">
                <a:solidFill>
                  <a:srgbClr val="333399"/>
                </a:solidFill>
              </a:rPr>
              <a:t>Number of </a:t>
            </a:r>
          </a:p>
          <a:p>
            <a:r>
              <a:rPr lang="en-GB" altLang="en-US" sz="2400" b="1" dirty="0">
                <a:solidFill>
                  <a:srgbClr val="333399"/>
                </a:solidFill>
              </a:rPr>
              <a:t>faulty parts</a:t>
            </a:r>
          </a:p>
        </p:txBody>
      </p:sp>
      <p:sp>
        <p:nvSpPr>
          <p:cNvPr id="20" name="Text Box 1027"/>
          <p:cNvSpPr txBox="1">
            <a:spLocks noChangeArrowheads="1"/>
          </p:cNvSpPr>
          <p:nvPr/>
        </p:nvSpPr>
        <p:spPr bwMode="auto">
          <a:xfrm>
            <a:off x="352304" y="1143000"/>
            <a:ext cx="4753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sz="2000" b="0" dirty="0">
                <a:latin typeface="+mn-lt"/>
              </a:rPr>
              <a:t>E.g. sampling parts purchased in September</a:t>
            </a:r>
          </a:p>
        </p:txBody>
      </p:sp>
      <p:pic>
        <p:nvPicPr>
          <p:cNvPr id="4103" name="Picture 7" descr="http://www.t-tel.nl/images/toestelloopvas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2800" y="0"/>
            <a:ext cx="19812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1027">
            <a:extLst>
              <a:ext uri="{FF2B5EF4-FFF2-40B4-BE49-F238E27FC236}">
                <a16:creationId xmlns:a16="http://schemas.microsoft.com/office/drawing/2014/main" id="{AD2F4283-4863-4A17-AFE1-9A6269FF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82" y="4793427"/>
            <a:ext cx="22509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sz="2000" b="0" u="sng" dirty="0">
                <a:latin typeface="+mn-lt"/>
              </a:rPr>
              <a:t>That’s</a:t>
            </a:r>
          </a:p>
          <a:p>
            <a:pPr algn="r"/>
            <a:r>
              <a:rPr lang="en-GB" altLang="en-US" sz="2000" b="0" dirty="0">
                <a:latin typeface="+mn-lt"/>
              </a:rPr>
              <a:t>	</a:t>
            </a:r>
            <a:r>
              <a:rPr lang="en-GB" altLang="en-US" sz="2000" b="0" i="1" dirty="0">
                <a:latin typeface="+mn-lt"/>
              </a:rPr>
              <a:t>2 out of 10</a:t>
            </a:r>
          </a:p>
          <a:p>
            <a:pPr algn="r"/>
            <a:r>
              <a:rPr lang="en-GB" altLang="en-US" sz="2000" b="0" i="1" dirty="0">
                <a:latin typeface="+mn-lt"/>
              </a:rPr>
              <a:t>20%</a:t>
            </a:r>
          </a:p>
          <a:p>
            <a:pPr algn="r"/>
            <a:r>
              <a:rPr lang="en-GB" altLang="en-US" sz="2000" b="0" i="1" dirty="0">
                <a:latin typeface="+mn-lt"/>
              </a:rPr>
              <a:t>0.2</a:t>
            </a:r>
            <a:endParaRPr lang="en-GB" alt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62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0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Empirical Probabilities</a:t>
            </a:r>
            <a:endParaRPr lang="en-GB" dirty="0"/>
          </a:p>
        </p:txBody>
      </p:sp>
      <p:sp>
        <p:nvSpPr>
          <p:cNvPr id="3" name="Text Box 1029"/>
          <p:cNvSpPr txBox="1">
            <a:spLocks noChangeArrowheads="1"/>
          </p:cNvSpPr>
          <p:nvPr/>
        </p:nvSpPr>
        <p:spPr bwMode="auto">
          <a:xfrm>
            <a:off x="4648199" y="1818996"/>
            <a:ext cx="3124201" cy="646331"/>
          </a:xfrm>
          <a:prstGeom prst="wedgeRectCallout">
            <a:avLst>
              <a:gd name="adj1" fmla="val -55373"/>
              <a:gd name="adj2" fmla="val 16539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sz="1800" dirty="0">
                <a:solidFill>
                  <a:srgbClr val="333399"/>
                </a:solidFill>
              </a:rPr>
              <a:t>When the number of experiments go very large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23442" y="1625829"/>
            <a:ext cx="2345758" cy="2144541"/>
            <a:chOff x="6019800" y="2053156"/>
            <a:chExt cx="2345758" cy="2144541"/>
          </a:xfrm>
        </p:grpSpPr>
        <p:sp>
          <p:nvSpPr>
            <p:cNvPr id="12" name="Text Box 1031"/>
            <p:cNvSpPr txBox="1">
              <a:spLocks noChangeArrowheads="1"/>
            </p:cNvSpPr>
            <p:nvPr/>
          </p:nvSpPr>
          <p:spPr bwMode="auto">
            <a:xfrm>
              <a:off x="6315148" y="3736032"/>
              <a:ext cx="15696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r>
                <a:rPr lang="en-GB" altLang="en-US" dirty="0">
                  <a:solidFill>
                    <a:srgbClr val="0070C0"/>
                  </a:solidFill>
                </a:rPr>
                <a:t>Empirical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019800" y="2053156"/>
              <a:ext cx="2345758" cy="1604444"/>
              <a:chOff x="6336058" y="1975491"/>
              <a:chExt cx="2345758" cy="1604444"/>
            </a:xfrm>
          </p:grpSpPr>
          <p:pic>
            <p:nvPicPr>
              <p:cNvPr id="14" name="Picture 10" descr="http://images.all-free-download.com/images/graphicthumb/hand_clip_art_7789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432528">
                <a:off x="6336058" y="1975491"/>
                <a:ext cx="2030351" cy="697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https://upload.wikimedia.org/wikipedia/commons/thumb/c/c4/2-Dice-Icon.svg/2000px-2-Dice-Icon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5922" y="2792666"/>
                <a:ext cx="783310" cy="783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http://icongal.com/gallery/download/330953/256/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2594319"/>
                <a:ext cx="985616" cy="985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" name="Group 17"/>
          <p:cNvGrpSpPr/>
          <p:nvPr/>
        </p:nvGrpSpPr>
        <p:grpSpPr>
          <a:xfrm>
            <a:off x="3758806" y="3202843"/>
            <a:ext cx="4775594" cy="2645508"/>
            <a:chOff x="3758806" y="3202843"/>
            <a:chExt cx="4775594" cy="2645508"/>
          </a:xfrm>
        </p:grpSpPr>
        <p:grpSp>
          <p:nvGrpSpPr>
            <p:cNvPr id="6" name="Group 5"/>
            <p:cNvGrpSpPr/>
            <p:nvPr/>
          </p:nvGrpSpPr>
          <p:grpSpPr>
            <a:xfrm>
              <a:off x="4876800" y="4191000"/>
              <a:ext cx="3657600" cy="1657351"/>
              <a:chOff x="685800" y="1462104"/>
              <a:chExt cx="3657600" cy="1657351"/>
            </a:xfrm>
          </p:grpSpPr>
          <p:sp>
            <p:nvSpPr>
              <p:cNvPr id="7" name="Text Box 1028"/>
              <p:cNvSpPr txBox="1">
                <a:spLocks noChangeArrowheads="1"/>
              </p:cNvSpPr>
              <p:nvPr/>
            </p:nvSpPr>
            <p:spPr bwMode="auto">
              <a:xfrm>
                <a:off x="685800" y="1777084"/>
                <a:ext cx="210346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r>
                  <a:rPr lang="en-GB" alt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Theoretical</a:t>
                </a:r>
              </a:p>
            </p:txBody>
          </p:sp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0187" y="1462104"/>
                <a:ext cx="59055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Rounded Rectangular Callout 8"/>
              <p:cNvSpPr/>
              <p:nvPr/>
            </p:nvSpPr>
            <p:spPr>
              <a:xfrm>
                <a:off x="762000" y="2436709"/>
                <a:ext cx="3581400" cy="682746"/>
              </a:xfrm>
              <a:prstGeom prst="wedgeRoundRectCallout">
                <a:avLst>
                  <a:gd name="adj1" fmla="val 13592"/>
                  <a:gd name="adj2" fmla="val -112060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6" descr="Six-sided Dice Faces Clip Art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4400" y="2508143"/>
                <a:ext cx="3313548" cy="5412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ight Arrow 16"/>
            <p:cNvSpPr/>
            <p:nvPr/>
          </p:nvSpPr>
          <p:spPr>
            <a:xfrm rot="1966256">
              <a:off x="3758806" y="3202843"/>
              <a:ext cx="1371600" cy="777259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683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nchester City Logo Vector (PDF) Download For Free">
            <a:extLst>
              <a:ext uri="{FF2B5EF4-FFF2-40B4-BE49-F238E27FC236}">
                <a16:creationId xmlns:a16="http://schemas.microsoft.com/office/drawing/2014/main" id="{0F2874BE-4F94-437D-826A-4B164114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58273"/>
            <a:ext cx="1809752" cy="18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Text Box 1027"/>
          <p:cNvSpPr txBox="1">
            <a:spLocks noChangeArrowheads="1"/>
          </p:cNvSpPr>
          <p:nvPr/>
        </p:nvSpPr>
        <p:spPr bwMode="auto">
          <a:xfrm>
            <a:off x="339456" y="1123890"/>
            <a:ext cx="52231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sz="2000" b="0" dirty="0">
                <a:latin typeface="+mn-lt"/>
              </a:rPr>
              <a:t>Also referred to as </a:t>
            </a:r>
            <a:r>
              <a:rPr lang="en-GB" altLang="en-US" sz="2000" dirty="0">
                <a:solidFill>
                  <a:srgbClr val="333399"/>
                </a:solidFill>
                <a:latin typeface="+mn-lt"/>
              </a:rPr>
              <a:t>intuitive</a:t>
            </a:r>
            <a:r>
              <a:rPr lang="en-GB" altLang="en-US" sz="2000" b="0" dirty="0">
                <a:solidFill>
                  <a:srgbClr val="333399"/>
                </a:solidFill>
                <a:latin typeface="+mn-lt"/>
              </a:rPr>
              <a:t> </a:t>
            </a:r>
            <a:r>
              <a:rPr lang="en-GB" altLang="en-US" sz="2000" b="0" dirty="0">
                <a:latin typeface="+mn-lt"/>
              </a:rPr>
              <a:t>probabilities</a:t>
            </a:r>
          </a:p>
        </p:txBody>
      </p:sp>
      <p:sp>
        <p:nvSpPr>
          <p:cNvPr id="11268" name="Text Box 1028"/>
          <p:cNvSpPr txBox="1">
            <a:spLocks noChangeArrowheads="1"/>
          </p:cNvSpPr>
          <p:nvPr/>
        </p:nvSpPr>
        <p:spPr bwMode="auto">
          <a:xfrm>
            <a:off x="339456" y="1793871"/>
            <a:ext cx="77377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sz="2000" b="0" dirty="0">
                <a:latin typeface="+mn-lt"/>
              </a:rPr>
              <a:t>E.g. there’s a 50-50 chance our competitor will enter this market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Subjective Probabilities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9456" y="2876490"/>
            <a:ext cx="6518544" cy="3371406"/>
            <a:chOff x="339456" y="2876490"/>
            <a:chExt cx="6518544" cy="3371406"/>
          </a:xfrm>
        </p:grpSpPr>
        <p:sp>
          <p:nvSpPr>
            <p:cNvPr id="3" name="Rectangle 2"/>
            <p:cNvSpPr/>
            <p:nvPr/>
          </p:nvSpPr>
          <p:spPr>
            <a:xfrm>
              <a:off x="339456" y="2876490"/>
              <a:ext cx="65185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000" dirty="0"/>
                <a:t>Subjective probabilities </a:t>
              </a:r>
              <a:r>
                <a:rPr lang="en-GB" sz="2000" b="1" dirty="0"/>
                <a:t>differ from person to person </a:t>
              </a:r>
            </a:p>
          </p:txBody>
        </p:sp>
        <p:pic>
          <p:nvPicPr>
            <p:cNvPr id="8" name="Picture 2" descr="https://upload.wikimedia.org/wikipedia/en/0/05/Leeds_United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227" y="4438145"/>
              <a:ext cx="1461206" cy="180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ular Callout 3"/>
          <p:cNvSpPr/>
          <p:nvPr/>
        </p:nvSpPr>
        <p:spPr>
          <a:xfrm>
            <a:off x="5943600" y="3505200"/>
            <a:ext cx="2286000" cy="1371600"/>
          </a:xfrm>
          <a:prstGeom prst="wedgeRectCallout">
            <a:avLst>
              <a:gd name="adj1" fmla="val -48486"/>
              <a:gd name="adj2" fmla="val 7036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MCFC Fans say:-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85-15 chance to win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914400" y="3657600"/>
            <a:ext cx="2286000" cy="1371600"/>
          </a:xfrm>
          <a:prstGeom prst="wedgeRectCallout">
            <a:avLst>
              <a:gd name="adj1" fmla="val 64772"/>
              <a:gd name="adj2" fmla="val 493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LUFC Fans say:-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80-20 chance to win</a:t>
            </a:r>
          </a:p>
        </p:txBody>
      </p:sp>
    </p:spTree>
    <p:extLst>
      <p:ext uri="{BB962C8B-B14F-4D97-AF65-F5344CB8AC3E}">
        <p14:creationId xmlns:p14="http://schemas.microsoft.com/office/powerpoint/2010/main" val="415747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Subjective Probabilities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There is </a:t>
            </a:r>
            <a:r>
              <a:rPr lang="en-GB" sz="2400" b="1" dirty="0"/>
              <a:t>no </a:t>
            </a:r>
            <a:r>
              <a:rPr lang="en-GB" sz="2400" dirty="0"/>
              <a:t>absolute</a:t>
            </a:r>
            <a:r>
              <a:rPr lang="en-GB" sz="2400" b="1" dirty="0"/>
              <a:t> </a:t>
            </a:r>
            <a:r>
              <a:rPr lang="en-GB" sz="2400" dirty="0"/>
              <a:t>mathematical</a:t>
            </a:r>
            <a:r>
              <a:rPr lang="en-GB" sz="2400" b="1" dirty="0"/>
              <a:t> proof </a:t>
            </a:r>
            <a:r>
              <a:rPr lang="en-GB" sz="2400" dirty="0"/>
              <a:t>but…</a:t>
            </a:r>
          </a:p>
          <a:p>
            <a:pPr lvl="1"/>
            <a:r>
              <a:rPr lang="en-GB" sz="2400" dirty="0"/>
              <a:t>Fans may </a:t>
            </a:r>
            <a:r>
              <a:rPr lang="en-GB" sz="2400" b="1" dirty="0"/>
              <a:t>still reply in </a:t>
            </a:r>
            <a:r>
              <a:rPr lang="en-GB" sz="2400" dirty="0"/>
              <a:t>actual</a:t>
            </a:r>
            <a:r>
              <a:rPr lang="en-GB" sz="2400" b="1" dirty="0"/>
              <a:t> percentage </a:t>
            </a:r>
            <a:r>
              <a:rPr lang="en-GB" sz="2400" dirty="0"/>
              <a:t>terms.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68268"/>
              </p:ext>
            </p:extLst>
          </p:nvPr>
        </p:nvGraphicFramePr>
        <p:xfrm>
          <a:off x="533400" y="3276600"/>
          <a:ext cx="4525415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LUFC fans say…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MCFC fans Say…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GB" sz="2000" b="1" dirty="0"/>
                        <a:t>Leeds</a:t>
                      </a:r>
                    </a:p>
                    <a:p>
                      <a:r>
                        <a:rPr lang="en-GB" sz="2000" dirty="0"/>
                        <a:t>United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GB" sz="2000" b="1" dirty="0"/>
                        <a:t>Manchester</a:t>
                      </a:r>
                    </a:p>
                    <a:p>
                      <a:r>
                        <a:rPr lang="en-GB" sz="2000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30118"/>
              </p:ext>
            </p:extLst>
          </p:nvPr>
        </p:nvGraphicFramePr>
        <p:xfrm>
          <a:off x="5334040" y="3276600"/>
          <a:ext cx="304796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Theoretically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Equally likely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dirty="0"/>
                        <a:t>Relative Frequency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1994044" y="2514600"/>
            <a:ext cx="1371600" cy="369332"/>
          </a:xfrm>
          <a:prstGeom prst="wedgeRectCallout">
            <a:avLst>
              <a:gd name="adj1" fmla="val -27749"/>
              <a:gd name="adj2" fmla="val 228975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sz="1800" dirty="0">
                <a:solidFill>
                  <a:srgbClr val="333399"/>
                </a:solidFill>
              </a:rPr>
              <a:t>Subjective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3657600" y="2514600"/>
            <a:ext cx="1371600" cy="369332"/>
          </a:xfrm>
          <a:prstGeom prst="wedgeRectCallout">
            <a:avLst>
              <a:gd name="adj1" fmla="val -27749"/>
              <a:gd name="adj2" fmla="val 228975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sz="1800" dirty="0">
                <a:solidFill>
                  <a:srgbClr val="333399"/>
                </a:solidFill>
              </a:rPr>
              <a:t>Subjective</a:t>
            </a: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6858000" y="2514600"/>
            <a:ext cx="1371600" cy="369332"/>
          </a:xfrm>
          <a:prstGeom prst="wedgeRectCallout">
            <a:avLst>
              <a:gd name="adj1" fmla="val -27749"/>
              <a:gd name="adj2" fmla="val 228975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sz="1800" dirty="0">
                <a:solidFill>
                  <a:srgbClr val="333399"/>
                </a:solidFill>
              </a:rPr>
              <a:t>Empirical</a:t>
            </a:r>
          </a:p>
        </p:txBody>
      </p: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5334000" y="2521982"/>
            <a:ext cx="1371600" cy="369332"/>
          </a:xfrm>
          <a:prstGeom prst="wedgeRectCallout">
            <a:avLst>
              <a:gd name="adj1" fmla="val -27749"/>
              <a:gd name="adj2" fmla="val 228975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sz="1800" dirty="0">
                <a:solidFill>
                  <a:srgbClr val="333399"/>
                </a:solidFill>
              </a:rPr>
              <a:t>A priori</a:t>
            </a:r>
          </a:p>
        </p:txBody>
      </p:sp>
    </p:spTree>
    <p:extLst>
      <p:ext uri="{BB962C8B-B14F-4D97-AF65-F5344CB8AC3E}">
        <p14:creationId xmlns:p14="http://schemas.microsoft.com/office/powerpoint/2010/main" val="410341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8b9b0ea6-7cea-4736-801b-30f570449346" descr="Image">
            <a:extLst>
              <a:ext uri="{FF2B5EF4-FFF2-40B4-BE49-F238E27FC236}">
                <a16:creationId xmlns:a16="http://schemas.microsoft.com/office/drawing/2014/main" id="{567124E3-EAA6-43CA-AC06-08887626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4102060" cy="307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Subjective Probabilities – my colleague’s dog Toya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019145"/>
            <a:ext cx="6518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Subjective probabilities </a:t>
            </a:r>
            <a:r>
              <a:rPr lang="en-GB" sz="2000" b="1" dirty="0"/>
              <a:t>differ from person to person</a:t>
            </a:r>
          </a:p>
          <a:p>
            <a:endParaRPr lang="en-GB" sz="2000" b="1" dirty="0"/>
          </a:p>
          <a:p>
            <a:r>
              <a:rPr lang="en-GB" sz="1200" b="1" dirty="0"/>
              <a:t>(I’m not sure dogs do probabilities, but I sure hope it does before it run after the ball)</a:t>
            </a:r>
            <a:r>
              <a:rPr lang="en-GB" sz="2000" b="1" dirty="0"/>
              <a:t> 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943600" y="3505200"/>
            <a:ext cx="2286000" cy="1371600"/>
          </a:xfrm>
          <a:prstGeom prst="wedgeRectCallout">
            <a:avLst>
              <a:gd name="adj1" fmla="val -48486"/>
              <a:gd name="adj2" fmla="val 7036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 says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80-20 chance she brings the ball back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02771" y="2146041"/>
            <a:ext cx="2286000" cy="1371600"/>
          </a:xfrm>
          <a:prstGeom prst="wedgeRectCallout">
            <a:avLst>
              <a:gd name="adj1" fmla="val 64772"/>
              <a:gd name="adj2" fmla="val 493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Toya says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100-0 chance to bring the ball, give me a treat first!</a:t>
            </a:r>
          </a:p>
        </p:txBody>
      </p:sp>
    </p:spTree>
    <p:extLst>
      <p:ext uri="{BB962C8B-B14F-4D97-AF65-F5344CB8AC3E}">
        <p14:creationId xmlns:p14="http://schemas.microsoft.com/office/powerpoint/2010/main" val="280804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60BF-67AD-4A06-9E38-F1422B40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>
                <a:solidFill>
                  <a:srgbClr val="667EA6"/>
                </a:solidFill>
              </a:rPr>
              <a:t>Q1 – When tossing a coin, there is 50/50 chance of getting a head or a tail. Why do we believe this?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85970-CB0B-1D6C-9BF2-91499AB83D02}"/>
              </a:ext>
            </a:extLst>
          </p:cNvPr>
          <p:cNvSpPr txBox="1"/>
          <p:nvPr/>
        </p:nvSpPr>
        <p:spPr>
          <a:xfrm>
            <a:off x="381000" y="954881"/>
            <a:ext cx="39498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A – Because our parents have told us that there is 50% chance of getting head or tail.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B – Because we assume that there are only two possible outcomes and they are both equally likely in a fair coin, so we use a prior probability.</a:t>
            </a:r>
            <a:br>
              <a:rPr lang="en-GB" sz="1800" dirty="0"/>
            </a:br>
            <a:br>
              <a:rPr lang="en-GB" sz="1800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D57EA-D1A9-317A-DA39-491DD519685C}"/>
              </a:ext>
            </a:extLst>
          </p:cNvPr>
          <p:cNvSpPr txBox="1"/>
          <p:nvPr/>
        </p:nvSpPr>
        <p:spPr>
          <a:xfrm>
            <a:off x="384717" y="4243387"/>
            <a:ext cx="822959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C – Because when we flip it hundred times, we get heads in fifty of those trials and tail in other fifty of the trials. This is empirical probability.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D – This is a universal truth, we just believe it. No need to justify.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E – None of the above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6DCA9-CE43-38A4-D69C-842C0DE1B6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60" y="865186"/>
            <a:ext cx="4445140" cy="33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5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667EA6"/>
                </a:solidFill>
              </a:rPr>
              <a:t>#1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use ‘priori’ by combining different facts i.e.</a:t>
            </a:r>
          </a:p>
          <a:p>
            <a:pPr lvl="1"/>
            <a:r>
              <a:rPr lang="en-GB" dirty="0"/>
              <a:t>There are two mutually exclusive events: Head and Tail</a:t>
            </a:r>
          </a:p>
          <a:p>
            <a:pPr lvl="1"/>
            <a:r>
              <a:rPr lang="en-GB" dirty="0"/>
              <a:t>There are no other events as we believe that coin will not stand in the middle. :-) </a:t>
            </a:r>
          </a:p>
          <a:p>
            <a:pPr lvl="1"/>
            <a:r>
              <a:rPr lang="en-GB" dirty="0"/>
              <a:t>and all the events are equally likely</a:t>
            </a:r>
          </a:p>
          <a:p>
            <a:r>
              <a:rPr lang="en-GB" dirty="0"/>
              <a:t>By combining these three facts, we say that the likely hood of each event is 1/2.</a:t>
            </a:r>
          </a:p>
        </p:txBody>
      </p:sp>
    </p:spTree>
    <p:extLst>
      <p:ext uri="{BB962C8B-B14F-4D97-AF65-F5344CB8AC3E}">
        <p14:creationId xmlns:p14="http://schemas.microsoft.com/office/powerpoint/2010/main" val="379298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60BF-67AD-4A06-9E38-F1422B40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>
                <a:solidFill>
                  <a:srgbClr val="667EA6"/>
                </a:solidFill>
              </a:rPr>
              <a:t>Q2 – When I flipped a coin 20 times, the head appeared 13 times while tail appeared only 7 times. Does it mean that my coin is unfair?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4B21A-D069-9D06-C328-CE2E8E618932}"/>
              </a:ext>
            </a:extLst>
          </p:cNvPr>
          <p:cNvSpPr txBox="1"/>
          <p:nvPr/>
        </p:nvSpPr>
        <p:spPr>
          <a:xfrm>
            <a:off x="325244" y="1295400"/>
            <a:ext cx="386575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A – No, I guess this is just due to chance that the head appeared more often than the tail. 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B – Yes, there is some problem with the coin as we expect both events to occur exactly 10 times.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188D3-650C-2A35-BED9-686D04DA0641}"/>
              </a:ext>
            </a:extLst>
          </p:cNvPr>
          <p:cNvSpPr txBox="1"/>
          <p:nvPr/>
        </p:nvSpPr>
        <p:spPr>
          <a:xfrm>
            <a:off x="323384" y="4277142"/>
            <a:ext cx="828721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C – Yes, we can only expect a very little error due to chance, we cannot attribute this difference of 13/7 to chance only. There must be something going wrong. 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D – No, the coin is fair but the person who flipped the coin has not reported the outcomes truthfully.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FE04B-121C-E2CF-375E-D63F99C510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660" y="863599"/>
            <a:ext cx="4445140" cy="33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33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667EA6"/>
                </a:solidFill>
              </a:rPr>
              <a:t>#2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u="sng" dirty="0"/>
              <a:t>theoretical (a priori)</a:t>
            </a:r>
            <a:r>
              <a:rPr lang="en-GB" dirty="0"/>
              <a:t> probabilities are different </a:t>
            </a:r>
            <a:r>
              <a:rPr lang="en-GB" b="1" u="sng" dirty="0"/>
              <a:t>from empirical (experimental) probabilities. </a:t>
            </a:r>
            <a:r>
              <a:rPr lang="en-GB" dirty="0"/>
              <a:t>This is quite likely that the head appeared more often than the tail. We may need more trials to declare the coin unfair.</a:t>
            </a:r>
          </a:p>
        </p:txBody>
      </p:sp>
    </p:spTree>
    <p:extLst>
      <p:ext uri="{BB962C8B-B14F-4D97-AF65-F5344CB8AC3E}">
        <p14:creationId xmlns:p14="http://schemas.microsoft.com/office/powerpoint/2010/main" val="418114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60BF-67AD-4A06-9E38-F1422B40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447800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rgbClr val="667EA6"/>
                </a:solidFill>
              </a:rPr>
              <a:t>Q3 – Imagine you are working in a company as a business analyst. You are doing feasibility analysis for entering the Kenyan market. Your boss comes to you and tells you that there is a 50/50 chance our competitor will also enter this market</a:t>
            </a:r>
            <a:br>
              <a:rPr lang="en-GB" sz="2400" dirty="0"/>
            </a:br>
            <a:br>
              <a:rPr lang="en-GB" sz="2400" dirty="0"/>
            </a:b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6E426-1589-EEA8-E688-2148AB8FE99A}"/>
              </a:ext>
            </a:extLst>
          </p:cNvPr>
          <p:cNvSpPr txBox="1"/>
          <p:nvPr/>
        </p:nvSpPr>
        <p:spPr>
          <a:xfrm>
            <a:off x="381000" y="1752600"/>
            <a:ext cx="37082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A – Your boss knows everything so she must be right.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B – 50/50 appears to be a subjective probability.</a:t>
            </a:r>
          </a:p>
          <a:p>
            <a:endParaRPr lang="en-GB" sz="2200" dirty="0"/>
          </a:p>
          <a:p>
            <a:r>
              <a:rPr lang="en-GB" sz="2200" dirty="0"/>
              <a:t>C – It could be that your boss is using empirical probability.</a:t>
            </a:r>
            <a:br>
              <a:rPr lang="en-GB" sz="2200" dirty="0"/>
            </a:br>
            <a:endParaRPr lang="en-GB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F4F6A-2EEC-449E-5BC1-8ED1D1E8A9B9}"/>
              </a:ext>
            </a:extLst>
          </p:cNvPr>
          <p:cNvSpPr txBox="1"/>
          <p:nvPr/>
        </p:nvSpPr>
        <p:spPr>
          <a:xfrm>
            <a:off x="381000" y="5040351"/>
            <a:ext cx="8229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D – Your boss does not know more than a business analyst so she must listen to the analyst who will gain evidence from data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E – None of the above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E45FE-828B-8FA2-8874-9BAEEA201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27" y="1613693"/>
            <a:ext cx="4445140" cy="33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1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16B6-E40D-400D-B296-8C483819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600200"/>
          </a:xfrm>
        </p:spPr>
        <p:txBody>
          <a:bodyPr/>
          <a:lstStyle/>
          <a:p>
            <a:r>
              <a:rPr lang="en-GB" dirty="0"/>
              <a:t>A tiny bit of housekeeping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38F48-A972-479A-8F0C-8C5832033519}"/>
              </a:ext>
            </a:extLst>
          </p:cNvPr>
          <p:cNvSpPr txBox="1"/>
          <p:nvPr/>
        </p:nvSpPr>
        <p:spPr>
          <a:xfrm>
            <a:off x="304800" y="1447800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If you struggle with something, grab me after lecture or seminar for question.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If you are shy just reach out to me </a:t>
            </a:r>
            <a:r>
              <a:rPr lang="en-GB" sz="2400" i="1" dirty="0"/>
              <a:t>via </a:t>
            </a:r>
            <a:r>
              <a:rPr lang="en-GB" sz="2400" dirty="0"/>
              <a:t>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Send your questions if possible so that I can redirect you to the right course material or extra-material if I need to search for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Don’t worry if you feel that your question might be “stupid”: it won’t be. Asking questions just show that you care.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878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667EA6"/>
                </a:solidFill>
              </a:rPr>
              <a:t>#3 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 and C are both possible i.e. it can either be subjective or empirical. </a:t>
            </a:r>
          </a:p>
          <a:p>
            <a:pPr lvl="1"/>
            <a:r>
              <a:rPr lang="en-GB" dirty="0"/>
              <a:t>It could be a subjective probability as the term 50/50 gives an indication that your boss is uncertain.</a:t>
            </a:r>
          </a:p>
          <a:p>
            <a:pPr lvl="1"/>
            <a:r>
              <a:rPr lang="en-GB" dirty="0"/>
              <a:t>Or alternatively, it could be that she is aware of dozens of such cases, and in half of those cases, competitors did enter.</a:t>
            </a:r>
          </a:p>
        </p:txBody>
      </p:sp>
    </p:spTree>
    <p:extLst>
      <p:ext uri="{BB962C8B-B14F-4D97-AF65-F5344CB8AC3E}">
        <p14:creationId xmlns:p14="http://schemas.microsoft.com/office/powerpoint/2010/main" val="936095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Basic definitions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304800" y="1007675"/>
            <a:ext cx="7543800" cy="533400"/>
            <a:chOff x="304800" y="1007675"/>
            <a:chExt cx="7543800" cy="533400"/>
          </a:xfrm>
        </p:grpSpPr>
        <p:sp>
          <p:nvSpPr>
            <p:cNvPr id="12291" name="Rectangle 5"/>
            <p:cNvSpPr>
              <a:spLocks noChangeArrowheads="1"/>
            </p:cNvSpPr>
            <p:nvPr/>
          </p:nvSpPr>
          <p:spPr bwMode="auto">
            <a:xfrm>
              <a:off x="2514600" y="1007675"/>
              <a:ext cx="53340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>
              <a:lvl1pPr marL="342900" indent="-3429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pPr marL="0" indent="0">
                <a:spcBef>
                  <a:spcPct val="20000"/>
                </a:spcBef>
                <a:buClr>
                  <a:srgbClr val="333399"/>
                </a:buClr>
              </a:pPr>
              <a:r>
                <a:rPr lang="en-GB" altLang="en-US" sz="2000" b="0" dirty="0"/>
                <a:t>List of all possible outcomes in a situation</a:t>
              </a:r>
              <a:endParaRPr lang="en-US" altLang="en-US" sz="2000" b="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" y="1043543"/>
              <a:ext cx="2074607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GB" altLang="en-US" sz="2400" dirty="0">
                  <a:solidFill>
                    <a:srgbClr val="7030A0"/>
                  </a:solidFill>
                </a:rPr>
                <a:t>Sample</a:t>
              </a:r>
              <a:r>
                <a:rPr lang="en-GB" altLang="en-US" sz="2400" b="1" dirty="0">
                  <a:solidFill>
                    <a:srgbClr val="7030A0"/>
                  </a:solidFill>
                </a:rPr>
                <a:t> Space:</a:t>
              </a:r>
              <a:endParaRPr lang="en-GB" sz="2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67346" y="4422654"/>
            <a:ext cx="3581400" cy="682746"/>
            <a:chOff x="2641994" y="5165605"/>
            <a:chExt cx="3581400" cy="682746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2641994" y="5165605"/>
              <a:ext cx="3581400" cy="682746"/>
            </a:xfrm>
            <a:prstGeom prst="wedgeRoundRectCallout">
              <a:avLst>
                <a:gd name="adj1" fmla="val 10723"/>
                <a:gd name="adj2" fmla="val -44343"/>
                <a:gd name="adj3" fmla="val 16667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6" descr="Six-sided Dice Faces Clip Ar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394" y="5237039"/>
              <a:ext cx="3313548" cy="54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ular Callout 14"/>
          <p:cNvSpPr/>
          <p:nvPr/>
        </p:nvSpPr>
        <p:spPr>
          <a:xfrm>
            <a:off x="1066800" y="3073791"/>
            <a:ext cx="3182420" cy="646331"/>
          </a:xfrm>
          <a:prstGeom prst="wedgeRectCallout">
            <a:avLst>
              <a:gd name="adj1" fmla="val 44703"/>
              <a:gd name="adj2" fmla="val 153108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33399"/>
              </a:buClr>
            </a:pPr>
            <a:r>
              <a:rPr lang="en-GB" altLang="en-US" b="1" dirty="0"/>
              <a:t>When throwing a die, the sample space is {1, 2, 3, 4, 5, 6}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096000" y="3069061"/>
            <a:ext cx="1933254" cy="646331"/>
          </a:xfrm>
          <a:prstGeom prst="wedgeRectCallout">
            <a:avLst>
              <a:gd name="adj1" fmla="val -52469"/>
              <a:gd name="adj2" fmla="val 18729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33399"/>
              </a:buClr>
            </a:pPr>
            <a:r>
              <a:rPr lang="en-GB" altLang="en-US" b="1" dirty="0"/>
              <a:t>Each element is a sample point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04800" y="1371600"/>
            <a:ext cx="6934200" cy="685800"/>
            <a:chOff x="304800" y="2173932"/>
            <a:chExt cx="6934200" cy="685800"/>
          </a:xfrm>
        </p:grpSpPr>
        <p:sp>
          <p:nvSpPr>
            <p:cNvPr id="18" name="Rectangle 17"/>
            <p:cNvSpPr/>
            <p:nvPr/>
          </p:nvSpPr>
          <p:spPr>
            <a:xfrm>
              <a:off x="304800" y="2286000"/>
              <a:ext cx="192732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GB" altLang="en-US" sz="2400" dirty="0">
                  <a:solidFill>
                    <a:srgbClr val="00B050"/>
                  </a:solidFill>
                </a:rPr>
                <a:t>Sample</a:t>
              </a:r>
              <a:r>
                <a:rPr lang="en-GB" altLang="en-US" sz="2400" b="1" dirty="0">
                  <a:solidFill>
                    <a:srgbClr val="00B050"/>
                  </a:solidFill>
                </a:rPr>
                <a:t> Point:</a:t>
              </a:r>
              <a:endParaRPr lang="en-GB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514600" y="2173932"/>
              <a:ext cx="47244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>
              <a:lvl1pPr marL="342900" indent="-3429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pPr marL="0" indent="0">
                <a:spcBef>
                  <a:spcPct val="20000"/>
                </a:spcBef>
                <a:buClr>
                  <a:srgbClr val="333399"/>
                </a:buClr>
              </a:pPr>
              <a:r>
                <a:rPr lang="en-GB" altLang="en-US" sz="2000" b="0" dirty="0"/>
                <a:t>Each possible outcome in a situation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4800" y="1828800"/>
            <a:ext cx="6934200" cy="685800"/>
            <a:chOff x="304800" y="2173932"/>
            <a:chExt cx="6934200" cy="685800"/>
          </a:xfrm>
        </p:grpSpPr>
        <p:sp>
          <p:nvSpPr>
            <p:cNvPr id="27" name="Rectangle 26"/>
            <p:cNvSpPr/>
            <p:nvPr/>
          </p:nvSpPr>
          <p:spPr>
            <a:xfrm>
              <a:off x="304800" y="2286000"/>
              <a:ext cx="980461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GB" alt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Event:</a:t>
              </a:r>
              <a:endParaRPr lang="en-GB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2514600" y="2173932"/>
              <a:ext cx="47244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>
              <a:lvl1pPr marL="342900" indent="-3429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pPr marL="0" indent="0">
                <a:spcBef>
                  <a:spcPct val="20000"/>
                </a:spcBef>
                <a:buClr>
                  <a:srgbClr val="333399"/>
                </a:buClr>
              </a:pPr>
              <a:r>
                <a:rPr lang="en-GB" altLang="en-US" sz="2000" b="0" dirty="0"/>
                <a:t>A subset of the sample space</a:t>
              </a:r>
            </a:p>
          </p:txBody>
        </p:sp>
      </p:grpSp>
      <p:sp>
        <p:nvSpPr>
          <p:cNvPr id="29" name="Rectangular Callout 28"/>
          <p:cNvSpPr/>
          <p:nvPr/>
        </p:nvSpPr>
        <p:spPr>
          <a:xfrm>
            <a:off x="1093769" y="5344274"/>
            <a:ext cx="1933254" cy="646331"/>
          </a:xfrm>
          <a:prstGeom prst="wedgeRectCallout">
            <a:avLst>
              <a:gd name="adj1" fmla="val 87301"/>
              <a:gd name="adj2" fmla="val -813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33399"/>
              </a:buClr>
            </a:pPr>
            <a:r>
              <a:rPr lang="en-GB" altLang="en-US" b="1" dirty="0"/>
              <a:t>Outcome less than 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78650" y="4363948"/>
            <a:ext cx="1704654" cy="78426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5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9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Basic definitions</a:t>
            </a:r>
            <a:endParaRPr lang="en-GB" dirty="0"/>
          </a:p>
        </p:txBody>
      </p:sp>
      <p:pic>
        <p:nvPicPr>
          <p:cNvPr id="17" name="Picture 2" descr="https://onlinecourses.science.psu.edu/stat414/sites/onlinecourses.science.psu.edu.stat414/files/lesson02/card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64" y="3200400"/>
            <a:ext cx="7148727" cy="341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304800" y="1007675"/>
            <a:ext cx="7543800" cy="533400"/>
            <a:chOff x="304800" y="1007675"/>
            <a:chExt cx="7543800" cy="533400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2514600" y="1007675"/>
              <a:ext cx="53340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>
              <a:lvl1pPr marL="342900" indent="-3429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pPr marL="0" indent="0">
                <a:spcBef>
                  <a:spcPct val="20000"/>
                </a:spcBef>
                <a:buClr>
                  <a:srgbClr val="333399"/>
                </a:buClr>
              </a:pPr>
              <a:r>
                <a:rPr lang="en-GB" altLang="en-US" sz="2000" b="0" dirty="0"/>
                <a:t>List of all possible outcomes in a situation</a:t>
              </a:r>
              <a:endParaRPr lang="en-US" altLang="en-US" sz="2000" b="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" y="1043543"/>
              <a:ext cx="2074607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GB" altLang="en-US" sz="2400" dirty="0">
                  <a:solidFill>
                    <a:srgbClr val="7030A0"/>
                  </a:solidFill>
                </a:rPr>
                <a:t>Sample</a:t>
              </a:r>
              <a:r>
                <a:rPr lang="en-GB" altLang="en-US" sz="2400" b="1" dirty="0">
                  <a:solidFill>
                    <a:srgbClr val="7030A0"/>
                  </a:solidFill>
                </a:rPr>
                <a:t> Space:</a:t>
              </a:r>
              <a:endParaRPr lang="en-GB" sz="2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4800" y="1371600"/>
            <a:ext cx="6934200" cy="685800"/>
            <a:chOff x="304800" y="2173932"/>
            <a:chExt cx="6934200" cy="685800"/>
          </a:xfrm>
        </p:grpSpPr>
        <p:sp>
          <p:nvSpPr>
            <p:cNvPr id="33" name="Rectangle 32"/>
            <p:cNvSpPr/>
            <p:nvPr/>
          </p:nvSpPr>
          <p:spPr>
            <a:xfrm>
              <a:off x="304800" y="2286000"/>
              <a:ext cx="192732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GB" altLang="en-US" sz="2400" dirty="0">
                  <a:solidFill>
                    <a:srgbClr val="00B050"/>
                  </a:solidFill>
                </a:rPr>
                <a:t>Sample</a:t>
              </a:r>
              <a:r>
                <a:rPr lang="en-GB" altLang="en-US" sz="2400" b="1" dirty="0">
                  <a:solidFill>
                    <a:srgbClr val="00B050"/>
                  </a:solidFill>
                </a:rPr>
                <a:t> Point:</a:t>
              </a:r>
              <a:endParaRPr lang="en-GB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2514600" y="2173932"/>
              <a:ext cx="47244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>
              <a:lvl1pPr marL="342900" indent="-3429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pPr marL="0" indent="0">
                <a:spcBef>
                  <a:spcPct val="20000"/>
                </a:spcBef>
                <a:buClr>
                  <a:srgbClr val="333399"/>
                </a:buClr>
              </a:pPr>
              <a:r>
                <a:rPr lang="en-GB" altLang="en-US" sz="2000" b="0" dirty="0"/>
                <a:t>Each possible outcome in a situation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4800" y="1828800"/>
            <a:ext cx="6934200" cy="685800"/>
            <a:chOff x="304800" y="2173932"/>
            <a:chExt cx="6934200" cy="685800"/>
          </a:xfrm>
        </p:grpSpPr>
        <p:sp>
          <p:nvSpPr>
            <p:cNvPr id="36" name="Rectangle 35"/>
            <p:cNvSpPr/>
            <p:nvPr/>
          </p:nvSpPr>
          <p:spPr>
            <a:xfrm>
              <a:off x="304800" y="2286000"/>
              <a:ext cx="980461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GB" alt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Event:</a:t>
              </a:r>
              <a:endParaRPr lang="en-GB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2514600" y="2173932"/>
              <a:ext cx="47244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>
              <a:lvl1pPr marL="342900" indent="-3429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pPr marL="0" indent="0">
                <a:spcBef>
                  <a:spcPct val="20000"/>
                </a:spcBef>
                <a:buClr>
                  <a:srgbClr val="333399"/>
                </a:buClr>
              </a:pPr>
              <a:r>
                <a:rPr lang="en-GB" altLang="en-US" sz="2000" b="0" dirty="0"/>
                <a:t>A subset of the sample space</a:t>
              </a: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813370" y="3017178"/>
            <a:ext cx="873304" cy="3764622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29757" y="3113926"/>
            <a:ext cx="7299843" cy="357711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3164387" y="4003496"/>
            <a:ext cx="614791" cy="945222"/>
          </a:xfrm>
          <a:prstGeom prst="rect">
            <a:avLst/>
          </a:prstGeom>
          <a:noFill/>
          <a:ln w="762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ular Callout 6"/>
          <p:cNvSpPr/>
          <p:nvPr/>
        </p:nvSpPr>
        <p:spPr>
          <a:xfrm>
            <a:off x="4343400" y="2819400"/>
            <a:ext cx="1981200" cy="803096"/>
          </a:xfrm>
          <a:prstGeom prst="wedgeRectCallout">
            <a:avLst>
              <a:gd name="adj1" fmla="val -81508"/>
              <a:gd name="adj2" fmla="val 142268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All outcomes are </a:t>
            </a:r>
            <a:r>
              <a:rPr lang="en-GB" b="1" dirty="0"/>
              <a:t>mutually exclusive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33400" y="4800600"/>
            <a:ext cx="8001000" cy="106680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5364822" y="4007778"/>
            <a:ext cx="614791" cy="945222"/>
          </a:xfrm>
          <a:prstGeom prst="rect">
            <a:avLst/>
          </a:prstGeom>
          <a:noFill/>
          <a:ln w="762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ular Callout 43"/>
          <p:cNvSpPr/>
          <p:nvPr/>
        </p:nvSpPr>
        <p:spPr>
          <a:xfrm>
            <a:off x="4343400" y="2819400"/>
            <a:ext cx="1981200" cy="803096"/>
          </a:xfrm>
          <a:prstGeom prst="wedgeRectCallout">
            <a:avLst>
              <a:gd name="adj1" fmla="val 15986"/>
              <a:gd name="adj2" fmla="val 102609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All outcomes are </a:t>
            </a:r>
            <a:r>
              <a:rPr lang="en-GB" b="1" dirty="0"/>
              <a:t>mutually exclusive</a:t>
            </a:r>
          </a:p>
        </p:txBody>
      </p:sp>
      <p:sp>
        <p:nvSpPr>
          <p:cNvPr id="45" name="Rectangular Callout 44"/>
          <p:cNvSpPr/>
          <p:nvPr/>
        </p:nvSpPr>
        <p:spPr>
          <a:xfrm>
            <a:off x="1828800" y="2514600"/>
            <a:ext cx="1981200" cy="803096"/>
          </a:xfrm>
          <a:prstGeom prst="wedgeRectCallout">
            <a:avLst>
              <a:gd name="adj1" fmla="val -22390"/>
              <a:gd name="adj2" fmla="val 244614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Events may </a:t>
            </a:r>
            <a:r>
              <a:rPr lang="en-GB" b="1" dirty="0"/>
              <a:t>not</a:t>
            </a:r>
            <a:r>
              <a:rPr lang="en-GB" dirty="0"/>
              <a:t> be </a:t>
            </a:r>
            <a:r>
              <a:rPr lang="en-GB" b="1" dirty="0"/>
              <a:t>mutually exclusive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1828800" y="2514600"/>
            <a:ext cx="1981200" cy="803096"/>
          </a:xfrm>
          <a:prstGeom prst="wedgeRectCallout">
            <a:avLst>
              <a:gd name="adj1" fmla="val -61284"/>
              <a:gd name="adj2" fmla="val 93654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Events may </a:t>
            </a:r>
            <a:r>
              <a:rPr lang="en-GB" b="1" dirty="0"/>
              <a:t>not</a:t>
            </a:r>
            <a:r>
              <a:rPr lang="en-GB" dirty="0"/>
              <a:t> be </a:t>
            </a:r>
            <a:r>
              <a:rPr lang="en-GB" b="1" dirty="0"/>
              <a:t>mutually exclusive</a:t>
            </a:r>
          </a:p>
        </p:txBody>
      </p:sp>
    </p:spTree>
    <p:extLst>
      <p:ext uri="{BB962C8B-B14F-4D97-AF65-F5344CB8AC3E}">
        <p14:creationId xmlns:p14="http://schemas.microsoft.com/office/powerpoint/2010/main" val="391676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" grpId="0" animBg="1"/>
      <p:bldP spid="40" grpId="0" animBg="1"/>
      <p:bldP spid="7" grpId="0" animBg="1"/>
      <p:bldP spid="42" grpId="0" animBg="1"/>
      <p:bldP spid="43" grpId="0" animBg="1"/>
      <p:bldP spid="44" grpId="0" animBg="1"/>
      <p:bldP spid="45" grpId="0" animBg="1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Basic definitions</a:t>
            </a:r>
            <a:endParaRPr lang="en-GB" dirty="0"/>
          </a:p>
        </p:txBody>
      </p:sp>
      <p:pic>
        <p:nvPicPr>
          <p:cNvPr id="17" name="Picture 2" descr="https://onlinecourses.science.psu.edu/stat414/sites/onlinecourses.science.psu.edu.stat414/files/lesson02/card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64" y="3200400"/>
            <a:ext cx="7148727" cy="341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ounded Rectangle 38"/>
          <p:cNvSpPr/>
          <p:nvPr/>
        </p:nvSpPr>
        <p:spPr>
          <a:xfrm>
            <a:off x="813370" y="3017178"/>
            <a:ext cx="873304" cy="3764622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ounded Rectangle 41"/>
          <p:cNvSpPr/>
          <p:nvPr/>
        </p:nvSpPr>
        <p:spPr>
          <a:xfrm>
            <a:off x="2514600" y="4800600"/>
            <a:ext cx="6019800" cy="106680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4189F-1E80-1C03-2EE6-7347F9D6EADB}"/>
              </a:ext>
            </a:extLst>
          </p:cNvPr>
          <p:cNvSpPr txBox="1"/>
          <p:nvPr/>
        </p:nvSpPr>
        <p:spPr>
          <a:xfrm>
            <a:off x="309482" y="869486"/>
            <a:ext cx="83011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Two events are </a:t>
            </a:r>
            <a:r>
              <a:rPr lang="en-GB" sz="2400" b="1" dirty="0"/>
              <a:t>mutually exclusive</a:t>
            </a:r>
            <a:r>
              <a:rPr lang="en-GB" sz="2400" dirty="0"/>
              <a:t> if both the events cannot occur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31374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Basic definitions</a:t>
            </a:r>
            <a:endParaRPr lang="en-GB" dirty="0"/>
          </a:p>
        </p:txBody>
      </p:sp>
      <p:pic>
        <p:nvPicPr>
          <p:cNvPr id="17" name="Picture 2" descr="https://onlinecourses.science.psu.edu/stat414/sites/onlinecourses.science.psu.edu.stat414/files/lesson02/card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64" y="3200400"/>
            <a:ext cx="7148727" cy="341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ounded Rectangle 38"/>
          <p:cNvSpPr/>
          <p:nvPr/>
        </p:nvSpPr>
        <p:spPr>
          <a:xfrm>
            <a:off x="813369" y="3017178"/>
            <a:ext cx="7400873" cy="1900718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ounded Rectangle 41"/>
          <p:cNvSpPr/>
          <p:nvPr/>
        </p:nvSpPr>
        <p:spPr>
          <a:xfrm>
            <a:off x="813368" y="3017178"/>
            <a:ext cx="3606232" cy="3673866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4189F-1E80-1C03-2EE6-7347F9D6EADB}"/>
              </a:ext>
            </a:extLst>
          </p:cNvPr>
          <p:cNvSpPr txBox="1"/>
          <p:nvPr/>
        </p:nvSpPr>
        <p:spPr>
          <a:xfrm>
            <a:off x="309482" y="869486"/>
            <a:ext cx="83011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 set of events is </a:t>
            </a:r>
            <a:r>
              <a:rPr lang="en-GB" sz="2400" b="1" dirty="0"/>
              <a:t>collectively exhaustive</a:t>
            </a:r>
            <a:r>
              <a:rPr lang="en-GB" sz="2400" dirty="0"/>
              <a:t> if one of the events must occur.</a:t>
            </a:r>
          </a:p>
        </p:txBody>
      </p:sp>
      <p:sp>
        <p:nvSpPr>
          <p:cNvPr id="3" name="Rounded Rectangle 41">
            <a:extLst>
              <a:ext uri="{FF2B5EF4-FFF2-40B4-BE49-F238E27FC236}">
                <a16:creationId xmlns:a16="http://schemas.microsoft.com/office/drawing/2014/main" id="{38124CB5-707E-6ED7-D6F8-36F8C7B65905}"/>
              </a:ext>
            </a:extLst>
          </p:cNvPr>
          <p:cNvSpPr/>
          <p:nvPr/>
        </p:nvSpPr>
        <p:spPr>
          <a:xfrm>
            <a:off x="3733799" y="4030893"/>
            <a:ext cx="4480443" cy="2675457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60BF-67AD-4A06-9E38-F1422B40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>
                <a:solidFill>
                  <a:srgbClr val="667EA6"/>
                </a:solidFill>
              </a:rPr>
              <a:t>Q4 – An event is a subset of the sample space</a:t>
            </a:r>
            <a:br>
              <a:rPr lang="en-GB" sz="2400" dirty="0">
                <a:solidFill>
                  <a:srgbClr val="667EA6"/>
                </a:solidFill>
              </a:rPr>
            </a:br>
            <a:br>
              <a:rPr lang="en-GB" sz="2400" dirty="0"/>
            </a:br>
            <a:br>
              <a:rPr lang="en-GB" sz="2400" dirty="0"/>
            </a:b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F93BE-B172-BAE3-C69C-7BF1979D473F}"/>
              </a:ext>
            </a:extLst>
          </p:cNvPr>
          <p:cNvSpPr txBox="1"/>
          <p:nvPr/>
        </p:nvSpPr>
        <p:spPr>
          <a:xfrm>
            <a:off x="304800" y="4167187"/>
            <a:ext cx="86868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A – Events in a sample space are always mutually exclusive.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B – Events in a sample space are always collectively exhaustive.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C – Events in a sample space do not need to be mutually exclusive.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D – Events in a sample space do not need to be collectively exhaustive.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29D2B-24EE-473B-4F95-9B68FE8CCE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60" y="636586"/>
            <a:ext cx="4445140" cy="33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47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667EA6"/>
                </a:solidFill>
              </a:rPr>
              <a:t>#4 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Events in a sample space do not need to be mutually exclusive</a:t>
            </a:r>
          </a:p>
          <a:p>
            <a:r>
              <a:rPr lang="en-GB" dirty="0"/>
              <a:t>Events in a sample space do not need to be collectively exhaustive</a:t>
            </a:r>
          </a:p>
        </p:txBody>
      </p:sp>
    </p:spTree>
    <p:extLst>
      <p:ext uri="{BB962C8B-B14F-4D97-AF65-F5344CB8AC3E}">
        <p14:creationId xmlns:p14="http://schemas.microsoft.com/office/powerpoint/2010/main" val="1988503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check poi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958" y="2190750"/>
            <a:ext cx="701792" cy="70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914400" y="1905000"/>
          <a:ext cx="8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2" descr="http://nexnet.files.wordpress.com/2013/02/kliponious-black-tic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19600"/>
            <a:ext cx="636816" cy="72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537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Venn diagrams</a:t>
            </a:r>
            <a:endParaRPr lang="en-GB" dirty="0"/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339456" y="914400"/>
            <a:ext cx="52231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sz="2000" dirty="0">
                <a:latin typeface="+mn-lt"/>
              </a:rPr>
              <a:t>A graphical representation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339456" y="1390710"/>
            <a:ext cx="57565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sz="2000" dirty="0">
                <a:latin typeface="+mn-lt"/>
              </a:rPr>
              <a:t>Useful when solving more complex problems</a:t>
            </a:r>
            <a:endParaRPr lang="en-GB" altLang="en-US" sz="2000" b="0" dirty="0">
              <a:latin typeface="+mn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743200" y="3109488"/>
            <a:ext cx="3581400" cy="2438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/>
              <a:t>U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62600" y="2286000"/>
            <a:ext cx="3048000" cy="1356888"/>
            <a:chOff x="5638800" y="2372630"/>
            <a:chExt cx="3048000" cy="1356888"/>
          </a:xfrm>
        </p:grpSpPr>
        <p:sp>
          <p:nvSpPr>
            <p:cNvPr id="10" name="Flowchart: Connector 9"/>
            <p:cNvSpPr/>
            <p:nvPr/>
          </p:nvSpPr>
          <p:spPr>
            <a:xfrm>
              <a:off x="5638800" y="3642188"/>
              <a:ext cx="76200" cy="8733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477000" y="2372630"/>
              <a:ext cx="2209800" cy="685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 point represents an outcome</a:t>
              </a:r>
            </a:p>
          </p:txBody>
        </p:sp>
        <p:cxnSp>
          <p:nvCxnSpPr>
            <p:cNvPr id="14" name="Elbow Connector 13"/>
            <p:cNvCxnSpPr>
              <a:stCxn id="12" idx="2"/>
            </p:cNvCxnSpPr>
            <p:nvPr/>
          </p:nvCxnSpPr>
          <p:spPr>
            <a:xfrm rot="5400000">
              <a:off x="6449038" y="2552992"/>
              <a:ext cx="627425" cy="1638300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9456" y="3642888"/>
            <a:ext cx="4156344" cy="2019300"/>
            <a:chOff x="339456" y="3729518"/>
            <a:chExt cx="4156344" cy="2019300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3124200" y="3729518"/>
              <a:ext cx="1371600" cy="13716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581400" y="4191000"/>
              <a:ext cx="409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r>
                <a:rPr lang="en-US" altLang="en-US" dirty="0"/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39456" y="5063018"/>
              <a:ext cx="2209800" cy="685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 loop or circle represents an event</a:t>
              </a:r>
            </a:p>
          </p:txBody>
        </p:sp>
        <p:cxnSp>
          <p:nvCxnSpPr>
            <p:cNvPr id="18" name="Elbow Connector 17"/>
            <p:cNvCxnSpPr>
              <a:stCxn id="17" idx="0"/>
            </p:cNvCxnSpPr>
            <p:nvPr/>
          </p:nvCxnSpPr>
          <p:spPr>
            <a:xfrm rot="5400000" flipH="1" flipV="1">
              <a:off x="2036628" y="3823046"/>
              <a:ext cx="647700" cy="1832244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4219575" y="6027003"/>
            <a:ext cx="492442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Help you visualise the relationships between events</a:t>
            </a:r>
          </a:p>
        </p:txBody>
      </p:sp>
    </p:spTree>
    <p:extLst>
      <p:ext uri="{BB962C8B-B14F-4D97-AF65-F5344CB8AC3E}">
        <p14:creationId xmlns:p14="http://schemas.microsoft.com/office/powerpoint/2010/main" val="6176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92" name="Text Box 10"/>
              <p:cNvSpPr txBox="1">
                <a:spLocks noChangeArrowheads="1"/>
              </p:cNvSpPr>
              <p:nvPr/>
            </p:nvSpPr>
            <p:spPr bwMode="auto">
              <a:xfrm>
                <a:off x="304800" y="1905000"/>
                <a:ext cx="5562805" cy="717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r>
                  <a:rPr lang="en-GB" altLang="en-US" sz="2000" dirty="0">
                    <a:latin typeface="+mn-lt"/>
                  </a:rPr>
                  <a:t>The part of the sample space which is not part of </a:t>
                </a:r>
              </a:p>
              <a:p>
                <a:r>
                  <a:rPr lang="en-GB" altLang="en-US" sz="2000" dirty="0">
                    <a:latin typeface="+mn-lt"/>
                  </a:rPr>
                  <a:t>event A is called the </a:t>
                </a:r>
                <a:r>
                  <a:rPr lang="en-GB" altLang="en-US" sz="2000" dirty="0">
                    <a:solidFill>
                      <a:srgbClr val="333399"/>
                    </a:solidFill>
                    <a:latin typeface="+mn-lt"/>
                  </a:rPr>
                  <a:t>complement</a:t>
                </a:r>
                <a:r>
                  <a:rPr lang="en-GB" altLang="en-US" sz="2000" dirty="0">
                    <a:latin typeface="+mn-lt"/>
                  </a:rPr>
                  <a:t> of A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b="1" i="1" smtClean="0"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GB" altLang="en-US" sz="2000" b="1" i="1" smtClean="0">
                        <a:latin typeface="Cambria Math"/>
                      </a:rPr>
                      <m:t>,</m:t>
                    </m:r>
                    <m:acc>
                      <m:accPr>
                        <m:chr m:val="́"/>
                        <m:ctrlPr>
                          <a:rPr lang="en-GB" alt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2000" b="1" i="1" smtClean="0"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GB" altLang="en-US" sz="2000" b="1" i="1" smtClean="0">
                        <a:latin typeface="Cambria Math"/>
                      </a:rPr>
                      <m:t>, </m:t>
                    </m:r>
                    <m:r>
                      <a:rPr lang="en-GB" altLang="en-US" sz="2000" b="1" i="0" smtClean="0">
                        <a:latin typeface="Cambria Math"/>
                      </a:rPr>
                      <m:t>𝐨𝐫</m:t>
                    </m:r>
                    <m:r>
                      <a:rPr lang="en-GB" altLang="en-US" sz="2000" b="1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GB" alt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0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GB" altLang="en-US" sz="2000" b="1" i="1" smtClean="0">
                            <a:latin typeface="Cambria Math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GB" altLang="en-US" sz="2000" dirty="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1639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905000"/>
                <a:ext cx="5562805" cy="717632"/>
              </a:xfrm>
              <a:prstGeom prst="rect">
                <a:avLst/>
              </a:prstGeom>
              <a:blipFill rotWithShape="1">
                <a:blip r:embed="rId3"/>
                <a:stretch>
                  <a:fillRect l="-1095" t="-4274" r="-110" b="-145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Venn diagrams</a:t>
            </a:r>
            <a:endParaRPr lang="en-GB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743200" y="3109488"/>
            <a:ext cx="3581400" cy="243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t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/>
              <a:t>U</a:t>
            </a: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3124200" y="3642888"/>
            <a:ext cx="1371600" cy="1371600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581400" y="4104370"/>
            <a:ext cx="40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US" altLang="en-US" dirty="0"/>
              <a:t>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77000" y="4800600"/>
            <a:ext cx="22098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A’ or A</a:t>
            </a:r>
            <a:r>
              <a:rPr lang="en-GB" sz="3200" baseline="30000" dirty="0"/>
              <a:t>c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V="1">
            <a:off x="5964934" y="3336034"/>
            <a:ext cx="909832" cy="2324100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  <a:prstDash val="sysDash"/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Box 1027"/>
          <p:cNvSpPr txBox="1">
            <a:spLocks noChangeArrowheads="1"/>
          </p:cNvSpPr>
          <p:nvPr/>
        </p:nvSpPr>
        <p:spPr bwMode="auto">
          <a:xfrm>
            <a:off x="339456" y="914400"/>
            <a:ext cx="52231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sz="2000" dirty="0">
                <a:latin typeface="+mn-lt"/>
              </a:rPr>
              <a:t>A graphical representation</a:t>
            </a:r>
          </a:p>
        </p:txBody>
      </p:sp>
      <p:sp>
        <p:nvSpPr>
          <p:cNvPr id="24" name="Text Box 1028"/>
          <p:cNvSpPr txBox="1">
            <a:spLocks noChangeArrowheads="1"/>
          </p:cNvSpPr>
          <p:nvPr/>
        </p:nvSpPr>
        <p:spPr bwMode="auto">
          <a:xfrm>
            <a:off x="339456" y="1390710"/>
            <a:ext cx="57565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sz="2000" dirty="0">
                <a:latin typeface="+mn-lt"/>
              </a:rPr>
              <a:t>Useful when solving more complex problems</a:t>
            </a:r>
            <a:endParaRPr lang="en-GB" altLang="en-US" sz="2000" b="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28333" y="4505980"/>
            <a:ext cx="1039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Not A</a:t>
            </a:r>
          </a:p>
        </p:txBody>
      </p:sp>
    </p:spTree>
    <p:extLst>
      <p:ext uri="{BB962C8B-B14F-4D97-AF65-F5344CB8AC3E}">
        <p14:creationId xmlns:p14="http://schemas.microsoft.com/office/powerpoint/2010/main" val="123857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05483717"/>
              </p:ext>
            </p:extLst>
          </p:nvPr>
        </p:nvGraphicFramePr>
        <p:xfrm>
          <a:off x="914400" y="1905000"/>
          <a:ext cx="8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4216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12"/>
              <p:cNvSpPr txBox="1">
                <a:spLocks noChangeArrowheads="1"/>
              </p:cNvSpPr>
              <p:nvPr/>
            </p:nvSpPr>
            <p:spPr bwMode="auto">
              <a:xfrm>
                <a:off x="914400" y="3272135"/>
                <a:ext cx="2494144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GB" alt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altLang="en-US" b="1" i="0" smtClean="0">
                                  <a:latin typeface="Cambria Math"/>
                                </a:rPr>
                                <m:t>𝐗</m:t>
                              </m:r>
                            </m:e>
                          </m:acc>
                        </m:e>
                      </m:d>
                      <m:r>
                        <a:rPr lang="en-GB" altLang="en-US" i="1">
                          <a:latin typeface="Cambria Math"/>
                        </a:rPr>
                        <m:t>=</m:t>
                      </m:r>
                      <m:r>
                        <a:rPr lang="en-GB" altLang="en-US" b="1" i="1" smtClean="0">
                          <a:latin typeface="Cambria Math"/>
                        </a:rPr>
                        <m:t>𝟏</m:t>
                      </m:r>
                      <m:r>
                        <a:rPr lang="en-GB" altLang="en-US" b="1" i="1" smtClean="0">
                          <a:latin typeface="Cambria Math"/>
                        </a:rPr>
                        <m:t>−</m:t>
                      </m:r>
                      <m:r>
                        <a:rPr lang="en-GB" altLang="en-US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b="1" i="0" smtClean="0">
                              <a:latin typeface="Cambria Math"/>
                            </a:rPr>
                            <m:t>𝐗</m:t>
                          </m:r>
                        </m:e>
                      </m:d>
                    </m:oMath>
                  </m:oMathPara>
                </a14:m>
                <a:endParaRPr lang="en-GB" altLang="en-US" dirty="0"/>
              </a:p>
            </p:txBody>
          </p:sp>
        </mc:Choice>
        <mc:Fallback xmlns="">
          <p:sp>
            <p:nvSpPr>
              <p:cNvPr id="4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272135"/>
                <a:ext cx="249414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5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2"/>
              <p:cNvSpPr txBox="1">
                <a:spLocks noChangeArrowheads="1"/>
              </p:cNvSpPr>
              <p:nvPr/>
            </p:nvSpPr>
            <p:spPr bwMode="auto">
              <a:xfrm>
                <a:off x="914400" y="1932890"/>
                <a:ext cx="906595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GB" alt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altLang="en-US" b="1" i="0" smtClean="0">
                                  <a:latin typeface="Cambria Math"/>
                                </a:rPr>
                                <m:t>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altLang="en-US" dirty="0"/>
              </a:p>
            </p:txBody>
          </p:sp>
        </mc:Choice>
        <mc:Fallback xmlns="">
          <p:sp>
            <p:nvSpPr>
              <p:cNvPr id="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932890"/>
                <a:ext cx="906595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557" b="-1315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/>
          <p:cNvSpPr/>
          <p:nvPr/>
        </p:nvSpPr>
        <p:spPr>
          <a:xfrm>
            <a:off x="1396272" y="1371600"/>
            <a:ext cx="5461728" cy="369332"/>
          </a:xfrm>
          <a:prstGeom prst="wedgeRectCallout">
            <a:avLst>
              <a:gd name="adj1" fmla="val -47082"/>
              <a:gd name="adj2" fmla="val 1063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altLang="en-US" dirty="0"/>
              <a:t>The bar shows the event </a:t>
            </a:r>
            <a:r>
              <a:rPr lang="en-GB" altLang="en-US" b="1" dirty="0">
                <a:solidFill>
                  <a:srgbClr val="333399"/>
                </a:solidFill>
              </a:rPr>
              <a:t>NOT</a:t>
            </a:r>
            <a:r>
              <a:rPr lang="en-GB" altLang="en-US" dirty="0"/>
              <a:t> occurring (a complement)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2438400" y="2249269"/>
            <a:ext cx="4953000" cy="646331"/>
          </a:xfrm>
          <a:prstGeom prst="wedgeRectCallout">
            <a:avLst>
              <a:gd name="adj1" fmla="val -50934"/>
              <a:gd name="adj2" fmla="val 11260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The probability of the event NOT occurring is 1 minus the probability of the event occurring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71743"/>
              </p:ext>
            </p:extLst>
          </p:nvPr>
        </p:nvGraphicFramePr>
        <p:xfrm>
          <a:off x="4267200" y="3657600"/>
          <a:ext cx="4525415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Leeds United fans say…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Manc</a:t>
                      </a:r>
                      <a:r>
                        <a:rPr lang="en-GB" dirty="0"/>
                        <a:t>. City fans Say…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GB" sz="2000" b="1" dirty="0"/>
                        <a:t>Leeds</a:t>
                      </a:r>
                    </a:p>
                    <a:p>
                      <a:r>
                        <a:rPr lang="en-GB" sz="2000" dirty="0"/>
                        <a:t>United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GB" sz="2000" b="1" dirty="0"/>
                        <a:t>Manchester</a:t>
                      </a:r>
                    </a:p>
                    <a:p>
                      <a:r>
                        <a:rPr lang="en-GB" sz="2000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Complement</a:t>
            </a:r>
            <a:endParaRPr lang="en-GB" dirty="0"/>
          </a:p>
        </p:txBody>
      </p:sp>
      <p:sp>
        <p:nvSpPr>
          <p:cNvPr id="8" name="Explosion 1 7"/>
          <p:cNvSpPr/>
          <p:nvPr/>
        </p:nvSpPr>
        <p:spPr>
          <a:xfrm>
            <a:off x="3810000" y="3352800"/>
            <a:ext cx="2438400" cy="15240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22727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806700" y="5115580"/>
            <a:ext cx="3098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>
                <a:latin typeface="Courier New" pitchFamily="49" charset="0"/>
                <a:cs typeface="Courier New" pitchFamily="49" charset="0"/>
              </a:rPr>
              <a:t>{(H,H),(T,T)}</a:t>
            </a:r>
          </a:p>
        </p:txBody>
      </p:sp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55931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solidFill>
                  <a:srgbClr val="333399"/>
                </a:solidFill>
              </a:rPr>
              <a:t>Example: </a:t>
            </a:r>
            <a:r>
              <a:rPr lang="en-GB" altLang="en-US" b="0" dirty="0"/>
              <a:t>Suppose we toss a coin twice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Venn diagrams</a:t>
            </a:r>
            <a:endParaRPr lang="en-GB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331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/>
              <a:t>The sample space is…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3395008"/>
            <a:ext cx="62885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/>
              <a:t>If event A is “</a:t>
            </a:r>
            <a:r>
              <a:rPr lang="en-GB" altLang="en-US" dirty="0"/>
              <a:t>exactly one head</a:t>
            </a:r>
            <a:r>
              <a:rPr lang="en-GB" altLang="en-US" b="0" dirty="0"/>
              <a:t> occurs”, then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04061" y="2286000"/>
            <a:ext cx="67255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>
                <a:latin typeface="Courier New" pitchFamily="49" charset="0"/>
                <a:cs typeface="Courier New" pitchFamily="49" charset="0"/>
              </a:rPr>
              <a:t>{(H,H),(H,T),(T,H),(T,T)}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905000" y="2286000"/>
            <a:ext cx="4724400" cy="533400"/>
            <a:chOff x="1905000" y="2286000"/>
            <a:chExt cx="4724400" cy="533400"/>
          </a:xfrm>
        </p:grpSpPr>
        <p:grpSp>
          <p:nvGrpSpPr>
            <p:cNvPr id="18" name="Group 17"/>
            <p:cNvGrpSpPr/>
            <p:nvPr/>
          </p:nvGrpSpPr>
          <p:grpSpPr>
            <a:xfrm>
              <a:off x="3170767" y="2286000"/>
              <a:ext cx="927100" cy="533400"/>
              <a:chOff x="3657600" y="5257800"/>
              <a:chExt cx="927100" cy="68580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3657600" y="5257800"/>
                <a:ext cx="4572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/>
                  <a:t>H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127500" y="5257800"/>
                <a:ext cx="457200" cy="6858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/>
                  <a:t>T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474634" y="2286000"/>
              <a:ext cx="927100" cy="533400"/>
              <a:chOff x="4864100" y="5257800"/>
              <a:chExt cx="927100" cy="6858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864100" y="5257800"/>
                <a:ext cx="457200" cy="6858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/>
                  <a:t>T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5334000" y="5257800"/>
                <a:ext cx="4572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/>
                  <a:t>H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702300" y="2286000"/>
              <a:ext cx="927100" cy="533400"/>
              <a:chOff x="6083300" y="5257800"/>
              <a:chExt cx="927100" cy="685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083300" y="5257800"/>
                <a:ext cx="457200" cy="6858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/>
                  <a:t>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553200" y="5257800"/>
                <a:ext cx="457200" cy="6858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/>
                  <a:t>T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905000" y="2286000"/>
              <a:ext cx="927100" cy="533400"/>
              <a:chOff x="2438400" y="5257800"/>
              <a:chExt cx="927100" cy="6858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438400" y="5257800"/>
                <a:ext cx="4572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/>
                  <a:t>H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908300" y="5257800"/>
                <a:ext cx="4572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/>
                  <a:t>H</a:t>
                </a: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2799461" y="3810000"/>
            <a:ext cx="3098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>
                <a:latin typeface="Courier New" pitchFamily="49" charset="0"/>
                <a:cs typeface="Courier New" pitchFamily="49" charset="0"/>
              </a:rPr>
              <a:t>{(H,T),(T,H)}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304800" y="4648200"/>
            <a:ext cx="25288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/>
              <a:t>and event A</a:t>
            </a:r>
            <a:r>
              <a:rPr lang="en-GB" altLang="en-US" b="0" baseline="30000" dirty="0"/>
              <a:t>c</a:t>
            </a:r>
            <a:r>
              <a:rPr lang="en-GB" altLang="en-US" b="0" dirty="0"/>
              <a:t> is…</a:t>
            </a:r>
          </a:p>
        </p:txBody>
      </p:sp>
      <p:pic>
        <p:nvPicPr>
          <p:cNvPr id="1026" name="Picture 2" descr="http://blog.hallmarkcoins.co.uk/wp-content/uploads/2014/04/22268882_BG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618" y="519470"/>
            <a:ext cx="1007982" cy="138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blog.hallmarkcoins.co.uk/wp-content/uploads/2014/04/22268882_BG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61" y="140970"/>
            <a:ext cx="1007982" cy="138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9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/>
      <p:bldP spid="3" grpId="0"/>
      <p:bldP spid="22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027"/>
          <p:cNvSpPr>
            <a:spLocks noChangeArrowheads="1"/>
          </p:cNvSpPr>
          <p:nvPr/>
        </p:nvSpPr>
        <p:spPr bwMode="auto">
          <a:xfrm>
            <a:off x="2743200" y="1828800"/>
            <a:ext cx="3581400" cy="2438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/>
              <a:t>U</a:t>
            </a:r>
          </a:p>
        </p:txBody>
      </p:sp>
      <p:sp>
        <p:nvSpPr>
          <p:cNvPr id="18436" name="Oval 1028"/>
          <p:cNvSpPr>
            <a:spLocks noChangeArrowheads="1"/>
          </p:cNvSpPr>
          <p:nvPr/>
        </p:nvSpPr>
        <p:spPr bwMode="auto">
          <a:xfrm>
            <a:off x="3124200" y="2362200"/>
            <a:ext cx="1371600" cy="1371600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18437" name="Text Box 1029"/>
          <p:cNvSpPr txBox="1">
            <a:spLocks noChangeArrowheads="1"/>
          </p:cNvSpPr>
          <p:nvPr/>
        </p:nvSpPr>
        <p:spPr bwMode="auto">
          <a:xfrm>
            <a:off x="3557378" y="2743200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US" altLang="en-US" sz="3200" dirty="0"/>
              <a:t>A</a:t>
            </a:r>
          </a:p>
        </p:txBody>
      </p:sp>
      <p:sp>
        <p:nvSpPr>
          <p:cNvPr id="18438" name="Oval 1030"/>
          <p:cNvSpPr>
            <a:spLocks noChangeArrowheads="1"/>
          </p:cNvSpPr>
          <p:nvPr/>
        </p:nvSpPr>
        <p:spPr bwMode="auto">
          <a:xfrm>
            <a:off x="4648200" y="2362200"/>
            <a:ext cx="1371600" cy="1371600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18439" name="Text Box 1031"/>
          <p:cNvSpPr txBox="1">
            <a:spLocks noChangeArrowheads="1"/>
          </p:cNvSpPr>
          <p:nvPr/>
        </p:nvSpPr>
        <p:spPr bwMode="auto">
          <a:xfrm>
            <a:off x="5105400" y="2743200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US" altLang="en-US" sz="3200" dirty="0"/>
              <a:t>B</a:t>
            </a:r>
          </a:p>
        </p:txBody>
      </p:sp>
      <p:sp>
        <p:nvSpPr>
          <p:cNvPr id="18440" name="Text Box 1032"/>
          <p:cNvSpPr txBox="1">
            <a:spLocks noChangeArrowheads="1"/>
          </p:cNvSpPr>
          <p:nvPr/>
        </p:nvSpPr>
        <p:spPr bwMode="auto">
          <a:xfrm>
            <a:off x="3042188" y="4503003"/>
            <a:ext cx="299453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333399"/>
                </a:solidFill>
              </a:rPr>
              <a:t>A &amp; B are mutually </a:t>
            </a:r>
          </a:p>
          <a:p>
            <a:pPr algn="ctr"/>
            <a:r>
              <a:rPr lang="en-US" altLang="en-US" dirty="0">
                <a:solidFill>
                  <a:srgbClr val="333399"/>
                </a:solidFill>
              </a:rPr>
              <a:t>exclusive events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Venn 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633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743200" y="1828800"/>
            <a:ext cx="3581400" cy="2438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/>
              <a:t>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Venn diagrams</a:t>
            </a:r>
            <a:endParaRPr lang="en-GB" dirty="0"/>
          </a:p>
        </p:txBody>
      </p:sp>
      <p:sp>
        <p:nvSpPr>
          <p:cNvPr id="10" name="Text Box 1032"/>
          <p:cNvSpPr txBox="1">
            <a:spLocks noChangeArrowheads="1"/>
          </p:cNvSpPr>
          <p:nvPr/>
        </p:nvSpPr>
        <p:spPr bwMode="auto">
          <a:xfrm>
            <a:off x="2675101" y="4503003"/>
            <a:ext cx="372871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333399"/>
                </a:solidFill>
              </a:rPr>
              <a:t>A &amp; B are NOT mutually </a:t>
            </a:r>
          </a:p>
          <a:p>
            <a:pPr algn="ctr"/>
            <a:r>
              <a:rPr lang="en-US" altLang="en-US" dirty="0">
                <a:solidFill>
                  <a:srgbClr val="333399"/>
                </a:solidFill>
              </a:rPr>
              <a:t>exclusive events</a:t>
            </a:r>
          </a:p>
        </p:txBody>
      </p:sp>
      <p:sp>
        <p:nvSpPr>
          <p:cNvPr id="11" name="Oval 1028"/>
          <p:cNvSpPr>
            <a:spLocks noChangeArrowheads="1"/>
          </p:cNvSpPr>
          <p:nvPr/>
        </p:nvSpPr>
        <p:spPr bwMode="auto">
          <a:xfrm>
            <a:off x="3352800" y="2362200"/>
            <a:ext cx="1371600" cy="1371600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12" name="Text Box 1029"/>
          <p:cNvSpPr txBox="1">
            <a:spLocks noChangeArrowheads="1"/>
          </p:cNvSpPr>
          <p:nvPr/>
        </p:nvSpPr>
        <p:spPr bwMode="auto">
          <a:xfrm>
            <a:off x="3785978" y="2743200"/>
            <a:ext cx="48122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US" altLang="en-US" sz="3200" dirty="0"/>
              <a:t>A</a:t>
            </a:r>
          </a:p>
        </p:txBody>
      </p:sp>
      <p:sp>
        <p:nvSpPr>
          <p:cNvPr id="13" name="Oval 1030"/>
          <p:cNvSpPr>
            <a:spLocks noChangeArrowheads="1"/>
          </p:cNvSpPr>
          <p:nvPr/>
        </p:nvSpPr>
        <p:spPr bwMode="auto">
          <a:xfrm>
            <a:off x="4343400" y="2362200"/>
            <a:ext cx="1371600" cy="1371600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14" name="Text Box 1031"/>
          <p:cNvSpPr txBox="1">
            <a:spLocks noChangeArrowheads="1"/>
          </p:cNvSpPr>
          <p:nvPr/>
        </p:nvSpPr>
        <p:spPr bwMode="auto">
          <a:xfrm>
            <a:off x="4800600" y="2743200"/>
            <a:ext cx="48122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US" alt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83133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Venn diagrams</a:t>
            </a:r>
            <a:endParaRPr lang="en-GB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743200" y="1828800"/>
            <a:ext cx="3581400" cy="2438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/>
              <a:t>U</a:t>
            </a:r>
          </a:p>
        </p:txBody>
      </p:sp>
      <p:sp>
        <p:nvSpPr>
          <p:cNvPr id="15" name="Text Box 1032"/>
          <p:cNvSpPr txBox="1">
            <a:spLocks noChangeArrowheads="1"/>
          </p:cNvSpPr>
          <p:nvPr/>
        </p:nvSpPr>
        <p:spPr bwMode="auto">
          <a:xfrm>
            <a:off x="2843515" y="4503003"/>
            <a:ext cx="339189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333399"/>
                </a:solidFill>
              </a:rPr>
              <a:t>Either A or B happens</a:t>
            </a:r>
          </a:p>
          <a:p>
            <a:pPr algn="ctr"/>
            <a:r>
              <a:rPr lang="en-US" altLang="en-US" b="0" dirty="0">
                <a:solidFill>
                  <a:srgbClr val="333399"/>
                </a:solidFill>
              </a:rPr>
              <a:t>The UNION set</a:t>
            </a:r>
          </a:p>
        </p:txBody>
      </p:sp>
      <p:sp>
        <p:nvSpPr>
          <p:cNvPr id="16" name="Oval 1028"/>
          <p:cNvSpPr>
            <a:spLocks noChangeArrowheads="1"/>
          </p:cNvSpPr>
          <p:nvPr/>
        </p:nvSpPr>
        <p:spPr bwMode="auto">
          <a:xfrm>
            <a:off x="3352800" y="2362200"/>
            <a:ext cx="1371600" cy="1371600"/>
          </a:xfrm>
          <a:prstGeom prst="ellipse">
            <a:avLst/>
          </a:prstGeom>
          <a:noFill/>
          <a:ln w="571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18" name="Oval 1030"/>
          <p:cNvSpPr>
            <a:spLocks noChangeArrowheads="1"/>
          </p:cNvSpPr>
          <p:nvPr/>
        </p:nvSpPr>
        <p:spPr bwMode="auto">
          <a:xfrm>
            <a:off x="4343400" y="2362200"/>
            <a:ext cx="1371600" cy="1371600"/>
          </a:xfrm>
          <a:prstGeom prst="ellipse">
            <a:avLst/>
          </a:prstGeom>
          <a:noFill/>
          <a:ln w="57150"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endParaRPr lang="en-GB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3352800" y="2362200"/>
            <a:ext cx="2362200" cy="1371600"/>
            <a:chOff x="3352800" y="76200"/>
            <a:chExt cx="2362200" cy="13716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0" name="Oval 1028"/>
            <p:cNvSpPr>
              <a:spLocks noChangeArrowheads="1"/>
            </p:cNvSpPr>
            <p:nvPr/>
          </p:nvSpPr>
          <p:spPr bwMode="auto">
            <a:xfrm>
              <a:off x="3352800" y="76200"/>
              <a:ext cx="1371600" cy="1371600"/>
            </a:xfrm>
            <a:prstGeom prst="ellipse">
              <a:avLst/>
            </a:prstGeom>
            <a:grpFill/>
            <a:ln>
              <a:noFill/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1" name="Oval 1030"/>
            <p:cNvSpPr>
              <a:spLocks noChangeArrowheads="1"/>
            </p:cNvSpPr>
            <p:nvPr/>
          </p:nvSpPr>
          <p:spPr bwMode="auto">
            <a:xfrm>
              <a:off x="4343400" y="76200"/>
              <a:ext cx="1371600" cy="1371600"/>
            </a:xfrm>
            <a:prstGeom prst="ellipse">
              <a:avLst/>
            </a:prstGeom>
            <a:grpFill/>
            <a:ln>
              <a:noFill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endParaRPr lang="en-GB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029"/>
              <p:cNvSpPr txBox="1">
                <a:spLocks noChangeArrowheads="1"/>
              </p:cNvSpPr>
              <p:nvPr/>
            </p:nvSpPr>
            <p:spPr bwMode="auto">
              <a:xfrm>
                <a:off x="3854378" y="2768025"/>
                <a:ext cx="1327222" cy="584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3200" b="1" i="0" smtClean="0">
                          <a:latin typeface="Cambria Math"/>
                        </a:rPr>
                        <m:t>𝐀</m:t>
                      </m:r>
                      <m:r>
                        <a:rPr lang="en-GB" altLang="en-US" sz="3200" b="1" i="0" smtClean="0">
                          <a:latin typeface="Cambria Math"/>
                          <a:ea typeface="Cambria Math"/>
                        </a:rPr>
                        <m:t>∪</m:t>
                      </m:r>
                      <m:r>
                        <a:rPr lang="en-GB" altLang="en-US" sz="3200" b="1" i="0" smtClean="0">
                          <a:latin typeface="Cambria Math"/>
                          <a:ea typeface="Cambria Math"/>
                        </a:rPr>
                        <m:t>𝐁</m:t>
                      </m:r>
                    </m:oMath>
                  </m:oMathPara>
                </a14:m>
                <a:endParaRPr lang="en-US" altLang="en-US" sz="3200" dirty="0"/>
              </a:p>
            </p:txBody>
          </p:sp>
        </mc:Choice>
        <mc:Fallback xmlns="">
          <p:sp>
            <p:nvSpPr>
              <p:cNvPr id="17" name="Text Box 10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4378" y="2768025"/>
                <a:ext cx="132722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394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Venn diagrams</a:t>
            </a:r>
            <a:endParaRPr lang="en-GB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743200" y="1828800"/>
            <a:ext cx="3581400" cy="2438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/>
              <a:t>U</a:t>
            </a:r>
          </a:p>
        </p:txBody>
      </p:sp>
      <p:sp>
        <p:nvSpPr>
          <p:cNvPr id="15" name="Text Box 1032"/>
          <p:cNvSpPr txBox="1">
            <a:spLocks noChangeArrowheads="1"/>
          </p:cNvSpPr>
          <p:nvPr/>
        </p:nvSpPr>
        <p:spPr bwMode="auto">
          <a:xfrm>
            <a:off x="2746341" y="4503003"/>
            <a:ext cx="358623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333399"/>
                </a:solidFill>
              </a:rPr>
              <a:t>Both A and B happen</a:t>
            </a:r>
          </a:p>
          <a:p>
            <a:pPr algn="ctr"/>
            <a:r>
              <a:rPr lang="en-US" altLang="en-US" b="0" dirty="0">
                <a:solidFill>
                  <a:srgbClr val="333399"/>
                </a:solidFill>
              </a:rPr>
              <a:t>The INTERSECTION set</a:t>
            </a:r>
          </a:p>
        </p:txBody>
      </p:sp>
      <p:pic>
        <p:nvPicPr>
          <p:cNvPr id="4098" name="Picture 2" descr="https://upload.wikimedia.org/wikipedia/commons/thumb/6/6d/Venn_A_intersect_B.svg/2000px-Venn_A_intersect_B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400"/>
            <a:ext cx="2800350" cy="199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4267200" y="3429001"/>
            <a:ext cx="333375" cy="11429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98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Venn diagrams</a:t>
            </a:r>
            <a:endParaRPr lang="en-GB" dirty="0"/>
          </a:p>
        </p:txBody>
      </p:sp>
      <p:pic>
        <p:nvPicPr>
          <p:cNvPr id="5122" name="Picture 2" descr="https://upload.wikimedia.org/wikipedia/commons/thumb/b/b0/Venn_A_subset_B.svg/180px-Venn_A_subset_B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10" y="22098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43200" y="1828800"/>
            <a:ext cx="3581400" cy="2438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/>
              <a:t>U</a:t>
            </a:r>
          </a:p>
        </p:txBody>
      </p:sp>
      <p:sp>
        <p:nvSpPr>
          <p:cNvPr id="12" name="Text Box 1032"/>
          <p:cNvSpPr txBox="1">
            <a:spLocks noChangeArrowheads="1"/>
          </p:cNvSpPr>
          <p:nvPr/>
        </p:nvSpPr>
        <p:spPr bwMode="auto">
          <a:xfrm>
            <a:off x="2928602" y="4503003"/>
            <a:ext cx="294003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333399"/>
                </a:solidFill>
              </a:rPr>
              <a:t>A is contained in B</a:t>
            </a:r>
          </a:p>
          <a:p>
            <a:pPr algn="ctr"/>
            <a:r>
              <a:rPr lang="en-US" altLang="en-US" b="0" dirty="0">
                <a:solidFill>
                  <a:srgbClr val="333399"/>
                </a:solidFill>
              </a:rPr>
              <a:t>A is a </a:t>
            </a:r>
            <a:r>
              <a:rPr lang="en-US" altLang="en-US" dirty="0">
                <a:solidFill>
                  <a:srgbClr val="333399"/>
                </a:solidFill>
              </a:rPr>
              <a:t>SUBSET</a:t>
            </a:r>
            <a:r>
              <a:rPr lang="en-US" altLang="en-US" b="0" dirty="0">
                <a:solidFill>
                  <a:srgbClr val="333399"/>
                </a:solidFill>
              </a:rPr>
              <a:t> of B</a:t>
            </a:r>
          </a:p>
        </p:txBody>
      </p:sp>
    </p:spTree>
    <p:extLst>
      <p:ext uri="{BB962C8B-B14F-4D97-AF65-F5344CB8AC3E}">
        <p14:creationId xmlns:p14="http://schemas.microsoft.com/office/powerpoint/2010/main" val="4242841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xoax.net/math/ref/algebra/incl/set_operations/set_differ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39624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0" name="Text Box 2056"/>
          <p:cNvSpPr txBox="1">
            <a:spLocks noChangeArrowheads="1"/>
          </p:cNvSpPr>
          <p:nvPr/>
        </p:nvSpPr>
        <p:spPr bwMode="auto">
          <a:xfrm>
            <a:off x="3581400" y="2819400"/>
            <a:ext cx="4972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US" altLang="en-US" sz="4000" dirty="0"/>
              <a:t>?</a:t>
            </a:r>
          </a:p>
        </p:txBody>
      </p:sp>
      <p:sp>
        <p:nvSpPr>
          <p:cNvPr id="23561" name="Text Box 2057"/>
          <p:cNvSpPr txBox="1">
            <a:spLocks noChangeArrowheads="1"/>
          </p:cNvSpPr>
          <p:nvPr/>
        </p:nvSpPr>
        <p:spPr bwMode="auto">
          <a:xfrm>
            <a:off x="533400" y="2971800"/>
            <a:ext cx="1831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US" altLang="en-US" dirty="0">
                <a:solidFill>
                  <a:srgbClr val="333399"/>
                </a:solidFill>
              </a:rPr>
              <a:t>What does </a:t>
            </a:r>
          </a:p>
          <a:p>
            <a:r>
              <a:rPr lang="en-US" altLang="en-US" dirty="0">
                <a:solidFill>
                  <a:srgbClr val="333399"/>
                </a:solidFill>
              </a:rPr>
              <a:t>this area</a:t>
            </a:r>
          </a:p>
          <a:p>
            <a:r>
              <a:rPr lang="en-US" altLang="en-US" dirty="0">
                <a:solidFill>
                  <a:srgbClr val="333399"/>
                </a:solidFill>
              </a:rPr>
              <a:t>represent?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Venn diagrams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33600" y="3098800"/>
            <a:ext cx="1539875" cy="4667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818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Venn diagrams</a:t>
            </a:r>
            <a:endParaRPr lang="en-GB" dirty="0"/>
          </a:p>
        </p:txBody>
      </p:sp>
      <p:pic>
        <p:nvPicPr>
          <p:cNvPr id="11" name="Picture 2" descr="http://xoax.net/math/ref/algebra/incl/set_operations/set_differ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39624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2057"/>
          <p:cNvSpPr txBox="1">
            <a:spLocks noChangeArrowheads="1"/>
          </p:cNvSpPr>
          <p:nvPr/>
        </p:nvSpPr>
        <p:spPr bwMode="auto">
          <a:xfrm>
            <a:off x="533400" y="3653135"/>
            <a:ext cx="18291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US" altLang="en-US" dirty="0">
                <a:solidFill>
                  <a:srgbClr val="333399"/>
                </a:solidFill>
              </a:rPr>
              <a:t>A but not B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33600" y="3098800"/>
            <a:ext cx="1539875" cy="4667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2057"/>
          <p:cNvSpPr txBox="1">
            <a:spLocks noChangeArrowheads="1"/>
          </p:cNvSpPr>
          <p:nvPr/>
        </p:nvSpPr>
        <p:spPr bwMode="auto">
          <a:xfrm>
            <a:off x="762000" y="4034135"/>
            <a:ext cx="13913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US" altLang="en-US" dirty="0">
                <a:solidFill>
                  <a:srgbClr val="333399"/>
                </a:solidFill>
              </a:rPr>
              <a:t>i.e. A - B</a:t>
            </a:r>
          </a:p>
        </p:txBody>
      </p:sp>
    </p:spTree>
    <p:extLst>
      <p:ext uri="{BB962C8B-B14F-4D97-AF65-F5344CB8AC3E}">
        <p14:creationId xmlns:p14="http://schemas.microsoft.com/office/powerpoint/2010/main" val="268300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Oval 32"/>
          <p:cNvSpPr>
            <a:spLocks noChangeArrowheads="1"/>
          </p:cNvSpPr>
          <p:nvPr/>
        </p:nvSpPr>
        <p:spPr bwMode="auto">
          <a:xfrm>
            <a:off x="4572000" y="2293937"/>
            <a:ext cx="2938462" cy="29384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endParaRPr lang="en-GB" altLang="en-US"/>
          </a:p>
        </p:txBody>
      </p:sp>
      <p:grpSp>
        <p:nvGrpSpPr>
          <p:cNvPr id="25604" name="Group 34"/>
          <p:cNvGrpSpPr>
            <a:grpSpLocks/>
          </p:cNvGrpSpPr>
          <p:nvPr/>
        </p:nvGrpSpPr>
        <p:grpSpPr bwMode="auto">
          <a:xfrm>
            <a:off x="4924425" y="3208337"/>
            <a:ext cx="979487" cy="979488"/>
            <a:chOff x="2046" y="1680"/>
            <a:chExt cx="617" cy="617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614" name="Oval 35"/>
            <p:cNvSpPr>
              <a:spLocks noChangeArrowheads="1"/>
            </p:cNvSpPr>
            <p:nvPr/>
          </p:nvSpPr>
          <p:spPr bwMode="auto">
            <a:xfrm>
              <a:off x="2046" y="1680"/>
              <a:ext cx="617" cy="617"/>
            </a:xfrm>
            <a:prstGeom prst="ellipse">
              <a:avLst/>
            </a:prstGeom>
            <a:grp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5615" name="Text Box 36"/>
            <p:cNvSpPr txBox="1">
              <a:spLocks noChangeArrowheads="1"/>
            </p:cNvSpPr>
            <p:nvPr/>
          </p:nvSpPr>
          <p:spPr bwMode="auto">
            <a:xfrm>
              <a:off x="2090" y="1845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r>
                <a:rPr lang="en-GB" altLang="en-US" dirty="0"/>
                <a:t>lions</a:t>
              </a:r>
            </a:p>
          </p:txBody>
        </p:sp>
      </p:grpSp>
      <p:grpSp>
        <p:nvGrpSpPr>
          <p:cNvPr id="25605" name="Group 37"/>
          <p:cNvGrpSpPr>
            <a:grpSpLocks/>
          </p:cNvGrpSpPr>
          <p:nvPr/>
        </p:nvGrpSpPr>
        <p:grpSpPr bwMode="auto">
          <a:xfrm>
            <a:off x="6219825" y="3208337"/>
            <a:ext cx="979487" cy="979488"/>
            <a:chOff x="2862" y="1680"/>
            <a:chExt cx="617" cy="617"/>
          </a:xfrm>
        </p:grpSpPr>
        <p:sp>
          <p:nvSpPr>
            <p:cNvPr id="25612" name="Oval 38"/>
            <p:cNvSpPr>
              <a:spLocks noChangeArrowheads="1"/>
            </p:cNvSpPr>
            <p:nvPr/>
          </p:nvSpPr>
          <p:spPr bwMode="auto">
            <a:xfrm>
              <a:off x="2862" y="1680"/>
              <a:ext cx="617" cy="61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5613" name="Text Box 39"/>
            <p:cNvSpPr txBox="1">
              <a:spLocks noChangeArrowheads="1"/>
            </p:cNvSpPr>
            <p:nvPr/>
          </p:nvSpPr>
          <p:spPr bwMode="auto">
            <a:xfrm>
              <a:off x="2863" y="1845"/>
              <a:ext cx="6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r>
                <a:rPr lang="en-GB" altLang="en-US" dirty="0"/>
                <a:t>tigers</a:t>
              </a:r>
            </a:p>
          </p:txBody>
        </p:sp>
      </p:grpSp>
      <p:sp>
        <p:nvSpPr>
          <p:cNvPr id="25606" name="Rectangle 42"/>
          <p:cNvSpPr>
            <a:spLocks noChangeArrowheads="1"/>
          </p:cNvSpPr>
          <p:nvPr/>
        </p:nvSpPr>
        <p:spPr bwMode="auto">
          <a:xfrm>
            <a:off x="900113" y="1916113"/>
            <a:ext cx="7343775" cy="3673475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5607" name="Text Box 43"/>
          <p:cNvSpPr txBox="1">
            <a:spLocks noChangeArrowheads="1"/>
          </p:cNvSpPr>
          <p:nvPr/>
        </p:nvSpPr>
        <p:spPr bwMode="auto">
          <a:xfrm>
            <a:off x="914400" y="1905000"/>
            <a:ext cx="2329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/>
              <a:t>U = all animals</a:t>
            </a:r>
          </a:p>
        </p:txBody>
      </p:sp>
      <p:sp>
        <p:nvSpPr>
          <p:cNvPr id="25609" name="Text Box 47"/>
          <p:cNvSpPr txBox="1">
            <a:spLocks noChangeArrowheads="1"/>
          </p:cNvSpPr>
          <p:nvPr/>
        </p:nvSpPr>
        <p:spPr bwMode="auto">
          <a:xfrm>
            <a:off x="1979613" y="5805488"/>
            <a:ext cx="5229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pPr algn="ctr"/>
            <a:r>
              <a:rPr lang="en-GB" altLang="en-US" dirty="0">
                <a:solidFill>
                  <a:srgbClr val="333399"/>
                </a:solidFill>
              </a:rPr>
              <a:t>How would you represent </a:t>
            </a:r>
          </a:p>
          <a:p>
            <a:pPr algn="ctr"/>
            <a:r>
              <a:rPr lang="en-GB" altLang="en-US" dirty="0">
                <a:solidFill>
                  <a:srgbClr val="333399"/>
                </a:solidFill>
              </a:rPr>
              <a:t>“animals with sharp pointy teeth”?</a:t>
            </a:r>
            <a:endParaRPr lang="en-US" altLang="en-US" dirty="0">
              <a:solidFill>
                <a:srgbClr val="33339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Venn diagrams</a:t>
            </a:r>
            <a:endParaRPr lang="en-GB" dirty="0"/>
          </a:p>
        </p:txBody>
      </p: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6629400" y="5105400"/>
            <a:ext cx="165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/>
              <a:t>mammals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7086600" y="4953000"/>
            <a:ext cx="3048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2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measure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the </a:t>
            </a:r>
            <a:r>
              <a:rPr lang="en-GB" b="1" dirty="0"/>
              <a:t>likeliness</a:t>
            </a:r>
            <a:endParaRPr lang="en-GB" dirty="0"/>
          </a:p>
        </p:txBody>
      </p:sp>
      <p:pic>
        <p:nvPicPr>
          <p:cNvPr id="7170" name="Picture 2" descr="http://www.cityam.com/sites/default/files/styles/node_article_blog_main_image_scale_w400/public/main/blogposts/carsinsnowgetty.jpg?itok=k03qqLR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-9525"/>
            <a:ext cx="381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3999" y="2438400"/>
            <a:ext cx="37783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Probability is a </a:t>
            </a:r>
            <a:r>
              <a:rPr lang="en-GB" sz="2000" b="1" dirty="0"/>
              <a:t>measure</a:t>
            </a:r>
            <a:r>
              <a:rPr lang="en-GB" sz="2000" dirty="0"/>
              <a:t> </a:t>
            </a:r>
            <a:r>
              <a:rPr lang="en-GB" sz="2000" b="1" dirty="0"/>
              <a:t>of</a:t>
            </a:r>
            <a:r>
              <a:rPr lang="en-GB" sz="2000" dirty="0"/>
              <a:t> the </a:t>
            </a:r>
            <a:r>
              <a:rPr lang="en-GB" sz="2000" b="1" dirty="0"/>
              <a:t>likeliness</a:t>
            </a:r>
            <a:r>
              <a:rPr lang="en-GB" sz="2000" dirty="0"/>
              <a:t> that an event will occur</a:t>
            </a:r>
          </a:p>
        </p:txBody>
      </p:sp>
    </p:spTree>
    <p:extLst>
      <p:ext uri="{BB962C8B-B14F-4D97-AF65-F5344CB8AC3E}">
        <p14:creationId xmlns:p14="http://schemas.microsoft.com/office/powerpoint/2010/main" val="2791973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Venn diagrams</a:t>
            </a:r>
            <a:endParaRPr lang="en-GB" dirty="0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035049" y="4579203"/>
            <a:ext cx="29273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>
                <a:solidFill>
                  <a:srgbClr val="333399"/>
                </a:solidFill>
              </a:rPr>
              <a:t>animals with </a:t>
            </a:r>
          </a:p>
          <a:p>
            <a:r>
              <a:rPr lang="en-GB" altLang="en-US" dirty="0">
                <a:solidFill>
                  <a:srgbClr val="333399"/>
                </a:solidFill>
              </a:rPr>
              <a:t>sharp pointy teeth</a:t>
            </a:r>
            <a:endParaRPr lang="en-US" altLang="en-US" dirty="0">
              <a:solidFill>
                <a:srgbClr val="333399"/>
              </a:solidFill>
            </a:endParaRPr>
          </a:p>
        </p:txBody>
      </p:sp>
      <p:sp>
        <p:nvSpPr>
          <p:cNvPr id="22" name="Oval 32"/>
          <p:cNvSpPr>
            <a:spLocks noChangeArrowheads="1"/>
          </p:cNvSpPr>
          <p:nvPr/>
        </p:nvSpPr>
        <p:spPr bwMode="auto">
          <a:xfrm>
            <a:off x="4572000" y="2293937"/>
            <a:ext cx="2938462" cy="29384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29" name="Rectangle 42"/>
          <p:cNvSpPr>
            <a:spLocks noChangeArrowheads="1"/>
          </p:cNvSpPr>
          <p:nvPr/>
        </p:nvSpPr>
        <p:spPr bwMode="auto">
          <a:xfrm>
            <a:off x="900113" y="1916113"/>
            <a:ext cx="7343775" cy="3673475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914400" y="1905000"/>
            <a:ext cx="2329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/>
              <a:t>U = all animals</a:t>
            </a:r>
          </a:p>
        </p:txBody>
      </p:sp>
      <p:sp>
        <p:nvSpPr>
          <p:cNvPr id="32" name="Text Box 48"/>
          <p:cNvSpPr txBox="1">
            <a:spLocks noChangeArrowheads="1"/>
          </p:cNvSpPr>
          <p:nvPr/>
        </p:nvSpPr>
        <p:spPr bwMode="auto">
          <a:xfrm>
            <a:off x="6629400" y="5105400"/>
            <a:ext cx="165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/>
              <a:t>mammals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124200" y="4724400"/>
            <a:ext cx="3048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086600" y="4953000"/>
            <a:ext cx="3048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34"/>
          <p:cNvGrpSpPr>
            <a:grpSpLocks/>
          </p:cNvGrpSpPr>
          <p:nvPr/>
        </p:nvGrpSpPr>
        <p:grpSpPr bwMode="auto">
          <a:xfrm>
            <a:off x="4924425" y="3208337"/>
            <a:ext cx="979487" cy="979488"/>
            <a:chOff x="2046" y="1680"/>
            <a:chExt cx="617" cy="617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8" name="Oval 35"/>
            <p:cNvSpPr>
              <a:spLocks noChangeArrowheads="1"/>
            </p:cNvSpPr>
            <p:nvPr/>
          </p:nvSpPr>
          <p:spPr bwMode="auto">
            <a:xfrm>
              <a:off x="2046" y="1680"/>
              <a:ext cx="617" cy="617"/>
            </a:xfrm>
            <a:prstGeom prst="ellipse">
              <a:avLst/>
            </a:prstGeom>
            <a:grp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2090" y="1845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r>
                <a:rPr lang="en-GB" altLang="en-US" dirty="0"/>
                <a:t>lions</a:t>
              </a:r>
            </a:p>
          </p:txBody>
        </p:sp>
      </p:grpSp>
      <p:grpSp>
        <p:nvGrpSpPr>
          <p:cNvPr id="31" name="Group 37"/>
          <p:cNvGrpSpPr>
            <a:grpSpLocks/>
          </p:cNvGrpSpPr>
          <p:nvPr/>
        </p:nvGrpSpPr>
        <p:grpSpPr bwMode="auto">
          <a:xfrm>
            <a:off x="6219825" y="3208337"/>
            <a:ext cx="979487" cy="979488"/>
            <a:chOff x="2862" y="1680"/>
            <a:chExt cx="617" cy="617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2862" y="1680"/>
              <a:ext cx="617" cy="61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2863" y="1845"/>
              <a:ext cx="6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r>
                <a:rPr lang="en-GB" altLang="en-US" dirty="0"/>
                <a:t>tigers</a:t>
              </a:r>
            </a:p>
          </p:txBody>
        </p:sp>
      </p:grp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262187" y="2603500"/>
            <a:ext cx="5129213" cy="21971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7948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Contingency Tables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38419"/>
              </p:ext>
            </p:extLst>
          </p:nvPr>
        </p:nvGraphicFramePr>
        <p:xfrm>
          <a:off x="1371600" y="2362200"/>
          <a:ext cx="5734052" cy="3590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7732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Mammals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</a:t>
                      </a:r>
                    </a:p>
                    <a:p>
                      <a:pPr algn="ctr"/>
                      <a:r>
                        <a:rPr lang="en-GB" b="1" dirty="0"/>
                        <a:t>mammals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73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Sharp teeth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73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sharp</a:t>
                      </a:r>
                      <a:r>
                        <a:rPr lang="en-GB" b="1" baseline="0" dirty="0"/>
                        <a:t> teeth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3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Explosion 2 3"/>
          <p:cNvSpPr/>
          <p:nvPr/>
        </p:nvSpPr>
        <p:spPr>
          <a:xfrm>
            <a:off x="3048000" y="3094434"/>
            <a:ext cx="5943600" cy="3458766"/>
          </a:xfrm>
          <a:prstGeom prst="irregularSeal2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sz="2000" dirty="0"/>
              <a:t>Especially helpful for figuring out whether events are </a:t>
            </a:r>
            <a:r>
              <a:rPr lang="en-GB" sz="2000" b="1" dirty="0"/>
              <a:t>dependent</a:t>
            </a:r>
            <a:r>
              <a:rPr lang="en-GB" sz="2000" dirty="0"/>
              <a:t> or </a:t>
            </a:r>
            <a:r>
              <a:rPr lang="en-GB" sz="2000" b="1" dirty="0"/>
              <a:t>independent</a:t>
            </a:r>
            <a:r>
              <a:rPr lang="en-GB" sz="2000" dirty="0"/>
              <a:t>. </a:t>
            </a:r>
          </a:p>
          <a:p>
            <a:pPr algn="ctr"/>
            <a:r>
              <a:rPr lang="en-GB" sz="1400" dirty="0"/>
              <a:t>[will discuss later]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1430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Another tool…</a:t>
            </a:r>
          </a:p>
          <a:p>
            <a:r>
              <a:rPr lang="en-GB" sz="2400" dirty="0"/>
              <a:t>	for keeping a record of the counts or percentages</a:t>
            </a:r>
          </a:p>
        </p:txBody>
      </p:sp>
    </p:spTree>
    <p:extLst>
      <p:ext uri="{BB962C8B-B14F-4D97-AF65-F5344CB8AC3E}">
        <p14:creationId xmlns:p14="http://schemas.microsoft.com/office/powerpoint/2010/main" val="217982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60BF-67AD-4A06-9E38-F1422B40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>
                <a:solidFill>
                  <a:srgbClr val="667EA6"/>
                </a:solidFill>
              </a:rPr>
              <a:t>Q5 – If the Met Office (UK’s national meteorological service) reports that there is a 5% chance that it will snow next month then…</a:t>
            </a:r>
            <a:br>
              <a:rPr lang="en-GB" sz="2400" dirty="0">
                <a:solidFill>
                  <a:srgbClr val="667EA6"/>
                </a:solidFill>
              </a:rPr>
            </a:br>
            <a:br>
              <a:rPr lang="en-GB" sz="2400" dirty="0"/>
            </a:br>
            <a:br>
              <a:rPr lang="en-GB" sz="2400" dirty="0"/>
            </a:b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2B75D-8A94-2C6B-2C3E-7C590D3D1CB7}"/>
              </a:ext>
            </a:extLst>
          </p:cNvPr>
          <p:cNvSpPr txBox="1"/>
          <p:nvPr/>
        </p:nvSpPr>
        <p:spPr>
          <a:xfrm>
            <a:off x="315951" y="4243387"/>
            <a:ext cx="82946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A – There is a 95% chance that it will NOT snow next month.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B – There is a no chance of snow next month.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C – There is a 5% chance that it will NOT snow next month.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D – This is not possible, we always have 50% chance of having snow.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45EF1-40A8-345F-2893-6493DC24C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30" y="788986"/>
            <a:ext cx="4445140" cy="33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84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667EA6"/>
                </a:solidFill>
              </a:rPr>
              <a:t>#5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Using the simple calculation of complement, p(</a:t>
            </a:r>
            <a:r>
              <a:rPr lang="en-GB" dirty="0" err="1"/>
              <a:t>A_c</a:t>
            </a:r>
            <a:r>
              <a:rPr lang="en-GB" dirty="0"/>
              <a:t>) = 1 - p(A), we can deduce</a:t>
            </a:r>
          </a:p>
          <a:p>
            <a:endParaRPr lang="en-GB" dirty="0"/>
          </a:p>
          <a:p>
            <a:r>
              <a:rPr lang="en-GB" dirty="0"/>
              <a:t>p(NOT snow) = 1 - p(snow)</a:t>
            </a:r>
          </a:p>
          <a:p>
            <a:r>
              <a:rPr lang="en-GB" dirty="0"/>
              <a:t>    = 1 - 0.05</a:t>
            </a:r>
          </a:p>
          <a:p>
            <a:r>
              <a:rPr lang="en-GB" dirty="0"/>
              <a:t>    = 0.95</a:t>
            </a:r>
          </a:p>
          <a:p>
            <a:endParaRPr lang="en-GB" dirty="0"/>
          </a:p>
          <a:p>
            <a:r>
              <a:rPr lang="en-GB" dirty="0"/>
              <a:t>So there is 95% chance that it will NOT snow next month.</a:t>
            </a:r>
          </a:p>
        </p:txBody>
      </p:sp>
    </p:spTree>
    <p:extLst>
      <p:ext uri="{BB962C8B-B14F-4D97-AF65-F5344CB8AC3E}">
        <p14:creationId xmlns:p14="http://schemas.microsoft.com/office/powerpoint/2010/main" val="20866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60BF-67AD-4A06-9E38-F1422B40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>
                <a:solidFill>
                  <a:srgbClr val="667EA6"/>
                </a:solidFill>
              </a:rPr>
              <a:t>Q6 – Suppose  RED is a colour for MAMMALS</a:t>
            </a:r>
            <a:br>
              <a:rPr lang="en-GB" sz="2400" dirty="0">
                <a:solidFill>
                  <a:srgbClr val="667EA6"/>
                </a:solidFill>
              </a:rPr>
            </a:br>
            <a:r>
              <a:rPr lang="en-GB" sz="2400" dirty="0">
                <a:solidFill>
                  <a:srgbClr val="667EA6"/>
                </a:solidFill>
              </a:rPr>
              <a:t>BLUE is a colour for MARINE ANIMALS</a:t>
            </a:r>
            <a:br>
              <a:rPr lang="en-GB" sz="2400" dirty="0">
                <a:solidFill>
                  <a:srgbClr val="667EA6"/>
                </a:solidFill>
              </a:rPr>
            </a:br>
            <a:r>
              <a:rPr lang="en-GB" sz="2400" dirty="0">
                <a:solidFill>
                  <a:srgbClr val="667EA6"/>
                </a:solidFill>
              </a:rPr>
              <a:t>PURPLE is a colour for the intersection of RED and BLUE</a:t>
            </a:r>
            <a:br>
              <a:rPr lang="en-GB" sz="2400" dirty="0">
                <a:solidFill>
                  <a:srgbClr val="667EA6"/>
                </a:solidFill>
              </a:rPr>
            </a:br>
            <a:br>
              <a:rPr lang="en-GB" sz="2400" dirty="0"/>
            </a:b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32088-D474-F48C-497F-C766AF97EF14}"/>
              </a:ext>
            </a:extLst>
          </p:cNvPr>
          <p:cNvSpPr txBox="1"/>
          <p:nvPr/>
        </p:nvSpPr>
        <p:spPr>
          <a:xfrm>
            <a:off x="381000" y="1813679"/>
            <a:ext cx="3733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A – Dolphins should be placed in BLUE because they are marine.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B – Turtles should be placed in PURPLE because they can live both on land and under water.</a:t>
            </a:r>
            <a:br>
              <a:rPr lang="en-GB" sz="2200" dirty="0"/>
            </a:br>
            <a:br>
              <a:rPr lang="en-GB" sz="2200" dirty="0"/>
            </a:br>
            <a:endParaRPr lang="en-GB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87D79-33CD-11E3-C732-36DBC03F7AC5}"/>
              </a:ext>
            </a:extLst>
          </p:cNvPr>
          <p:cNvSpPr txBox="1"/>
          <p:nvPr/>
        </p:nvSpPr>
        <p:spPr>
          <a:xfrm>
            <a:off x="381000" y="4581942"/>
            <a:ext cx="838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C – Bats should be placed in RED because they are mammals but not marine.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D – Whales should be placed in purple because they are both mammals and marine.</a:t>
            </a:r>
            <a:br>
              <a:rPr lang="en-GB" sz="2200" dirty="0"/>
            </a:br>
            <a:endParaRPr lang="en-GB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1DF9B-1B90-9B18-1F36-9918D7211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60" y="1246186"/>
            <a:ext cx="4445140" cy="33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78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#6 CD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0448F-F0D3-47F0-B0CB-2B3D1815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18" y="1524000"/>
            <a:ext cx="6395379" cy="47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02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altLang="en-US" sz="2400" dirty="0">
                <a:solidFill>
                  <a:srgbClr val="667EA6"/>
                </a:solidFill>
              </a:rPr>
              <a:t>Q7 – Look at the Venn diagram showing four vents A, B, P and Q. Which of the following statements are true in this situation?</a:t>
            </a:r>
            <a:endParaRPr lang="en-GB" sz="2400" dirty="0">
              <a:solidFill>
                <a:srgbClr val="667EA6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3962400"/>
            <a:ext cx="86106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endParaRPr lang="en-GB" altLang="en-US" b="0" dirty="0">
              <a:latin typeface="+mn-lt"/>
            </a:endParaRPr>
          </a:p>
          <a:p>
            <a:r>
              <a:rPr lang="en-GB" altLang="en-US" sz="2200" b="0" dirty="0">
                <a:latin typeface="+mn-lt"/>
              </a:rPr>
              <a:t>A – A and B are not mutually exclusive but P and Q are mutually exclusive </a:t>
            </a:r>
          </a:p>
          <a:p>
            <a:r>
              <a:rPr lang="en-GB" altLang="en-US" sz="2200" b="0" dirty="0">
                <a:latin typeface="+mn-lt"/>
              </a:rPr>
              <a:t>B – A and B are mutually exclusive but P and Q are not mutually exclusive</a:t>
            </a:r>
          </a:p>
          <a:p>
            <a:r>
              <a:rPr lang="en-GB" altLang="en-US" sz="2200" b="0" dirty="0">
                <a:latin typeface="+mn-lt"/>
              </a:rPr>
              <a:t>C – P and A are mutually exclusive</a:t>
            </a:r>
          </a:p>
          <a:p>
            <a:r>
              <a:rPr lang="en-GB" altLang="en-US" sz="2200" b="0" dirty="0">
                <a:latin typeface="+mn-lt"/>
              </a:rPr>
              <a:t>D – Q and B are mutually exclusive</a:t>
            </a:r>
          </a:p>
          <a:p>
            <a:r>
              <a:rPr lang="en-GB" altLang="en-US" sz="2200" b="0" dirty="0">
                <a:latin typeface="+mn-lt"/>
              </a:rPr>
              <a:t>E – All of the above are true</a:t>
            </a:r>
          </a:p>
          <a:p>
            <a:endParaRPr lang="en-US" altLang="en-US" b="0" dirty="0">
              <a:latin typeface="+mn-lt"/>
            </a:endParaRPr>
          </a:p>
          <a:p>
            <a:endParaRPr lang="en-US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endParaRPr lang="en-US" altLang="en-US" b="0" dirty="0">
              <a:solidFill>
                <a:srgbClr val="333399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211ED-D3A5-4E94-87ED-D7E9255B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63269"/>
            <a:ext cx="4212522" cy="2999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2D3073-8CCC-0783-D13E-3228746322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65186"/>
            <a:ext cx="4445140" cy="33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753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667EA6"/>
                </a:solidFill>
              </a:rPr>
              <a:t>#7 A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and B are not mutually exclusive but P and Q are mutually exclusive.</a:t>
            </a:r>
          </a:p>
          <a:p>
            <a:endParaRPr lang="en-GB" dirty="0"/>
          </a:p>
          <a:p>
            <a:r>
              <a:rPr lang="en-GB" dirty="0"/>
              <a:t>P and A are indeed mutually exclusive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170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9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/>
              <a:t>10 Minutes Break</a:t>
            </a:r>
          </a:p>
        </p:txBody>
      </p:sp>
    </p:spTree>
    <p:extLst>
      <p:ext uri="{BB962C8B-B14F-4D97-AF65-F5344CB8AC3E}">
        <p14:creationId xmlns:p14="http://schemas.microsoft.com/office/powerpoint/2010/main" val="12155600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914400" y="1905000"/>
          <a:ext cx="8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http://nexnet.files.wordpress.com/2013/02/kliponious-black-tic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19600"/>
            <a:ext cx="636816" cy="72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nexnet.files.wordpress.com/2013/02/kliponious-black-tic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19600"/>
            <a:ext cx="636816" cy="72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eck point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958" y="2190750"/>
            <a:ext cx="701792" cy="70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 poin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108" y="2190750"/>
            <a:ext cx="701792" cy="70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20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73529" y="5979676"/>
            <a:ext cx="2246271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e.g. Will it snow tomorrow? </a:t>
            </a:r>
            <a:r>
              <a:rPr lang="en-GB" b="1" dirty="0"/>
              <a:t>Impossible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05200" y="2284961"/>
            <a:ext cx="2207581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e.g. Will it snow tomorrow? </a:t>
            </a:r>
            <a:r>
              <a:rPr lang="en-GB" b="1" dirty="0"/>
              <a:t>Definitely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841668" y="5060275"/>
            <a:ext cx="2143207" cy="919401"/>
          </a:xfrm>
          <a:prstGeom prst="wedgeRoundRectCallout">
            <a:avLst>
              <a:gd name="adj1" fmla="val 92739"/>
              <a:gd name="adj2" fmla="val 82391"/>
              <a:gd name="adj3" fmla="val 1666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/>
              <a:t>Absolute</a:t>
            </a:r>
          </a:p>
          <a:p>
            <a:r>
              <a:rPr lang="en-GB" altLang="en-US" dirty="0"/>
              <a:t>impossibility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6910240" y="1676400"/>
            <a:ext cx="1066799" cy="4784467"/>
            <a:chOff x="609601" y="552450"/>
            <a:chExt cx="959398" cy="5832217"/>
          </a:xfrm>
        </p:grpSpPr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958850" y="733019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400"/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1063625" y="3276600"/>
              <a:ext cx="5052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r>
                <a:rPr lang="en-GB" altLang="en-US" sz="1800" dirty="0"/>
                <a:t>0.5</a:t>
              </a:r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958850" y="3503613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400"/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1063625" y="552450"/>
              <a:ext cx="5052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r>
                <a:rPr lang="en-GB" altLang="en-US" sz="1800" dirty="0"/>
                <a:t>1.0</a:t>
              </a: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958957" y="6253958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400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1063732" y="6015335"/>
              <a:ext cx="5052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r>
                <a:rPr lang="en-GB" altLang="en-US" sz="1800" dirty="0"/>
                <a:t>0.0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09601" y="737116"/>
              <a:ext cx="381000" cy="551128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50000">
                  <a:srgbClr val="C00000"/>
                </a:gs>
                <a:gs pos="100000">
                  <a:schemeClr val="accent3">
                    <a:lumMod val="75000"/>
                  </a:schemeClr>
                </a:gs>
              </a:gsLst>
              <a:lin ang="16200000" scaled="0"/>
              <a:tileRect/>
            </a:gradFill>
            <a:ln w="3810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080674" y="1365560"/>
            <a:ext cx="1587815" cy="919401"/>
          </a:xfrm>
          <a:prstGeom prst="wedgeRoundRectCallout">
            <a:avLst>
              <a:gd name="adj1" fmla="val 127199"/>
              <a:gd name="adj2" fmla="val 4691"/>
              <a:gd name="adj3" fmla="val 1666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/>
              <a:t>Absolute</a:t>
            </a:r>
          </a:p>
          <a:p>
            <a:r>
              <a:rPr lang="en-GB" altLang="en-US" dirty="0"/>
              <a:t>certainty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probability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4" name="Text Box 12"/>
              <p:cNvSpPr txBox="1">
                <a:spLocks noChangeArrowheads="1"/>
              </p:cNvSpPr>
              <p:nvPr/>
            </p:nvSpPr>
            <p:spPr bwMode="auto">
              <a:xfrm>
                <a:off x="3655211" y="3590925"/>
                <a:ext cx="2078839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1" i="0" smtClean="0">
                          <a:latin typeface="Cambria Math"/>
                        </a:rPr>
                        <m:t>𝟎</m:t>
                      </m:r>
                      <m:r>
                        <a:rPr lang="en-GB" altLang="en-US" b="1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GB" altLang="en-US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GB" alt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b="1" i="0" smtClean="0">
                              <a:latin typeface="Cambria Math"/>
                            </a:rPr>
                            <m:t>𝐗</m:t>
                          </m:r>
                        </m:e>
                      </m:d>
                      <m:r>
                        <a:rPr lang="en-GB" altLang="en-US" b="1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GB" altLang="en-US" b="1" i="1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GB" altLang="en-US" dirty="0"/>
              </a:p>
            </p:txBody>
          </p:sp>
        </mc:Choice>
        <mc:Fallback xmlns="">
          <p:sp>
            <p:nvSpPr>
              <p:cNvPr id="3084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5211" y="3590925"/>
                <a:ext cx="2078839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5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4464415" y="2133600"/>
            <a:ext cx="2726740" cy="3846076"/>
            <a:chOff x="4464415" y="2133600"/>
            <a:chExt cx="2726740" cy="384607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5765800" y="2133600"/>
              <a:ext cx="1425355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751471" y="4038600"/>
              <a:ext cx="1439684" cy="19410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 rot="2724687">
              <a:off x="4508529" y="2737241"/>
              <a:ext cx="2220221" cy="2308449"/>
            </a:xfrm>
            <a:prstGeom prst="arc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1597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083" grpId="0" animBg="1"/>
      <p:bldP spid="21" grpId="0" animBg="1"/>
      <p:bldP spid="308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4260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>
                <a:latin typeface="+mn-lt"/>
              </a:rPr>
              <a:t>Probability of A </a:t>
            </a:r>
            <a:r>
              <a:rPr lang="en-GB" altLang="en-US" dirty="0">
                <a:solidFill>
                  <a:srgbClr val="333399"/>
                </a:solidFill>
                <a:latin typeface="+mn-lt"/>
              </a:rPr>
              <a:t>or</a:t>
            </a:r>
            <a:r>
              <a:rPr lang="en-GB" altLang="en-US" dirty="0">
                <a:latin typeface="+mn-lt"/>
              </a:rPr>
              <a:t> B happening: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Combining Events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495172" y="3962400"/>
            <a:ext cx="7267828" cy="2438400"/>
            <a:chOff x="1495172" y="3962400"/>
            <a:chExt cx="7267828" cy="2438400"/>
          </a:xfrm>
        </p:grpSpPr>
        <p:sp>
          <p:nvSpPr>
            <p:cNvPr id="10" name="Rectangle 1027"/>
            <p:cNvSpPr>
              <a:spLocks noChangeArrowheads="1"/>
            </p:cNvSpPr>
            <p:nvPr/>
          </p:nvSpPr>
          <p:spPr bwMode="auto">
            <a:xfrm>
              <a:off x="5181600" y="3962400"/>
              <a:ext cx="3581400" cy="24384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r>
                <a:rPr lang="en-GB" altLang="en-US" dirty="0"/>
                <a:t>U</a:t>
              </a:r>
            </a:p>
          </p:txBody>
        </p:sp>
        <p:sp>
          <p:nvSpPr>
            <p:cNvPr id="11" name="Oval 1028"/>
            <p:cNvSpPr>
              <a:spLocks noChangeArrowheads="1"/>
            </p:cNvSpPr>
            <p:nvPr/>
          </p:nvSpPr>
          <p:spPr bwMode="auto">
            <a:xfrm>
              <a:off x="5562600" y="4495800"/>
              <a:ext cx="1371600" cy="13716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2" name="Text Box 1029"/>
            <p:cNvSpPr txBox="1">
              <a:spLocks noChangeArrowheads="1"/>
            </p:cNvSpPr>
            <p:nvPr/>
          </p:nvSpPr>
          <p:spPr bwMode="auto">
            <a:xfrm>
              <a:off x="5995778" y="4876800"/>
              <a:ext cx="48122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r>
                <a:rPr lang="en-US" altLang="en-US" sz="3200" dirty="0"/>
                <a:t>A</a:t>
              </a:r>
            </a:p>
          </p:txBody>
        </p:sp>
        <p:sp>
          <p:nvSpPr>
            <p:cNvPr id="13" name="Oval 1030"/>
            <p:cNvSpPr>
              <a:spLocks noChangeArrowheads="1"/>
            </p:cNvSpPr>
            <p:nvPr/>
          </p:nvSpPr>
          <p:spPr bwMode="auto">
            <a:xfrm>
              <a:off x="7086600" y="4495800"/>
              <a:ext cx="1371600" cy="1371600"/>
            </a:xfrm>
            <a:prstGeom prst="ellipse">
              <a:avLst/>
            </a:prstGeom>
            <a:noFill/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4" name="Text Box 1031"/>
            <p:cNvSpPr txBox="1">
              <a:spLocks noChangeArrowheads="1"/>
            </p:cNvSpPr>
            <p:nvPr/>
          </p:nvSpPr>
          <p:spPr bwMode="auto">
            <a:xfrm>
              <a:off x="7543800" y="4876800"/>
              <a:ext cx="48122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r>
                <a:rPr lang="en-US" altLang="en-US" sz="3200" dirty="0"/>
                <a:t>B</a:t>
              </a:r>
            </a:p>
          </p:txBody>
        </p:sp>
        <p:sp>
          <p:nvSpPr>
            <p:cNvPr id="15" name="Text Box 1032"/>
            <p:cNvSpPr txBox="1">
              <a:spLocks noChangeArrowheads="1"/>
            </p:cNvSpPr>
            <p:nvPr/>
          </p:nvSpPr>
          <p:spPr bwMode="auto">
            <a:xfrm>
              <a:off x="1495172" y="5410200"/>
              <a:ext cx="3465693" cy="830997"/>
            </a:xfrm>
            <a:prstGeom prst="wedgeRectCallout">
              <a:avLst>
                <a:gd name="adj1" fmla="val 69278"/>
                <a:gd name="adj2" fmla="val -46008"/>
              </a:avLst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rgbClr val="333399"/>
                  </a:solidFill>
                </a:rPr>
                <a:t>If A and B are </a:t>
              </a:r>
              <a:r>
                <a:rPr lang="en-US" altLang="en-US" dirty="0">
                  <a:solidFill>
                    <a:srgbClr val="333399"/>
                  </a:solidFill>
                </a:rPr>
                <a:t>mutually </a:t>
              </a:r>
            </a:p>
            <a:p>
              <a:pPr algn="ctr"/>
              <a:r>
                <a:rPr lang="en-US" altLang="en-US" dirty="0">
                  <a:solidFill>
                    <a:srgbClr val="333399"/>
                  </a:solidFill>
                </a:rPr>
                <a:t>exclusive </a:t>
              </a:r>
              <a:r>
                <a:rPr lang="en-US" altLang="en-US" b="0" dirty="0">
                  <a:solidFill>
                    <a:srgbClr val="333399"/>
                  </a:solidFill>
                </a:rPr>
                <a:t>events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95400" y="1704975"/>
            <a:ext cx="4800600" cy="1419225"/>
            <a:chOff x="1905000" y="1628775"/>
            <a:chExt cx="4800600" cy="1419225"/>
          </a:xfrm>
        </p:grpSpPr>
        <p:grpSp>
          <p:nvGrpSpPr>
            <p:cNvPr id="6" name="Group 5"/>
            <p:cNvGrpSpPr/>
            <p:nvPr/>
          </p:nvGrpSpPr>
          <p:grpSpPr>
            <a:xfrm>
              <a:off x="2052534" y="1628775"/>
              <a:ext cx="4505532" cy="1343025"/>
              <a:chOff x="299934" y="2466975"/>
              <a:chExt cx="4505532" cy="1343025"/>
            </a:xfrm>
          </p:grpSpPr>
          <p:sp>
            <p:nvSpPr>
              <p:cNvPr id="27652" name="Text Box 4"/>
              <p:cNvSpPr txBox="1">
                <a:spLocks noChangeArrowheads="1"/>
              </p:cNvSpPr>
              <p:nvPr/>
            </p:nvSpPr>
            <p:spPr bwMode="auto">
              <a:xfrm>
                <a:off x="2812613" y="2492514"/>
                <a:ext cx="1992853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pPr algn="ctr"/>
                <a:r>
                  <a:rPr lang="en-GB" altLang="en-US" sz="2000" b="0" dirty="0">
                    <a:solidFill>
                      <a:srgbClr val="333399"/>
                    </a:solidFill>
                  </a:rPr>
                  <a:t>number of ways</a:t>
                </a:r>
              </a:p>
              <a:p>
                <a:pPr algn="ctr"/>
                <a:r>
                  <a:rPr lang="en-GB" altLang="en-US" sz="2000" dirty="0">
                    <a:solidFill>
                      <a:srgbClr val="333399"/>
                    </a:solidFill>
                  </a:rPr>
                  <a:t>B</a:t>
                </a:r>
                <a:r>
                  <a:rPr lang="en-GB" altLang="en-US" sz="2000" b="0" dirty="0">
                    <a:solidFill>
                      <a:srgbClr val="333399"/>
                    </a:solidFill>
                  </a:rPr>
                  <a:t> can happen</a:t>
                </a:r>
              </a:p>
            </p:txBody>
          </p:sp>
          <p:sp>
            <p:nvSpPr>
              <p:cNvPr id="27653" name="Text Box 5"/>
              <p:cNvSpPr txBox="1">
                <a:spLocks noChangeArrowheads="1"/>
              </p:cNvSpPr>
              <p:nvPr/>
            </p:nvSpPr>
            <p:spPr bwMode="auto">
              <a:xfrm>
                <a:off x="299934" y="2466975"/>
                <a:ext cx="1992853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pPr algn="ctr"/>
                <a:r>
                  <a:rPr lang="en-GB" altLang="en-US" sz="2000" b="0" dirty="0">
                    <a:solidFill>
                      <a:srgbClr val="333399"/>
                    </a:solidFill>
                  </a:rPr>
                  <a:t>number of ways</a:t>
                </a:r>
              </a:p>
              <a:p>
                <a:pPr algn="ctr"/>
                <a:r>
                  <a:rPr lang="en-GB" altLang="en-US" sz="2000" dirty="0">
                    <a:solidFill>
                      <a:srgbClr val="333399"/>
                    </a:solidFill>
                  </a:rPr>
                  <a:t>A</a:t>
                </a:r>
                <a:r>
                  <a:rPr lang="en-GB" altLang="en-US" sz="2000" b="0" dirty="0">
                    <a:solidFill>
                      <a:srgbClr val="333399"/>
                    </a:solidFill>
                  </a:rPr>
                  <a:t> can happen</a:t>
                </a:r>
              </a:p>
            </p:txBody>
          </p:sp>
          <p:sp>
            <p:nvSpPr>
              <p:cNvPr id="27656" name="Text Box 8"/>
              <p:cNvSpPr txBox="1">
                <a:spLocks noChangeArrowheads="1"/>
              </p:cNvSpPr>
              <p:nvPr/>
            </p:nvSpPr>
            <p:spPr bwMode="auto">
              <a:xfrm>
                <a:off x="400050" y="3352800"/>
                <a:ext cx="4171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r>
                  <a:rPr lang="en-GB" altLang="en-US" dirty="0">
                    <a:solidFill>
                      <a:srgbClr val="333399"/>
                    </a:solidFill>
                  </a:rPr>
                  <a:t>total number of possibilities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533400" y="3276600"/>
                <a:ext cx="40195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tangle 4"/>
              <p:cNvSpPr/>
              <p:nvPr/>
            </p:nvSpPr>
            <p:spPr>
              <a:xfrm>
                <a:off x="2286000" y="2514600"/>
                <a:ext cx="43954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altLang="en-US" sz="4000" b="1" dirty="0">
                    <a:solidFill>
                      <a:srgbClr val="333399"/>
                    </a:solidFill>
                  </a:rPr>
                  <a:t>+</a:t>
                </a:r>
                <a:endParaRPr lang="en-GB" sz="4000" b="1" dirty="0"/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1905000" y="1628775"/>
              <a:ext cx="4800600" cy="14192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81000" y="3581400"/>
            <a:ext cx="3429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400" b="1" dirty="0"/>
              <a:t>i.e. p(A U B) = p(A) + p(B)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79138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506254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solidFill>
                  <a:srgbClr val="333399"/>
                </a:solidFill>
                <a:latin typeface="+mn-lt"/>
              </a:rPr>
              <a:t>Example: </a:t>
            </a:r>
            <a:r>
              <a:rPr lang="en-GB" altLang="en-US" b="0" dirty="0">
                <a:latin typeface="+mn-lt"/>
              </a:rPr>
              <a:t>Suppose we throw a die…</a:t>
            </a:r>
          </a:p>
          <a:p>
            <a:endParaRPr lang="en-GB" altLang="en-US" b="0" dirty="0">
              <a:latin typeface="+mn-lt"/>
            </a:endParaRPr>
          </a:p>
          <a:p>
            <a:r>
              <a:rPr lang="en-GB" altLang="en-US" b="0" dirty="0">
                <a:latin typeface="+mn-lt"/>
              </a:rPr>
              <a:t>If event A is “getting an </a:t>
            </a:r>
            <a:r>
              <a:rPr lang="en-GB" altLang="en-US" dirty="0">
                <a:latin typeface="+mn-lt"/>
              </a:rPr>
              <a:t>even</a:t>
            </a:r>
            <a:r>
              <a:rPr lang="en-GB" altLang="en-US" b="0" dirty="0">
                <a:latin typeface="+mn-lt"/>
              </a:rPr>
              <a:t> number”</a:t>
            </a:r>
          </a:p>
          <a:p>
            <a:r>
              <a:rPr lang="en-GB" altLang="en-US" b="0" dirty="0">
                <a:latin typeface="+mn-lt"/>
              </a:rPr>
              <a:t>And event B is “getting a </a:t>
            </a:r>
            <a:r>
              <a:rPr lang="en-GB" altLang="en-US" dirty="0">
                <a:latin typeface="+mn-lt"/>
              </a:rPr>
              <a:t>5</a:t>
            </a:r>
            <a:r>
              <a:rPr lang="en-GB" altLang="en-US" b="0" dirty="0">
                <a:latin typeface="+mn-lt"/>
              </a:rPr>
              <a:t>”</a:t>
            </a:r>
            <a:endParaRPr lang="en-US" altLang="en-US" b="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Combining Events</a:t>
            </a:r>
            <a:endParaRPr lang="en-GB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7164" y="2298700"/>
            <a:ext cx="267733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endParaRPr lang="en-GB" altLang="en-US" dirty="0">
              <a:latin typeface="+mn-lt"/>
            </a:endParaRPr>
          </a:p>
          <a:p>
            <a:r>
              <a:rPr lang="en-GB" altLang="en-US" b="0" dirty="0">
                <a:latin typeface="+mn-lt"/>
              </a:rPr>
              <a:t>Then…</a:t>
            </a:r>
          </a:p>
          <a:p>
            <a:r>
              <a:rPr lang="en-GB" altLang="en-US" dirty="0">
                <a:latin typeface="+mn-lt"/>
              </a:rPr>
              <a:t>A = {2, 4, 6}    p=3/6</a:t>
            </a:r>
          </a:p>
          <a:p>
            <a:r>
              <a:rPr lang="en-GB" altLang="en-US" dirty="0">
                <a:latin typeface="+mn-lt"/>
              </a:rPr>
              <a:t>B = {5}            p=1/6</a:t>
            </a:r>
          </a:p>
          <a:p>
            <a:endParaRPr lang="en-GB" altLang="en-US" dirty="0">
              <a:latin typeface="+mn-lt"/>
            </a:endParaRPr>
          </a:p>
          <a:p>
            <a:r>
              <a:rPr lang="en-GB" altLang="en-US" dirty="0">
                <a:latin typeface="+mn-lt"/>
              </a:rPr>
              <a:t>A U B = {2, 4, 5, 6}</a:t>
            </a:r>
          </a:p>
          <a:p>
            <a:endParaRPr lang="en-GB" altLang="en-US" dirty="0">
              <a:latin typeface="+mn-lt"/>
            </a:endParaRPr>
          </a:p>
          <a:p>
            <a:r>
              <a:rPr lang="en-GB" altLang="en-US" dirty="0">
                <a:latin typeface="+mn-lt"/>
              </a:rPr>
              <a:t>p(A or B) = 4/6</a:t>
            </a:r>
          </a:p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063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5"/>
          <p:cNvSpPr txBox="1">
            <a:spLocks noChangeArrowheads="1"/>
          </p:cNvSpPr>
          <p:nvPr/>
        </p:nvSpPr>
        <p:spPr bwMode="auto">
          <a:xfrm>
            <a:off x="299378" y="833735"/>
            <a:ext cx="51108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Events which aren’t mutually exclusive</a:t>
            </a:r>
          </a:p>
        </p:txBody>
      </p:sp>
      <p:sp>
        <p:nvSpPr>
          <p:cNvPr id="30728" name="Text Box 11"/>
          <p:cNvSpPr txBox="1">
            <a:spLocks noChangeArrowheads="1"/>
          </p:cNvSpPr>
          <p:nvPr/>
        </p:nvSpPr>
        <p:spPr bwMode="auto">
          <a:xfrm>
            <a:off x="990600" y="3060151"/>
            <a:ext cx="2743200" cy="15696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/>
              <a:t>the overlap makes a difference: we </a:t>
            </a:r>
            <a:r>
              <a:rPr lang="en-GB" altLang="en-US" dirty="0"/>
              <a:t>don’t</a:t>
            </a:r>
            <a:r>
              <a:rPr lang="en-GB" altLang="en-US" b="0" dirty="0"/>
              <a:t> want to </a:t>
            </a:r>
            <a:r>
              <a:rPr lang="en-GB" altLang="en-US" dirty="0"/>
              <a:t>double count</a:t>
            </a:r>
            <a:r>
              <a:rPr lang="en-GB" altLang="en-US" b="0" dirty="0"/>
              <a:t> it</a:t>
            </a:r>
            <a:endParaRPr lang="en-US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9" name="Text Box 12"/>
              <p:cNvSpPr txBox="1">
                <a:spLocks noChangeArrowheads="1"/>
              </p:cNvSpPr>
              <p:nvPr/>
            </p:nvSpPr>
            <p:spPr bwMode="auto">
              <a:xfrm>
                <a:off x="341209" y="1447800"/>
                <a:ext cx="514519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altLang="en-US">
                          <a:latin typeface="Cambria Math"/>
                          <a:ea typeface="Cambria Math"/>
                        </a:rPr>
                        <m:t>𝐩</m:t>
                      </m:r>
                      <m:d>
                        <m:dPr>
                          <m:ctrlPr>
                            <a:rPr lang="en-GB" alt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>
                              <a:latin typeface="Cambria Math"/>
                              <a:ea typeface="Cambria Math"/>
                            </a:rPr>
                            <m:t>𝐀</m:t>
                          </m:r>
                          <m:r>
                            <a:rPr lang="en-GB" altLang="en-US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GB" altLang="en-US" i="1">
                              <a:latin typeface="Cambria Math"/>
                              <a:ea typeface="Cambria Math"/>
                            </a:rPr>
                            <m:t>𝑩</m:t>
                          </m:r>
                        </m:e>
                      </m:d>
                      <m:r>
                        <a:rPr lang="en-GB" alt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altLang="en-US">
                          <a:latin typeface="Cambria Math"/>
                          <a:ea typeface="Cambria Math"/>
                        </a:rPr>
                        <m:t>𝐩</m:t>
                      </m:r>
                      <m:d>
                        <m:dPr>
                          <m:ctrlPr>
                            <a:rPr lang="en-GB" alt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>
                              <a:latin typeface="Cambria Math"/>
                              <a:ea typeface="Cambria Math"/>
                            </a:rPr>
                            <m:t>𝐀</m:t>
                          </m:r>
                        </m:e>
                      </m:d>
                      <m:r>
                        <a:rPr lang="en-GB" altLang="en-US" b="1" i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altLang="en-US">
                          <a:latin typeface="Cambria Math"/>
                          <a:ea typeface="Cambria Math"/>
                        </a:rPr>
                        <m:t>𝐩</m:t>
                      </m:r>
                      <m:d>
                        <m:dPr>
                          <m:ctrlPr>
                            <a:rPr lang="en-GB" alt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 i="1">
                              <a:latin typeface="Cambria Math"/>
                              <a:ea typeface="Cambria Math"/>
                            </a:rPr>
                            <m:t>𝑩</m:t>
                          </m:r>
                        </m:e>
                      </m:d>
                      <m:r>
                        <a:rPr lang="en-GB" altLang="en-US" b="1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GB" altLang="en-US">
                          <a:latin typeface="Cambria Math"/>
                          <a:ea typeface="Cambria Math"/>
                        </a:rPr>
                        <m:t>𝐩</m:t>
                      </m:r>
                      <m:d>
                        <m:dPr>
                          <m:ctrlPr>
                            <a:rPr lang="en-GB" alt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>
                              <a:latin typeface="Cambria Math"/>
                              <a:ea typeface="Cambria Math"/>
                            </a:rPr>
                            <m:t>𝐀</m:t>
                          </m:r>
                          <m:r>
                            <a:rPr lang="en-GB" altLang="en-US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GB" altLang="en-US" i="1">
                              <a:latin typeface="Cambria Math"/>
                              <a:ea typeface="Cambria Math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072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209" y="1447800"/>
                <a:ext cx="514519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74" b="-1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Combining Events</a:t>
            </a:r>
            <a:endParaRPr lang="en-GB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572000" y="3429000"/>
            <a:ext cx="3581400" cy="2438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/>
              <a:t>U</a:t>
            </a:r>
          </a:p>
        </p:txBody>
      </p:sp>
      <p:pic>
        <p:nvPicPr>
          <p:cNvPr id="13" name="Picture 2" descr="https://upload.wikimedia.org/wikipedia/commons/thumb/6/6d/Venn_A_intersect_B.svg/2000px-Venn_A_intersect_B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57600"/>
            <a:ext cx="2800350" cy="199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543300" y="3962400"/>
            <a:ext cx="29337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73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Text Box 4"/>
              <p:cNvSpPr txBox="1">
                <a:spLocks noChangeArrowheads="1"/>
              </p:cNvSpPr>
              <p:nvPr/>
            </p:nvSpPr>
            <p:spPr bwMode="auto">
              <a:xfrm>
                <a:off x="304800" y="2667000"/>
                <a:ext cx="4417748" cy="3046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r>
                  <a:rPr lang="en-GB" altLang="en-US" b="0" dirty="0">
                    <a:latin typeface="+mn-lt"/>
                  </a:rPr>
                  <a:t>Then…</a:t>
                </a:r>
              </a:p>
              <a:p>
                <a:r>
                  <a:rPr lang="en-GB" altLang="en-US" dirty="0">
                    <a:latin typeface="+mn-lt"/>
                  </a:rPr>
                  <a:t>A = {1, 3, 5}    p=3/6</a:t>
                </a:r>
              </a:p>
              <a:p>
                <a:r>
                  <a:rPr lang="en-GB" altLang="en-US" dirty="0">
                    <a:latin typeface="+mn-lt"/>
                  </a:rPr>
                  <a:t>B = {5, 6}         p=2/6</a:t>
                </a:r>
              </a:p>
              <a:p>
                <a14:m>
                  <m:oMath xmlns:m="http://schemas.openxmlformats.org/officeDocument/2006/math">
                    <m:r>
                      <a:rPr lang="en-GB" altLang="en-US" b="1" i="0">
                        <a:latin typeface="Cambria Math"/>
                        <a:ea typeface="Cambria Math"/>
                      </a:rPr>
                      <m:t>𝐀</m:t>
                    </m:r>
                    <m:r>
                      <a:rPr lang="en-GB" altLang="en-US" b="1" i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GB" altLang="en-US" b="1" i="0">
                        <a:latin typeface="Cambria Math"/>
                        <a:ea typeface="Cambria Math"/>
                      </a:rPr>
                      <m:t>𝐁</m:t>
                    </m:r>
                  </m:oMath>
                </a14:m>
                <a:r>
                  <a:rPr lang="en-GB" altLang="en-US" dirty="0">
                    <a:latin typeface="+mn-lt"/>
                  </a:rPr>
                  <a:t> = {5}     p=1/6</a:t>
                </a:r>
              </a:p>
              <a:p>
                <a:endParaRPr lang="en-GB" altLang="en-US" i="0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GB" altLang="en-US" i="0">
                        <a:latin typeface="Cambria Math"/>
                        <a:ea typeface="Cambria Math"/>
                      </a:rPr>
                      <m:t>𝐀</m:t>
                    </m:r>
                    <m:r>
                      <a:rPr lang="en-GB" altLang="en-US" i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GB" altLang="en-US" i="0">
                        <a:latin typeface="Cambria Math"/>
                        <a:ea typeface="Cambria Math"/>
                      </a:rPr>
                      <m:t>𝐁</m:t>
                    </m:r>
                    <m:r>
                      <a:rPr lang="en-GB" altLang="en-US" i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altLang="en-US" dirty="0">
                    <a:latin typeface="+mn-lt"/>
                  </a:rPr>
                  <a:t>= {1, 3, 5, 6}</a:t>
                </a:r>
              </a:p>
              <a:p>
                <a14:m>
                  <m:oMath xmlns:m="http://schemas.openxmlformats.org/officeDocument/2006/math">
                    <m:r>
                      <a:rPr lang="en-GB" altLang="en-US">
                        <a:latin typeface="Cambria Math"/>
                        <a:ea typeface="Cambria Math"/>
                      </a:rPr>
                      <m:t>𝐩</m:t>
                    </m:r>
                    <m:d>
                      <m:dPr>
                        <m:ctrlPr>
                          <a:rPr lang="en-GB" alt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GB" altLang="en-US">
                            <a:latin typeface="Cambria Math"/>
                            <a:ea typeface="Cambria Math"/>
                          </a:rPr>
                          <m:t>𝐀</m:t>
                        </m:r>
                        <m:r>
                          <a:rPr lang="en-GB" altLang="en-US" i="1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GB" altLang="en-US" i="1">
                            <a:latin typeface="Cambria Math"/>
                            <a:ea typeface="Cambria Math"/>
                          </a:rPr>
                          <m:t>𝑩</m:t>
                        </m:r>
                      </m:e>
                    </m:d>
                  </m:oMath>
                </a14:m>
                <a:r>
                  <a:rPr lang="en-GB" altLang="en-US" dirty="0">
                    <a:latin typeface="+mn-lt"/>
                  </a:rPr>
                  <a:t> =  3/6 + 2/6 – 1/6 = 4/6</a:t>
                </a:r>
              </a:p>
              <a:p>
                <a:endParaRPr lang="en-US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174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667000"/>
                <a:ext cx="4417748" cy="3046988"/>
              </a:xfrm>
              <a:prstGeom prst="rect">
                <a:avLst/>
              </a:prstGeom>
              <a:blipFill rotWithShape="1">
                <a:blip r:embed="rId3"/>
                <a:stretch>
                  <a:fillRect l="-2069" t="-1603" r="-8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Combining Events</a:t>
            </a:r>
            <a:endParaRPr lang="en-GB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547079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solidFill>
                  <a:srgbClr val="333399"/>
                </a:solidFill>
                <a:latin typeface="+mn-lt"/>
              </a:rPr>
              <a:t>Example: </a:t>
            </a:r>
            <a:r>
              <a:rPr lang="en-GB" altLang="en-US" b="0" dirty="0">
                <a:latin typeface="+mn-lt"/>
              </a:rPr>
              <a:t>Suppose we throw a die…</a:t>
            </a:r>
          </a:p>
          <a:p>
            <a:endParaRPr lang="en-GB" altLang="en-US" b="0" dirty="0">
              <a:latin typeface="+mn-lt"/>
            </a:endParaRPr>
          </a:p>
          <a:p>
            <a:r>
              <a:rPr lang="en-GB" altLang="en-US" b="0" dirty="0">
                <a:latin typeface="+mn-lt"/>
              </a:rPr>
              <a:t>If event A is “getting an </a:t>
            </a:r>
            <a:r>
              <a:rPr lang="en-GB" altLang="en-US" dirty="0">
                <a:latin typeface="+mn-lt"/>
              </a:rPr>
              <a:t>odd</a:t>
            </a:r>
            <a:r>
              <a:rPr lang="en-GB" altLang="en-US" b="0" dirty="0">
                <a:latin typeface="+mn-lt"/>
              </a:rPr>
              <a:t> number”</a:t>
            </a:r>
          </a:p>
          <a:p>
            <a:r>
              <a:rPr lang="en-GB" altLang="en-US" b="0" dirty="0">
                <a:latin typeface="+mn-lt"/>
              </a:rPr>
              <a:t>And event B is “getting a number above </a:t>
            </a:r>
            <a:r>
              <a:rPr lang="en-GB" altLang="en-US" dirty="0">
                <a:latin typeface="+mn-lt"/>
              </a:rPr>
              <a:t>4</a:t>
            </a:r>
            <a:r>
              <a:rPr lang="en-GB" altLang="en-US" b="0" dirty="0">
                <a:latin typeface="+mn-lt"/>
              </a:rPr>
              <a:t>”</a:t>
            </a:r>
            <a:endParaRPr lang="en-US" alt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936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304800" y="1752600"/>
            <a:ext cx="47468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/>
              <a:t>This formula is a general one…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Combining Events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2"/>
              <p:cNvSpPr txBox="1">
                <a:spLocks noChangeArrowheads="1"/>
              </p:cNvSpPr>
              <p:nvPr/>
            </p:nvSpPr>
            <p:spPr bwMode="auto">
              <a:xfrm>
                <a:off x="341209" y="1143000"/>
                <a:ext cx="514519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altLang="en-US">
                          <a:latin typeface="Cambria Math"/>
                          <a:ea typeface="Cambria Math"/>
                        </a:rPr>
                        <m:t>𝐩</m:t>
                      </m:r>
                      <m:d>
                        <m:dPr>
                          <m:ctrlPr>
                            <a:rPr lang="en-GB" alt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>
                              <a:latin typeface="Cambria Math"/>
                              <a:ea typeface="Cambria Math"/>
                            </a:rPr>
                            <m:t>𝐀</m:t>
                          </m:r>
                          <m:r>
                            <a:rPr lang="en-GB" altLang="en-US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GB" altLang="en-US" i="1">
                              <a:latin typeface="Cambria Math"/>
                              <a:ea typeface="Cambria Math"/>
                            </a:rPr>
                            <m:t>𝑩</m:t>
                          </m:r>
                        </m:e>
                      </m:d>
                      <m:r>
                        <a:rPr lang="en-GB" alt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altLang="en-US">
                          <a:latin typeface="Cambria Math"/>
                          <a:ea typeface="Cambria Math"/>
                        </a:rPr>
                        <m:t>𝐩</m:t>
                      </m:r>
                      <m:d>
                        <m:dPr>
                          <m:ctrlPr>
                            <a:rPr lang="en-GB" alt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>
                              <a:latin typeface="Cambria Math"/>
                              <a:ea typeface="Cambria Math"/>
                            </a:rPr>
                            <m:t>𝐀</m:t>
                          </m:r>
                        </m:e>
                      </m:d>
                      <m:r>
                        <a:rPr lang="en-GB" altLang="en-US" b="1" i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altLang="en-US">
                          <a:latin typeface="Cambria Math"/>
                          <a:ea typeface="Cambria Math"/>
                        </a:rPr>
                        <m:t>𝐩</m:t>
                      </m:r>
                      <m:d>
                        <m:dPr>
                          <m:ctrlPr>
                            <a:rPr lang="en-GB" alt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 i="1">
                              <a:latin typeface="Cambria Math"/>
                              <a:ea typeface="Cambria Math"/>
                            </a:rPr>
                            <m:t>𝑩</m:t>
                          </m:r>
                        </m:e>
                      </m:d>
                      <m:r>
                        <a:rPr lang="en-GB" altLang="en-US" b="1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GB" altLang="en-US">
                          <a:latin typeface="Cambria Math"/>
                          <a:ea typeface="Cambria Math"/>
                        </a:rPr>
                        <m:t>𝐩</m:t>
                      </m:r>
                      <m:d>
                        <m:dPr>
                          <m:ctrlPr>
                            <a:rPr lang="en-GB" alt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>
                              <a:latin typeface="Cambria Math"/>
                              <a:ea typeface="Cambria Math"/>
                            </a:rPr>
                            <m:t>𝐀</m:t>
                          </m:r>
                          <m:r>
                            <a:rPr lang="en-GB" altLang="en-US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GB" altLang="en-US" i="1">
                              <a:latin typeface="Cambria Math"/>
                              <a:ea typeface="Cambria Math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209" y="1143000"/>
                <a:ext cx="5145191" cy="461665"/>
              </a:xfrm>
              <a:prstGeom prst="rect">
                <a:avLst/>
              </a:prstGeom>
              <a:blipFill>
                <a:blip r:embed="rId3"/>
                <a:stretch>
                  <a:fillRect l="-474"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1892550" y="2926140"/>
                <a:ext cx="5194050" cy="15696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pPr algn="ctr"/>
                <a:r>
                  <a:rPr lang="en-GB" altLang="en-US" dirty="0"/>
                  <a:t>it also covers the case of mutually</a:t>
                </a:r>
              </a:p>
              <a:p>
                <a:pPr algn="ctr"/>
                <a:r>
                  <a:rPr lang="en-GB" altLang="en-US" dirty="0"/>
                  <a:t>exclusive events as </a:t>
                </a:r>
                <a14:m>
                  <m:oMath xmlns:m="http://schemas.openxmlformats.org/officeDocument/2006/math">
                    <m:r>
                      <a:rPr lang="en-GB" altLang="en-US">
                        <a:latin typeface="Cambria Math"/>
                        <a:ea typeface="Cambria Math"/>
                      </a:rPr>
                      <m:t>𝐀</m:t>
                    </m:r>
                    <m:r>
                      <a:rPr lang="en-GB" altLang="en-US" i="1">
                        <a:latin typeface="Cambria Math"/>
                        <a:ea typeface="Cambria Math"/>
                      </a:rPr>
                      <m:t>∩</m:t>
                    </m:r>
                    <m:r>
                      <a:rPr lang="en-GB" altLang="en-US" i="1">
                        <a:latin typeface="Cambria Math"/>
                        <a:ea typeface="Cambria Math"/>
                      </a:rPr>
                      <m:t>𝑩</m:t>
                    </m:r>
                    <m:r>
                      <a:rPr lang="en-GB" altLang="en-US" i="1">
                        <a:latin typeface="Cambria Math"/>
                        <a:ea typeface="Cambria Math"/>
                      </a:rPr>
                      <m:t>=∅ </m:t>
                    </m:r>
                  </m:oMath>
                </a14:m>
                <a:r>
                  <a:rPr lang="en-GB" altLang="en-US" dirty="0"/>
                  <a:t>i.e.</a:t>
                </a:r>
              </a:p>
              <a:p>
                <a:pPr algn="ctr"/>
                <a:endParaRPr lang="en-GB" alt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>
                          <a:latin typeface="Cambria Math"/>
                          <a:ea typeface="Cambria Math"/>
                        </a:rPr>
                        <m:t>𝐩</m:t>
                      </m:r>
                      <m:d>
                        <m:dPr>
                          <m:ctrlPr>
                            <a:rPr lang="en-GB" alt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>
                              <a:latin typeface="Cambria Math"/>
                              <a:ea typeface="Cambria Math"/>
                            </a:rPr>
                            <m:t>𝐀</m:t>
                          </m:r>
                          <m:r>
                            <a:rPr lang="en-GB" altLang="en-US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GB" altLang="en-US" i="1">
                              <a:latin typeface="Cambria Math"/>
                              <a:ea typeface="Cambria Math"/>
                            </a:rPr>
                            <m:t>𝑩</m:t>
                          </m:r>
                        </m:e>
                      </m:d>
                      <m:r>
                        <a:rPr lang="en-GB" alt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alt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GB" altLang="en-US" sz="2800" dirty="0"/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2550" y="2926140"/>
                <a:ext cx="5194050" cy="1569660"/>
              </a:xfrm>
              <a:prstGeom prst="rect">
                <a:avLst/>
              </a:prstGeom>
              <a:blipFill rotWithShape="1">
                <a:blip r:embed="rId4"/>
                <a:stretch>
                  <a:fillRect l="-1172" t="-2326" r="-1172" b="-348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68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1027"/>
          <p:cNvSpPr txBox="1">
            <a:spLocks noChangeArrowheads="1"/>
          </p:cNvSpPr>
          <p:nvPr/>
        </p:nvSpPr>
        <p:spPr bwMode="auto">
          <a:xfrm>
            <a:off x="304800" y="1066800"/>
            <a:ext cx="6620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latin typeface="+mn-lt"/>
              </a:rPr>
              <a:t>Probability of </a:t>
            </a:r>
            <a:r>
              <a:rPr lang="en-GB" altLang="en-US" dirty="0">
                <a:latin typeface="+mn-lt"/>
              </a:rPr>
              <a:t>A and B</a:t>
            </a:r>
            <a:r>
              <a:rPr lang="en-GB" altLang="en-US" b="0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happening simultaneously</a:t>
            </a:r>
            <a:r>
              <a:rPr lang="en-GB" altLang="en-US" b="0" dirty="0">
                <a:latin typeface="+mn-lt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Combining Events</a:t>
            </a:r>
            <a:endParaRPr lang="en-GB" dirty="0"/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304800" y="1752600"/>
            <a:ext cx="63782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latin typeface="+mn-lt"/>
              </a:rPr>
              <a:t>How we calculate this is </a:t>
            </a:r>
            <a:r>
              <a:rPr lang="en-GB" altLang="en-US" dirty="0">
                <a:latin typeface="+mn-lt"/>
              </a:rPr>
              <a:t>affected</a:t>
            </a:r>
            <a:r>
              <a:rPr lang="en-GB" altLang="en-US" b="0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by</a:t>
            </a:r>
            <a:r>
              <a:rPr lang="en-GB" altLang="en-US" b="0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whether</a:t>
            </a:r>
            <a:r>
              <a:rPr lang="en-GB" altLang="en-US" b="0" dirty="0">
                <a:latin typeface="+mn-lt"/>
              </a:rPr>
              <a:t> the</a:t>
            </a:r>
          </a:p>
          <a:p>
            <a:r>
              <a:rPr lang="en-GB" altLang="en-US" b="0" dirty="0">
                <a:latin typeface="+mn-lt"/>
              </a:rPr>
              <a:t>events are </a:t>
            </a:r>
            <a:r>
              <a:rPr lang="en-GB" altLang="en-US" dirty="0">
                <a:latin typeface="+mn-lt"/>
              </a:rPr>
              <a:t>independent or dependent</a:t>
            </a:r>
          </a:p>
          <a:p>
            <a:endParaRPr lang="en-GB" altLang="en-US" b="0" dirty="0">
              <a:latin typeface="+mn-lt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304800" y="2964836"/>
            <a:ext cx="69498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>
                <a:solidFill>
                  <a:srgbClr val="333399"/>
                </a:solidFill>
                <a:latin typeface="+mn-lt"/>
              </a:rPr>
              <a:t>Independent</a:t>
            </a:r>
            <a:r>
              <a:rPr lang="en-GB" altLang="en-US" b="0" dirty="0">
                <a:latin typeface="+mn-lt"/>
              </a:rPr>
              <a:t> events if… </a:t>
            </a:r>
          </a:p>
          <a:p>
            <a:r>
              <a:rPr lang="en-GB" altLang="en-US" dirty="0">
                <a:latin typeface="+mn-lt"/>
              </a:rPr>
              <a:t>	</a:t>
            </a:r>
            <a:r>
              <a:rPr lang="en-GB" altLang="en-US" b="0" dirty="0">
                <a:latin typeface="+mn-lt"/>
              </a:rPr>
              <a:t>the outcome of </a:t>
            </a:r>
            <a:r>
              <a:rPr lang="en-GB" altLang="en-US" dirty="0">
                <a:latin typeface="+mn-lt"/>
              </a:rPr>
              <a:t>one</a:t>
            </a:r>
            <a:r>
              <a:rPr lang="en-GB" altLang="en-US" b="0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event</a:t>
            </a:r>
            <a:r>
              <a:rPr lang="en-GB" altLang="en-US" b="0" dirty="0">
                <a:latin typeface="+mn-lt"/>
              </a:rPr>
              <a:t> does </a:t>
            </a:r>
            <a:r>
              <a:rPr lang="en-GB" altLang="en-US" dirty="0">
                <a:latin typeface="+mn-lt"/>
              </a:rPr>
              <a:t>NOT</a:t>
            </a:r>
            <a:r>
              <a:rPr lang="en-GB" altLang="en-US" b="0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affect</a:t>
            </a:r>
            <a:r>
              <a:rPr lang="en-GB" altLang="en-US" b="0" dirty="0">
                <a:latin typeface="+mn-lt"/>
              </a:rPr>
              <a:t> </a:t>
            </a:r>
          </a:p>
          <a:p>
            <a:r>
              <a:rPr lang="en-GB" altLang="en-US" b="0" dirty="0">
                <a:latin typeface="+mn-lt"/>
              </a:rPr>
              <a:t>		the probability of </a:t>
            </a:r>
            <a:r>
              <a:rPr lang="en-GB" altLang="en-US" dirty="0">
                <a:latin typeface="+mn-lt"/>
              </a:rPr>
              <a:t>the</a:t>
            </a:r>
            <a:r>
              <a:rPr lang="en-GB" altLang="en-US" b="0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other</a:t>
            </a:r>
            <a:r>
              <a:rPr lang="en-GB" altLang="en-US" b="0" dirty="0">
                <a:latin typeface="+mn-lt"/>
              </a:rPr>
              <a:t> occurring</a:t>
            </a: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304800" y="4362271"/>
            <a:ext cx="67071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>
                <a:solidFill>
                  <a:srgbClr val="333399"/>
                </a:solidFill>
                <a:latin typeface="+mn-lt"/>
              </a:rPr>
              <a:t>Dependent</a:t>
            </a:r>
            <a:r>
              <a:rPr lang="en-GB" altLang="en-US" b="0" dirty="0">
                <a:latin typeface="+mn-lt"/>
              </a:rPr>
              <a:t> events if… </a:t>
            </a:r>
          </a:p>
          <a:p>
            <a:r>
              <a:rPr lang="en-GB" altLang="en-US" dirty="0">
                <a:latin typeface="+mn-lt"/>
              </a:rPr>
              <a:t>	</a:t>
            </a:r>
            <a:r>
              <a:rPr lang="en-GB" altLang="en-US" b="0" dirty="0">
                <a:latin typeface="+mn-lt"/>
              </a:rPr>
              <a:t>the outcome of </a:t>
            </a:r>
            <a:r>
              <a:rPr lang="en-GB" altLang="en-US" dirty="0">
                <a:latin typeface="+mn-lt"/>
              </a:rPr>
              <a:t>one</a:t>
            </a:r>
            <a:r>
              <a:rPr lang="en-GB" altLang="en-US" b="0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event</a:t>
            </a:r>
            <a:r>
              <a:rPr lang="en-GB" altLang="en-US" b="0" dirty="0">
                <a:latin typeface="+mn-lt"/>
              </a:rPr>
              <a:t> does </a:t>
            </a:r>
            <a:r>
              <a:rPr lang="en-GB" altLang="en-US" dirty="0">
                <a:latin typeface="+mn-lt"/>
              </a:rPr>
              <a:t>affect</a:t>
            </a:r>
            <a:r>
              <a:rPr lang="en-GB" altLang="en-US" b="0" dirty="0">
                <a:latin typeface="+mn-lt"/>
              </a:rPr>
              <a:t> </a:t>
            </a:r>
          </a:p>
          <a:p>
            <a:r>
              <a:rPr lang="en-GB" altLang="en-US" b="0" dirty="0">
                <a:latin typeface="+mn-lt"/>
              </a:rPr>
              <a:t>		the probability of </a:t>
            </a:r>
            <a:r>
              <a:rPr lang="en-GB" altLang="en-US" dirty="0">
                <a:latin typeface="+mn-lt"/>
              </a:rPr>
              <a:t>the</a:t>
            </a:r>
            <a:r>
              <a:rPr lang="en-GB" altLang="en-US" b="0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other</a:t>
            </a:r>
            <a:r>
              <a:rPr lang="en-GB" altLang="en-US" b="0" dirty="0">
                <a:latin typeface="+mn-lt"/>
              </a:rPr>
              <a:t> occurring</a:t>
            </a:r>
          </a:p>
        </p:txBody>
      </p:sp>
    </p:spTree>
    <p:extLst>
      <p:ext uri="{BB962C8B-B14F-4D97-AF65-F5344CB8AC3E}">
        <p14:creationId xmlns:p14="http://schemas.microsoft.com/office/powerpoint/2010/main" val="9529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Events</a:t>
            </a:r>
          </a:p>
        </p:txBody>
      </p:sp>
      <p:pic>
        <p:nvPicPr>
          <p:cNvPr id="3" name="Picture 2" descr="https://onlinecourses.science.psu.edu/stat414/sites/onlinecourses.science.psu.edu.stat414/files/lesson02/card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64" y="2295524"/>
            <a:ext cx="7148727" cy="341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838200"/>
            <a:ext cx="3468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Independent versus Dependent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15439" y="2209799"/>
            <a:ext cx="742736" cy="1038226"/>
            <a:chOff x="914400" y="2209800"/>
            <a:chExt cx="742736" cy="1038226"/>
          </a:xfrm>
        </p:grpSpPr>
        <p:sp>
          <p:nvSpPr>
            <p:cNvPr id="4" name="Rectangle 3"/>
            <p:cNvSpPr/>
            <p:nvPr/>
          </p:nvSpPr>
          <p:spPr>
            <a:xfrm>
              <a:off x="990814" y="2276474"/>
              <a:ext cx="590336" cy="904876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2209800"/>
              <a:ext cx="742736" cy="1038226"/>
            </a:xfrm>
            <a:prstGeom prst="rect">
              <a:avLst/>
            </a:prstGeom>
            <a:noFill/>
            <a:ln w="7620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/>
          <p:cNvSpPr/>
          <p:nvPr/>
        </p:nvSpPr>
        <p:spPr>
          <a:xfrm>
            <a:off x="7610903" y="2276473"/>
            <a:ext cx="571286" cy="85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loud 8"/>
          <p:cNvSpPr/>
          <p:nvPr/>
        </p:nvSpPr>
        <p:spPr>
          <a:xfrm>
            <a:off x="582491" y="4191000"/>
            <a:ext cx="2590800" cy="17526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INDEPENDENT:</a:t>
            </a:r>
          </a:p>
          <a:p>
            <a:pPr algn="ctr"/>
            <a:r>
              <a:rPr lang="en-GB" dirty="0"/>
              <a:t>the drawn card is </a:t>
            </a:r>
            <a:r>
              <a:rPr lang="en-GB" b="1" dirty="0"/>
              <a:t>inserted back </a:t>
            </a:r>
            <a:r>
              <a:rPr lang="en-GB" dirty="0"/>
              <a:t>in the deck</a:t>
            </a:r>
          </a:p>
        </p:txBody>
      </p:sp>
      <p:sp>
        <p:nvSpPr>
          <p:cNvPr id="10" name="Cloud 9"/>
          <p:cNvSpPr/>
          <p:nvPr/>
        </p:nvSpPr>
        <p:spPr>
          <a:xfrm>
            <a:off x="3276600" y="4191000"/>
            <a:ext cx="2590800" cy="17526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DEPENDENT:</a:t>
            </a:r>
          </a:p>
          <a:p>
            <a:pPr algn="ctr"/>
            <a:r>
              <a:rPr lang="en-GB" dirty="0"/>
              <a:t>the drawn card is </a:t>
            </a:r>
            <a:r>
              <a:rPr lang="en-GB" b="1" dirty="0"/>
              <a:t>taken away</a:t>
            </a:r>
            <a:endParaRPr lang="en-GB" dirty="0"/>
          </a:p>
        </p:txBody>
      </p:sp>
      <p:pic>
        <p:nvPicPr>
          <p:cNvPr id="11" name="Picture 4" descr="https://upload.wikimedia.org/wikipedia/commons/thumb/c/c4/2-Dice-Icon.svg/2000px-2-Dice-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1556852" cy="155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loud 11"/>
          <p:cNvSpPr/>
          <p:nvPr/>
        </p:nvSpPr>
        <p:spPr>
          <a:xfrm>
            <a:off x="5105400" y="228600"/>
            <a:ext cx="2514600" cy="143302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INDEPENDENT: </a:t>
            </a:r>
            <a:r>
              <a:rPr lang="en-GB" dirty="0"/>
              <a:t>Two separate draws</a:t>
            </a:r>
          </a:p>
        </p:txBody>
      </p:sp>
    </p:spTree>
    <p:extLst>
      <p:ext uri="{BB962C8B-B14F-4D97-AF65-F5344CB8AC3E}">
        <p14:creationId xmlns:p14="http://schemas.microsoft.com/office/powerpoint/2010/main" val="4121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304800" y="1748135"/>
            <a:ext cx="3271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latin typeface="+mn-lt"/>
              </a:rPr>
              <a:t>For</a:t>
            </a:r>
            <a:r>
              <a:rPr lang="en-GB" altLang="en-US" dirty="0">
                <a:latin typeface="+mn-lt"/>
              </a:rPr>
              <a:t> independent </a:t>
            </a:r>
            <a:r>
              <a:rPr lang="en-GB" altLang="en-US" b="0" dirty="0">
                <a:latin typeface="+mn-lt"/>
              </a:rPr>
              <a:t>events: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Combining Events</a:t>
            </a:r>
            <a:endParaRPr lang="en-GB" dirty="0"/>
          </a:p>
        </p:txBody>
      </p:sp>
      <p:sp>
        <p:nvSpPr>
          <p:cNvPr id="12" name="Text Box 1027"/>
          <p:cNvSpPr txBox="1">
            <a:spLocks noChangeArrowheads="1"/>
          </p:cNvSpPr>
          <p:nvPr/>
        </p:nvSpPr>
        <p:spPr bwMode="auto">
          <a:xfrm>
            <a:off x="304800" y="1066800"/>
            <a:ext cx="6620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latin typeface="+mn-lt"/>
              </a:rPr>
              <a:t>Probability of </a:t>
            </a:r>
            <a:r>
              <a:rPr lang="en-GB" altLang="en-US" dirty="0">
                <a:latin typeface="+mn-lt"/>
              </a:rPr>
              <a:t>A and B happening simultaneously</a:t>
            </a:r>
            <a:r>
              <a:rPr lang="en-GB" altLang="en-US" b="0" dirty="0">
                <a:latin typeface="+mn-lt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24987" y="2808288"/>
            <a:ext cx="4800600" cy="1611312"/>
            <a:chOff x="1905000" y="1628775"/>
            <a:chExt cx="4800600" cy="1419225"/>
          </a:xfrm>
        </p:grpSpPr>
        <p:grpSp>
          <p:nvGrpSpPr>
            <p:cNvPr id="14" name="Group 13"/>
            <p:cNvGrpSpPr/>
            <p:nvPr/>
          </p:nvGrpSpPr>
          <p:grpSpPr>
            <a:xfrm>
              <a:off x="2052534" y="1628775"/>
              <a:ext cx="4505532" cy="1419225"/>
              <a:chOff x="299934" y="2466975"/>
              <a:chExt cx="4505532" cy="1419225"/>
            </a:xfrm>
          </p:grpSpPr>
          <p:sp>
            <p:nvSpPr>
              <p:cNvPr id="16" name="Text Box 4"/>
              <p:cNvSpPr txBox="1">
                <a:spLocks noChangeArrowheads="1"/>
              </p:cNvSpPr>
              <p:nvPr/>
            </p:nvSpPr>
            <p:spPr bwMode="auto">
              <a:xfrm>
                <a:off x="2812613" y="2492514"/>
                <a:ext cx="1992853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pPr algn="ctr"/>
                <a:r>
                  <a:rPr lang="en-GB" altLang="en-US" sz="2000" b="0" dirty="0">
                    <a:solidFill>
                      <a:srgbClr val="333399"/>
                    </a:solidFill>
                  </a:rPr>
                  <a:t>number of ways</a:t>
                </a:r>
              </a:p>
              <a:p>
                <a:pPr algn="ctr"/>
                <a:r>
                  <a:rPr lang="en-GB" altLang="en-US" sz="2000" dirty="0">
                    <a:solidFill>
                      <a:srgbClr val="333399"/>
                    </a:solidFill>
                  </a:rPr>
                  <a:t>B</a:t>
                </a:r>
                <a:r>
                  <a:rPr lang="en-GB" altLang="en-US" sz="2000" b="0" dirty="0">
                    <a:solidFill>
                      <a:srgbClr val="333399"/>
                    </a:solidFill>
                  </a:rPr>
                  <a:t> can happen</a:t>
                </a:r>
              </a:p>
            </p:txBody>
          </p:sp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299934" y="2466975"/>
                <a:ext cx="1992853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pPr algn="ctr"/>
                <a:r>
                  <a:rPr lang="en-GB" altLang="en-US" sz="2000" b="0" dirty="0">
                    <a:solidFill>
                      <a:srgbClr val="333399"/>
                    </a:solidFill>
                  </a:rPr>
                  <a:t>number of ways</a:t>
                </a:r>
              </a:p>
              <a:p>
                <a:pPr algn="ctr"/>
                <a:r>
                  <a:rPr lang="en-GB" altLang="en-US" sz="2000" dirty="0">
                    <a:solidFill>
                      <a:srgbClr val="333399"/>
                    </a:solidFill>
                  </a:rPr>
                  <a:t>A</a:t>
                </a:r>
                <a:r>
                  <a:rPr lang="en-GB" altLang="en-US" sz="2000" b="0" dirty="0">
                    <a:solidFill>
                      <a:srgbClr val="333399"/>
                    </a:solidFill>
                  </a:rPr>
                  <a:t> can happen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406978" y="3262702"/>
                <a:ext cx="1782860" cy="623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pPr algn="ctr"/>
                <a:r>
                  <a:rPr lang="en-GB" altLang="en-US" sz="2000" dirty="0">
                    <a:solidFill>
                      <a:srgbClr val="333399"/>
                    </a:solidFill>
                  </a:rPr>
                  <a:t>total </a:t>
                </a:r>
                <a:r>
                  <a:rPr lang="en-GB" altLang="en-US" sz="2000" b="0" dirty="0">
                    <a:solidFill>
                      <a:srgbClr val="333399"/>
                    </a:solidFill>
                  </a:rPr>
                  <a:t>number</a:t>
                </a:r>
              </a:p>
              <a:p>
                <a:pPr algn="ctr"/>
                <a:r>
                  <a:rPr lang="en-GB" altLang="en-US" sz="2000" b="0" dirty="0">
                    <a:solidFill>
                      <a:srgbClr val="333399"/>
                    </a:solidFill>
                  </a:rPr>
                  <a:t>of possibilities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533400" y="3173091"/>
                <a:ext cx="15326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2199363" y="2843227"/>
                    <a:ext cx="667170" cy="6234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40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</m:oMath>
                      </m:oMathPara>
                    </a14:m>
                    <a:endParaRPr lang="en-GB" sz="4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Rectangle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9363" y="2843227"/>
                    <a:ext cx="667170" cy="62349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ounded Rectangle 14"/>
            <p:cNvSpPr/>
            <p:nvPr/>
          </p:nvSpPr>
          <p:spPr>
            <a:xfrm>
              <a:off x="1905000" y="1628775"/>
              <a:ext cx="4800600" cy="14192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5029200" y="3619500"/>
            <a:ext cx="15326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4903690" y="3714750"/>
            <a:ext cx="17828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pPr algn="ctr"/>
            <a:r>
              <a:rPr lang="en-GB" altLang="en-US" sz="2000" dirty="0">
                <a:solidFill>
                  <a:srgbClr val="333399"/>
                </a:solidFill>
              </a:rPr>
              <a:t>total </a:t>
            </a:r>
            <a:r>
              <a:rPr lang="en-GB" altLang="en-US" sz="2000" b="0" dirty="0">
                <a:solidFill>
                  <a:srgbClr val="333399"/>
                </a:solidFill>
              </a:rPr>
              <a:t>number</a:t>
            </a:r>
          </a:p>
          <a:p>
            <a:pPr algn="ctr"/>
            <a:r>
              <a:rPr lang="en-GB" altLang="en-US" sz="2000" b="0" dirty="0">
                <a:solidFill>
                  <a:srgbClr val="333399"/>
                </a:solidFill>
              </a:rPr>
              <a:t>of possibilities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524000" y="4953000"/>
                <a:ext cx="40932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altLang="en-US" sz="2800" smtClean="0">
                          <a:latin typeface="Cambria Math"/>
                          <a:ea typeface="Cambria Math"/>
                        </a:rPr>
                        <m:t>𝐩</m:t>
                      </m:r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 sz="2800">
                              <a:latin typeface="Cambria Math"/>
                              <a:ea typeface="Cambria Math"/>
                            </a:rPr>
                            <m:t>𝐀</m:t>
                          </m:r>
                          <m:r>
                            <a:rPr lang="en-GB" altLang="en-US" sz="2800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GB" altLang="en-US" sz="2800" i="1">
                              <a:latin typeface="Cambria Math"/>
                              <a:ea typeface="Cambria Math"/>
                            </a:rPr>
                            <m:t>𝑩</m:t>
                          </m:r>
                        </m:e>
                      </m:d>
                      <m:r>
                        <a:rPr lang="en-GB" alt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altLang="en-US" sz="2800">
                          <a:latin typeface="Cambria Math"/>
                          <a:ea typeface="Cambria Math"/>
                        </a:rPr>
                        <m:t>𝐩</m:t>
                      </m:r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 sz="2800" b="1">
                              <a:latin typeface="Cambria Math"/>
                              <a:ea typeface="Cambria Math"/>
                            </a:rPr>
                            <m:t>𝐀</m:t>
                          </m:r>
                        </m:e>
                      </m:d>
                      <m:r>
                        <a:rPr lang="en-GB" altLang="en-US" sz="28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altLang="en-US" sz="2800">
                          <a:latin typeface="Cambria Math"/>
                          <a:ea typeface="Cambria Math"/>
                        </a:rPr>
                        <m:t>𝐩</m:t>
                      </m:r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 sz="2800" b="1">
                              <a:latin typeface="Cambria Math"/>
                              <a:ea typeface="Cambria Math"/>
                            </a:rPr>
                            <m:t>𝐁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409323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3615193" y="4495800"/>
            <a:ext cx="118607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088503" y="4495800"/>
            <a:ext cx="169297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8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5"/>
          <p:cNvSpPr txBox="1">
            <a:spLocks noChangeArrowheads="1"/>
          </p:cNvSpPr>
          <p:nvPr/>
        </p:nvSpPr>
        <p:spPr bwMode="auto">
          <a:xfrm>
            <a:off x="304800" y="908050"/>
            <a:ext cx="60931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>
                <a:solidFill>
                  <a:srgbClr val="333399"/>
                </a:solidFill>
                <a:latin typeface="+mn-lt"/>
              </a:rPr>
              <a:t>Example: </a:t>
            </a:r>
            <a:r>
              <a:rPr lang="en-GB" altLang="en-US" dirty="0">
                <a:latin typeface="+mn-lt"/>
              </a:rPr>
              <a:t>Suppose we throw two dice…</a:t>
            </a:r>
          </a:p>
          <a:p>
            <a:endParaRPr lang="en-GB" altLang="en-US" dirty="0">
              <a:latin typeface="+mn-lt"/>
            </a:endParaRPr>
          </a:p>
          <a:p>
            <a:r>
              <a:rPr lang="en-GB" altLang="en-US" b="0" dirty="0">
                <a:latin typeface="+mn-lt"/>
              </a:rPr>
              <a:t>If event A is </a:t>
            </a:r>
            <a:r>
              <a:rPr lang="en-GB" altLang="en-US" dirty="0">
                <a:latin typeface="+mn-lt"/>
              </a:rPr>
              <a:t>“getting an even number”</a:t>
            </a:r>
            <a:r>
              <a:rPr lang="en-GB" altLang="en-US" b="0" dirty="0">
                <a:latin typeface="+mn-lt"/>
              </a:rPr>
              <a:t> on die 1</a:t>
            </a:r>
          </a:p>
          <a:p>
            <a:r>
              <a:rPr lang="en-GB" altLang="en-US" b="0" dirty="0">
                <a:latin typeface="+mn-lt"/>
              </a:rPr>
              <a:t>And event B is </a:t>
            </a:r>
            <a:r>
              <a:rPr lang="en-GB" altLang="en-US" dirty="0">
                <a:latin typeface="+mn-lt"/>
              </a:rPr>
              <a:t>“getting a 5 or a 6” </a:t>
            </a:r>
            <a:r>
              <a:rPr lang="en-GB" altLang="en-US" b="0" dirty="0">
                <a:latin typeface="+mn-lt"/>
              </a:rPr>
              <a:t>on die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Combining Events</a:t>
            </a:r>
            <a:endParaRPr lang="en-GB" dirty="0"/>
          </a:p>
        </p:txBody>
      </p:sp>
      <p:pic>
        <p:nvPicPr>
          <p:cNvPr id="4" name="Picture 4" descr="https://upload.wikimedia.org/wikipedia/commons/thumb/c/c4/2-Dice-Icon.svg/2000px-2-Dice-Ic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09600"/>
            <a:ext cx="1556852" cy="155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2371725"/>
            <a:ext cx="46762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endParaRPr lang="en-GB" altLang="en-US" b="0" dirty="0">
              <a:latin typeface="+mn-lt"/>
            </a:endParaRPr>
          </a:p>
          <a:p>
            <a:r>
              <a:rPr lang="en-GB" altLang="en-US" b="0" dirty="0">
                <a:latin typeface="+mn-lt"/>
              </a:rPr>
              <a:t>Then…</a:t>
            </a:r>
          </a:p>
          <a:p>
            <a:r>
              <a:rPr lang="en-GB" altLang="en-US" dirty="0">
                <a:latin typeface="+mn-lt"/>
              </a:rPr>
              <a:t>A = {2, 4, 6}    p=3/6</a:t>
            </a:r>
          </a:p>
          <a:p>
            <a:r>
              <a:rPr lang="en-GB" altLang="en-US" dirty="0">
                <a:latin typeface="+mn-lt"/>
              </a:rPr>
              <a:t>B  = {5, 6}        p=2/6</a:t>
            </a:r>
          </a:p>
          <a:p>
            <a:endParaRPr lang="en-GB" altLang="en-US" dirty="0">
              <a:latin typeface="+mn-lt"/>
            </a:endParaRPr>
          </a:p>
          <a:p>
            <a:endParaRPr lang="en-GB" altLang="en-US" dirty="0">
              <a:latin typeface="+mn-lt"/>
            </a:endParaRPr>
          </a:p>
          <a:p>
            <a:r>
              <a:rPr lang="en-GB" altLang="en-US" dirty="0">
                <a:latin typeface="+mn-lt"/>
              </a:rPr>
              <a:t>p(A and B) =  3/6 x 2/6 = 6/36 = 1/6</a:t>
            </a:r>
          </a:p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31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667EA6"/>
                </a:solidFill>
              </a:rPr>
              <a:t>Q8 - Combining Events</a:t>
            </a:r>
            <a:endParaRPr lang="en-GB" dirty="0">
              <a:solidFill>
                <a:srgbClr val="667EA6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1401425"/>
            <a:ext cx="77724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solidFill>
                  <a:srgbClr val="333399"/>
                </a:solidFill>
                <a:latin typeface="+mn-lt"/>
              </a:rPr>
              <a:t>Example: </a:t>
            </a:r>
            <a:r>
              <a:rPr lang="en-GB" altLang="en-US" b="0" dirty="0">
                <a:latin typeface="+mn-lt"/>
              </a:rPr>
              <a:t>In a factory a </a:t>
            </a:r>
            <a:r>
              <a:rPr lang="en-GB" altLang="en-US" dirty="0">
                <a:latin typeface="+mn-lt"/>
              </a:rPr>
              <a:t>sample </a:t>
            </a:r>
            <a:r>
              <a:rPr lang="en-GB" altLang="en-US" b="0" dirty="0">
                <a:latin typeface="+mn-lt"/>
              </a:rPr>
              <a:t>was taken </a:t>
            </a:r>
            <a:r>
              <a:rPr lang="en-GB" altLang="en-US" dirty="0">
                <a:latin typeface="+mn-lt"/>
              </a:rPr>
              <a:t>of 10,000 parts </a:t>
            </a:r>
            <a:r>
              <a:rPr lang="en-GB" altLang="en-US" b="0" dirty="0">
                <a:latin typeface="+mn-lt"/>
              </a:rPr>
              <a:t>and </a:t>
            </a:r>
            <a:r>
              <a:rPr lang="en-GB" altLang="en-US" dirty="0">
                <a:latin typeface="+mn-lt"/>
              </a:rPr>
              <a:t>500 were </a:t>
            </a:r>
            <a:r>
              <a:rPr lang="en-GB" altLang="en-US" b="0" dirty="0">
                <a:latin typeface="+mn-lt"/>
              </a:rPr>
              <a:t>found to be </a:t>
            </a:r>
            <a:r>
              <a:rPr lang="en-GB" altLang="en-US" dirty="0">
                <a:latin typeface="+mn-lt"/>
              </a:rPr>
              <a:t>scrap</a:t>
            </a:r>
            <a:r>
              <a:rPr lang="en-GB" altLang="en-US" b="0" dirty="0">
                <a:latin typeface="+mn-lt"/>
              </a:rPr>
              <a:t>. </a:t>
            </a:r>
          </a:p>
          <a:p>
            <a:r>
              <a:rPr lang="en-GB" altLang="en-US" b="0" dirty="0">
                <a:latin typeface="+mn-lt"/>
              </a:rPr>
              <a:t>Suppose three parts are selected at random from the shop floor and inspected in turn. </a:t>
            </a:r>
          </a:p>
          <a:p>
            <a:r>
              <a:rPr lang="en-GB" altLang="en-US" b="0" dirty="0">
                <a:latin typeface="+mn-lt"/>
              </a:rPr>
              <a:t>What is the probability that a scrap part is not discovered until the third part is inspected?</a:t>
            </a:r>
          </a:p>
          <a:p>
            <a:endParaRPr lang="en-GB" altLang="en-US" b="0" dirty="0">
              <a:latin typeface="+mn-lt"/>
            </a:endParaRPr>
          </a:p>
          <a:p>
            <a:r>
              <a:rPr lang="en-GB" altLang="en-US" b="0" dirty="0">
                <a:latin typeface="+mn-lt"/>
              </a:rPr>
              <a:t>A – 0.95</a:t>
            </a:r>
          </a:p>
          <a:p>
            <a:r>
              <a:rPr lang="en-GB" altLang="en-US" b="0" dirty="0">
                <a:latin typeface="+mn-lt"/>
              </a:rPr>
              <a:t>B – 0.85</a:t>
            </a:r>
          </a:p>
          <a:p>
            <a:r>
              <a:rPr lang="en-GB" altLang="en-US" b="0" dirty="0">
                <a:latin typeface="+mn-lt"/>
              </a:rPr>
              <a:t>C – 0.05</a:t>
            </a:r>
          </a:p>
          <a:p>
            <a:r>
              <a:rPr lang="en-GB" altLang="en-US" b="0" dirty="0">
                <a:latin typeface="+mn-lt"/>
              </a:rPr>
              <a:t>D – 0.045</a:t>
            </a:r>
          </a:p>
          <a:p>
            <a:r>
              <a:rPr lang="en-GB" altLang="en-US" b="0" dirty="0">
                <a:latin typeface="+mn-lt"/>
              </a:rPr>
              <a:t>E – None of the above.</a:t>
            </a:r>
            <a:r>
              <a:rPr lang="en-US" altLang="en-US" b="0" dirty="0">
                <a:latin typeface="+mn-lt"/>
              </a:rPr>
              <a:t> </a:t>
            </a:r>
          </a:p>
          <a:p>
            <a:endParaRPr lang="en-US" altLang="en-US" b="0" dirty="0">
              <a:latin typeface="+mn-lt"/>
            </a:endParaRPr>
          </a:p>
          <a:p>
            <a:endParaRPr lang="en-US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endParaRPr lang="en-US" altLang="en-US" b="0" dirty="0">
              <a:solidFill>
                <a:srgbClr val="333399"/>
              </a:solidFill>
              <a:latin typeface="+mn-lt"/>
            </a:endParaRPr>
          </a:p>
        </p:txBody>
      </p:sp>
      <p:pic>
        <p:nvPicPr>
          <p:cNvPr id="7" name="Picture 7" descr="http://www.t-tel.nl/images/toestelloopva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2800" y="0"/>
            <a:ext cx="19812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26AE76-1A1E-0443-58E7-8E4094A62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352800"/>
            <a:ext cx="4445140" cy="33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7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assess probabilities?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2000" y="1462104"/>
            <a:ext cx="3581400" cy="1657351"/>
            <a:chOff x="762000" y="1462104"/>
            <a:chExt cx="3581400" cy="1657351"/>
          </a:xfrm>
        </p:grpSpPr>
        <p:sp>
          <p:nvSpPr>
            <p:cNvPr id="5123" name="Text Box 1028"/>
            <p:cNvSpPr txBox="1">
              <a:spLocks noChangeArrowheads="1"/>
            </p:cNvSpPr>
            <p:nvPr/>
          </p:nvSpPr>
          <p:spPr bwMode="auto">
            <a:xfrm>
              <a:off x="1143000" y="1671655"/>
              <a:ext cx="144731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r>
                <a:rPr lang="en-GB" altLang="en-US" sz="2800" dirty="0">
                  <a:solidFill>
                    <a:schemeClr val="accent2">
                      <a:lumMod val="75000"/>
                    </a:schemeClr>
                  </a:solidFill>
                </a:rPr>
                <a:t>A priori</a:t>
              </a:r>
            </a:p>
          </p:txBody>
        </p: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187" y="1462104"/>
              <a:ext cx="5905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ounded Rectangular Callout 5"/>
            <p:cNvSpPr/>
            <p:nvPr/>
          </p:nvSpPr>
          <p:spPr>
            <a:xfrm>
              <a:off x="762000" y="2436709"/>
              <a:ext cx="3581400" cy="682746"/>
            </a:xfrm>
            <a:prstGeom prst="wedgeRoundRectCallout">
              <a:avLst>
                <a:gd name="adj1" fmla="val 13592"/>
                <a:gd name="adj2" fmla="val -11206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6" descr="Six-sided Dice Faces Clip Ar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508143"/>
              <a:ext cx="3313548" cy="54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5927099" y="2053156"/>
            <a:ext cx="2345758" cy="2144541"/>
            <a:chOff x="6019800" y="2053156"/>
            <a:chExt cx="2345758" cy="2144541"/>
          </a:xfrm>
        </p:grpSpPr>
        <p:sp>
          <p:nvSpPr>
            <p:cNvPr id="5124" name="Text Box 1031"/>
            <p:cNvSpPr txBox="1">
              <a:spLocks noChangeArrowheads="1"/>
            </p:cNvSpPr>
            <p:nvPr/>
          </p:nvSpPr>
          <p:spPr bwMode="auto">
            <a:xfrm>
              <a:off x="6315148" y="3736032"/>
              <a:ext cx="15696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r>
                <a:rPr lang="en-GB" altLang="en-US" dirty="0">
                  <a:solidFill>
                    <a:srgbClr val="0070C0"/>
                  </a:solidFill>
                </a:rPr>
                <a:t>Empirical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019800" y="2053156"/>
              <a:ext cx="2345758" cy="1604444"/>
              <a:chOff x="6336058" y="1975491"/>
              <a:chExt cx="2345758" cy="1604444"/>
            </a:xfrm>
          </p:grpSpPr>
          <p:pic>
            <p:nvPicPr>
              <p:cNvPr id="9226" name="Picture 10" descr="http://images.all-free-download.com/images/graphicthumb/hand_clip_art_7789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432528">
                <a:off x="6336058" y="1975491"/>
                <a:ext cx="2030351" cy="697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20" name="Picture 4" descr="https://upload.wikimedia.org/wikipedia/commons/thumb/c/c4/2-Dice-Icon.svg/2000px-2-Dice-Icon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5922" y="2792666"/>
                <a:ext cx="783310" cy="783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28" name="Picture 12" descr="http://icongal.com/gallery/download/330953/256/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2594319"/>
                <a:ext cx="985616" cy="985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184443" y="4419600"/>
            <a:ext cx="2752312" cy="1999541"/>
            <a:chOff x="2184443" y="4419600"/>
            <a:chExt cx="2752312" cy="1999541"/>
          </a:xfrm>
        </p:grpSpPr>
        <p:sp>
          <p:nvSpPr>
            <p:cNvPr id="5125" name="Text Box 1032"/>
            <p:cNvSpPr txBox="1">
              <a:spLocks noChangeArrowheads="1"/>
            </p:cNvSpPr>
            <p:nvPr/>
          </p:nvSpPr>
          <p:spPr bwMode="auto">
            <a:xfrm>
              <a:off x="3213206" y="5455239"/>
              <a:ext cx="17235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r>
                <a:rPr lang="en-GB" altLang="en-US" dirty="0">
                  <a:solidFill>
                    <a:schemeClr val="accent3">
                      <a:lumMod val="50000"/>
                    </a:schemeClr>
                  </a:solidFill>
                </a:rPr>
                <a:t>Subjective</a:t>
              </a:r>
            </a:p>
          </p:txBody>
        </p:sp>
        <p:pic>
          <p:nvPicPr>
            <p:cNvPr id="9229" name="Picture 1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4443" y="4953000"/>
              <a:ext cx="1114425" cy="1466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Cloud Callout 9"/>
            <p:cNvSpPr/>
            <p:nvPr/>
          </p:nvSpPr>
          <p:spPr>
            <a:xfrm>
              <a:off x="3298868" y="4419600"/>
              <a:ext cx="932663" cy="685800"/>
            </a:xfrm>
            <a:prstGeom prst="cloudCallout">
              <a:avLst>
                <a:gd name="adj1" fmla="val -68201"/>
                <a:gd name="adj2" fmla="val 5351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14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667EA6"/>
                </a:solidFill>
              </a:rPr>
              <a:t>#8 </a:t>
            </a:r>
            <a:endParaRPr lang="en-GB" dirty="0">
              <a:solidFill>
                <a:srgbClr val="667EA6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908050"/>
            <a:ext cx="6400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solidFill>
                  <a:srgbClr val="333399"/>
                </a:solidFill>
                <a:latin typeface="+mn-lt"/>
              </a:rPr>
              <a:t>Example: </a:t>
            </a:r>
            <a:r>
              <a:rPr lang="en-GB" altLang="en-US" b="0" dirty="0">
                <a:latin typeface="+mn-lt"/>
              </a:rPr>
              <a:t>In a factory a </a:t>
            </a:r>
            <a:r>
              <a:rPr lang="en-GB" altLang="en-US" dirty="0">
                <a:latin typeface="+mn-lt"/>
              </a:rPr>
              <a:t>sample </a:t>
            </a:r>
            <a:r>
              <a:rPr lang="en-GB" altLang="en-US" b="0" dirty="0">
                <a:latin typeface="+mn-lt"/>
              </a:rPr>
              <a:t>was taken </a:t>
            </a:r>
            <a:r>
              <a:rPr lang="en-GB" altLang="en-US" dirty="0">
                <a:latin typeface="+mn-lt"/>
              </a:rPr>
              <a:t>of 10,000 parts </a:t>
            </a:r>
            <a:r>
              <a:rPr lang="en-GB" altLang="en-US" b="0" dirty="0">
                <a:latin typeface="+mn-lt"/>
              </a:rPr>
              <a:t>and </a:t>
            </a:r>
            <a:r>
              <a:rPr lang="en-GB" altLang="en-US" dirty="0">
                <a:latin typeface="+mn-lt"/>
              </a:rPr>
              <a:t>500 were </a:t>
            </a:r>
            <a:r>
              <a:rPr lang="en-GB" altLang="en-US" b="0" dirty="0">
                <a:latin typeface="+mn-lt"/>
              </a:rPr>
              <a:t>found to be </a:t>
            </a:r>
            <a:r>
              <a:rPr lang="en-GB" altLang="en-US" dirty="0">
                <a:latin typeface="+mn-lt"/>
              </a:rPr>
              <a:t>scrap</a:t>
            </a:r>
            <a:r>
              <a:rPr lang="en-GB" altLang="en-US" b="0" dirty="0">
                <a:latin typeface="+mn-lt"/>
              </a:rPr>
              <a:t>. </a:t>
            </a:r>
          </a:p>
          <a:p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r>
              <a:rPr lang="en-GB" altLang="en-US" b="0" dirty="0">
                <a:latin typeface="+mn-lt"/>
              </a:rPr>
              <a:t>Suppose three parts are selected at random from the shop floor and inspected in turn. </a:t>
            </a:r>
          </a:p>
          <a:p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r>
              <a:rPr lang="en-GB" altLang="en-US" b="0" dirty="0">
                <a:latin typeface="+mn-lt"/>
              </a:rPr>
              <a:t>What is the probability that a scrap part is not discovered until the third part is inspected?</a:t>
            </a:r>
            <a:endParaRPr lang="en-US" altLang="en-US" b="0" dirty="0">
              <a:solidFill>
                <a:srgbClr val="333399"/>
              </a:solidFill>
              <a:latin typeface="+mn-lt"/>
            </a:endParaRPr>
          </a:p>
        </p:txBody>
      </p:sp>
      <p:pic>
        <p:nvPicPr>
          <p:cNvPr id="7" name="Picture 7" descr="http://www.t-tel.nl/images/toestelloopva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2800" y="0"/>
            <a:ext cx="19812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8200" y="1828800"/>
                <a:ext cx="6705600" cy="1311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Empirical probability of part being scrapped </a:t>
                </a:r>
                <a14:m>
                  <m:oMath xmlns:m="http://schemas.openxmlformats.org/officeDocument/2006/math">
                    <m:r>
                      <a:rPr lang="en-GB" alt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500</m:t>
                        </m:r>
                      </m:num>
                      <m:den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10000</m:t>
                        </m:r>
                      </m:den>
                    </m:f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=0.05</m:t>
                    </m:r>
                  </m:oMath>
                </a14:m>
                <a:endParaRPr lang="en-GB" altLang="en-US" sz="2000" dirty="0">
                  <a:solidFill>
                    <a:srgbClr val="C00000"/>
                  </a:solidFill>
                </a:endParaRPr>
              </a:p>
              <a:p>
                <a:endParaRPr lang="en-GB" altLang="en-US" sz="1050" dirty="0">
                  <a:solidFill>
                    <a:srgbClr val="C00000"/>
                  </a:solidFill>
                </a:endParaRPr>
              </a:p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Empirical probability of part not scrapped </a:t>
                </a:r>
                <a14:m>
                  <m:oMath xmlns:m="http://schemas.openxmlformats.org/officeDocument/2006/math">
                    <m: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1−</m:t>
                    </m:r>
                    <m:r>
                      <a:rPr lang="en-GB" altLang="en-US" sz="2000" i="1">
                        <a:solidFill>
                          <a:srgbClr val="C00000"/>
                        </a:solidFill>
                        <a:latin typeface="Cambria Math"/>
                      </a:rPr>
                      <m:t>0.05</m:t>
                    </m:r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=0.95</m:t>
                    </m:r>
                  </m:oMath>
                </a14:m>
                <a:endParaRPr lang="en-GB" altLang="en-US" sz="2000" dirty="0">
                  <a:solidFill>
                    <a:srgbClr val="C00000"/>
                  </a:solidFill>
                </a:endParaRPr>
              </a:p>
              <a:p>
                <a:endParaRPr lang="en-GB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8800"/>
                <a:ext cx="6705600" cy="1311065"/>
              </a:xfrm>
              <a:prstGeom prst="rect">
                <a:avLst/>
              </a:prstGeom>
              <a:blipFill rotWithShape="1">
                <a:blip r:embed="rId4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130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667EA6"/>
                </a:solidFill>
              </a:rPr>
              <a:t>#8</a:t>
            </a:r>
            <a:endParaRPr lang="en-GB" dirty="0">
              <a:solidFill>
                <a:srgbClr val="667EA6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908050"/>
            <a:ext cx="6400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solidFill>
                  <a:srgbClr val="333399"/>
                </a:solidFill>
                <a:latin typeface="+mn-lt"/>
              </a:rPr>
              <a:t>Example: </a:t>
            </a:r>
            <a:r>
              <a:rPr lang="en-GB" altLang="en-US" b="0" dirty="0">
                <a:latin typeface="+mn-lt"/>
              </a:rPr>
              <a:t>In a factory a </a:t>
            </a:r>
            <a:r>
              <a:rPr lang="en-GB" altLang="en-US" dirty="0">
                <a:latin typeface="+mn-lt"/>
              </a:rPr>
              <a:t>sample </a:t>
            </a:r>
            <a:r>
              <a:rPr lang="en-GB" altLang="en-US" b="0" dirty="0">
                <a:latin typeface="+mn-lt"/>
              </a:rPr>
              <a:t>was taken </a:t>
            </a:r>
            <a:r>
              <a:rPr lang="en-GB" altLang="en-US" dirty="0">
                <a:latin typeface="+mn-lt"/>
              </a:rPr>
              <a:t>of 10,000 parts </a:t>
            </a:r>
            <a:r>
              <a:rPr lang="en-GB" altLang="en-US" b="0" dirty="0">
                <a:latin typeface="+mn-lt"/>
              </a:rPr>
              <a:t>and </a:t>
            </a:r>
            <a:r>
              <a:rPr lang="en-GB" altLang="en-US" dirty="0">
                <a:latin typeface="+mn-lt"/>
              </a:rPr>
              <a:t>500 were </a:t>
            </a:r>
            <a:r>
              <a:rPr lang="en-GB" altLang="en-US" b="0" dirty="0">
                <a:latin typeface="+mn-lt"/>
              </a:rPr>
              <a:t>found to be </a:t>
            </a:r>
            <a:r>
              <a:rPr lang="en-GB" altLang="en-US" dirty="0">
                <a:latin typeface="+mn-lt"/>
              </a:rPr>
              <a:t>scrap</a:t>
            </a:r>
            <a:r>
              <a:rPr lang="en-GB" altLang="en-US" b="0" dirty="0">
                <a:latin typeface="+mn-lt"/>
              </a:rPr>
              <a:t>. </a:t>
            </a:r>
          </a:p>
          <a:p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r>
              <a:rPr lang="en-GB" altLang="en-US" b="0" dirty="0">
                <a:latin typeface="+mn-lt"/>
              </a:rPr>
              <a:t>Suppose three parts are selected at random from the shop floor and inspected in turn. </a:t>
            </a:r>
          </a:p>
          <a:p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r>
              <a:rPr lang="en-GB" altLang="en-US" b="0" dirty="0">
                <a:latin typeface="+mn-lt"/>
              </a:rPr>
              <a:t>What is the probability that a scrap part is not discovered until the third part is inspected?</a:t>
            </a:r>
            <a:endParaRPr lang="en-US" altLang="en-US" b="0" dirty="0">
              <a:solidFill>
                <a:srgbClr val="333399"/>
              </a:solidFill>
              <a:latin typeface="+mn-lt"/>
            </a:endParaRPr>
          </a:p>
        </p:txBody>
      </p:sp>
      <p:pic>
        <p:nvPicPr>
          <p:cNvPr id="7" name="Picture 7" descr="http://www.t-tel.nl/images/toestelloopva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2800" y="0"/>
            <a:ext cx="19812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8200" y="1828800"/>
                <a:ext cx="6705600" cy="1311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Empirical probability of part being scrapped </a:t>
                </a:r>
                <a14:m>
                  <m:oMath xmlns:m="http://schemas.openxmlformats.org/officeDocument/2006/math">
                    <m:r>
                      <a:rPr lang="en-GB" alt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500</m:t>
                        </m:r>
                      </m:num>
                      <m:den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10000</m:t>
                        </m:r>
                      </m:den>
                    </m:f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=0.05</m:t>
                    </m:r>
                  </m:oMath>
                </a14:m>
                <a:endParaRPr lang="en-GB" altLang="en-US" sz="2000" dirty="0">
                  <a:solidFill>
                    <a:srgbClr val="C00000"/>
                  </a:solidFill>
                </a:endParaRPr>
              </a:p>
              <a:p>
                <a:endParaRPr lang="en-GB" altLang="en-US" sz="1050" dirty="0">
                  <a:solidFill>
                    <a:srgbClr val="C00000"/>
                  </a:solidFill>
                </a:endParaRPr>
              </a:p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Empirical probability of part not scrapped </a:t>
                </a:r>
                <a14:m>
                  <m:oMath xmlns:m="http://schemas.openxmlformats.org/officeDocument/2006/math">
                    <m: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1−</m:t>
                    </m:r>
                    <m:r>
                      <a:rPr lang="en-GB" altLang="en-US" sz="2000" i="1">
                        <a:solidFill>
                          <a:srgbClr val="C00000"/>
                        </a:solidFill>
                        <a:latin typeface="Cambria Math"/>
                      </a:rPr>
                      <m:t>0.05</m:t>
                    </m:r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=0.95</m:t>
                    </m:r>
                  </m:oMath>
                </a14:m>
                <a:endParaRPr lang="en-GB" altLang="en-US" sz="2000" dirty="0">
                  <a:solidFill>
                    <a:srgbClr val="C00000"/>
                  </a:solidFill>
                </a:endParaRPr>
              </a:p>
              <a:p>
                <a:endParaRPr lang="en-GB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8800"/>
                <a:ext cx="6705600" cy="1311065"/>
              </a:xfrm>
              <a:prstGeom prst="rect">
                <a:avLst/>
              </a:prstGeom>
              <a:blipFill rotWithShape="1">
                <a:blip r:embed="rId4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8200" y="3897868"/>
                <a:ext cx="6705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Three events: (let’s call them)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GB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7868"/>
                <a:ext cx="6705600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000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4827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667EA6"/>
                </a:solidFill>
              </a:rPr>
              <a:t>#8 D</a:t>
            </a:r>
            <a:endParaRPr lang="en-GB" dirty="0">
              <a:solidFill>
                <a:srgbClr val="667EA6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908050"/>
            <a:ext cx="6400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solidFill>
                  <a:srgbClr val="333399"/>
                </a:solidFill>
                <a:latin typeface="+mn-lt"/>
              </a:rPr>
              <a:t>Example: </a:t>
            </a:r>
            <a:r>
              <a:rPr lang="en-GB" altLang="en-US" b="0" dirty="0">
                <a:latin typeface="+mn-lt"/>
              </a:rPr>
              <a:t>In a factory a </a:t>
            </a:r>
            <a:r>
              <a:rPr lang="en-GB" altLang="en-US" dirty="0">
                <a:latin typeface="+mn-lt"/>
              </a:rPr>
              <a:t>sample </a:t>
            </a:r>
            <a:r>
              <a:rPr lang="en-GB" altLang="en-US" b="0" dirty="0">
                <a:latin typeface="+mn-lt"/>
              </a:rPr>
              <a:t>was taken </a:t>
            </a:r>
            <a:r>
              <a:rPr lang="en-GB" altLang="en-US" dirty="0">
                <a:latin typeface="+mn-lt"/>
              </a:rPr>
              <a:t>of 10,000 parts </a:t>
            </a:r>
            <a:r>
              <a:rPr lang="en-GB" altLang="en-US" b="0" dirty="0">
                <a:latin typeface="+mn-lt"/>
              </a:rPr>
              <a:t>and </a:t>
            </a:r>
            <a:r>
              <a:rPr lang="en-GB" altLang="en-US" dirty="0">
                <a:latin typeface="+mn-lt"/>
              </a:rPr>
              <a:t>500 were </a:t>
            </a:r>
            <a:r>
              <a:rPr lang="en-GB" altLang="en-US" b="0" dirty="0">
                <a:latin typeface="+mn-lt"/>
              </a:rPr>
              <a:t>found to be </a:t>
            </a:r>
            <a:r>
              <a:rPr lang="en-GB" altLang="en-US" dirty="0">
                <a:latin typeface="+mn-lt"/>
              </a:rPr>
              <a:t>scrap</a:t>
            </a:r>
            <a:r>
              <a:rPr lang="en-GB" altLang="en-US" b="0" dirty="0">
                <a:latin typeface="+mn-lt"/>
              </a:rPr>
              <a:t>. </a:t>
            </a:r>
          </a:p>
          <a:p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r>
              <a:rPr lang="en-GB" altLang="en-US" b="0" dirty="0">
                <a:latin typeface="+mn-lt"/>
              </a:rPr>
              <a:t>Suppose three parts are selected at random from the shop floor and inspected in turn. </a:t>
            </a:r>
          </a:p>
          <a:p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r>
              <a:rPr lang="en-GB" altLang="en-US" b="0" dirty="0">
                <a:latin typeface="+mn-lt"/>
              </a:rPr>
              <a:t>What is the probability that a scrap part is not discovered until the third part is inspected?</a:t>
            </a:r>
            <a:endParaRPr lang="en-US" altLang="en-US" b="0" dirty="0">
              <a:solidFill>
                <a:srgbClr val="333399"/>
              </a:solidFill>
              <a:latin typeface="+mn-lt"/>
            </a:endParaRPr>
          </a:p>
        </p:txBody>
      </p:sp>
      <p:pic>
        <p:nvPicPr>
          <p:cNvPr id="7" name="Picture 7" descr="http://www.t-tel.nl/images/toestelloopva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2800" y="0"/>
            <a:ext cx="19812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8200" y="1828800"/>
                <a:ext cx="6705600" cy="1311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Empirical probability of part being scrapped </a:t>
                </a:r>
                <a14:m>
                  <m:oMath xmlns:m="http://schemas.openxmlformats.org/officeDocument/2006/math">
                    <m:r>
                      <a:rPr lang="en-GB" alt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500</m:t>
                        </m:r>
                      </m:num>
                      <m:den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10000</m:t>
                        </m:r>
                      </m:den>
                    </m:f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=0.05</m:t>
                    </m:r>
                  </m:oMath>
                </a14:m>
                <a:endParaRPr lang="en-GB" altLang="en-US" sz="2000" dirty="0">
                  <a:solidFill>
                    <a:srgbClr val="C00000"/>
                  </a:solidFill>
                </a:endParaRPr>
              </a:p>
              <a:p>
                <a:endParaRPr lang="en-GB" altLang="en-US" sz="1050" dirty="0">
                  <a:solidFill>
                    <a:srgbClr val="C00000"/>
                  </a:solidFill>
                </a:endParaRPr>
              </a:p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Empirical probability of part not scrapped </a:t>
                </a:r>
                <a14:m>
                  <m:oMath xmlns:m="http://schemas.openxmlformats.org/officeDocument/2006/math">
                    <m: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1−</m:t>
                    </m:r>
                    <m:r>
                      <a:rPr lang="en-GB" altLang="en-US" sz="2000" i="1">
                        <a:solidFill>
                          <a:srgbClr val="C00000"/>
                        </a:solidFill>
                        <a:latin typeface="Cambria Math"/>
                      </a:rPr>
                      <m:t>0.05</m:t>
                    </m:r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=0.95</m:t>
                    </m:r>
                  </m:oMath>
                </a14:m>
                <a:endParaRPr lang="en-GB" altLang="en-US" sz="2000" dirty="0">
                  <a:solidFill>
                    <a:srgbClr val="C00000"/>
                  </a:solidFill>
                </a:endParaRPr>
              </a:p>
              <a:p>
                <a:endParaRPr lang="en-GB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8800"/>
                <a:ext cx="6705600" cy="1311065"/>
              </a:xfrm>
              <a:prstGeom prst="rect">
                <a:avLst/>
              </a:prstGeom>
              <a:blipFill rotWithShape="1">
                <a:blip r:embed="rId4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200" y="5401270"/>
                <a:ext cx="76962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en-US" sz="2000" dirty="0">
                    <a:solidFill>
                      <a:srgbClr val="C00000"/>
                    </a:solidFill>
                  </a:rPr>
                  <a:t> is not scrap,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en-US" sz="2000" dirty="0">
                    <a:solidFill>
                      <a:srgbClr val="C00000"/>
                    </a:solidFill>
                  </a:rPr>
                  <a:t> is not scrap, and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en-US" sz="2000" dirty="0">
                    <a:solidFill>
                      <a:srgbClr val="C00000"/>
                    </a:solidFill>
                  </a:rPr>
                  <a:t> is found scrap</a:t>
                </a:r>
              </a:p>
              <a:p>
                <a:endParaRPr lang="en-GB" altLang="en-US" sz="2000" dirty="0">
                  <a:solidFill>
                    <a:srgbClr val="C00000"/>
                  </a:solidFill>
                </a:endParaRPr>
              </a:p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altLang="en-US" sz="20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aln/>
                      </m:rP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en-US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en-US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altLang="en-US" sz="2000" i="1" dirty="0">
                  <a:solidFill>
                    <a:srgbClr val="C00000"/>
                  </a:solidFill>
                </a:endParaRPr>
              </a:p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 		       </a:t>
                </a:r>
                <a14:m>
                  <m:oMath xmlns:m="http://schemas.openxmlformats.org/officeDocument/2006/math">
                    <m:r>
                      <a:rPr lang="en-GB" altLang="en-US" sz="2000" i="1">
                        <a:solidFill>
                          <a:srgbClr val="C00000"/>
                        </a:solidFill>
                        <a:latin typeface="Cambria Math"/>
                      </a:rPr>
                      <m:t>=0.95</m:t>
                    </m:r>
                    <m:r>
                      <a:rPr lang="en-GB" altLang="en-US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GB" altLang="en-US" sz="2000" i="1">
                        <a:solidFill>
                          <a:srgbClr val="C00000"/>
                        </a:solidFill>
                        <a:latin typeface="Cambria Math"/>
                      </a:rPr>
                      <m:t>0.95</m:t>
                    </m:r>
                    <m:r>
                      <a:rPr lang="en-GB" altLang="en-US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GB" altLang="en-US" sz="2000" i="1">
                        <a:solidFill>
                          <a:srgbClr val="C00000"/>
                        </a:solidFill>
                        <a:latin typeface="Cambria Math"/>
                      </a:rPr>
                      <m:t>0.</m:t>
                    </m:r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0</m:t>
                    </m:r>
                    <m:r>
                      <a:rPr lang="en-GB" altLang="en-US" sz="2000" i="1">
                        <a:solidFill>
                          <a:srgbClr val="C00000"/>
                        </a:solidFill>
                        <a:latin typeface="Cambria Math"/>
                      </a:rPr>
                      <m:t>5</m:t>
                    </m:r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         </m:t>
                    </m:r>
                    <m:r>
                      <a:rPr lang="en-GB" alt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GB" alt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𝟎</m:t>
                    </m:r>
                    <m:r>
                      <a:rPr lang="en-GB" alt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.</m:t>
                    </m:r>
                    <m:r>
                      <a:rPr lang="en-GB" alt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𝟎𝟒𝟓</m:t>
                    </m:r>
                  </m:oMath>
                </a14:m>
                <a:endParaRPr lang="en-GB" alt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1270"/>
                <a:ext cx="7696200" cy="1323439"/>
              </a:xfrm>
              <a:prstGeom prst="rect">
                <a:avLst/>
              </a:prstGeom>
              <a:blipFill rotWithShape="1">
                <a:blip r:embed="rId5"/>
                <a:stretch>
                  <a:fillRect l="-872" t="-23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8200" y="3897868"/>
                <a:ext cx="6705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Three events: (let’s call them)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GB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7868"/>
                <a:ext cx="6705600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000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865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solidFill>
                  <a:srgbClr val="667EA6"/>
                </a:solidFill>
              </a:rPr>
              <a:t>Q9 – Bidding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0" y="762000"/>
            <a:ext cx="6400800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solidFill>
                  <a:srgbClr val="333399"/>
                </a:solidFill>
                <a:latin typeface="+mn-lt"/>
              </a:rPr>
              <a:t>Example: </a:t>
            </a:r>
            <a:r>
              <a:rPr lang="en-US" altLang="en-US" b="0" dirty="0">
                <a:latin typeface="+mn-lt"/>
              </a:rPr>
              <a:t>A firm has a 75% chance of getting any contract it bids for. </a:t>
            </a:r>
          </a:p>
          <a:p>
            <a:endParaRPr lang="en-US" altLang="en-US" b="0" dirty="0">
              <a:latin typeface="+mn-lt"/>
            </a:endParaRPr>
          </a:p>
          <a:p>
            <a:r>
              <a:rPr lang="en-US" altLang="en-US" b="0" dirty="0">
                <a:latin typeface="+mn-lt"/>
              </a:rPr>
              <a:t>If the company bids for two contracts… </a:t>
            </a:r>
          </a:p>
          <a:p>
            <a:endParaRPr lang="en-US" altLang="en-US" b="0" dirty="0">
              <a:latin typeface="+mn-lt"/>
            </a:endParaRPr>
          </a:p>
          <a:p>
            <a:r>
              <a:rPr lang="en-US" altLang="en-US" b="0" dirty="0">
                <a:latin typeface="+mn-lt"/>
              </a:rPr>
              <a:t>What are the chances it will get Contract 1 </a:t>
            </a:r>
            <a:r>
              <a:rPr lang="en-US" altLang="en-US" b="0" dirty="0">
                <a:solidFill>
                  <a:srgbClr val="333399"/>
                </a:solidFill>
                <a:latin typeface="+mn-lt"/>
              </a:rPr>
              <a:t>or</a:t>
            </a:r>
          </a:p>
          <a:p>
            <a:r>
              <a:rPr lang="en-US" altLang="en-US" b="0" dirty="0">
                <a:latin typeface="+mn-lt"/>
              </a:rPr>
              <a:t>Contract 2 or both?</a:t>
            </a:r>
          </a:p>
          <a:p>
            <a:endParaRPr lang="en-US" altLang="en-US" b="0" dirty="0">
              <a:solidFill>
                <a:srgbClr val="333399"/>
              </a:solidFill>
              <a:latin typeface="+mn-lt"/>
            </a:endParaRPr>
          </a:p>
          <a:p>
            <a:endParaRPr lang="en-US" altLang="en-US" b="0" dirty="0">
              <a:solidFill>
                <a:srgbClr val="333399"/>
              </a:solidFill>
              <a:latin typeface="+mn-lt"/>
            </a:endParaRPr>
          </a:p>
          <a:p>
            <a:r>
              <a:rPr lang="en-US" altLang="en-US" b="0" dirty="0">
                <a:latin typeface="+mn-lt"/>
              </a:rPr>
              <a:t>A – ¾</a:t>
            </a:r>
          </a:p>
          <a:p>
            <a:r>
              <a:rPr lang="en-US" altLang="en-US" b="0" dirty="0">
                <a:latin typeface="+mn-lt"/>
              </a:rPr>
              <a:t>B – 9/16</a:t>
            </a:r>
          </a:p>
          <a:p>
            <a:r>
              <a:rPr lang="en-US" altLang="en-US" b="0" dirty="0">
                <a:latin typeface="+mn-lt"/>
              </a:rPr>
              <a:t>C – 15/16</a:t>
            </a:r>
          </a:p>
          <a:p>
            <a:r>
              <a:rPr lang="en-US" altLang="en-US" b="0" dirty="0">
                <a:latin typeface="+mn-lt"/>
              </a:rPr>
              <a:t>D – 4/4</a:t>
            </a:r>
          </a:p>
          <a:p>
            <a:r>
              <a:rPr lang="en-US" altLang="en-US" b="0" dirty="0">
                <a:latin typeface="+mn-lt"/>
              </a:rPr>
              <a:t>E – None of the above</a:t>
            </a:r>
          </a:p>
          <a:p>
            <a:endParaRPr lang="en-US" altLang="en-US" b="0" dirty="0">
              <a:solidFill>
                <a:srgbClr val="333399"/>
              </a:solidFill>
              <a:latin typeface="+mn-lt"/>
            </a:endParaRPr>
          </a:p>
          <a:p>
            <a:endParaRPr lang="en-US" altLang="en-US" b="0" dirty="0">
              <a:solidFill>
                <a:srgbClr val="333399"/>
              </a:solidFill>
              <a:latin typeface="+mn-lt"/>
            </a:endParaRPr>
          </a:p>
          <a:p>
            <a:endParaRPr lang="en-US" altLang="en-US" b="0" dirty="0">
              <a:solidFill>
                <a:srgbClr val="333399"/>
              </a:solidFill>
              <a:latin typeface="+mn-lt"/>
            </a:endParaRPr>
          </a:p>
          <a:p>
            <a:endParaRPr lang="en-US" altLang="en-US" b="0" dirty="0">
              <a:solidFill>
                <a:srgbClr val="333399"/>
              </a:solidFill>
              <a:latin typeface="+mn-lt"/>
            </a:endParaRPr>
          </a:p>
          <a:p>
            <a:endParaRPr lang="en-US" altLang="en-US" b="0" dirty="0">
              <a:solidFill>
                <a:srgbClr val="333399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59100-96B8-BC58-DCEC-2CB376F77B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66" y="3200400"/>
            <a:ext cx="4445140" cy="33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195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667EA6"/>
                </a:solidFill>
              </a:rPr>
              <a:t>Q9  </a:t>
            </a:r>
            <a:endParaRPr lang="en-GB" dirty="0">
              <a:solidFill>
                <a:srgbClr val="667EA6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908050"/>
            <a:ext cx="6400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solidFill>
                  <a:srgbClr val="333399"/>
                </a:solidFill>
                <a:latin typeface="+mn-lt"/>
              </a:rPr>
              <a:t>Example: </a:t>
            </a:r>
            <a:r>
              <a:rPr lang="en-US" altLang="en-US" b="0" dirty="0">
                <a:latin typeface="+mn-lt"/>
              </a:rPr>
              <a:t>A firm has a 75% chance of getting any contract it bids for. </a:t>
            </a:r>
          </a:p>
          <a:p>
            <a:endParaRPr lang="en-US" altLang="en-US" b="0" dirty="0">
              <a:latin typeface="+mn-lt"/>
            </a:endParaRPr>
          </a:p>
          <a:p>
            <a:endParaRPr lang="en-US" altLang="en-US" b="0" dirty="0">
              <a:latin typeface="+mn-lt"/>
            </a:endParaRPr>
          </a:p>
          <a:p>
            <a:r>
              <a:rPr lang="en-US" altLang="en-US" b="0" dirty="0">
                <a:latin typeface="+mn-lt"/>
              </a:rPr>
              <a:t>If the company bids for two contracts… </a:t>
            </a:r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endParaRPr lang="en-US" altLang="en-US" b="0" dirty="0">
              <a:latin typeface="+mn-lt"/>
            </a:endParaRPr>
          </a:p>
          <a:p>
            <a:r>
              <a:rPr lang="en-US" altLang="en-US" b="0" dirty="0">
                <a:latin typeface="+mn-lt"/>
              </a:rPr>
              <a:t>What are the chances it will get Contract 1 </a:t>
            </a:r>
            <a:r>
              <a:rPr lang="en-US" altLang="en-US" b="0" dirty="0">
                <a:solidFill>
                  <a:srgbClr val="333399"/>
                </a:solidFill>
                <a:latin typeface="+mn-lt"/>
              </a:rPr>
              <a:t>or</a:t>
            </a:r>
          </a:p>
          <a:p>
            <a:r>
              <a:rPr lang="en-US" altLang="en-US" b="0" dirty="0">
                <a:latin typeface="+mn-lt"/>
              </a:rPr>
              <a:t>Contract 2 or both?</a:t>
            </a:r>
            <a:endParaRPr lang="en-US" altLang="en-US" b="0" dirty="0">
              <a:solidFill>
                <a:srgbClr val="333399"/>
              </a:solidFill>
              <a:latin typeface="+mn-lt"/>
            </a:endParaRPr>
          </a:p>
        </p:txBody>
      </p:sp>
      <p:pic>
        <p:nvPicPr>
          <p:cNvPr id="5128" name="Picture 8" descr="https://digitalworlddesigns.files.wordpress.com/2011/06/contrac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52400"/>
            <a:ext cx="2228850" cy="116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38200" y="1733490"/>
                <a:ext cx="6705600" cy="527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Empirical/Subjective probability </a:t>
                </a:r>
                <a14:m>
                  <m:oMath xmlns:m="http://schemas.openxmlformats.org/officeDocument/2006/math"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GB" altLang="en-US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33490"/>
                <a:ext cx="6705600" cy="527580"/>
              </a:xfrm>
              <a:prstGeom prst="rect">
                <a:avLst/>
              </a:prstGeom>
              <a:blipFill rotWithShape="1">
                <a:blip r:embed="rId4"/>
                <a:stretch>
                  <a:fillRect l="-1000" b="-8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0210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667EA6"/>
                </a:solidFill>
              </a:rPr>
              <a:t>Q9  </a:t>
            </a:r>
            <a:endParaRPr lang="en-GB" dirty="0">
              <a:solidFill>
                <a:srgbClr val="667EA6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908050"/>
            <a:ext cx="6400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solidFill>
                  <a:srgbClr val="333399"/>
                </a:solidFill>
                <a:latin typeface="+mn-lt"/>
              </a:rPr>
              <a:t>Example: </a:t>
            </a:r>
            <a:r>
              <a:rPr lang="en-US" altLang="en-US" b="0" dirty="0">
                <a:latin typeface="+mn-lt"/>
              </a:rPr>
              <a:t>A firm has a 75% chance of getting any contract it bids for. </a:t>
            </a:r>
          </a:p>
          <a:p>
            <a:endParaRPr lang="en-US" altLang="en-US" b="0" dirty="0">
              <a:latin typeface="+mn-lt"/>
            </a:endParaRPr>
          </a:p>
          <a:p>
            <a:endParaRPr lang="en-US" altLang="en-US" b="0" dirty="0">
              <a:latin typeface="+mn-lt"/>
            </a:endParaRPr>
          </a:p>
          <a:p>
            <a:r>
              <a:rPr lang="en-US" altLang="en-US" b="0" dirty="0">
                <a:latin typeface="+mn-lt"/>
              </a:rPr>
              <a:t>If the company bids for two contracts… </a:t>
            </a:r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endParaRPr lang="en-US" altLang="en-US" b="0" dirty="0">
              <a:latin typeface="+mn-lt"/>
            </a:endParaRPr>
          </a:p>
          <a:p>
            <a:r>
              <a:rPr lang="en-US" altLang="en-US" b="0" dirty="0">
                <a:latin typeface="+mn-lt"/>
              </a:rPr>
              <a:t>What are the chances it will get Contract 1 </a:t>
            </a:r>
            <a:r>
              <a:rPr lang="en-US" altLang="en-US" b="0" dirty="0">
                <a:solidFill>
                  <a:srgbClr val="333399"/>
                </a:solidFill>
                <a:latin typeface="+mn-lt"/>
              </a:rPr>
              <a:t>or</a:t>
            </a:r>
          </a:p>
          <a:p>
            <a:r>
              <a:rPr lang="en-US" altLang="en-US" b="0" dirty="0">
                <a:latin typeface="+mn-lt"/>
              </a:rPr>
              <a:t>Contract 2 or both?</a:t>
            </a:r>
            <a:endParaRPr lang="en-US" altLang="en-US" b="0" dirty="0">
              <a:solidFill>
                <a:srgbClr val="333399"/>
              </a:solidFill>
              <a:latin typeface="+mn-lt"/>
            </a:endParaRPr>
          </a:p>
        </p:txBody>
      </p:sp>
      <p:pic>
        <p:nvPicPr>
          <p:cNvPr id="5128" name="Picture 8" descr="https://digitalworlddesigns.files.wordpress.com/2011/06/contrac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52400"/>
            <a:ext cx="2228850" cy="116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38200" y="1733490"/>
                <a:ext cx="6705600" cy="527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Empirical/Subjective probability </a:t>
                </a:r>
                <a14:m>
                  <m:oMath xmlns:m="http://schemas.openxmlformats.org/officeDocument/2006/math"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GB" altLang="en-US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33490"/>
                <a:ext cx="6705600" cy="527580"/>
              </a:xfrm>
              <a:prstGeom prst="rect">
                <a:avLst/>
              </a:prstGeom>
              <a:blipFill rotWithShape="1">
                <a:blip r:embed="rId4"/>
                <a:stretch>
                  <a:fillRect l="-1000" b="-8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8200" y="2800290"/>
                <a:ext cx="6705600" cy="835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Let’s call the two winning e</a:t>
                </a:r>
                <a:r>
                  <a:rPr lang="en-GB" altLang="en-US" sz="2000" b="0" dirty="0">
                    <a:solidFill>
                      <a:srgbClr val="C00000"/>
                    </a:solidFill>
                  </a:rPr>
                  <a:t>vents </a:t>
                </a:r>
                <a14:m>
                  <m:oMath xmlns:m="http://schemas.openxmlformats.org/officeDocument/2006/math"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GB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en-US" sz="2000" dirty="0">
                    <a:solidFill>
                      <a:srgbClr val="C00000"/>
                    </a:solidFill>
                  </a:rPr>
                  <a:t>, then</a:t>
                </a:r>
              </a:p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altLang="en-US" sz="2000" b="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en-US" sz="20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GB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00290"/>
                <a:ext cx="6705600" cy="835357"/>
              </a:xfrm>
              <a:prstGeom prst="rect">
                <a:avLst/>
              </a:prstGeom>
              <a:blipFill rotWithShape="1">
                <a:blip r:embed="rId5"/>
                <a:stretch>
                  <a:fillRect l="-1000" t="-3650" b="-5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117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667EA6"/>
                </a:solidFill>
              </a:rPr>
              <a:t>Q9 - C</a:t>
            </a:r>
            <a:endParaRPr lang="en-GB" dirty="0">
              <a:solidFill>
                <a:srgbClr val="667EA6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908050"/>
            <a:ext cx="6400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solidFill>
                  <a:srgbClr val="333399"/>
                </a:solidFill>
                <a:latin typeface="+mn-lt"/>
              </a:rPr>
              <a:t>Example: </a:t>
            </a:r>
            <a:r>
              <a:rPr lang="en-US" altLang="en-US" b="0" dirty="0">
                <a:latin typeface="+mn-lt"/>
              </a:rPr>
              <a:t>A firm has a 75% chance of getting any contract it bids for. </a:t>
            </a:r>
          </a:p>
          <a:p>
            <a:endParaRPr lang="en-US" altLang="en-US" b="0" dirty="0">
              <a:latin typeface="+mn-lt"/>
            </a:endParaRPr>
          </a:p>
          <a:p>
            <a:endParaRPr lang="en-US" altLang="en-US" b="0" dirty="0">
              <a:latin typeface="+mn-lt"/>
            </a:endParaRPr>
          </a:p>
          <a:p>
            <a:r>
              <a:rPr lang="en-US" altLang="en-US" b="0" dirty="0">
                <a:latin typeface="+mn-lt"/>
              </a:rPr>
              <a:t>If the company bids for two contracts… </a:t>
            </a:r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endParaRPr lang="en-GB" altLang="en-US" b="0" dirty="0">
              <a:latin typeface="+mn-lt"/>
            </a:endParaRPr>
          </a:p>
          <a:p>
            <a:endParaRPr lang="en-US" altLang="en-US" b="0" dirty="0">
              <a:latin typeface="+mn-lt"/>
            </a:endParaRPr>
          </a:p>
          <a:p>
            <a:r>
              <a:rPr lang="en-US" altLang="en-US" b="0" dirty="0">
                <a:latin typeface="+mn-lt"/>
              </a:rPr>
              <a:t>What are the chances it will get Contract 1 </a:t>
            </a:r>
            <a:r>
              <a:rPr lang="en-US" altLang="en-US" b="0" dirty="0">
                <a:solidFill>
                  <a:srgbClr val="333399"/>
                </a:solidFill>
                <a:latin typeface="+mn-lt"/>
              </a:rPr>
              <a:t>or</a:t>
            </a:r>
          </a:p>
          <a:p>
            <a:r>
              <a:rPr lang="en-US" altLang="en-US" b="0" dirty="0">
                <a:latin typeface="+mn-lt"/>
              </a:rPr>
              <a:t>Contract 2 or both?</a:t>
            </a:r>
            <a:endParaRPr lang="en-US" altLang="en-US" b="0" dirty="0">
              <a:solidFill>
                <a:srgbClr val="333399"/>
              </a:solidFill>
              <a:latin typeface="+mn-lt"/>
            </a:endParaRPr>
          </a:p>
        </p:txBody>
      </p:sp>
      <p:pic>
        <p:nvPicPr>
          <p:cNvPr id="5128" name="Picture 8" descr="https://digitalworlddesigns.files.wordpress.com/2011/06/contrac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52400"/>
            <a:ext cx="2228850" cy="116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38200" y="1733490"/>
                <a:ext cx="6705600" cy="527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Empirical/Subjective probability </a:t>
                </a:r>
                <a14:m>
                  <m:oMath xmlns:m="http://schemas.openxmlformats.org/officeDocument/2006/math"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GB" altLang="en-US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33490"/>
                <a:ext cx="6705600" cy="527580"/>
              </a:xfrm>
              <a:prstGeom prst="rect">
                <a:avLst/>
              </a:prstGeom>
              <a:blipFill rotWithShape="1">
                <a:blip r:embed="rId4"/>
                <a:stretch>
                  <a:fillRect l="-1000" b="-8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8200" y="2800290"/>
                <a:ext cx="6705600" cy="835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Let’s call the two winning e</a:t>
                </a:r>
                <a:r>
                  <a:rPr lang="en-GB" altLang="en-US" sz="2000" b="0" dirty="0">
                    <a:solidFill>
                      <a:srgbClr val="C00000"/>
                    </a:solidFill>
                  </a:rPr>
                  <a:t>vents </a:t>
                </a:r>
                <a14:m>
                  <m:oMath xmlns:m="http://schemas.openxmlformats.org/officeDocument/2006/math"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GB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en-US" sz="2000" dirty="0">
                    <a:solidFill>
                      <a:srgbClr val="C00000"/>
                    </a:solidFill>
                  </a:rPr>
                  <a:t>, then</a:t>
                </a:r>
              </a:p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altLang="en-US" sz="2000" b="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en-US" sz="20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GB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00290"/>
                <a:ext cx="6705600" cy="835357"/>
              </a:xfrm>
              <a:prstGeom prst="rect">
                <a:avLst/>
              </a:prstGeom>
              <a:blipFill rotWithShape="1">
                <a:blip r:embed="rId5"/>
                <a:stretch>
                  <a:fillRect l="-1000" t="-3650" b="-5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38200" y="4626114"/>
                <a:ext cx="6705600" cy="864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Chances of winning both i.e. both e</a:t>
                </a:r>
                <a:r>
                  <a:rPr lang="en-GB" altLang="en-US" sz="2000" b="0" dirty="0">
                    <a:solidFill>
                      <a:srgbClr val="C00000"/>
                    </a:solidFill>
                  </a:rPr>
                  <a:t>vents </a:t>
                </a:r>
                <a14:m>
                  <m:oMath xmlns:m="http://schemas.openxmlformats.org/officeDocument/2006/math"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GB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en-US" sz="2000" dirty="0">
                    <a:solidFill>
                      <a:srgbClr val="C00000"/>
                    </a:solidFill>
                  </a:rPr>
                  <a:t> together</a:t>
                </a:r>
              </a:p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altLang="en-US" sz="20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GB" altLang="en-US" sz="20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en-US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en-US" sz="20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GB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GB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endParaRPr lang="en-GB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26114"/>
                <a:ext cx="6705600" cy="864532"/>
              </a:xfrm>
              <a:prstGeom prst="rect">
                <a:avLst/>
              </a:prstGeom>
              <a:blipFill rotWithShape="1">
                <a:blip r:embed="rId6"/>
                <a:stretch>
                  <a:fillRect l="-1000" t="-3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38200" y="5638800"/>
                <a:ext cx="8001000" cy="1003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Chances of winning either i.e. </a:t>
                </a:r>
              </a:p>
              <a:p>
                <a:r>
                  <a:rPr lang="en-GB" alt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altLang="en-US" sz="200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GB" altLang="en-US" sz="20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alt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GB" altLang="en-US" sz="200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GB" alt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GB" alt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en-GB" alt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alt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𝟏𝟓</m:t>
                        </m:r>
                      </m:num>
                      <m:den>
                        <m:eqArr>
                          <m:eqArrPr>
                            <m:ctrlPr>
                              <a:rPr lang="en-GB" alt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alt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𝟏𝟔</m:t>
                            </m:r>
                          </m:e>
                          <m:e/>
                        </m:eqArr>
                      </m:den>
                    </m:f>
                  </m:oMath>
                </a14:m>
                <a:r>
                  <a:rPr lang="en-GB" altLang="en-US" sz="20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38800"/>
                <a:ext cx="8001000" cy="1003544"/>
              </a:xfrm>
              <a:prstGeom prst="rect">
                <a:avLst/>
              </a:prstGeom>
              <a:blipFill>
                <a:blip r:embed="rId7"/>
                <a:stretch>
                  <a:fillRect l="-838" t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753225" y="2514600"/>
            <a:ext cx="1828800" cy="1660213"/>
            <a:chOff x="7162800" y="5078968"/>
            <a:chExt cx="1828800" cy="1660213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7162800" y="5490281"/>
              <a:ext cx="1828800" cy="12489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r>
                <a:rPr lang="en-GB" altLang="en-US" sz="1800" dirty="0"/>
                <a:t>U</a:t>
              </a:r>
            </a:p>
          </p:txBody>
        </p:sp>
        <p:pic>
          <p:nvPicPr>
            <p:cNvPr id="24" name="Picture 2" descr="https://upload.wikimedia.org/wikipedia/commons/thumb/6/6d/Venn_A_intersect_B.svg/2000px-Venn_A_intersect_B.svg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5418546"/>
              <a:ext cx="1828800" cy="130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8016474" y="5078968"/>
              <a:ext cx="822726" cy="36933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GB" altLang="en-US" b="1" dirty="0"/>
                <a:t>Recall!</a:t>
              </a:r>
              <a:endParaRPr lang="en-US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184931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73379019"/>
              </p:ext>
            </p:extLst>
          </p:nvPr>
        </p:nvGraphicFramePr>
        <p:xfrm>
          <a:off x="914400" y="1905000"/>
          <a:ext cx="8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http://nexnet.files.wordpress.com/2013/02/kliponious-black-tic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19600"/>
            <a:ext cx="636816" cy="72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nexnet.files.wordpress.com/2013/02/kliponious-black-tic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19600"/>
            <a:ext cx="636816" cy="72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nexnet.files.wordpress.com/2013/02/kliponious-black-tic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184" y="4419600"/>
            <a:ext cx="636816" cy="72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2375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Combining Events</a:t>
            </a:r>
            <a:endParaRPr lang="en-GB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1748135"/>
            <a:ext cx="48327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latin typeface="+mn-lt"/>
              </a:rPr>
              <a:t>For events that are </a:t>
            </a:r>
            <a:r>
              <a:rPr lang="en-GB" altLang="en-US" dirty="0">
                <a:latin typeface="+mn-lt"/>
              </a:rPr>
              <a:t>not independent</a:t>
            </a:r>
            <a:r>
              <a:rPr lang="en-GB" altLang="en-US" b="0" dirty="0">
                <a:latin typeface="+mn-lt"/>
              </a:rPr>
              <a:t>:</a:t>
            </a:r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304800" y="1066800"/>
            <a:ext cx="6620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latin typeface="+mn-lt"/>
              </a:rPr>
              <a:t>Probability of </a:t>
            </a:r>
            <a:r>
              <a:rPr lang="en-GB" altLang="en-US" dirty="0">
                <a:latin typeface="+mn-lt"/>
              </a:rPr>
              <a:t>A and B happening simultaneously</a:t>
            </a:r>
            <a:r>
              <a:rPr lang="en-GB" altLang="en-US" b="0" dirty="0">
                <a:latin typeface="+mn-lt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828800" y="3124200"/>
                <a:ext cx="44298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smtClean="0">
                          <a:latin typeface="Cambria Math"/>
                          <a:ea typeface="Cambria Math"/>
                        </a:rPr>
                        <m:t>𝐩</m:t>
                      </m:r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 sz="2800" b="1" i="0">
                              <a:latin typeface="Cambria Math"/>
                              <a:ea typeface="Cambria Math"/>
                            </a:rPr>
                            <m:t>𝐀</m:t>
                          </m:r>
                          <m:r>
                            <a:rPr lang="en-GB" altLang="en-US" sz="2800" b="1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GB" altLang="en-US" sz="2800" b="1" i="0">
                              <a:latin typeface="Cambria Math"/>
                              <a:ea typeface="Cambria Math"/>
                            </a:rPr>
                            <m:t>𝐁</m:t>
                          </m:r>
                        </m:e>
                      </m:d>
                      <m:r>
                        <a:rPr lang="en-GB" alt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altLang="en-US" sz="2800">
                          <a:latin typeface="Cambria Math"/>
                          <a:ea typeface="Cambria Math"/>
                        </a:rPr>
                        <m:t>𝐩</m:t>
                      </m:r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 sz="2800" b="1">
                              <a:latin typeface="Cambria Math"/>
                              <a:ea typeface="Cambria Math"/>
                            </a:rPr>
                            <m:t>𝐀</m:t>
                          </m:r>
                        </m:e>
                      </m:d>
                      <m:r>
                        <a:rPr lang="en-GB" altLang="en-US" sz="28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altLang="en-US" sz="2800">
                          <a:latin typeface="Cambria Math"/>
                          <a:ea typeface="Cambria Math"/>
                        </a:rPr>
                        <m:t>𝐩</m:t>
                      </m:r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altLang="en-US" sz="2800" b="1">
                              <a:latin typeface="Cambria Math"/>
                              <a:ea typeface="Cambria Math"/>
                            </a:rPr>
                            <m:t>𝐁</m:t>
                          </m:r>
                          <m:r>
                            <a:rPr lang="en-GB" altLang="en-US" sz="2800" b="1" i="0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GB" altLang="en-US" sz="2800" b="1" i="0" smtClean="0">
                              <a:latin typeface="Cambria Math"/>
                              <a:ea typeface="Cambria Math"/>
                            </a:rPr>
                            <m:t>𝐀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124200"/>
                <a:ext cx="442986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xplosion 2 2"/>
          <p:cNvSpPr/>
          <p:nvPr/>
        </p:nvSpPr>
        <p:spPr>
          <a:xfrm>
            <a:off x="4343400" y="3048000"/>
            <a:ext cx="4114800" cy="3200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Conditional Probability</a:t>
            </a:r>
          </a:p>
        </p:txBody>
      </p:sp>
    </p:spTree>
    <p:extLst>
      <p:ext uri="{BB962C8B-B14F-4D97-AF65-F5344CB8AC3E}">
        <p14:creationId xmlns:p14="http://schemas.microsoft.com/office/powerpoint/2010/main" val="204536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85800" y="2796570"/>
            <a:ext cx="5972175" cy="2173135"/>
            <a:chOff x="685800" y="2796570"/>
            <a:chExt cx="5972175" cy="2173135"/>
          </a:xfrm>
        </p:grpSpPr>
        <p:sp>
          <p:nvSpPr>
            <p:cNvPr id="16" name="Pentagon 15"/>
            <p:cNvSpPr/>
            <p:nvPr/>
          </p:nvSpPr>
          <p:spPr>
            <a:xfrm>
              <a:off x="685800" y="2796570"/>
              <a:ext cx="4451798" cy="40383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Elbow Connector 17"/>
            <p:cNvCxnSpPr>
              <a:stCxn id="13314" idx="0"/>
              <a:endCxn id="16" idx="3"/>
            </p:cNvCxnSpPr>
            <p:nvPr/>
          </p:nvCxnSpPr>
          <p:spPr>
            <a:xfrm rot="16200000" flipV="1">
              <a:off x="4912177" y="3223906"/>
              <a:ext cx="1971220" cy="1520377"/>
            </a:xfrm>
            <a:prstGeom prst="bentConnector2">
              <a:avLst/>
            </a:prstGeom>
            <a:ln w="57150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Combining Events</a:t>
            </a:r>
            <a:endParaRPr lang="en-GB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04800" y="1676400"/>
            <a:ext cx="479009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latin typeface="+mn-lt"/>
              </a:rPr>
              <a:t>Consider a company where:-</a:t>
            </a:r>
          </a:p>
          <a:p>
            <a:pPr lvl="1"/>
            <a:r>
              <a:rPr lang="en-GB" altLang="en-US" dirty="0">
                <a:latin typeface="+mn-lt"/>
              </a:rPr>
              <a:t>20% of female </a:t>
            </a:r>
            <a:r>
              <a:rPr lang="en-GB" altLang="en-US" b="0" dirty="0">
                <a:latin typeface="+mn-lt"/>
              </a:rPr>
              <a:t>employees </a:t>
            </a:r>
            <a:r>
              <a:rPr lang="en-GB" altLang="en-US" dirty="0">
                <a:latin typeface="+mn-lt"/>
              </a:rPr>
              <a:t>smoke</a:t>
            </a:r>
          </a:p>
          <a:p>
            <a:pPr lvl="1"/>
            <a:r>
              <a:rPr lang="en-GB" altLang="en-US" dirty="0">
                <a:latin typeface="+mn-lt"/>
              </a:rPr>
              <a:t>50% </a:t>
            </a:r>
            <a:r>
              <a:rPr lang="en-GB" altLang="en-US" b="0" dirty="0">
                <a:latin typeface="+mn-lt"/>
              </a:rPr>
              <a:t>of employees </a:t>
            </a:r>
            <a:r>
              <a:rPr lang="en-GB" altLang="en-US" dirty="0">
                <a:latin typeface="+mn-lt"/>
              </a:rPr>
              <a:t>are female</a:t>
            </a:r>
          </a:p>
          <a:p>
            <a:pPr lvl="1"/>
            <a:r>
              <a:rPr lang="en-GB" altLang="en-US" dirty="0">
                <a:latin typeface="+mn-lt"/>
              </a:rPr>
              <a:t>30% </a:t>
            </a:r>
            <a:r>
              <a:rPr lang="en-GB" altLang="en-US" b="0" dirty="0">
                <a:latin typeface="+mn-lt"/>
              </a:rPr>
              <a:t>of employees</a:t>
            </a:r>
            <a:r>
              <a:rPr lang="en-GB" altLang="en-US" dirty="0">
                <a:latin typeface="+mn-lt"/>
              </a:rPr>
              <a:t> smoke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04800" y="3810000"/>
            <a:ext cx="71775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latin typeface="+mn-lt"/>
              </a:rPr>
              <a:t>If an </a:t>
            </a:r>
            <a:r>
              <a:rPr lang="en-GB" altLang="en-US" dirty="0">
                <a:latin typeface="+mn-lt"/>
              </a:rPr>
              <a:t>employee</a:t>
            </a:r>
            <a:r>
              <a:rPr lang="en-GB" altLang="en-US" b="0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is</a:t>
            </a:r>
            <a:r>
              <a:rPr lang="en-GB" altLang="en-US" b="0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chosen at random</a:t>
            </a:r>
            <a:r>
              <a:rPr lang="en-GB" altLang="en-US" b="0" dirty="0">
                <a:latin typeface="+mn-lt"/>
              </a:rPr>
              <a:t>…</a:t>
            </a:r>
          </a:p>
          <a:p>
            <a:pPr lvl="1"/>
            <a:r>
              <a:rPr lang="en-GB" altLang="en-US" b="0" dirty="0">
                <a:latin typeface="+mn-lt"/>
              </a:rPr>
              <a:t>what is the chance it </a:t>
            </a:r>
            <a:r>
              <a:rPr lang="en-GB" altLang="en-US" dirty="0">
                <a:latin typeface="+mn-lt"/>
              </a:rPr>
              <a:t>will be a woman who smokes</a:t>
            </a:r>
            <a:r>
              <a:rPr lang="en-GB" altLang="en-US" b="0" dirty="0">
                <a:latin typeface="+mn-lt"/>
              </a:rPr>
              <a:t>?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48327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latin typeface="+mn-lt"/>
              </a:rPr>
              <a:t>For events that are </a:t>
            </a:r>
            <a:r>
              <a:rPr lang="en-GB" altLang="en-US" dirty="0">
                <a:ln>
                  <a:solidFill>
                    <a:srgbClr val="FFC000"/>
                  </a:solidFill>
                </a:ln>
                <a:latin typeface="+mn-lt"/>
              </a:rPr>
              <a:t>not independent</a:t>
            </a:r>
            <a:r>
              <a:rPr lang="en-GB" altLang="en-US" b="0" dirty="0">
                <a:latin typeface="+mn-lt"/>
              </a:rPr>
              <a:t>:</a:t>
            </a: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304800" y="609600"/>
            <a:ext cx="6620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latin typeface="+mn-lt"/>
              </a:rPr>
              <a:t>Probability of </a:t>
            </a:r>
            <a:r>
              <a:rPr lang="en-GB" altLang="en-US" dirty="0">
                <a:latin typeface="+mn-lt"/>
              </a:rPr>
              <a:t>A and B happening simultaneously</a:t>
            </a:r>
            <a:r>
              <a:rPr lang="en-GB" altLang="en-US" b="0" dirty="0">
                <a:latin typeface="+mn-lt"/>
              </a:rPr>
              <a:t>…</a:t>
            </a:r>
          </a:p>
        </p:txBody>
      </p:sp>
      <p:pic>
        <p:nvPicPr>
          <p:cNvPr id="10242" name="Picture 2" descr="http://www.dionnesheencounsellor.co.uk/wp-content/uploads/2015/03/smok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92" y="2135902"/>
            <a:ext cx="1489570" cy="106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http://l.rgbimg.com/cache1nYGZk/users/w/we/weirdvis/600/mmKVlO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87" y="1447800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62000" y="4690865"/>
                <a:ext cx="7696200" cy="129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en-US" sz="2000" dirty="0">
                    <a:solidFill>
                      <a:srgbClr val="0070C0"/>
                    </a:solidFill>
                  </a:rPr>
                  <a:t>Chances of both e</a:t>
                </a:r>
                <a:r>
                  <a:rPr lang="en-GB" altLang="en-US" sz="2000" b="0" dirty="0">
                    <a:solidFill>
                      <a:srgbClr val="0070C0"/>
                    </a:solidFill>
                  </a:rPr>
                  <a:t>vents </a:t>
                </a:r>
                <a14:m>
                  <m:oMath xmlns:m="http://schemas.openxmlformats.org/officeDocument/2006/math">
                    <m:r>
                      <a:rPr lang="en-GB" alt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GB" alt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alt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smoke</m:t>
                        </m:r>
                      </m:sub>
                    </m:sSub>
                  </m:oMath>
                </a14:m>
                <a:r>
                  <a:rPr lang="en-GB" altLang="en-US" sz="20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alt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female</m:t>
                        </m:r>
                      </m:sub>
                    </m:sSub>
                  </m:oMath>
                </a14:m>
                <a:r>
                  <a:rPr lang="en-GB" altLang="en-US" sz="2000" dirty="0">
                    <a:solidFill>
                      <a:srgbClr val="0070C0"/>
                    </a:solidFill>
                  </a:rPr>
                  <a:t> together:-</a:t>
                </a:r>
              </a:p>
              <a:p>
                <a:endParaRPr lang="en-GB" altLang="en-US" sz="900" dirty="0">
                  <a:solidFill>
                    <a:srgbClr val="0070C0"/>
                  </a:solidFill>
                </a:endParaRPr>
              </a:p>
              <a:p>
                <a:r>
                  <a:rPr lang="en-GB" altLang="en-US" sz="2000" dirty="0">
                    <a:solidFill>
                      <a:srgbClr val="0070C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alt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female</m:t>
                            </m:r>
                          </m:sub>
                        </m:sSub>
                        <m:r>
                          <a:rPr lang="en-GB" altLang="en-US" sz="20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alt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smoke</m:t>
                            </m:r>
                          </m:sub>
                        </m:sSub>
                      </m:e>
                    </m:d>
                    <m:r>
                      <a:rPr lang="en-GB" alt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alt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female</m:t>
                            </m:r>
                          </m:sub>
                        </m:sSub>
                      </m:e>
                    </m:d>
                    <m:r>
                      <a:rPr lang="en-GB" altLang="en-US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alt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smoke</m:t>
                            </m:r>
                          </m:sub>
                        </m:sSub>
                      </m:e>
                    </m:d>
                  </m:oMath>
                </a14:m>
                <a:endParaRPr lang="en-GB" alt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GB" altLang="en-US" sz="90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GB" altLang="en-US" sz="2000" dirty="0">
                    <a:solidFill>
                      <a:srgbClr val="0070C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alt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female</m:t>
                            </m:r>
                          </m:sub>
                        </m:sSub>
                        <m:r>
                          <a:rPr lang="en-GB" alt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alt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smoke</m:t>
                            </m:r>
                          </m:sub>
                        </m:sSub>
                      </m:e>
                    </m:d>
                    <m:r>
                      <a:rPr lang="en-GB" alt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GB" alt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0.50</m:t>
                    </m:r>
                    <m:r>
                      <a:rPr lang="en-GB" altLang="en-US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GB" alt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0.30</m:t>
                    </m:r>
                    <m:r>
                      <a:rPr lang="en-GB" alt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=0.15</m:t>
                    </m:r>
                  </m:oMath>
                </a14:m>
                <a:endParaRPr lang="en-GB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690865"/>
                <a:ext cx="7696200" cy="1292662"/>
              </a:xfrm>
              <a:prstGeom prst="rect">
                <a:avLst/>
              </a:prstGeom>
              <a:blipFill rotWithShape="1">
                <a:blip r:embed="rId5"/>
                <a:stretch>
                  <a:fillRect l="-792" t="-2347" b="-9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695950" y="4969705"/>
            <a:ext cx="1219200" cy="576167"/>
            <a:chOff x="5695950" y="5434108"/>
            <a:chExt cx="1219200" cy="576167"/>
          </a:xfrm>
        </p:grpSpPr>
        <p:sp>
          <p:nvSpPr>
            <p:cNvPr id="11" name="Rectangle 10"/>
            <p:cNvSpPr/>
            <p:nvPr/>
          </p:nvSpPr>
          <p:spPr>
            <a:xfrm>
              <a:off x="5695950" y="5587082"/>
              <a:ext cx="1219200" cy="4231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314" name="Picture 2" descr="http://www.clker.com/cliparts/u/B/V/9/F/u/red-wrong-cross-m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5434108"/>
              <a:ext cx="361950" cy="357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14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 Priori Probabilities</a:t>
            </a:r>
            <a:endParaRPr lang="en-GB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3213" y="990600"/>
            <a:ext cx="56766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sz="2000" b="0" dirty="0">
                <a:latin typeface="+mn-lt"/>
              </a:rPr>
              <a:t>For situations where all outcomes are equally likely…</a:t>
            </a:r>
            <a:endParaRPr lang="en-US" altLang="en-US" sz="2000" b="0" dirty="0">
              <a:latin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86201" y="4724400"/>
            <a:ext cx="3352800" cy="1752600"/>
            <a:chOff x="3886201" y="4724400"/>
            <a:chExt cx="3352800" cy="1752600"/>
          </a:xfrm>
        </p:grpSpPr>
        <p:pic>
          <p:nvPicPr>
            <p:cNvPr id="8198" name="Picture 6" descr="http://www.ukcoinpics.co.uk/dec/20/20_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869" y="5181600"/>
              <a:ext cx="2015332" cy="1013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lowchart: Document 2"/>
            <p:cNvSpPr/>
            <p:nvPr/>
          </p:nvSpPr>
          <p:spPr>
            <a:xfrm>
              <a:off x="3886201" y="4724400"/>
              <a:ext cx="3352800" cy="175260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altLang="en-US" sz="2400" b="1" dirty="0">
                  <a:solidFill>
                    <a:srgbClr val="333399"/>
                  </a:solidFill>
                </a:rPr>
                <a:t>Two possible outcomes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680" y="3230463"/>
            <a:ext cx="3518713" cy="1765903"/>
            <a:chOff x="487680" y="3230463"/>
            <a:chExt cx="3518713" cy="1765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1" name="Text Box 1027"/>
                <p:cNvSpPr txBox="1">
                  <a:spLocks noChangeArrowheads="1"/>
                </p:cNvSpPr>
                <p:nvPr/>
              </p:nvSpPr>
              <p:spPr bwMode="auto">
                <a:xfrm>
                  <a:off x="487680" y="3701722"/>
                  <a:ext cx="3322320" cy="7838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9pPr>
                </a:lstStyle>
                <a:p>
                  <a:pPr lvl="2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altLang="en-US" b="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GB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en-US" b="1" i="0" smtClean="0">
                                <a:latin typeface="Cambria Math"/>
                              </a:rPr>
                              <m:t>𝐇𝐞𝐚𝐝𝐬</m:t>
                            </m:r>
                          </m:e>
                        </m:d>
                        <m:r>
                          <a:rPr lang="en-GB" alt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GB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GB" altLang="en-US" b="0" i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GB" altLang="en-US" dirty="0"/>
                </a:p>
              </p:txBody>
            </p:sp>
          </mc:Choice>
          <mc:Fallback xmlns="">
            <p:sp>
              <p:nvSpPr>
                <p:cNvPr id="7171" name="Text Box 10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7680" y="3701722"/>
                  <a:ext cx="3322320" cy="78380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72" name="Freeform 1028"/>
            <p:cNvSpPr>
              <a:spLocks/>
            </p:cNvSpPr>
            <p:nvPr/>
          </p:nvSpPr>
          <p:spPr bwMode="auto">
            <a:xfrm rot="17657494" flipV="1">
              <a:off x="3439333" y="4467728"/>
              <a:ext cx="323850" cy="733425"/>
            </a:xfrm>
            <a:custGeom>
              <a:avLst/>
              <a:gdLst>
                <a:gd name="T0" fmla="*/ 129221 w 406"/>
                <a:gd name="T1" fmla="*/ 665810 h 922"/>
                <a:gd name="T2" fmla="*/ 95719 w 406"/>
                <a:gd name="T3" fmla="*/ 618877 h 922"/>
                <a:gd name="T4" fmla="*/ 68599 w 406"/>
                <a:gd name="T5" fmla="*/ 568762 h 922"/>
                <a:gd name="T6" fmla="*/ 45467 w 406"/>
                <a:gd name="T7" fmla="*/ 515466 h 922"/>
                <a:gd name="T8" fmla="*/ 27120 w 406"/>
                <a:gd name="T9" fmla="*/ 460578 h 922"/>
                <a:gd name="T10" fmla="*/ 13560 w 406"/>
                <a:gd name="T11" fmla="*/ 404895 h 922"/>
                <a:gd name="T12" fmla="*/ 3988 w 406"/>
                <a:gd name="T13" fmla="*/ 346826 h 922"/>
                <a:gd name="T14" fmla="*/ 0 w 406"/>
                <a:gd name="T15" fmla="*/ 288756 h 922"/>
                <a:gd name="T16" fmla="*/ 798 w 406"/>
                <a:gd name="T17" fmla="*/ 229891 h 922"/>
                <a:gd name="T18" fmla="*/ 5584 w 406"/>
                <a:gd name="T19" fmla="*/ 171822 h 922"/>
                <a:gd name="T20" fmla="*/ 15156 w 406"/>
                <a:gd name="T21" fmla="*/ 113752 h 922"/>
                <a:gd name="T22" fmla="*/ 28716 w 406"/>
                <a:gd name="T23" fmla="*/ 56478 h 922"/>
                <a:gd name="T24" fmla="*/ 46264 w 406"/>
                <a:gd name="T25" fmla="*/ 0 h 922"/>
                <a:gd name="T26" fmla="*/ 66206 w 406"/>
                <a:gd name="T27" fmla="*/ 0 h 922"/>
                <a:gd name="T28" fmla="*/ 59027 w 406"/>
                <a:gd name="T29" fmla="*/ 50910 h 922"/>
                <a:gd name="T30" fmla="*/ 56634 w 406"/>
                <a:gd name="T31" fmla="*/ 101820 h 922"/>
                <a:gd name="T32" fmla="*/ 57432 w 406"/>
                <a:gd name="T33" fmla="*/ 151140 h 922"/>
                <a:gd name="T34" fmla="*/ 62217 w 406"/>
                <a:gd name="T35" fmla="*/ 199663 h 922"/>
                <a:gd name="T36" fmla="*/ 70992 w 406"/>
                <a:gd name="T37" fmla="*/ 248187 h 922"/>
                <a:gd name="T38" fmla="*/ 84552 w 406"/>
                <a:gd name="T39" fmla="*/ 295120 h 922"/>
                <a:gd name="T40" fmla="*/ 102100 w 406"/>
                <a:gd name="T41" fmla="*/ 340462 h 922"/>
                <a:gd name="T42" fmla="*/ 124435 w 406"/>
                <a:gd name="T43" fmla="*/ 385804 h 922"/>
                <a:gd name="T44" fmla="*/ 149960 w 406"/>
                <a:gd name="T45" fmla="*/ 428759 h 922"/>
                <a:gd name="T46" fmla="*/ 179474 w 406"/>
                <a:gd name="T47" fmla="*/ 470124 h 922"/>
                <a:gd name="T48" fmla="*/ 212178 w 406"/>
                <a:gd name="T49" fmla="*/ 509102 h 922"/>
                <a:gd name="T50" fmla="*/ 248870 w 406"/>
                <a:gd name="T51" fmla="*/ 545694 h 922"/>
                <a:gd name="T52" fmla="*/ 323850 w 406"/>
                <a:gd name="T53" fmla="*/ 470124 h 922"/>
                <a:gd name="T54" fmla="*/ 323850 w 406"/>
                <a:gd name="T55" fmla="*/ 733425 h 922"/>
                <a:gd name="T56" fmla="*/ 61420 w 406"/>
                <a:gd name="T57" fmla="*/ 733425 h 922"/>
                <a:gd name="T58" fmla="*/ 129221 w 406"/>
                <a:gd name="T59" fmla="*/ 665810 h 922"/>
                <a:gd name="T60" fmla="*/ 129221 w 406"/>
                <a:gd name="T61" fmla="*/ 665810 h 92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06" h="922">
                  <a:moveTo>
                    <a:pt x="162" y="837"/>
                  </a:moveTo>
                  <a:lnTo>
                    <a:pt x="120" y="778"/>
                  </a:lnTo>
                  <a:lnTo>
                    <a:pt x="86" y="715"/>
                  </a:lnTo>
                  <a:lnTo>
                    <a:pt x="57" y="648"/>
                  </a:lnTo>
                  <a:lnTo>
                    <a:pt x="34" y="579"/>
                  </a:lnTo>
                  <a:lnTo>
                    <a:pt x="17" y="509"/>
                  </a:lnTo>
                  <a:lnTo>
                    <a:pt x="5" y="436"/>
                  </a:lnTo>
                  <a:lnTo>
                    <a:pt x="0" y="363"/>
                  </a:lnTo>
                  <a:lnTo>
                    <a:pt x="1" y="289"/>
                  </a:lnTo>
                  <a:lnTo>
                    <a:pt x="7" y="216"/>
                  </a:lnTo>
                  <a:lnTo>
                    <a:pt x="19" y="143"/>
                  </a:lnTo>
                  <a:lnTo>
                    <a:pt x="36" y="71"/>
                  </a:lnTo>
                  <a:lnTo>
                    <a:pt x="58" y="0"/>
                  </a:lnTo>
                  <a:lnTo>
                    <a:pt x="83" y="0"/>
                  </a:lnTo>
                  <a:lnTo>
                    <a:pt x="74" y="64"/>
                  </a:lnTo>
                  <a:lnTo>
                    <a:pt x="71" y="128"/>
                  </a:lnTo>
                  <a:lnTo>
                    <a:pt x="72" y="190"/>
                  </a:lnTo>
                  <a:lnTo>
                    <a:pt x="78" y="251"/>
                  </a:lnTo>
                  <a:lnTo>
                    <a:pt x="89" y="312"/>
                  </a:lnTo>
                  <a:lnTo>
                    <a:pt x="106" y="371"/>
                  </a:lnTo>
                  <a:lnTo>
                    <a:pt x="128" y="428"/>
                  </a:lnTo>
                  <a:lnTo>
                    <a:pt x="156" y="485"/>
                  </a:lnTo>
                  <a:lnTo>
                    <a:pt x="188" y="539"/>
                  </a:lnTo>
                  <a:lnTo>
                    <a:pt x="225" y="591"/>
                  </a:lnTo>
                  <a:lnTo>
                    <a:pt x="266" y="640"/>
                  </a:lnTo>
                  <a:lnTo>
                    <a:pt x="312" y="686"/>
                  </a:lnTo>
                  <a:lnTo>
                    <a:pt x="406" y="591"/>
                  </a:lnTo>
                  <a:lnTo>
                    <a:pt x="406" y="922"/>
                  </a:lnTo>
                  <a:lnTo>
                    <a:pt x="77" y="922"/>
                  </a:lnTo>
                  <a:lnTo>
                    <a:pt x="162" y="83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3" name="Freeform 1029"/>
            <p:cNvSpPr>
              <a:spLocks/>
            </p:cNvSpPr>
            <p:nvPr/>
          </p:nvSpPr>
          <p:spPr bwMode="auto">
            <a:xfrm rot="4310011">
              <a:off x="3477756" y="3025675"/>
              <a:ext cx="323850" cy="733425"/>
            </a:xfrm>
            <a:custGeom>
              <a:avLst/>
              <a:gdLst>
                <a:gd name="T0" fmla="*/ 129221 w 406"/>
                <a:gd name="T1" fmla="*/ 665810 h 922"/>
                <a:gd name="T2" fmla="*/ 95719 w 406"/>
                <a:gd name="T3" fmla="*/ 618877 h 922"/>
                <a:gd name="T4" fmla="*/ 68599 w 406"/>
                <a:gd name="T5" fmla="*/ 568762 h 922"/>
                <a:gd name="T6" fmla="*/ 45467 w 406"/>
                <a:gd name="T7" fmla="*/ 515466 h 922"/>
                <a:gd name="T8" fmla="*/ 27120 w 406"/>
                <a:gd name="T9" fmla="*/ 460578 h 922"/>
                <a:gd name="T10" fmla="*/ 13560 w 406"/>
                <a:gd name="T11" fmla="*/ 404895 h 922"/>
                <a:gd name="T12" fmla="*/ 3988 w 406"/>
                <a:gd name="T13" fmla="*/ 346826 h 922"/>
                <a:gd name="T14" fmla="*/ 0 w 406"/>
                <a:gd name="T15" fmla="*/ 288756 h 922"/>
                <a:gd name="T16" fmla="*/ 798 w 406"/>
                <a:gd name="T17" fmla="*/ 229891 h 922"/>
                <a:gd name="T18" fmla="*/ 5584 w 406"/>
                <a:gd name="T19" fmla="*/ 171822 h 922"/>
                <a:gd name="T20" fmla="*/ 15156 w 406"/>
                <a:gd name="T21" fmla="*/ 113752 h 922"/>
                <a:gd name="T22" fmla="*/ 28716 w 406"/>
                <a:gd name="T23" fmla="*/ 56478 h 922"/>
                <a:gd name="T24" fmla="*/ 46264 w 406"/>
                <a:gd name="T25" fmla="*/ 0 h 922"/>
                <a:gd name="T26" fmla="*/ 66206 w 406"/>
                <a:gd name="T27" fmla="*/ 0 h 922"/>
                <a:gd name="T28" fmla="*/ 59027 w 406"/>
                <a:gd name="T29" fmla="*/ 50910 h 922"/>
                <a:gd name="T30" fmla="*/ 56634 w 406"/>
                <a:gd name="T31" fmla="*/ 101820 h 922"/>
                <a:gd name="T32" fmla="*/ 57432 w 406"/>
                <a:gd name="T33" fmla="*/ 151140 h 922"/>
                <a:gd name="T34" fmla="*/ 62217 w 406"/>
                <a:gd name="T35" fmla="*/ 199663 h 922"/>
                <a:gd name="T36" fmla="*/ 70992 w 406"/>
                <a:gd name="T37" fmla="*/ 248187 h 922"/>
                <a:gd name="T38" fmla="*/ 84552 w 406"/>
                <a:gd name="T39" fmla="*/ 295120 h 922"/>
                <a:gd name="T40" fmla="*/ 102100 w 406"/>
                <a:gd name="T41" fmla="*/ 340462 h 922"/>
                <a:gd name="T42" fmla="*/ 124435 w 406"/>
                <a:gd name="T43" fmla="*/ 385804 h 922"/>
                <a:gd name="T44" fmla="*/ 149960 w 406"/>
                <a:gd name="T45" fmla="*/ 428759 h 922"/>
                <a:gd name="T46" fmla="*/ 179474 w 406"/>
                <a:gd name="T47" fmla="*/ 470124 h 922"/>
                <a:gd name="T48" fmla="*/ 212178 w 406"/>
                <a:gd name="T49" fmla="*/ 509102 h 922"/>
                <a:gd name="T50" fmla="*/ 248870 w 406"/>
                <a:gd name="T51" fmla="*/ 545694 h 922"/>
                <a:gd name="T52" fmla="*/ 323850 w 406"/>
                <a:gd name="T53" fmla="*/ 470124 h 922"/>
                <a:gd name="T54" fmla="*/ 323850 w 406"/>
                <a:gd name="T55" fmla="*/ 733425 h 922"/>
                <a:gd name="T56" fmla="*/ 61420 w 406"/>
                <a:gd name="T57" fmla="*/ 733425 h 922"/>
                <a:gd name="T58" fmla="*/ 129221 w 406"/>
                <a:gd name="T59" fmla="*/ 665810 h 922"/>
                <a:gd name="T60" fmla="*/ 129221 w 406"/>
                <a:gd name="T61" fmla="*/ 665810 h 92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06" h="922">
                  <a:moveTo>
                    <a:pt x="162" y="837"/>
                  </a:moveTo>
                  <a:lnTo>
                    <a:pt x="120" y="778"/>
                  </a:lnTo>
                  <a:lnTo>
                    <a:pt x="86" y="715"/>
                  </a:lnTo>
                  <a:lnTo>
                    <a:pt x="57" y="648"/>
                  </a:lnTo>
                  <a:lnTo>
                    <a:pt x="34" y="579"/>
                  </a:lnTo>
                  <a:lnTo>
                    <a:pt x="17" y="509"/>
                  </a:lnTo>
                  <a:lnTo>
                    <a:pt x="5" y="436"/>
                  </a:lnTo>
                  <a:lnTo>
                    <a:pt x="0" y="363"/>
                  </a:lnTo>
                  <a:lnTo>
                    <a:pt x="1" y="289"/>
                  </a:lnTo>
                  <a:lnTo>
                    <a:pt x="7" y="216"/>
                  </a:lnTo>
                  <a:lnTo>
                    <a:pt x="19" y="143"/>
                  </a:lnTo>
                  <a:lnTo>
                    <a:pt x="36" y="71"/>
                  </a:lnTo>
                  <a:lnTo>
                    <a:pt x="58" y="0"/>
                  </a:lnTo>
                  <a:lnTo>
                    <a:pt x="83" y="0"/>
                  </a:lnTo>
                  <a:lnTo>
                    <a:pt x="74" y="64"/>
                  </a:lnTo>
                  <a:lnTo>
                    <a:pt x="71" y="128"/>
                  </a:lnTo>
                  <a:lnTo>
                    <a:pt x="72" y="190"/>
                  </a:lnTo>
                  <a:lnTo>
                    <a:pt x="78" y="251"/>
                  </a:lnTo>
                  <a:lnTo>
                    <a:pt x="89" y="312"/>
                  </a:lnTo>
                  <a:lnTo>
                    <a:pt x="106" y="371"/>
                  </a:lnTo>
                  <a:lnTo>
                    <a:pt x="128" y="428"/>
                  </a:lnTo>
                  <a:lnTo>
                    <a:pt x="156" y="485"/>
                  </a:lnTo>
                  <a:lnTo>
                    <a:pt x="188" y="539"/>
                  </a:lnTo>
                  <a:lnTo>
                    <a:pt x="225" y="591"/>
                  </a:lnTo>
                  <a:lnTo>
                    <a:pt x="266" y="640"/>
                  </a:lnTo>
                  <a:lnTo>
                    <a:pt x="312" y="686"/>
                  </a:lnTo>
                  <a:lnTo>
                    <a:pt x="406" y="591"/>
                  </a:lnTo>
                  <a:lnTo>
                    <a:pt x="406" y="922"/>
                  </a:lnTo>
                  <a:lnTo>
                    <a:pt x="77" y="922"/>
                  </a:lnTo>
                  <a:lnTo>
                    <a:pt x="162" y="83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62401" y="3090208"/>
            <a:ext cx="2819399" cy="1227275"/>
            <a:chOff x="3962401" y="3090208"/>
            <a:chExt cx="2819399" cy="122727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169578"/>
              <a:ext cx="1055879" cy="1147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160775"/>
              <a:ext cx="1098791" cy="115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lowchart: Process 4"/>
            <p:cNvSpPr/>
            <p:nvPr/>
          </p:nvSpPr>
          <p:spPr>
            <a:xfrm>
              <a:off x="3962401" y="3090208"/>
              <a:ext cx="2819399" cy="117699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altLang="en-US" sz="2400" b="1" dirty="0">
                  <a:solidFill>
                    <a:srgbClr val="333399"/>
                  </a:solidFill>
                </a:rPr>
                <a:t>One way to </a:t>
              </a:r>
            </a:p>
            <a:p>
              <a:r>
                <a:rPr lang="en-GB" altLang="en-US" sz="2400" b="1" dirty="0">
                  <a:solidFill>
                    <a:srgbClr val="333399"/>
                  </a:solidFill>
                </a:rPr>
                <a:t>get a head</a:t>
              </a:r>
            </a:p>
          </p:txBody>
        </p:sp>
      </p:grpSp>
      <p:sp>
        <p:nvSpPr>
          <p:cNvPr id="21" name="Text Box 1027"/>
          <p:cNvSpPr txBox="1">
            <a:spLocks noChangeArrowheads="1"/>
          </p:cNvSpPr>
          <p:nvPr/>
        </p:nvSpPr>
        <p:spPr bwMode="auto">
          <a:xfrm>
            <a:off x="334337" y="3086169"/>
            <a:ext cx="2027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sz="2000" b="0" dirty="0">
                <a:latin typeface="+mn-lt"/>
              </a:rPr>
              <a:t>E.g. tossing a coin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38200" y="1657891"/>
                <a:ext cx="7573484" cy="856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400" b="1" i="0" smtClean="0">
                              <a:latin typeface="Cambria Math"/>
                            </a:rPr>
                            <m:t>𝐞𝐯𝐞𝐧𝐭</m:t>
                          </m:r>
                        </m:e>
                      </m:d>
                      <m:r>
                        <a:rPr lang="en-GB" alt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number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of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possible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ways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a:rPr lang="en-GB" altLang="en-US" sz="2400" b="1" i="0" smtClean="0">
                              <a:latin typeface="Cambria Math"/>
                            </a:rPr>
                            <m:t>𝐞𝐯𝐞𝐧𝐭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can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occur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total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number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of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all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possible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outcomes</m:t>
                          </m:r>
                        </m:den>
                      </m:f>
                    </m:oMath>
                  </m:oMathPara>
                </a14:m>
                <a:endParaRPr lang="en-GB" alt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57891"/>
                <a:ext cx="7573484" cy="85670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9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85800" y="2057400"/>
            <a:ext cx="6032405" cy="3065279"/>
            <a:chOff x="685800" y="2057400"/>
            <a:chExt cx="6032405" cy="3065279"/>
          </a:xfrm>
        </p:grpSpPr>
        <p:sp>
          <p:nvSpPr>
            <p:cNvPr id="14" name="Pentagon 13"/>
            <p:cNvSpPr/>
            <p:nvPr/>
          </p:nvSpPr>
          <p:spPr>
            <a:xfrm>
              <a:off x="685800" y="2057400"/>
              <a:ext cx="4451798" cy="40383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Elbow Connector 15"/>
            <p:cNvCxnSpPr>
              <a:stCxn id="15" idx="0"/>
              <a:endCxn id="14" idx="3"/>
            </p:cNvCxnSpPr>
            <p:nvPr/>
          </p:nvCxnSpPr>
          <p:spPr>
            <a:xfrm rot="16200000" flipV="1">
              <a:off x="4496220" y="2900693"/>
              <a:ext cx="2863364" cy="1580607"/>
            </a:xfrm>
            <a:prstGeom prst="bentConnector2">
              <a:avLst/>
            </a:prstGeom>
            <a:ln w="57150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Combining Events</a:t>
            </a:r>
            <a:endParaRPr lang="en-GB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04800" y="1676400"/>
            <a:ext cx="479009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latin typeface="+mn-lt"/>
              </a:rPr>
              <a:t>Consider a company where:-</a:t>
            </a:r>
          </a:p>
          <a:p>
            <a:pPr lvl="1"/>
            <a:r>
              <a:rPr lang="en-GB" altLang="en-US" dirty="0">
                <a:latin typeface="+mn-lt"/>
              </a:rPr>
              <a:t>20% of female </a:t>
            </a:r>
            <a:r>
              <a:rPr lang="en-GB" altLang="en-US" b="0" dirty="0">
                <a:latin typeface="+mn-lt"/>
              </a:rPr>
              <a:t>employees </a:t>
            </a:r>
            <a:r>
              <a:rPr lang="en-GB" altLang="en-US" dirty="0">
                <a:latin typeface="+mn-lt"/>
              </a:rPr>
              <a:t>smoke</a:t>
            </a:r>
          </a:p>
          <a:p>
            <a:pPr lvl="1"/>
            <a:r>
              <a:rPr lang="en-GB" altLang="en-US" dirty="0">
                <a:latin typeface="+mn-lt"/>
              </a:rPr>
              <a:t>50% </a:t>
            </a:r>
            <a:r>
              <a:rPr lang="en-GB" altLang="en-US" b="0" dirty="0">
                <a:latin typeface="+mn-lt"/>
              </a:rPr>
              <a:t>of employees </a:t>
            </a:r>
            <a:r>
              <a:rPr lang="en-GB" altLang="en-US" dirty="0">
                <a:latin typeface="+mn-lt"/>
              </a:rPr>
              <a:t>are female</a:t>
            </a:r>
          </a:p>
          <a:p>
            <a:pPr lvl="1"/>
            <a:r>
              <a:rPr lang="en-GB" altLang="en-US" dirty="0">
                <a:latin typeface="+mn-lt"/>
              </a:rPr>
              <a:t>30% </a:t>
            </a:r>
            <a:r>
              <a:rPr lang="en-GB" altLang="en-US" b="0" dirty="0">
                <a:latin typeface="+mn-lt"/>
              </a:rPr>
              <a:t>of employees</a:t>
            </a:r>
            <a:r>
              <a:rPr lang="en-GB" altLang="en-US" dirty="0">
                <a:latin typeface="+mn-lt"/>
              </a:rPr>
              <a:t> smoke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04800" y="3810000"/>
            <a:ext cx="71775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latin typeface="+mn-lt"/>
              </a:rPr>
              <a:t>If an </a:t>
            </a:r>
            <a:r>
              <a:rPr lang="en-GB" altLang="en-US" dirty="0">
                <a:latin typeface="+mn-lt"/>
              </a:rPr>
              <a:t>employee</a:t>
            </a:r>
            <a:r>
              <a:rPr lang="en-GB" altLang="en-US" b="0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is</a:t>
            </a:r>
            <a:r>
              <a:rPr lang="en-GB" altLang="en-US" b="0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chosen at random</a:t>
            </a:r>
            <a:r>
              <a:rPr lang="en-GB" altLang="en-US" b="0" dirty="0">
                <a:latin typeface="+mn-lt"/>
              </a:rPr>
              <a:t>…</a:t>
            </a:r>
          </a:p>
          <a:p>
            <a:pPr lvl="1"/>
            <a:r>
              <a:rPr lang="en-GB" altLang="en-US" b="0" dirty="0">
                <a:latin typeface="+mn-lt"/>
              </a:rPr>
              <a:t>what is the chance it </a:t>
            </a:r>
            <a:r>
              <a:rPr lang="en-GB" altLang="en-US" dirty="0">
                <a:latin typeface="+mn-lt"/>
              </a:rPr>
              <a:t>will be a woman who smokes</a:t>
            </a:r>
            <a:r>
              <a:rPr lang="en-GB" altLang="en-US" b="0" dirty="0">
                <a:latin typeface="+mn-lt"/>
              </a:rPr>
              <a:t>?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48327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latin typeface="+mn-lt"/>
              </a:rPr>
              <a:t>For events that are </a:t>
            </a:r>
            <a:r>
              <a:rPr lang="en-GB" altLang="en-US" dirty="0">
                <a:ln>
                  <a:solidFill>
                    <a:srgbClr val="FFC000"/>
                  </a:solidFill>
                </a:ln>
                <a:latin typeface="+mn-lt"/>
              </a:rPr>
              <a:t>not independent</a:t>
            </a:r>
            <a:r>
              <a:rPr lang="en-GB" altLang="en-US" b="0" dirty="0">
                <a:latin typeface="+mn-lt"/>
              </a:rPr>
              <a:t>:</a:t>
            </a: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304800" y="609600"/>
            <a:ext cx="6620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latin typeface="+mn-lt"/>
              </a:rPr>
              <a:t>Probability of </a:t>
            </a:r>
            <a:r>
              <a:rPr lang="en-GB" altLang="en-US" dirty="0">
                <a:latin typeface="+mn-lt"/>
              </a:rPr>
              <a:t>A and B happening simultaneously</a:t>
            </a:r>
            <a:r>
              <a:rPr lang="en-GB" altLang="en-US" b="0" dirty="0">
                <a:latin typeface="+mn-lt"/>
              </a:rPr>
              <a:t>…</a:t>
            </a:r>
          </a:p>
        </p:txBody>
      </p:sp>
      <p:pic>
        <p:nvPicPr>
          <p:cNvPr id="10242" name="Picture 2" descr="http://www.dionnesheencounsellor.co.uk/wp-content/uploads/2015/03/smok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92" y="2135902"/>
            <a:ext cx="1489570" cy="106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http://l.rgbimg.com/cache1nYGZk/users/w/we/weirdvis/600/mmKVlO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87" y="1447800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62000" y="4690865"/>
                <a:ext cx="7696200" cy="129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en-US" sz="2000" dirty="0">
                    <a:solidFill>
                      <a:srgbClr val="0070C0"/>
                    </a:solidFill>
                  </a:rPr>
                  <a:t>Chances of both e</a:t>
                </a:r>
                <a:r>
                  <a:rPr lang="en-GB" altLang="en-US" sz="2000" b="0" dirty="0">
                    <a:solidFill>
                      <a:srgbClr val="0070C0"/>
                    </a:solidFill>
                  </a:rPr>
                  <a:t>vents </a:t>
                </a:r>
                <a14:m>
                  <m:oMath xmlns:m="http://schemas.openxmlformats.org/officeDocument/2006/math">
                    <m:r>
                      <a:rPr lang="en-GB" alt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GB" alt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alt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smoke</m:t>
                        </m:r>
                      </m:sub>
                    </m:sSub>
                  </m:oMath>
                </a14:m>
                <a:r>
                  <a:rPr lang="en-GB" altLang="en-US" sz="20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alt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female</m:t>
                        </m:r>
                      </m:sub>
                    </m:sSub>
                  </m:oMath>
                </a14:m>
                <a:r>
                  <a:rPr lang="en-GB" altLang="en-US" sz="2000" dirty="0">
                    <a:solidFill>
                      <a:srgbClr val="0070C0"/>
                    </a:solidFill>
                  </a:rPr>
                  <a:t> together:-</a:t>
                </a:r>
              </a:p>
              <a:p>
                <a:endParaRPr lang="en-GB" altLang="en-US" sz="900" dirty="0">
                  <a:solidFill>
                    <a:srgbClr val="0070C0"/>
                  </a:solidFill>
                </a:endParaRPr>
              </a:p>
              <a:p>
                <a:r>
                  <a:rPr lang="en-GB" altLang="en-US" sz="2000" dirty="0">
                    <a:solidFill>
                      <a:srgbClr val="0070C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alt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female</m:t>
                            </m:r>
                          </m:sub>
                        </m:sSub>
                        <m:r>
                          <a:rPr lang="en-GB" altLang="en-US" sz="20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alt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smoke</m:t>
                            </m:r>
                          </m:sub>
                        </m:sSub>
                      </m:e>
                    </m:d>
                    <m:r>
                      <a:rPr lang="en-GB" alt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alt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female</m:t>
                            </m:r>
                          </m:sub>
                        </m:sSub>
                      </m:e>
                    </m:d>
                    <m:r>
                      <a:rPr lang="en-GB" altLang="en-US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alt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smoke</m:t>
                            </m:r>
                          </m:sub>
                        </m:sSub>
                        <m:r>
                          <a:rPr lang="en-GB" alt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alt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female</m:t>
                            </m:r>
                          </m:sub>
                        </m:sSub>
                      </m:e>
                    </m:d>
                  </m:oMath>
                </a14:m>
                <a:endParaRPr lang="en-GB" alt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GB" altLang="en-US" sz="90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GB" altLang="en-US" sz="2000" dirty="0">
                    <a:solidFill>
                      <a:srgbClr val="0070C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 sz="2000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alt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female</m:t>
                            </m:r>
                          </m:sub>
                        </m:sSub>
                        <m:r>
                          <a:rPr lang="en-GB" alt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alt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smoke</m:t>
                            </m:r>
                          </m:sub>
                        </m:sSub>
                      </m:e>
                    </m:d>
                    <m:r>
                      <a:rPr lang="en-GB" alt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GB" alt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0.50</m:t>
                    </m:r>
                    <m:r>
                      <a:rPr lang="en-GB" altLang="en-US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GB" alt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0.20</m:t>
                    </m:r>
                    <m:r>
                      <a:rPr lang="en-GB" alt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=0.1</m:t>
                    </m:r>
                  </m:oMath>
                </a14:m>
                <a:r>
                  <a:rPr lang="en-GB" altLang="en-US" sz="2000" dirty="0">
                    <a:solidFill>
                      <a:srgbClr val="0070C0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690865"/>
                <a:ext cx="7696200" cy="1292662"/>
              </a:xfrm>
              <a:prstGeom prst="rect">
                <a:avLst/>
              </a:prstGeom>
              <a:blipFill rotWithShape="1">
                <a:blip r:embed="rId5"/>
                <a:stretch>
                  <a:fillRect l="-792" t="-2347" b="-7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695952" y="4964847"/>
            <a:ext cx="2044505" cy="581025"/>
            <a:chOff x="5695952" y="5429250"/>
            <a:chExt cx="2044505" cy="581025"/>
          </a:xfrm>
        </p:grpSpPr>
        <p:sp>
          <p:nvSpPr>
            <p:cNvPr id="15" name="Rectangle 14"/>
            <p:cNvSpPr/>
            <p:nvPr/>
          </p:nvSpPr>
          <p:spPr>
            <a:xfrm>
              <a:off x="5695952" y="5587082"/>
              <a:ext cx="2044505" cy="42319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2" descr="http://nexnet.files.wordpress.com/2013/02/kliponious-black-tick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0124" y="5429250"/>
              <a:ext cx="303201" cy="346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34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2051"/>
          <p:cNvSpPr txBox="1">
            <a:spLocks noChangeArrowheads="1"/>
          </p:cNvSpPr>
          <p:nvPr/>
        </p:nvSpPr>
        <p:spPr bwMode="auto">
          <a:xfrm>
            <a:off x="304800" y="1046114"/>
            <a:ext cx="74437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>
                <a:latin typeface="+mn-lt"/>
              </a:rPr>
              <a:t>p(smoker if female) </a:t>
            </a:r>
            <a:r>
              <a:rPr lang="en-GB" altLang="en-US" b="0" dirty="0">
                <a:latin typeface="+mn-lt"/>
              </a:rPr>
              <a:t>is the </a:t>
            </a:r>
            <a:r>
              <a:rPr lang="en-GB" altLang="en-US" dirty="0">
                <a:solidFill>
                  <a:srgbClr val="333399"/>
                </a:solidFill>
                <a:latin typeface="+mn-lt"/>
              </a:rPr>
              <a:t>conditional probability</a:t>
            </a:r>
            <a:r>
              <a:rPr lang="en-GB" altLang="en-US" dirty="0">
                <a:latin typeface="+mn-lt"/>
              </a:rPr>
              <a:t> </a:t>
            </a:r>
            <a:r>
              <a:rPr lang="en-GB" altLang="en-US" b="0" dirty="0">
                <a:latin typeface="+mn-lt"/>
              </a:rPr>
              <a:t>i.e.</a:t>
            </a:r>
          </a:p>
          <a:p>
            <a:r>
              <a:rPr lang="en-GB" altLang="en-US" dirty="0">
                <a:latin typeface="+mn-lt"/>
              </a:rPr>
              <a:t>	</a:t>
            </a:r>
            <a:r>
              <a:rPr lang="en-GB" altLang="en-US" b="0" dirty="0">
                <a:latin typeface="+mn-lt"/>
              </a:rPr>
              <a:t>the worker smokes </a:t>
            </a:r>
            <a:r>
              <a:rPr lang="en-GB" altLang="en-US" dirty="0">
                <a:solidFill>
                  <a:srgbClr val="333399"/>
                </a:solidFill>
                <a:latin typeface="+mn-lt"/>
              </a:rPr>
              <a:t>given that</a:t>
            </a:r>
            <a:r>
              <a:rPr lang="en-GB" altLang="en-US" dirty="0">
                <a:latin typeface="+mn-lt"/>
              </a:rPr>
              <a:t> </a:t>
            </a:r>
            <a:r>
              <a:rPr lang="en-GB" altLang="en-US" b="0" dirty="0">
                <a:latin typeface="+mn-lt"/>
              </a:rPr>
              <a:t>the worker is female</a:t>
            </a:r>
          </a:p>
          <a:p>
            <a:endParaRPr lang="en-GB" altLang="en-US" dirty="0">
              <a:latin typeface="+mn-lt"/>
            </a:endParaRPr>
          </a:p>
          <a:p>
            <a:r>
              <a:rPr lang="en-GB" altLang="en-US" b="0" dirty="0">
                <a:latin typeface="+mn-lt"/>
              </a:rPr>
              <a:t>This can be written as…</a:t>
            </a:r>
          </a:p>
          <a:p>
            <a:r>
              <a:rPr lang="en-GB" altLang="en-US" dirty="0">
                <a:latin typeface="+mn-lt"/>
              </a:rPr>
              <a:t>	p(smoker | female)</a:t>
            </a:r>
          </a:p>
        </p:txBody>
      </p:sp>
      <p:sp>
        <p:nvSpPr>
          <p:cNvPr id="45060" name="Text Box 2052"/>
          <p:cNvSpPr txBox="1">
            <a:spLocks noChangeArrowheads="1"/>
          </p:cNvSpPr>
          <p:nvPr/>
        </p:nvSpPr>
        <p:spPr bwMode="auto">
          <a:xfrm>
            <a:off x="304800" y="3505200"/>
            <a:ext cx="8001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>
                <a:latin typeface="+mn-lt"/>
              </a:rPr>
              <a:t>Conditional probabilities </a:t>
            </a:r>
            <a:r>
              <a:rPr lang="en-GB" altLang="en-US" b="0" dirty="0">
                <a:latin typeface="+mn-lt"/>
              </a:rPr>
              <a:t>can be important:</a:t>
            </a:r>
          </a:p>
          <a:p>
            <a:pPr lvl="1"/>
            <a:r>
              <a:rPr lang="en-GB" altLang="en-US" b="0" dirty="0">
                <a:latin typeface="+mn-lt"/>
              </a:rPr>
              <a:t>They </a:t>
            </a:r>
            <a:r>
              <a:rPr lang="en-GB" altLang="en-US" dirty="0">
                <a:latin typeface="+mn-lt"/>
              </a:rPr>
              <a:t>give information about subgroups</a:t>
            </a:r>
            <a:r>
              <a:rPr lang="en-GB" altLang="en-US" b="0" dirty="0">
                <a:latin typeface="+mn-lt"/>
              </a:rPr>
              <a:t> with different propensities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Conditional Probabilities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066800" y="4930914"/>
            <a:ext cx="46482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en-US" sz="2000" dirty="0"/>
              <a:t>e.g. different propensities to default on loans or purchase products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69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304800" y="1868488"/>
            <a:ext cx="716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dirty="0">
                <a:latin typeface="+mn-lt"/>
              </a:rPr>
              <a:t>	</a:t>
            </a:r>
            <a:r>
              <a:rPr lang="en-GB" altLang="en-US" b="0" dirty="0">
                <a:latin typeface="+mn-lt"/>
              </a:rPr>
              <a:t>p(female who smokes) =</a:t>
            </a:r>
          </a:p>
          <a:p>
            <a:r>
              <a:rPr lang="en-GB" altLang="en-US" b="0" dirty="0">
                <a:latin typeface="+mn-lt"/>
              </a:rPr>
              <a:t>		p(female)   X   p(smoker if female)</a:t>
            </a:r>
            <a:endParaRPr lang="en-GB" altLang="en-US" dirty="0">
              <a:latin typeface="+mn-lt"/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latin typeface="+mn-lt"/>
              </a:rPr>
              <a:t>The formula for </a:t>
            </a:r>
            <a:r>
              <a:rPr lang="en-GB" altLang="en-US" dirty="0">
                <a:latin typeface="+mn-lt"/>
              </a:rPr>
              <a:t>p(female who smokes) </a:t>
            </a:r>
            <a:r>
              <a:rPr lang="en-GB" altLang="en-US" b="0" dirty="0">
                <a:latin typeface="+mn-lt"/>
              </a:rPr>
              <a:t>would be…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Conditional Probabilities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304800" y="4373940"/>
                <a:ext cx="7162800" cy="1994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r>
                  <a:rPr lang="en-GB" altLang="en-US" b="0" dirty="0">
                    <a:latin typeface="+mn-lt"/>
                  </a:rPr>
                  <a:t>This </a:t>
                </a:r>
                <a:r>
                  <a:rPr lang="en-GB" altLang="en-US" dirty="0">
                    <a:latin typeface="+mn-lt"/>
                  </a:rPr>
                  <a:t>equation can be re-arranged </a:t>
                </a:r>
                <a:r>
                  <a:rPr lang="en-GB" altLang="en-US" b="0" dirty="0">
                    <a:latin typeface="+mn-lt"/>
                  </a:rPr>
                  <a:t>to calculate conditional probability:-</a:t>
                </a:r>
              </a:p>
              <a:p>
                <a:endParaRPr lang="en-GB" altLang="en-US" dirty="0">
                  <a:solidFill>
                    <a:srgbClr val="0070C0"/>
                  </a:solidFill>
                  <a:latin typeface="+mn-lt"/>
                </a:endParaRPr>
              </a:p>
              <a:p>
                <a:r>
                  <a:rPr lang="en-GB" altLang="en-US" b="1" dirty="0">
                    <a:solidFill>
                      <a:srgbClr val="0070C0"/>
                    </a:solidFill>
                    <a:latin typeface="+mn-lt"/>
                  </a:rPr>
                  <a:t>	</a:t>
                </a:r>
                <a:r>
                  <a:rPr lang="en-GB" altLang="en-US" sz="28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 sz="3200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sz="32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GB" altLang="en-US" sz="32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GB" altLang="en-US" sz="32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GB" altLang="en-US" sz="3200" b="1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alt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GB" alt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en-US" sz="32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lang="en-GB" altLang="en-US" sz="32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GB" altLang="en-US" sz="32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GB" altLang="en-US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GB" alt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en-US" sz="32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GB" altLang="en-US" sz="32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GB" altLang="en-US" sz="3200" dirty="0">
                  <a:solidFill>
                    <a:srgbClr val="3333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373940"/>
                <a:ext cx="7162800" cy="1994520"/>
              </a:xfrm>
              <a:prstGeom prst="rect">
                <a:avLst/>
              </a:prstGeom>
              <a:blipFill rotWithShape="1">
                <a:blip r:embed="rId4"/>
                <a:stretch>
                  <a:fillRect l="-1277" t="-24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"/>
              <p:cNvSpPr txBox="1">
                <a:spLocks noChangeArrowheads="1"/>
              </p:cNvSpPr>
              <p:nvPr/>
            </p:nvSpPr>
            <p:spPr bwMode="auto">
              <a:xfrm>
                <a:off x="304800" y="2914471"/>
                <a:ext cx="7162800" cy="1077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r>
                  <a:rPr lang="en-GB" altLang="en-US" dirty="0">
                    <a:latin typeface="+mn-lt"/>
                  </a:rPr>
                  <a:t>or, more generally</a:t>
                </a:r>
              </a:p>
              <a:p>
                <a:endParaRPr lang="en-GB" altLang="en-US" sz="1400" dirty="0">
                  <a:solidFill>
                    <a:srgbClr val="0070C0"/>
                  </a:solidFill>
                  <a:latin typeface="+mn-lt"/>
                </a:endParaRPr>
              </a:p>
              <a:p>
                <a:r>
                  <a:rPr lang="en-GB" altLang="en-US" b="1" dirty="0">
                    <a:solidFill>
                      <a:srgbClr val="0070C0"/>
                    </a:solidFill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GB" alt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GB" altLang="en-US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altLang="en-US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GB" alt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GB" altLang="en-US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GB" altLang="en-US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GB" altLang="en-US" dirty="0">
                  <a:solidFill>
                    <a:srgbClr val="3333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914471"/>
                <a:ext cx="7162800" cy="1077218"/>
              </a:xfrm>
              <a:prstGeom prst="rect">
                <a:avLst/>
              </a:prstGeom>
              <a:blipFill rotWithShape="1">
                <a:blip r:embed="rId5"/>
                <a:stretch>
                  <a:fillRect l="-1277" t="-4520" b="-39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9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6" grpId="0"/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54669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solidFill>
                  <a:srgbClr val="333399"/>
                </a:solidFill>
                <a:latin typeface="+mn-lt"/>
              </a:rPr>
              <a:t>Example: </a:t>
            </a:r>
            <a:r>
              <a:rPr lang="en-GB" altLang="en-US" b="0" dirty="0">
                <a:latin typeface="+mn-lt"/>
              </a:rPr>
              <a:t>A dice is thrown…</a:t>
            </a:r>
          </a:p>
          <a:p>
            <a:pPr lvl="1"/>
            <a:r>
              <a:rPr lang="en-GB" altLang="en-US" b="0" dirty="0">
                <a:latin typeface="+mn-lt"/>
              </a:rPr>
              <a:t>Event </a:t>
            </a:r>
            <a:r>
              <a:rPr lang="en-GB" altLang="en-US" dirty="0">
                <a:latin typeface="+mn-lt"/>
              </a:rPr>
              <a:t>E</a:t>
            </a:r>
            <a:r>
              <a:rPr lang="en-GB" altLang="en-US" b="0" dirty="0">
                <a:latin typeface="+mn-lt"/>
              </a:rPr>
              <a:t> is “</a:t>
            </a:r>
            <a:r>
              <a:rPr lang="en-GB" altLang="en-US" dirty="0">
                <a:latin typeface="+mn-lt"/>
              </a:rPr>
              <a:t>an even number</a:t>
            </a:r>
            <a:r>
              <a:rPr lang="en-GB" altLang="en-US" b="0" dirty="0">
                <a:latin typeface="+mn-lt"/>
              </a:rPr>
              <a:t> is thrown”</a:t>
            </a:r>
          </a:p>
          <a:p>
            <a:pPr lvl="1"/>
            <a:r>
              <a:rPr lang="en-GB" altLang="en-US" b="0" dirty="0">
                <a:latin typeface="+mn-lt"/>
              </a:rPr>
              <a:t>Event </a:t>
            </a:r>
            <a:r>
              <a:rPr lang="en-GB" altLang="en-US" dirty="0">
                <a:latin typeface="+mn-lt"/>
              </a:rPr>
              <a:t>S</a:t>
            </a:r>
            <a:r>
              <a:rPr lang="en-GB" altLang="en-US" b="0" dirty="0">
                <a:latin typeface="+mn-lt"/>
              </a:rPr>
              <a:t> is “a </a:t>
            </a:r>
            <a:r>
              <a:rPr lang="en-GB" altLang="en-US" dirty="0">
                <a:latin typeface="+mn-lt"/>
              </a:rPr>
              <a:t>6 </a:t>
            </a:r>
            <a:r>
              <a:rPr lang="en-GB" altLang="en-US" b="0" dirty="0">
                <a:latin typeface="+mn-lt"/>
              </a:rPr>
              <a:t>is thrown”</a:t>
            </a:r>
          </a:p>
        </p:txBody>
      </p:sp>
      <p:sp>
        <p:nvSpPr>
          <p:cNvPr id="50180" name="Text Box 8"/>
          <p:cNvSpPr txBox="1">
            <a:spLocks noChangeArrowheads="1"/>
          </p:cNvSpPr>
          <p:nvPr/>
        </p:nvSpPr>
        <p:spPr bwMode="auto">
          <a:xfrm>
            <a:off x="304800" y="3429000"/>
            <a:ext cx="44763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latin typeface="+mn-lt"/>
              </a:rPr>
              <a:t>What is the </a:t>
            </a:r>
            <a:r>
              <a:rPr lang="en-GB" altLang="en-US" dirty="0">
                <a:latin typeface="+mn-lt"/>
              </a:rPr>
              <a:t>probability of Event S </a:t>
            </a:r>
          </a:p>
          <a:p>
            <a:r>
              <a:rPr lang="en-GB" altLang="en-US" b="0" dirty="0">
                <a:latin typeface="+mn-lt"/>
              </a:rPr>
              <a:t>occurring given this information?</a:t>
            </a:r>
            <a:endParaRPr lang="en-US" altLang="en-US" b="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Conditional Probabilities</a:t>
            </a:r>
            <a:endParaRPr lang="en-GB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2362200"/>
            <a:ext cx="32618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b="0" dirty="0">
                <a:latin typeface="+mn-lt"/>
              </a:rPr>
              <a:t>We are told…</a:t>
            </a:r>
          </a:p>
          <a:p>
            <a:pPr lvl="1"/>
            <a:r>
              <a:rPr lang="en-GB" altLang="en-US" b="0" dirty="0">
                <a:latin typeface="+mn-lt"/>
              </a:rPr>
              <a:t>Event </a:t>
            </a:r>
            <a:r>
              <a:rPr lang="en-GB" altLang="en-US" dirty="0">
                <a:latin typeface="+mn-lt"/>
              </a:rPr>
              <a:t>E has occurred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72125" y="2180550"/>
            <a:ext cx="2771775" cy="1419901"/>
            <a:chOff x="5572125" y="2180550"/>
            <a:chExt cx="2771775" cy="1419901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6685974" y="2180550"/>
              <a:ext cx="553026" cy="1096050"/>
            </a:xfrm>
            <a:prstGeom prst="wedgeRoundRectCallout">
              <a:avLst>
                <a:gd name="adj1" fmla="val 10723"/>
                <a:gd name="adj2" fmla="val -44343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7790874" y="2209800"/>
              <a:ext cx="553026" cy="1096050"/>
            </a:xfrm>
            <a:prstGeom prst="wedgeRoundRectCallout">
              <a:avLst>
                <a:gd name="adj1" fmla="val 10723"/>
                <a:gd name="adj2" fmla="val -44343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5572125" y="2180550"/>
              <a:ext cx="553026" cy="1096050"/>
            </a:xfrm>
            <a:prstGeom prst="wedgeRoundRectCallout">
              <a:avLst>
                <a:gd name="adj1" fmla="val 10723"/>
                <a:gd name="adj2" fmla="val -44343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5572125" y="3048001"/>
              <a:ext cx="2771775" cy="552450"/>
            </a:xfrm>
            <a:prstGeom prst="wedgeRoundRectCallout">
              <a:avLst>
                <a:gd name="adj1" fmla="val 10723"/>
                <a:gd name="adj2" fmla="val -44343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</a:t>
              </a:r>
            </a:p>
          </p:txBody>
        </p:sp>
      </p:grpSp>
      <p:pic>
        <p:nvPicPr>
          <p:cNvPr id="9" name="Picture 6" descr="Six-sided Dice Faces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51984"/>
            <a:ext cx="3313548" cy="54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7772400" y="1562190"/>
            <a:ext cx="603110" cy="1278634"/>
          </a:xfrm>
          <a:prstGeom prst="roundRect">
            <a:avLst/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62000" y="4495800"/>
                <a:ext cx="3246017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𝐩</m:t>
                      </m:r>
                      <m:d>
                        <m:dPr>
                          <m:ctrlPr>
                            <a:rPr lang="en-GB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GB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GB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</m:d>
                      <m:r>
                        <a:rPr lang="en-GB" alt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𝐩</m:t>
                          </m:r>
                          <m:d>
                            <m:dPr>
                              <m:ctrlPr>
                                <a:rPr lang="en-GB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GB" alt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en-GB" alt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</m:d>
                        </m:num>
                        <m:den>
                          <m:r>
                            <a:rPr lang="en-GB" alt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𝐩</m:t>
                          </m:r>
                          <m:d>
                            <m:dPr>
                              <m:ctrlPr>
                                <a:rPr lang="en-GB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</m:d>
                        </m:den>
                      </m:f>
                      <m:r>
                        <a:rPr lang="en-GB" alt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GB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alt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alt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GB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alt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GB" alt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den>
                          </m:f>
                        </m:den>
                      </m:f>
                      <m:r>
                        <a:rPr lang="en-GB" alt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GB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495800"/>
                <a:ext cx="3246017" cy="6765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7485336" y="3364560"/>
            <a:ext cx="1164101" cy="738572"/>
            <a:chOff x="7485336" y="3364560"/>
            <a:chExt cx="1164101" cy="738572"/>
          </a:xfrm>
        </p:grpSpPr>
        <p:sp>
          <p:nvSpPr>
            <p:cNvPr id="4" name="Rectangle 3"/>
            <p:cNvSpPr/>
            <p:nvPr/>
          </p:nvSpPr>
          <p:spPr>
            <a:xfrm>
              <a:off x="7485336" y="3364560"/>
              <a:ext cx="1164101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altLang="en-US" sz="2000" b="1" dirty="0"/>
                <a:t>p(E)= 3/6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20000" y="3733800"/>
              <a:ext cx="920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en-US" b="1" dirty="0">
                  <a:solidFill>
                    <a:schemeClr val="accent1"/>
                  </a:solidFill>
                </a:rPr>
                <a:t>{2, 4, 6}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46499" y="914400"/>
            <a:ext cx="1160895" cy="723900"/>
            <a:chOff x="7446499" y="914400"/>
            <a:chExt cx="1160895" cy="723900"/>
          </a:xfrm>
        </p:grpSpPr>
        <p:sp>
          <p:nvSpPr>
            <p:cNvPr id="18" name="Rectangle 17"/>
            <p:cNvSpPr/>
            <p:nvPr/>
          </p:nvSpPr>
          <p:spPr>
            <a:xfrm>
              <a:off x="7446499" y="1238190"/>
              <a:ext cx="1160895" cy="40011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altLang="en-US" sz="2000" b="1" dirty="0"/>
                <a:t>p(S)= 1/6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43814" y="91440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en-US" b="1" dirty="0">
                  <a:solidFill>
                    <a:schemeClr val="accent6">
                      <a:lumMod val="75000"/>
                    </a:schemeClr>
                  </a:solidFill>
                </a:rPr>
                <a:t>{6}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40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Text Box 3"/>
              <p:cNvSpPr txBox="1">
                <a:spLocks noChangeArrowheads="1"/>
              </p:cNvSpPr>
              <p:nvPr/>
            </p:nvSpPr>
            <p:spPr bwMode="auto">
              <a:xfrm>
                <a:off x="304800" y="949325"/>
                <a:ext cx="5795369" cy="2462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r>
                  <a:rPr lang="en-GB" altLang="en-US" b="0" dirty="0">
                    <a:latin typeface="+mn-lt"/>
                  </a:rPr>
                  <a:t>Another way to </a:t>
                </a:r>
                <a:r>
                  <a:rPr lang="en-GB" altLang="en-US" dirty="0">
                    <a:latin typeface="+mn-lt"/>
                  </a:rPr>
                  <a:t>differentiate dependent and</a:t>
                </a:r>
              </a:p>
              <a:p>
                <a:r>
                  <a:rPr lang="en-GB" altLang="en-US" dirty="0">
                    <a:latin typeface="+mn-lt"/>
                  </a:rPr>
                  <a:t>independent</a:t>
                </a:r>
                <a:r>
                  <a:rPr lang="en-GB" altLang="en-US" b="0" dirty="0">
                    <a:latin typeface="+mn-lt"/>
                  </a:rPr>
                  <a:t> events:-</a:t>
                </a:r>
              </a:p>
              <a:p>
                <a:endParaRPr lang="en-GB" altLang="en-US" b="0" dirty="0">
                  <a:latin typeface="+mn-lt"/>
                </a:endParaRPr>
              </a:p>
              <a:p>
                <a:endParaRPr lang="en-GB" altLang="en-US" b="0" dirty="0">
                  <a:latin typeface="+mn-lt"/>
                </a:endParaRPr>
              </a:p>
              <a:p>
                <a:r>
                  <a:rPr lang="en-GB" altLang="en-US" b="0" dirty="0">
                    <a:latin typeface="+mn-lt"/>
                  </a:rPr>
                  <a:t>Events are</a:t>
                </a:r>
                <a:r>
                  <a:rPr lang="en-GB" altLang="en-US" dirty="0">
                    <a:latin typeface="+mn-lt"/>
                  </a:rPr>
                  <a:t> independent if</a:t>
                </a:r>
                <a:r>
                  <a:rPr lang="en-GB" altLang="en-US" b="0" dirty="0">
                    <a:latin typeface="+mn-lt"/>
                  </a:rPr>
                  <a:t>…</a:t>
                </a:r>
              </a:p>
              <a:p>
                <a:endParaRPr lang="en-GB" altLang="en-US" sz="1000" b="0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GB" altLang="en-US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GB" altLang="en-US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GB" altLang="en-US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altLang="en-US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altLang="en-US" b="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GB" altLang="en-US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GB" altLang="en-US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altLang="en-US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GB" alt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532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949325"/>
                <a:ext cx="5795369" cy="2462213"/>
              </a:xfrm>
              <a:prstGeom prst="rect">
                <a:avLst/>
              </a:prstGeom>
              <a:blipFill rotWithShape="1">
                <a:blip r:embed="rId3"/>
                <a:stretch>
                  <a:fillRect l="-1577" t="-1980" r="-631" b="-47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Conditional Probabilities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304800" y="4132183"/>
                <a:ext cx="5185779" cy="135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valon" pitchFamily="34" charset="0"/>
                  </a:defRPr>
                </a:lvl9pPr>
              </a:lstStyle>
              <a:p>
                <a:r>
                  <a:rPr lang="en-GB" altLang="en-US" b="0" dirty="0">
                    <a:latin typeface="+mn-lt"/>
                  </a:rPr>
                  <a:t>Events are </a:t>
                </a:r>
                <a:r>
                  <a:rPr lang="en-GB" altLang="en-US" dirty="0">
                    <a:latin typeface="+mn-lt"/>
                  </a:rPr>
                  <a:t>dependent if</a:t>
                </a:r>
                <a:r>
                  <a:rPr lang="en-GB" altLang="en-US" b="0" dirty="0">
                    <a:latin typeface="+mn-lt"/>
                  </a:rPr>
                  <a:t>…</a:t>
                </a:r>
              </a:p>
              <a:p>
                <a:endParaRPr lang="en-GB" altLang="en-US" sz="1000" b="0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GB" altLang="en-US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GB" altLang="en-US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GB" altLang="en-US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m:rPr>
                        <m:sty m:val="p"/>
                      </m:rPr>
                      <a:rPr lang="en-GB" altLang="en-US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altLang="en-US" b="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GB" altLang="en-US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GB" altLang="en-US" b="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m:rPr>
                        <m:sty m:val="p"/>
                      </m:rPr>
                      <a:rPr lang="en-GB" altLang="en-US">
                        <a:solidFill>
                          <a:srgbClr val="0070C0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GB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GB" altLang="en-US" sz="4000" dirty="0">
                  <a:solidFill>
                    <a:srgbClr val="333399"/>
                  </a:solidFill>
                </a:endParaRPr>
              </a:p>
              <a:p>
                <a:endParaRPr lang="en-GB" alt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132183"/>
                <a:ext cx="5185779" cy="1354217"/>
              </a:xfrm>
              <a:prstGeom prst="rect">
                <a:avLst/>
              </a:prstGeom>
              <a:blipFill rotWithShape="1">
                <a:blip r:embed="rId4"/>
                <a:stretch>
                  <a:fillRect l="-1763" t="-36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33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49103421"/>
              </p:ext>
            </p:extLst>
          </p:nvPr>
        </p:nvGraphicFramePr>
        <p:xfrm>
          <a:off x="914400" y="1905000"/>
          <a:ext cx="8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http://nexnet.files.wordpress.com/2013/02/kliponious-black-tic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19600"/>
            <a:ext cx="636816" cy="72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nexnet.files.wordpress.com/2013/02/kliponious-black-tic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19600"/>
            <a:ext cx="636816" cy="72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nexnet.files.wordpress.com/2013/02/kliponious-black-tic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184" y="4419600"/>
            <a:ext cx="636816" cy="72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nexnet.files.wordpress.com/2013/02/kliponious-black-tic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384" y="4419600"/>
            <a:ext cx="636816" cy="72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2375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We’ve looked at…</a:t>
            </a:r>
          </a:p>
          <a:p>
            <a:pPr lvl="1"/>
            <a:r>
              <a:rPr lang="en-GB" dirty="0"/>
              <a:t>Types of assessing probability</a:t>
            </a:r>
          </a:p>
          <a:p>
            <a:pPr lvl="1"/>
            <a:r>
              <a:rPr lang="en-GB" dirty="0"/>
              <a:t>A visual way to represent events</a:t>
            </a:r>
          </a:p>
          <a:p>
            <a:pPr lvl="2"/>
            <a:r>
              <a:rPr lang="en-GB" dirty="0"/>
              <a:t>Venn diagrams</a:t>
            </a:r>
          </a:p>
          <a:p>
            <a:pPr lvl="1"/>
            <a:r>
              <a:rPr lang="en-GB" dirty="0"/>
              <a:t>Probability of combined events</a:t>
            </a:r>
          </a:p>
          <a:p>
            <a:pPr lvl="2"/>
            <a:r>
              <a:rPr lang="en-GB" dirty="0"/>
              <a:t>Conditional probabilities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1402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Chapter 4 </a:t>
            </a:r>
          </a:p>
          <a:p>
            <a:pPr marL="0" indent="0">
              <a:buNone/>
            </a:pPr>
            <a:r>
              <a:rPr lang="en-GB" b="1" dirty="0"/>
              <a:t>Basic Probability</a:t>
            </a:r>
          </a:p>
          <a:p>
            <a:pPr lvl="1"/>
            <a:r>
              <a:rPr lang="en-GB" dirty="0"/>
              <a:t>Sections 4.1 and 4.2</a:t>
            </a:r>
          </a:p>
          <a:p>
            <a:endParaRPr lang="en-GB" altLang="en-US" dirty="0"/>
          </a:p>
          <a:p>
            <a:endParaRPr lang="en-GB" dirty="0"/>
          </a:p>
        </p:txBody>
      </p:sp>
      <p:pic>
        <p:nvPicPr>
          <p:cNvPr id="10" name="Content Placeholder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930" y="1600200"/>
            <a:ext cx="35511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489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Arrow Connector 127"/>
          <p:cNvCxnSpPr>
            <a:stCxn id="124" idx="1"/>
            <a:endCxn id="108" idx="2"/>
          </p:cNvCxnSpPr>
          <p:nvPr/>
        </p:nvCxnSpPr>
        <p:spPr>
          <a:xfrm>
            <a:off x="533400" y="2688209"/>
            <a:ext cx="5890947" cy="3172"/>
          </a:xfrm>
          <a:prstGeom prst="straightConnector1">
            <a:avLst/>
          </a:prstGeom>
          <a:ln w="177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4" idx="1"/>
            <a:endCxn id="108" idx="2"/>
          </p:cNvCxnSpPr>
          <p:nvPr/>
        </p:nvCxnSpPr>
        <p:spPr>
          <a:xfrm>
            <a:off x="533400" y="2688209"/>
            <a:ext cx="5890947" cy="3172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ounded Rectangle 64"/>
          <p:cNvSpPr/>
          <p:nvPr/>
        </p:nvSpPr>
        <p:spPr>
          <a:xfrm>
            <a:off x="1066800" y="1295400"/>
            <a:ext cx="7010400" cy="4676775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Pentagon 41"/>
          <p:cNvSpPr/>
          <p:nvPr/>
        </p:nvSpPr>
        <p:spPr>
          <a:xfrm>
            <a:off x="533400" y="2557018"/>
            <a:ext cx="122819" cy="2623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cxnSp>
        <p:nvCxnSpPr>
          <p:cNvPr id="135" name="Elbow Connector 73"/>
          <p:cNvCxnSpPr>
            <a:stCxn id="122" idx="0"/>
            <a:endCxn id="110" idx="6"/>
          </p:cNvCxnSpPr>
          <p:nvPr/>
        </p:nvCxnSpPr>
        <p:spPr>
          <a:xfrm rot="16200000" flipV="1">
            <a:off x="4670377" y="2285111"/>
            <a:ext cx="716160" cy="5438768"/>
          </a:xfrm>
          <a:prstGeom prst="bentConnector2">
            <a:avLst/>
          </a:prstGeom>
          <a:ln w="177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651263" y="2025045"/>
            <a:ext cx="1001621" cy="30777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Probability</a:t>
            </a:r>
            <a:endParaRPr lang="en-GB" sz="1400" dirty="0"/>
          </a:p>
        </p:txBody>
      </p:sp>
      <p:sp>
        <p:nvSpPr>
          <p:cNvPr id="103" name="Rectangle 102"/>
          <p:cNvSpPr/>
          <p:nvPr/>
        </p:nvSpPr>
        <p:spPr>
          <a:xfrm>
            <a:off x="1474886" y="1799422"/>
            <a:ext cx="1020664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Descriptive</a:t>
            </a:r>
          </a:p>
          <a:p>
            <a:pPr algn="ctr"/>
            <a:r>
              <a:rPr lang="en-GB" sz="1400" b="1" dirty="0"/>
              <a:t>Statistics</a:t>
            </a:r>
            <a:endParaRPr lang="en-GB" sz="1400" dirty="0"/>
          </a:p>
        </p:txBody>
      </p:sp>
      <p:sp>
        <p:nvSpPr>
          <p:cNvPr id="105" name="Rectangle 104"/>
          <p:cNvSpPr/>
          <p:nvPr/>
        </p:nvSpPr>
        <p:spPr>
          <a:xfrm>
            <a:off x="3808597" y="1799422"/>
            <a:ext cx="1149289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Probability</a:t>
            </a:r>
          </a:p>
          <a:p>
            <a:pPr algn="ctr"/>
            <a:r>
              <a:rPr lang="en-GB" sz="1400" b="1" dirty="0"/>
              <a:t>Distributions</a:t>
            </a:r>
            <a:endParaRPr lang="en-GB" sz="1400" dirty="0"/>
          </a:p>
        </p:txBody>
      </p:sp>
      <p:sp>
        <p:nvSpPr>
          <p:cNvPr id="107" name="Rectangle 106"/>
          <p:cNvSpPr/>
          <p:nvPr/>
        </p:nvSpPr>
        <p:spPr>
          <a:xfrm>
            <a:off x="6275649" y="1799422"/>
            <a:ext cx="1013418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Hypothesis</a:t>
            </a:r>
          </a:p>
          <a:p>
            <a:pPr algn="ctr"/>
            <a:r>
              <a:rPr lang="en-GB" sz="1400" b="1" dirty="0"/>
              <a:t>Testing 1</a:t>
            </a:r>
            <a:endParaRPr lang="en-GB" sz="1400" dirty="0"/>
          </a:p>
        </p:txBody>
      </p:sp>
      <p:sp>
        <p:nvSpPr>
          <p:cNvPr id="109" name="Rectangle 108"/>
          <p:cNvSpPr/>
          <p:nvPr/>
        </p:nvSpPr>
        <p:spPr>
          <a:xfrm>
            <a:off x="2594245" y="5039380"/>
            <a:ext cx="1113318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Testing</a:t>
            </a:r>
          </a:p>
          <a:p>
            <a:pPr algn="ctr"/>
            <a:r>
              <a:rPr lang="en-GB" sz="1400" b="1" dirty="0"/>
              <a:t>Relationship</a:t>
            </a:r>
            <a:endParaRPr lang="en-GB" sz="1400" dirty="0"/>
          </a:p>
        </p:txBody>
      </p:sp>
      <p:sp>
        <p:nvSpPr>
          <p:cNvPr id="111" name="Rectangle 110"/>
          <p:cNvSpPr/>
          <p:nvPr/>
        </p:nvSpPr>
        <p:spPr>
          <a:xfrm>
            <a:off x="3886201" y="5054798"/>
            <a:ext cx="991169" cy="30777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Regression</a:t>
            </a:r>
            <a:endParaRPr lang="en-GB" sz="1400" dirty="0"/>
          </a:p>
        </p:txBody>
      </p:sp>
      <p:sp>
        <p:nvSpPr>
          <p:cNvPr id="113" name="Rectangle 112"/>
          <p:cNvSpPr/>
          <p:nvPr/>
        </p:nvSpPr>
        <p:spPr>
          <a:xfrm>
            <a:off x="6334125" y="5085080"/>
            <a:ext cx="904875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GB" sz="1400" b="1" dirty="0"/>
              <a:t>Factor</a:t>
            </a:r>
          </a:p>
          <a:p>
            <a:pPr algn="ctr"/>
            <a:r>
              <a:rPr lang="en-GB" sz="1400" b="1" dirty="0"/>
              <a:t>Analysis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225248" y="1981200"/>
            <a:ext cx="870752" cy="30777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Sampling</a:t>
            </a:r>
          </a:p>
        </p:txBody>
      </p:sp>
      <p:sp>
        <p:nvSpPr>
          <p:cNvPr id="122" name="Oval 121"/>
          <p:cNvSpPr/>
          <p:nvPr/>
        </p:nvSpPr>
        <p:spPr>
          <a:xfrm>
            <a:off x="7385891" y="5362575"/>
            <a:ext cx="723900" cy="6953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11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342281" y="6106180"/>
            <a:ext cx="811119" cy="30777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Revision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134855" y="5090072"/>
            <a:ext cx="1045478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Conditional</a:t>
            </a:r>
          </a:p>
          <a:p>
            <a:pPr algn="ctr"/>
            <a:r>
              <a:rPr lang="en-GB" sz="1400" b="1" dirty="0"/>
              <a:t>Probability</a:t>
            </a:r>
            <a:endParaRPr lang="en-GB" sz="1400" dirty="0"/>
          </a:p>
        </p:txBody>
      </p:sp>
      <p:cxnSp>
        <p:nvCxnSpPr>
          <p:cNvPr id="127" name="Elbow Connector 46"/>
          <p:cNvCxnSpPr>
            <a:stCxn id="110" idx="2"/>
            <a:endCxn id="108" idx="6"/>
          </p:cNvCxnSpPr>
          <p:nvPr/>
        </p:nvCxnSpPr>
        <p:spPr>
          <a:xfrm rot="10800000" flipH="1">
            <a:off x="1585173" y="2691381"/>
            <a:ext cx="5563074" cy="1955034"/>
          </a:xfrm>
          <a:prstGeom prst="bentConnector5">
            <a:avLst>
              <a:gd name="adj1" fmla="val -4109"/>
              <a:gd name="adj2" fmla="val 50000"/>
              <a:gd name="adj3" fmla="val 104109"/>
            </a:avLst>
          </a:prstGeom>
          <a:ln w="177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869277"/>
          </a:xfrm>
        </p:spPr>
        <p:txBody>
          <a:bodyPr/>
          <a:lstStyle/>
          <a:p>
            <a:r>
              <a:rPr lang="en-GB" dirty="0"/>
              <a:t>Module Overview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1447800" y="5029200"/>
            <a:ext cx="1013419" cy="5232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1400" b="1" dirty="0"/>
              <a:t>Hypothesis</a:t>
            </a:r>
          </a:p>
          <a:p>
            <a:pPr algn="ctr"/>
            <a:r>
              <a:rPr lang="en-GB" sz="1400" b="1" dirty="0"/>
              <a:t>Testing 2</a:t>
            </a:r>
          </a:p>
        </p:txBody>
      </p:sp>
      <p:cxnSp>
        <p:nvCxnSpPr>
          <p:cNvPr id="142" name="Elbow Connector 73"/>
          <p:cNvCxnSpPr>
            <a:stCxn id="122" idx="0"/>
            <a:endCxn id="110" idx="6"/>
          </p:cNvCxnSpPr>
          <p:nvPr/>
        </p:nvCxnSpPr>
        <p:spPr>
          <a:xfrm rot="16200000" flipV="1">
            <a:off x="4670377" y="2285111"/>
            <a:ext cx="716160" cy="5438768"/>
          </a:xfrm>
          <a:prstGeom prst="bentConnector2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Elbow Connector 46"/>
          <p:cNvCxnSpPr>
            <a:stCxn id="110" idx="2"/>
            <a:endCxn id="108" idx="6"/>
          </p:cNvCxnSpPr>
          <p:nvPr/>
        </p:nvCxnSpPr>
        <p:spPr>
          <a:xfrm rot="10800000" flipH="1">
            <a:off x="1585173" y="2691381"/>
            <a:ext cx="5563074" cy="1955034"/>
          </a:xfrm>
          <a:prstGeom prst="bentConnector5">
            <a:avLst>
              <a:gd name="adj1" fmla="val -4109"/>
              <a:gd name="adj2" fmla="val 50000"/>
              <a:gd name="adj3" fmla="val 104109"/>
            </a:avLst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585173" y="4298752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6</a:t>
            </a:r>
          </a:p>
        </p:txBody>
      </p:sp>
      <p:sp>
        <p:nvSpPr>
          <p:cNvPr id="112" name="Oval 111"/>
          <p:cNvSpPr/>
          <p:nvPr/>
        </p:nvSpPr>
        <p:spPr>
          <a:xfrm>
            <a:off x="2767095" y="4298752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7</a:t>
            </a:r>
          </a:p>
        </p:txBody>
      </p:sp>
      <p:sp>
        <p:nvSpPr>
          <p:cNvPr id="114" name="Oval 113"/>
          <p:cNvSpPr/>
          <p:nvPr/>
        </p:nvSpPr>
        <p:spPr>
          <a:xfrm>
            <a:off x="4006152" y="4298752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8</a:t>
            </a:r>
          </a:p>
        </p:txBody>
      </p:sp>
      <p:sp>
        <p:nvSpPr>
          <p:cNvPr id="116" name="Oval 115"/>
          <p:cNvSpPr/>
          <p:nvPr/>
        </p:nvSpPr>
        <p:spPr>
          <a:xfrm>
            <a:off x="6424348" y="4298752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10</a:t>
            </a:r>
          </a:p>
        </p:txBody>
      </p:sp>
      <p:sp>
        <p:nvSpPr>
          <p:cNvPr id="125" name="Oval 124"/>
          <p:cNvSpPr/>
          <p:nvPr/>
        </p:nvSpPr>
        <p:spPr>
          <a:xfrm>
            <a:off x="5304166" y="4298752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9</a:t>
            </a:r>
          </a:p>
        </p:txBody>
      </p:sp>
      <p:sp>
        <p:nvSpPr>
          <p:cNvPr id="100" name="Oval 99"/>
          <p:cNvSpPr/>
          <p:nvPr/>
        </p:nvSpPr>
        <p:spPr>
          <a:xfrm>
            <a:off x="2790125" y="2345979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4019643" y="2345979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3</a:t>
            </a:r>
          </a:p>
        </p:txBody>
      </p:sp>
      <p:sp>
        <p:nvSpPr>
          <p:cNvPr id="106" name="Oval 105"/>
          <p:cNvSpPr/>
          <p:nvPr/>
        </p:nvSpPr>
        <p:spPr>
          <a:xfrm>
            <a:off x="5255214" y="2343718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4</a:t>
            </a:r>
          </a:p>
        </p:txBody>
      </p:sp>
      <p:sp>
        <p:nvSpPr>
          <p:cNvPr id="108" name="Oval 107"/>
          <p:cNvSpPr/>
          <p:nvPr/>
        </p:nvSpPr>
        <p:spPr>
          <a:xfrm>
            <a:off x="6424347" y="2343718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5</a:t>
            </a:r>
          </a:p>
        </p:txBody>
      </p:sp>
      <p:sp>
        <p:nvSpPr>
          <p:cNvPr id="138" name="Oval 137"/>
          <p:cNvSpPr/>
          <p:nvPr/>
        </p:nvSpPr>
        <p:spPr>
          <a:xfrm>
            <a:off x="1600200" y="2352675"/>
            <a:ext cx="723900" cy="695325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Week</a:t>
            </a:r>
          </a:p>
          <a:p>
            <a:pPr algn="ctr"/>
            <a:r>
              <a:rPr lang="en-GB" sz="2000" b="1" dirty="0"/>
              <a:t>1</a:t>
            </a:r>
          </a:p>
        </p:txBody>
      </p:sp>
      <p:cxnSp>
        <p:nvCxnSpPr>
          <p:cNvPr id="181" name="Straight Arrow Connector 180"/>
          <p:cNvCxnSpPr>
            <a:stCxn id="180" idx="3"/>
            <a:endCxn id="122" idx="6"/>
          </p:cNvCxnSpPr>
          <p:nvPr/>
        </p:nvCxnSpPr>
        <p:spPr>
          <a:xfrm flipH="1">
            <a:off x="8109791" y="5709209"/>
            <a:ext cx="779641" cy="1029"/>
          </a:xfrm>
          <a:prstGeom prst="straightConnector1">
            <a:avLst/>
          </a:prstGeom>
          <a:ln w="177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80" idx="3"/>
            <a:endCxn id="122" idx="6"/>
          </p:cNvCxnSpPr>
          <p:nvPr/>
        </p:nvCxnSpPr>
        <p:spPr>
          <a:xfrm flipH="1">
            <a:off x="8109791" y="5709209"/>
            <a:ext cx="779641" cy="102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Pentagon 41"/>
          <p:cNvSpPr/>
          <p:nvPr/>
        </p:nvSpPr>
        <p:spPr>
          <a:xfrm>
            <a:off x="8766613" y="5578018"/>
            <a:ext cx="122819" cy="2623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98603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04800" y="959584"/>
            <a:ext cx="48574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sz="2000" b="0" dirty="0"/>
              <a:t>E.g. throwing an </a:t>
            </a:r>
            <a:r>
              <a:rPr lang="en-GB" altLang="en-US" sz="2000" dirty="0"/>
              <a:t>even number</a:t>
            </a:r>
            <a:r>
              <a:rPr lang="en-GB" altLang="en-US" sz="2000" b="0" dirty="0"/>
              <a:t> with a die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 Priori Probabilities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228600" y="2895600"/>
            <a:ext cx="4482894" cy="1765903"/>
            <a:chOff x="487680" y="3230463"/>
            <a:chExt cx="4482894" cy="1765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027"/>
                <p:cNvSpPr txBox="1">
                  <a:spLocks noChangeArrowheads="1"/>
                </p:cNvSpPr>
                <p:nvPr/>
              </p:nvSpPr>
              <p:spPr bwMode="auto">
                <a:xfrm>
                  <a:off x="487680" y="3701722"/>
                  <a:ext cx="4482894" cy="7861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valon" pitchFamily="34" charset="0"/>
                    </a:defRPr>
                  </a:lvl9pPr>
                </a:lstStyle>
                <a:p>
                  <a:pPr lvl="2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alt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GB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en-US" b="1" i="0" smtClean="0">
                                <a:latin typeface="Cambria Math"/>
                              </a:rPr>
                              <m:t>𝐄𝐯𝐞𝐧𝐍𝐮𝐦𝐛𝐞𝐫</m:t>
                            </m:r>
                          </m:e>
                        </m:d>
                        <m:r>
                          <a:rPr lang="en-GB" alt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GB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GB" altLang="en-US" b="0" i="0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en-GB" altLang="en-US" dirty="0"/>
                </a:p>
              </p:txBody>
            </p:sp>
          </mc:Choice>
          <mc:Fallback xmlns="">
            <p:sp>
              <p:nvSpPr>
                <p:cNvPr id="20" name="Text Box 10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7680" y="3701722"/>
                  <a:ext cx="4482894" cy="7861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reeform 1028"/>
            <p:cNvSpPr>
              <a:spLocks/>
            </p:cNvSpPr>
            <p:nvPr/>
          </p:nvSpPr>
          <p:spPr bwMode="auto">
            <a:xfrm rot="17657494" flipV="1">
              <a:off x="4353733" y="4467728"/>
              <a:ext cx="323850" cy="733425"/>
            </a:xfrm>
            <a:custGeom>
              <a:avLst/>
              <a:gdLst>
                <a:gd name="T0" fmla="*/ 129221 w 406"/>
                <a:gd name="T1" fmla="*/ 665810 h 922"/>
                <a:gd name="T2" fmla="*/ 95719 w 406"/>
                <a:gd name="T3" fmla="*/ 618877 h 922"/>
                <a:gd name="T4" fmla="*/ 68599 w 406"/>
                <a:gd name="T5" fmla="*/ 568762 h 922"/>
                <a:gd name="T6" fmla="*/ 45467 w 406"/>
                <a:gd name="T7" fmla="*/ 515466 h 922"/>
                <a:gd name="T8" fmla="*/ 27120 w 406"/>
                <a:gd name="T9" fmla="*/ 460578 h 922"/>
                <a:gd name="T10" fmla="*/ 13560 w 406"/>
                <a:gd name="T11" fmla="*/ 404895 h 922"/>
                <a:gd name="T12" fmla="*/ 3988 w 406"/>
                <a:gd name="T13" fmla="*/ 346826 h 922"/>
                <a:gd name="T14" fmla="*/ 0 w 406"/>
                <a:gd name="T15" fmla="*/ 288756 h 922"/>
                <a:gd name="T16" fmla="*/ 798 w 406"/>
                <a:gd name="T17" fmla="*/ 229891 h 922"/>
                <a:gd name="T18" fmla="*/ 5584 w 406"/>
                <a:gd name="T19" fmla="*/ 171822 h 922"/>
                <a:gd name="T20" fmla="*/ 15156 w 406"/>
                <a:gd name="T21" fmla="*/ 113752 h 922"/>
                <a:gd name="T22" fmla="*/ 28716 w 406"/>
                <a:gd name="T23" fmla="*/ 56478 h 922"/>
                <a:gd name="T24" fmla="*/ 46264 w 406"/>
                <a:gd name="T25" fmla="*/ 0 h 922"/>
                <a:gd name="T26" fmla="*/ 66206 w 406"/>
                <a:gd name="T27" fmla="*/ 0 h 922"/>
                <a:gd name="T28" fmla="*/ 59027 w 406"/>
                <a:gd name="T29" fmla="*/ 50910 h 922"/>
                <a:gd name="T30" fmla="*/ 56634 w 406"/>
                <a:gd name="T31" fmla="*/ 101820 h 922"/>
                <a:gd name="T32" fmla="*/ 57432 w 406"/>
                <a:gd name="T33" fmla="*/ 151140 h 922"/>
                <a:gd name="T34" fmla="*/ 62217 w 406"/>
                <a:gd name="T35" fmla="*/ 199663 h 922"/>
                <a:gd name="T36" fmla="*/ 70992 w 406"/>
                <a:gd name="T37" fmla="*/ 248187 h 922"/>
                <a:gd name="T38" fmla="*/ 84552 w 406"/>
                <a:gd name="T39" fmla="*/ 295120 h 922"/>
                <a:gd name="T40" fmla="*/ 102100 w 406"/>
                <a:gd name="T41" fmla="*/ 340462 h 922"/>
                <a:gd name="T42" fmla="*/ 124435 w 406"/>
                <a:gd name="T43" fmla="*/ 385804 h 922"/>
                <a:gd name="T44" fmla="*/ 149960 w 406"/>
                <a:gd name="T45" fmla="*/ 428759 h 922"/>
                <a:gd name="T46" fmla="*/ 179474 w 406"/>
                <a:gd name="T47" fmla="*/ 470124 h 922"/>
                <a:gd name="T48" fmla="*/ 212178 w 406"/>
                <a:gd name="T49" fmla="*/ 509102 h 922"/>
                <a:gd name="T50" fmla="*/ 248870 w 406"/>
                <a:gd name="T51" fmla="*/ 545694 h 922"/>
                <a:gd name="T52" fmla="*/ 323850 w 406"/>
                <a:gd name="T53" fmla="*/ 470124 h 922"/>
                <a:gd name="T54" fmla="*/ 323850 w 406"/>
                <a:gd name="T55" fmla="*/ 733425 h 922"/>
                <a:gd name="T56" fmla="*/ 61420 w 406"/>
                <a:gd name="T57" fmla="*/ 733425 h 922"/>
                <a:gd name="T58" fmla="*/ 129221 w 406"/>
                <a:gd name="T59" fmla="*/ 665810 h 922"/>
                <a:gd name="T60" fmla="*/ 129221 w 406"/>
                <a:gd name="T61" fmla="*/ 665810 h 92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06" h="922">
                  <a:moveTo>
                    <a:pt x="162" y="837"/>
                  </a:moveTo>
                  <a:lnTo>
                    <a:pt x="120" y="778"/>
                  </a:lnTo>
                  <a:lnTo>
                    <a:pt x="86" y="715"/>
                  </a:lnTo>
                  <a:lnTo>
                    <a:pt x="57" y="648"/>
                  </a:lnTo>
                  <a:lnTo>
                    <a:pt x="34" y="579"/>
                  </a:lnTo>
                  <a:lnTo>
                    <a:pt x="17" y="509"/>
                  </a:lnTo>
                  <a:lnTo>
                    <a:pt x="5" y="436"/>
                  </a:lnTo>
                  <a:lnTo>
                    <a:pt x="0" y="363"/>
                  </a:lnTo>
                  <a:lnTo>
                    <a:pt x="1" y="289"/>
                  </a:lnTo>
                  <a:lnTo>
                    <a:pt x="7" y="216"/>
                  </a:lnTo>
                  <a:lnTo>
                    <a:pt x="19" y="143"/>
                  </a:lnTo>
                  <a:lnTo>
                    <a:pt x="36" y="71"/>
                  </a:lnTo>
                  <a:lnTo>
                    <a:pt x="58" y="0"/>
                  </a:lnTo>
                  <a:lnTo>
                    <a:pt x="83" y="0"/>
                  </a:lnTo>
                  <a:lnTo>
                    <a:pt x="74" y="64"/>
                  </a:lnTo>
                  <a:lnTo>
                    <a:pt x="71" y="128"/>
                  </a:lnTo>
                  <a:lnTo>
                    <a:pt x="72" y="190"/>
                  </a:lnTo>
                  <a:lnTo>
                    <a:pt x="78" y="251"/>
                  </a:lnTo>
                  <a:lnTo>
                    <a:pt x="89" y="312"/>
                  </a:lnTo>
                  <a:lnTo>
                    <a:pt x="106" y="371"/>
                  </a:lnTo>
                  <a:lnTo>
                    <a:pt x="128" y="428"/>
                  </a:lnTo>
                  <a:lnTo>
                    <a:pt x="156" y="485"/>
                  </a:lnTo>
                  <a:lnTo>
                    <a:pt x="188" y="539"/>
                  </a:lnTo>
                  <a:lnTo>
                    <a:pt x="225" y="591"/>
                  </a:lnTo>
                  <a:lnTo>
                    <a:pt x="266" y="640"/>
                  </a:lnTo>
                  <a:lnTo>
                    <a:pt x="312" y="686"/>
                  </a:lnTo>
                  <a:lnTo>
                    <a:pt x="406" y="591"/>
                  </a:lnTo>
                  <a:lnTo>
                    <a:pt x="406" y="922"/>
                  </a:lnTo>
                  <a:lnTo>
                    <a:pt x="77" y="922"/>
                  </a:lnTo>
                  <a:lnTo>
                    <a:pt x="162" y="83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029"/>
            <p:cNvSpPr>
              <a:spLocks/>
            </p:cNvSpPr>
            <p:nvPr/>
          </p:nvSpPr>
          <p:spPr bwMode="auto">
            <a:xfrm rot="4310011">
              <a:off x="4392156" y="3025675"/>
              <a:ext cx="323850" cy="733425"/>
            </a:xfrm>
            <a:custGeom>
              <a:avLst/>
              <a:gdLst>
                <a:gd name="T0" fmla="*/ 129221 w 406"/>
                <a:gd name="T1" fmla="*/ 665810 h 922"/>
                <a:gd name="T2" fmla="*/ 95719 w 406"/>
                <a:gd name="T3" fmla="*/ 618877 h 922"/>
                <a:gd name="T4" fmla="*/ 68599 w 406"/>
                <a:gd name="T5" fmla="*/ 568762 h 922"/>
                <a:gd name="T6" fmla="*/ 45467 w 406"/>
                <a:gd name="T7" fmla="*/ 515466 h 922"/>
                <a:gd name="T8" fmla="*/ 27120 w 406"/>
                <a:gd name="T9" fmla="*/ 460578 h 922"/>
                <a:gd name="T10" fmla="*/ 13560 w 406"/>
                <a:gd name="T11" fmla="*/ 404895 h 922"/>
                <a:gd name="T12" fmla="*/ 3988 w 406"/>
                <a:gd name="T13" fmla="*/ 346826 h 922"/>
                <a:gd name="T14" fmla="*/ 0 w 406"/>
                <a:gd name="T15" fmla="*/ 288756 h 922"/>
                <a:gd name="T16" fmla="*/ 798 w 406"/>
                <a:gd name="T17" fmla="*/ 229891 h 922"/>
                <a:gd name="T18" fmla="*/ 5584 w 406"/>
                <a:gd name="T19" fmla="*/ 171822 h 922"/>
                <a:gd name="T20" fmla="*/ 15156 w 406"/>
                <a:gd name="T21" fmla="*/ 113752 h 922"/>
                <a:gd name="T22" fmla="*/ 28716 w 406"/>
                <a:gd name="T23" fmla="*/ 56478 h 922"/>
                <a:gd name="T24" fmla="*/ 46264 w 406"/>
                <a:gd name="T25" fmla="*/ 0 h 922"/>
                <a:gd name="T26" fmla="*/ 66206 w 406"/>
                <a:gd name="T27" fmla="*/ 0 h 922"/>
                <a:gd name="T28" fmla="*/ 59027 w 406"/>
                <a:gd name="T29" fmla="*/ 50910 h 922"/>
                <a:gd name="T30" fmla="*/ 56634 w 406"/>
                <a:gd name="T31" fmla="*/ 101820 h 922"/>
                <a:gd name="T32" fmla="*/ 57432 w 406"/>
                <a:gd name="T33" fmla="*/ 151140 h 922"/>
                <a:gd name="T34" fmla="*/ 62217 w 406"/>
                <a:gd name="T35" fmla="*/ 199663 h 922"/>
                <a:gd name="T36" fmla="*/ 70992 w 406"/>
                <a:gd name="T37" fmla="*/ 248187 h 922"/>
                <a:gd name="T38" fmla="*/ 84552 w 406"/>
                <a:gd name="T39" fmla="*/ 295120 h 922"/>
                <a:gd name="T40" fmla="*/ 102100 w 406"/>
                <a:gd name="T41" fmla="*/ 340462 h 922"/>
                <a:gd name="T42" fmla="*/ 124435 w 406"/>
                <a:gd name="T43" fmla="*/ 385804 h 922"/>
                <a:gd name="T44" fmla="*/ 149960 w 406"/>
                <a:gd name="T45" fmla="*/ 428759 h 922"/>
                <a:gd name="T46" fmla="*/ 179474 w 406"/>
                <a:gd name="T47" fmla="*/ 470124 h 922"/>
                <a:gd name="T48" fmla="*/ 212178 w 406"/>
                <a:gd name="T49" fmla="*/ 509102 h 922"/>
                <a:gd name="T50" fmla="*/ 248870 w 406"/>
                <a:gd name="T51" fmla="*/ 545694 h 922"/>
                <a:gd name="T52" fmla="*/ 323850 w 406"/>
                <a:gd name="T53" fmla="*/ 470124 h 922"/>
                <a:gd name="T54" fmla="*/ 323850 w 406"/>
                <a:gd name="T55" fmla="*/ 733425 h 922"/>
                <a:gd name="T56" fmla="*/ 61420 w 406"/>
                <a:gd name="T57" fmla="*/ 733425 h 922"/>
                <a:gd name="T58" fmla="*/ 129221 w 406"/>
                <a:gd name="T59" fmla="*/ 665810 h 922"/>
                <a:gd name="T60" fmla="*/ 129221 w 406"/>
                <a:gd name="T61" fmla="*/ 665810 h 92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06" h="922">
                  <a:moveTo>
                    <a:pt x="162" y="837"/>
                  </a:moveTo>
                  <a:lnTo>
                    <a:pt x="120" y="778"/>
                  </a:lnTo>
                  <a:lnTo>
                    <a:pt x="86" y="715"/>
                  </a:lnTo>
                  <a:lnTo>
                    <a:pt x="57" y="648"/>
                  </a:lnTo>
                  <a:lnTo>
                    <a:pt x="34" y="579"/>
                  </a:lnTo>
                  <a:lnTo>
                    <a:pt x="17" y="509"/>
                  </a:lnTo>
                  <a:lnTo>
                    <a:pt x="5" y="436"/>
                  </a:lnTo>
                  <a:lnTo>
                    <a:pt x="0" y="363"/>
                  </a:lnTo>
                  <a:lnTo>
                    <a:pt x="1" y="289"/>
                  </a:lnTo>
                  <a:lnTo>
                    <a:pt x="7" y="216"/>
                  </a:lnTo>
                  <a:lnTo>
                    <a:pt x="19" y="143"/>
                  </a:lnTo>
                  <a:lnTo>
                    <a:pt x="36" y="71"/>
                  </a:lnTo>
                  <a:lnTo>
                    <a:pt x="58" y="0"/>
                  </a:lnTo>
                  <a:lnTo>
                    <a:pt x="83" y="0"/>
                  </a:lnTo>
                  <a:lnTo>
                    <a:pt x="74" y="64"/>
                  </a:lnTo>
                  <a:lnTo>
                    <a:pt x="71" y="128"/>
                  </a:lnTo>
                  <a:lnTo>
                    <a:pt x="72" y="190"/>
                  </a:lnTo>
                  <a:lnTo>
                    <a:pt x="78" y="251"/>
                  </a:lnTo>
                  <a:lnTo>
                    <a:pt x="89" y="312"/>
                  </a:lnTo>
                  <a:lnTo>
                    <a:pt x="106" y="371"/>
                  </a:lnTo>
                  <a:lnTo>
                    <a:pt x="128" y="428"/>
                  </a:lnTo>
                  <a:lnTo>
                    <a:pt x="156" y="485"/>
                  </a:lnTo>
                  <a:lnTo>
                    <a:pt x="188" y="539"/>
                  </a:lnTo>
                  <a:lnTo>
                    <a:pt x="225" y="591"/>
                  </a:lnTo>
                  <a:lnTo>
                    <a:pt x="266" y="640"/>
                  </a:lnTo>
                  <a:lnTo>
                    <a:pt x="312" y="686"/>
                  </a:lnTo>
                  <a:lnTo>
                    <a:pt x="406" y="591"/>
                  </a:lnTo>
                  <a:lnTo>
                    <a:pt x="406" y="922"/>
                  </a:lnTo>
                  <a:lnTo>
                    <a:pt x="77" y="922"/>
                  </a:lnTo>
                  <a:lnTo>
                    <a:pt x="162" y="83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4150663"/>
            <a:ext cx="3048000" cy="2277939"/>
            <a:chOff x="4572000" y="4150663"/>
            <a:chExt cx="3048000" cy="2277939"/>
          </a:xfrm>
        </p:grpSpPr>
        <p:sp>
          <p:nvSpPr>
            <p:cNvPr id="8199" name="Text Box 9"/>
            <p:cNvSpPr txBox="1">
              <a:spLocks noChangeArrowheads="1"/>
            </p:cNvSpPr>
            <p:nvPr/>
          </p:nvSpPr>
          <p:spPr bwMode="auto">
            <a:xfrm>
              <a:off x="4816087" y="6120825"/>
              <a:ext cx="249911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pPr algn="ctr"/>
              <a:r>
                <a:rPr lang="en-GB" altLang="en-US" sz="1400" dirty="0">
                  <a:solidFill>
                    <a:srgbClr val="333399"/>
                  </a:solidFill>
                </a:rPr>
                <a:t>6 possible outcomes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834396" y="4343400"/>
              <a:ext cx="2557004" cy="1733314"/>
              <a:chOff x="4306901" y="3962400"/>
              <a:chExt cx="2907539" cy="19707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306901" y="4900552"/>
                <a:ext cx="2357014" cy="1032605"/>
                <a:chOff x="1524000" y="4679504"/>
                <a:chExt cx="2357014" cy="1032605"/>
              </a:xfrm>
            </p:grpSpPr>
            <p:pic>
              <p:nvPicPr>
                <p:cNvPr id="7172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0" y="4682199"/>
                  <a:ext cx="912047" cy="9566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76" name="Picture 8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15488" y="4698489"/>
                  <a:ext cx="836044" cy="9539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73" name="Picture 5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8558" y="4679504"/>
                  <a:ext cx="812456" cy="10326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4803940" y="3962400"/>
                <a:ext cx="2410500" cy="1082401"/>
                <a:chOff x="1410644" y="1433300"/>
                <a:chExt cx="2410500" cy="1082401"/>
              </a:xfrm>
            </p:grpSpPr>
            <p:pic>
              <p:nvPicPr>
                <p:cNvPr id="29" name="Picture 3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10644" y="1433300"/>
                  <a:ext cx="875356" cy="951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6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000" y="1433300"/>
                  <a:ext cx="773144" cy="1040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" name="Picture 7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5865" y="1433300"/>
                  <a:ext cx="843906" cy="10824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6" name="Rounded Rectangle 5"/>
            <p:cNvSpPr/>
            <p:nvPr/>
          </p:nvSpPr>
          <p:spPr>
            <a:xfrm>
              <a:off x="4572000" y="4150663"/>
              <a:ext cx="3048000" cy="19562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54533" y="1902023"/>
            <a:ext cx="2845961" cy="1466378"/>
            <a:chOff x="4654533" y="1902023"/>
            <a:chExt cx="2845961" cy="1466378"/>
          </a:xfrm>
        </p:grpSpPr>
        <p:sp>
          <p:nvSpPr>
            <p:cNvPr id="8198" name="Text Box 8"/>
            <p:cNvSpPr txBox="1">
              <a:spLocks noChangeArrowheads="1"/>
            </p:cNvSpPr>
            <p:nvPr/>
          </p:nvSpPr>
          <p:spPr bwMode="auto">
            <a:xfrm>
              <a:off x="4654533" y="1902023"/>
              <a:ext cx="284596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valon" pitchFamily="34" charset="0"/>
                </a:defRPr>
              </a:lvl9pPr>
            </a:lstStyle>
            <a:p>
              <a:pPr algn="ctr"/>
              <a:r>
                <a:rPr lang="en-GB" altLang="en-US" sz="1400" dirty="0">
                  <a:solidFill>
                    <a:srgbClr val="333399"/>
                  </a:solidFill>
                </a:rPr>
                <a:t>3 ways to get an even number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752300" y="2286000"/>
              <a:ext cx="2410500" cy="1082401"/>
              <a:chOff x="1410644" y="1433300"/>
              <a:chExt cx="2410500" cy="1082401"/>
            </a:xfrm>
          </p:grpSpPr>
          <p:pic>
            <p:nvPicPr>
              <p:cNvPr id="7171" name="Picture 3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0644" y="1433300"/>
                <a:ext cx="875356" cy="95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74" name="Picture 6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1433300"/>
                <a:ext cx="773144" cy="1040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75" name="Picture 7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5865" y="1433300"/>
                <a:ext cx="843906" cy="1082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4" name="Rounded Rectangle 33"/>
            <p:cNvSpPr/>
            <p:nvPr/>
          </p:nvSpPr>
          <p:spPr>
            <a:xfrm>
              <a:off x="4654533" y="2209800"/>
              <a:ext cx="2845961" cy="10275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344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Empirical Probabilities</a:t>
            </a:r>
            <a:endParaRPr lang="en-GB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3213" y="990600"/>
            <a:ext cx="3925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valon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valon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valo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valon" pitchFamily="34" charset="0"/>
              </a:defRPr>
            </a:lvl9pPr>
          </a:lstStyle>
          <a:p>
            <a:r>
              <a:rPr lang="en-GB" altLang="en-US" sz="2000" b="0" dirty="0">
                <a:latin typeface="+mn-lt"/>
              </a:rPr>
              <a:t>For majority of practical situations…</a:t>
            </a:r>
            <a:endParaRPr lang="en-US" altLang="en-US" sz="2000" b="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36897" y="1657891"/>
                <a:ext cx="5792548" cy="856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400" b="1" i="0" smtClean="0">
                              <a:latin typeface="Cambria Math"/>
                            </a:rPr>
                            <m:t>𝐞𝐯𝐞𝐧𝐭</m:t>
                          </m:r>
                        </m:e>
                      </m:d>
                      <m:r>
                        <a:rPr lang="en-GB" alt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number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of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times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event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occurs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total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number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of</m:t>
                          </m:r>
                          <m:r>
                            <a:rPr lang="en-GB" alt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latin typeface="Cambria Math"/>
                            </a:rPr>
                            <m:t>experiments</m:t>
                          </m:r>
                        </m:den>
                      </m:f>
                    </m:oMath>
                  </m:oMathPara>
                </a14:m>
                <a:endParaRPr lang="en-GB" alt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897" y="1657891"/>
                <a:ext cx="5792548" cy="85670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486400" y="4746136"/>
            <a:ext cx="2590799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en-US" sz="2400" dirty="0"/>
              <a:t>… used </a:t>
            </a:r>
            <a:r>
              <a:rPr lang="en-GB" altLang="en-US" sz="2400" b="1" dirty="0"/>
              <a:t>where</a:t>
            </a:r>
            <a:r>
              <a:rPr lang="en-GB" altLang="en-US" sz="2400" dirty="0"/>
              <a:t> </a:t>
            </a:r>
            <a:r>
              <a:rPr lang="en-GB" altLang="en-US" sz="2400" b="1" dirty="0"/>
              <a:t>outcomes</a:t>
            </a:r>
            <a:r>
              <a:rPr lang="en-GB" altLang="en-US" sz="2400" dirty="0"/>
              <a:t> are </a:t>
            </a:r>
            <a:r>
              <a:rPr lang="en-GB" altLang="en-US" sz="2400" b="1" dirty="0"/>
              <a:t>NOT equally likely</a:t>
            </a:r>
            <a:endParaRPr lang="en-GB" sz="2400" b="1" dirty="0"/>
          </a:p>
        </p:txBody>
      </p:sp>
      <p:sp>
        <p:nvSpPr>
          <p:cNvPr id="10" name="Regular Pentagon 9"/>
          <p:cNvSpPr/>
          <p:nvPr/>
        </p:nvSpPr>
        <p:spPr>
          <a:xfrm>
            <a:off x="2732971" y="3124199"/>
            <a:ext cx="3200400" cy="1080135"/>
          </a:xfrm>
          <a:prstGeom prst="pentagon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altLang="en-US" sz="2400" dirty="0"/>
              <a:t>… based on </a:t>
            </a:r>
            <a:r>
              <a:rPr lang="en-GB" altLang="en-US" sz="2400" b="1" dirty="0"/>
              <a:t>observations</a:t>
            </a:r>
            <a:endParaRPr lang="en-GB" sz="2400" b="1" dirty="0"/>
          </a:p>
        </p:txBody>
      </p:sp>
      <p:sp>
        <p:nvSpPr>
          <p:cNvPr id="4" name="Flowchart: Document 3"/>
          <p:cNvSpPr/>
          <p:nvPr/>
        </p:nvSpPr>
        <p:spPr>
          <a:xfrm>
            <a:off x="685800" y="4746136"/>
            <a:ext cx="2819399" cy="1031915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/>
              <a:t>… also known as </a:t>
            </a:r>
            <a:r>
              <a:rPr lang="en-GB" sz="2400" b="1" dirty="0"/>
              <a:t>relative frequency</a:t>
            </a:r>
          </a:p>
        </p:txBody>
      </p:sp>
    </p:spTree>
    <p:extLst>
      <p:ext uri="{BB962C8B-B14F-4D97-AF65-F5344CB8AC3E}">
        <p14:creationId xmlns:p14="http://schemas.microsoft.com/office/powerpoint/2010/main" val="83709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0" grpId="0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LUBS5586M Week-02 Introduction to Probabili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4128</Words>
  <Application>Microsoft Office PowerPoint</Application>
  <PresentationFormat>On-screen Show (4:3)</PresentationFormat>
  <Paragraphs>821</Paragraphs>
  <Slides>78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Cambria Math</vt:lpstr>
      <vt:lpstr>Courier New</vt:lpstr>
      <vt:lpstr>Office Theme</vt:lpstr>
      <vt:lpstr>Module Overview</vt:lpstr>
      <vt:lpstr>A tiny bit of housekeeping</vt:lpstr>
      <vt:lpstr>Contents</vt:lpstr>
      <vt:lpstr>Probability</vt:lpstr>
      <vt:lpstr>The probability scale</vt:lpstr>
      <vt:lpstr>How to assess probabilities?</vt:lpstr>
      <vt:lpstr>A Priori Probabilities</vt:lpstr>
      <vt:lpstr>A Priori Probabilities</vt:lpstr>
      <vt:lpstr>Empirical Probabilities</vt:lpstr>
      <vt:lpstr>Empirical Probabilities</vt:lpstr>
      <vt:lpstr>Empirical Probabilities</vt:lpstr>
      <vt:lpstr>Subjective Probabilities</vt:lpstr>
      <vt:lpstr>Subjective Probabilities</vt:lpstr>
      <vt:lpstr>Subjective Probabilities – my colleague’s dog Toya</vt:lpstr>
      <vt:lpstr>Q1 – When tossing a coin, there is 50/50 chance of getting a head or a tail. Why do we believe this?</vt:lpstr>
      <vt:lpstr>#1 B</vt:lpstr>
      <vt:lpstr>Q2 – When I flipped a coin 20 times, the head appeared 13 times while tail appeared only 7 times. Does it mean that my coin is unfair?</vt:lpstr>
      <vt:lpstr>#2 A</vt:lpstr>
      <vt:lpstr>Q3 – Imagine you are working in a company as a business analyst. You are doing feasibility analysis for entering the Kenyan market. Your boss comes to you and tells you that there is a 50/50 chance our competitor will also enter this market  </vt:lpstr>
      <vt:lpstr>#3 BC</vt:lpstr>
      <vt:lpstr>Basic definitions</vt:lpstr>
      <vt:lpstr>Basic definitions</vt:lpstr>
      <vt:lpstr>Basic definitions</vt:lpstr>
      <vt:lpstr>Basic definitions</vt:lpstr>
      <vt:lpstr>Q4 – An event is a subset of the sample space   </vt:lpstr>
      <vt:lpstr>#4 CD</vt:lpstr>
      <vt:lpstr>Contents</vt:lpstr>
      <vt:lpstr>Venn diagrams</vt:lpstr>
      <vt:lpstr>Venn diagrams</vt:lpstr>
      <vt:lpstr>Complement</vt:lpstr>
      <vt:lpstr>Venn diagrams</vt:lpstr>
      <vt:lpstr>Venn diagrams</vt:lpstr>
      <vt:lpstr>Venn diagrams</vt:lpstr>
      <vt:lpstr>Venn diagrams</vt:lpstr>
      <vt:lpstr>Venn diagrams</vt:lpstr>
      <vt:lpstr>Venn diagrams</vt:lpstr>
      <vt:lpstr>Venn diagrams</vt:lpstr>
      <vt:lpstr>Venn diagrams</vt:lpstr>
      <vt:lpstr>Venn diagrams</vt:lpstr>
      <vt:lpstr>Venn diagrams</vt:lpstr>
      <vt:lpstr>Contingency Tables</vt:lpstr>
      <vt:lpstr>Q5 – If the Met Office (UK’s national meteorological service) reports that there is a 5% chance that it will snow next month then…   </vt:lpstr>
      <vt:lpstr>#5 A</vt:lpstr>
      <vt:lpstr>Q6 – Suppose  RED is a colour for MAMMALS BLUE is a colour for MARINE ANIMALS PURPLE is a colour for the intersection of RED and BLUE  </vt:lpstr>
      <vt:lpstr>#6 CD</vt:lpstr>
      <vt:lpstr>Q7 – Look at the Venn diagram showing four vents A, B, P and Q. Which of the following statements are true in this situation?</vt:lpstr>
      <vt:lpstr>#7 A C</vt:lpstr>
      <vt:lpstr>10 Minutes Break</vt:lpstr>
      <vt:lpstr>Contents</vt:lpstr>
      <vt:lpstr>Combining Events</vt:lpstr>
      <vt:lpstr>Combining Events</vt:lpstr>
      <vt:lpstr>Combining Events</vt:lpstr>
      <vt:lpstr>Combining Events</vt:lpstr>
      <vt:lpstr>Combining Events</vt:lpstr>
      <vt:lpstr>Combining Events</vt:lpstr>
      <vt:lpstr>Combining Events</vt:lpstr>
      <vt:lpstr>Combining Events</vt:lpstr>
      <vt:lpstr>Combining Events</vt:lpstr>
      <vt:lpstr>Q8 - Combining Events</vt:lpstr>
      <vt:lpstr>#8 </vt:lpstr>
      <vt:lpstr>#8</vt:lpstr>
      <vt:lpstr>#8 D</vt:lpstr>
      <vt:lpstr>Q9 – Bidding</vt:lpstr>
      <vt:lpstr>Q9  </vt:lpstr>
      <vt:lpstr>Q9  </vt:lpstr>
      <vt:lpstr>Q9 - C</vt:lpstr>
      <vt:lpstr>Contents</vt:lpstr>
      <vt:lpstr>Combining Events</vt:lpstr>
      <vt:lpstr>Combining Events</vt:lpstr>
      <vt:lpstr>Combining Events</vt:lpstr>
      <vt:lpstr>Conditional Probabilities</vt:lpstr>
      <vt:lpstr>Conditional Probabilities</vt:lpstr>
      <vt:lpstr>Conditional Probabilities</vt:lpstr>
      <vt:lpstr>Conditional Probabilities</vt:lpstr>
      <vt:lpstr>Contents</vt:lpstr>
      <vt:lpstr>Summary</vt:lpstr>
      <vt:lpstr>Reading…</vt:lpstr>
      <vt:lpstr>Module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LUBS5586M Week-02 Introduction to Probability</dc:title>
  <dc:creator>Sajid Siraj</dc:creator>
  <cp:lastModifiedBy>Peizhi Shi</cp:lastModifiedBy>
  <cp:revision>401</cp:revision>
  <dcterms:created xsi:type="dcterms:W3CDTF">2006-08-16T00:00:00Z</dcterms:created>
  <dcterms:modified xsi:type="dcterms:W3CDTF">2024-10-06T19:09:27Z</dcterms:modified>
</cp:coreProperties>
</file>