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400" r:id="rId2"/>
    <p:sldId id="377" r:id="rId3"/>
    <p:sldId id="379" r:id="rId4"/>
    <p:sldId id="380" r:id="rId5"/>
    <p:sldId id="381" r:id="rId6"/>
    <p:sldId id="382" r:id="rId7"/>
    <p:sldId id="383" r:id="rId8"/>
    <p:sldId id="384" r:id="rId9"/>
    <p:sldId id="388" r:id="rId10"/>
    <p:sldId id="389" r:id="rId11"/>
    <p:sldId id="387" r:id="rId12"/>
    <p:sldId id="416" r:id="rId13"/>
    <p:sldId id="419" r:id="rId14"/>
    <p:sldId id="418" r:id="rId15"/>
    <p:sldId id="417" r:id="rId16"/>
    <p:sldId id="420" r:id="rId17"/>
    <p:sldId id="391" r:id="rId18"/>
    <p:sldId id="392" r:id="rId19"/>
    <p:sldId id="393" r:id="rId20"/>
    <p:sldId id="394" r:id="rId21"/>
    <p:sldId id="395" r:id="rId22"/>
    <p:sldId id="396" r:id="rId23"/>
    <p:sldId id="403" r:id="rId24"/>
    <p:sldId id="374" r:id="rId25"/>
    <p:sldId id="404" r:id="rId26"/>
    <p:sldId id="375" r:id="rId27"/>
    <p:sldId id="405" r:id="rId28"/>
    <p:sldId id="376" r:id="rId29"/>
    <p:sldId id="406" r:id="rId30"/>
    <p:sldId id="402" r:id="rId31"/>
    <p:sldId id="421" r:id="rId32"/>
    <p:sldId id="347" r:id="rId33"/>
    <p:sldId id="328" r:id="rId34"/>
    <p:sldId id="294" r:id="rId35"/>
    <p:sldId id="329" r:id="rId36"/>
    <p:sldId id="331" r:id="rId37"/>
    <p:sldId id="330" r:id="rId38"/>
    <p:sldId id="348" r:id="rId39"/>
    <p:sldId id="360" r:id="rId40"/>
    <p:sldId id="333" r:id="rId41"/>
    <p:sldId id="303" r:id="rId42"/>
    <p:sldId id="407" r:id="rId43"/>
    <p:sldId id="363" r:id="rId44"/>
    <p:sldId id="408" r:id="rId45"/>
    <p:sldId id="422" r:id="rId46"/>
    <p:sldId id="334" r:id="rId47"/>
    <p:sldId id="410" r:id="rId48"/>
    <p:sldId id="423" r:id="rId49"/>
    <p:sldId id="364" r:id="rId50"/>
    <p:sldId id="409" r:id="rId51"/>
    <p:sldId id="425" r:id="rId52"/>
    <p:sldId id="365" r:id="rId53"/>
    <p:sldId id="411" r:id="rId54"/>
    <p:sldId id="426" r:id="rId55"/>
    <p:sldId id="366" r:id="rId56"/>
    <p:sldId id="412" r:id="rId57"/>
    <p:sldId id="427" r:id="rId58"/>
    <p:sldId id="367" r:id="rId59"/>
    <p:sldId id="413" r:id="rId60"/>
    <p:sldId id="428" r:id="rId61"/>
    <p:sldId id="370" r:id="rId62"/>
    <p:sldId id="336" r:id="rId63"/>
    <p:sldId id="429" r:id="rId64"/>
    <p:sldId id="430" r:id="rId65"/>
    <p:sldId id="372" r:id="rId66"/>
    <p:sldId id="397" r:id="rId67"/>
    <p:sldId id="414" r:id="rId68"/>
    <p:sldId id="373" r:id="rId69"/>
    <p:sldId id="431" r:id="rId70"/>
    <p:sldId id="415" r:id="rId71"/>
    <p:sldId id="349" r:id="rId72"/>
    <p:sldId id="351" r:id="rId73"/>
    <p:sldId id="401" r:id="rId74"/>
  </p:sldIdLst>
  <p:sldSz cx="9144000" cy="6858000" type="screen4x3"/>
  <p:notesSz cx="6858000" cy="9144000"/>
  <p:custDataLst>
    <p:tags r:id="rId7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19" autoAdjust="0"/>
    <p:restoredTop sz="90480" autoAdjust="0"/>
  </p:normalViewPr>
  <p:slideViewPr>
    <p:cSldViewPr>
      <p:cViewPr varScale="1">
        <p:scale>
          <a:sx n="97" d="100"/>
          <a:sy n="97" d="100"/>
        </p:scale>
        <p:origin x="296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numRef>
              <c:f>Sheet1!$A$2:$A$7</c:f>
              <c:numCache>
                <c:formatCode>General</c:formatCode>
                <c:ptCount val="6"/>
                <c:pt idx="0">
                  <c:v>1</c:v>
                </c:pt>
                <c:pt idx="1">
                  <c:v>2</c:v>
                </c:pt>
                <c:pt idx="2">
                  <c:v>3</c:v>
                </c:pt>
                <c:pt idx="3">
                  <c:v>4</c:v>
                </c:pt>
                <c:pt idx="4">
                  <c:v>5</c:v>
                </c:pt>
                <c:pt idx="5">
                  <c:v>6</c:v>
                </c:pt>
              </c:numCache>
            </c:numRef>
          </c:cat>
          <c:val>
            <c:numRef>
              <c:f>Sheet1!$B$2:$B$7</c:f>
              <c:numCache>
                <c:formatCode>General</c:formatCode>
                <c:ptCount val="6"/>
                <c:pt idx="0">
                  <c:v>0.16666666666666666</c:v>
                </c:pt>
                <c:pt idx="1">
                  <c:v>0.16666666666666666</c:v>
                </c:pt>
                <c:pt idx="2">
                  <c:v>0.16666666666666666</c:v>
                </c:pt>
                <c:pt idx="3">
                  <c:v>0.16666666666666666</c:v>
                </c:pt>
                <c:pt idx="4">
                  <c:v>0.16666666666666666</c:v>
                </c:pt>
                <c:pt idx="5">
                  <c:v>0.16666666666666666</c:v>
                </c:pt>
              </c:numCache>
            </c:numRef>
          </c:val>
          <c:extLst>
            <c:ext xmlns:c16="http://schemas.microsoft.com/office/drawing/2014/chart" uri="{C3380CC4-5D6E-409C-BE32-E72D297353CC}">
              <c16:uniqueId val="{00000000-BE56-4723-81FD-4F531E37BD8A}"/>
            </c:ext>
          </c:extLst>
        </c:ser>
        <c:dLbls>
          <c:showLegendKey val="0"/>
          <c:showVal val="0"/>
          <c:showCatName val="0"/>
          <c:showSerName val="0"/>
          <c:showPercent val="0"/>
          <c:showBubbleSize val="0"/>
        </c:dLbls>
        <c:gapWidth val="150"/>
        <c:axId val="84835328"/>
        <c:axId val="105382656"/>
      </c:barChart>
      <c:catAx>
        <c:axId val="84835328"/>
        <c:scaling>
          <c:orientation val="minMax"/>
        </c:scaling>
        <c:delete val="0"/>
        <c:axPos val="b"/>
        <c:numFmt formatCode="General" sourceLinked="1"/>
        <c:majorTickMark val="out"/>
        <c:minorTickMark val="none"/>
        <c:tickLblPos val="nextTo"/>
        <c:crossAx val="105382656"/>
        <c:crosses val="autoZero"/>
        <c:auto val="1"/>
        <c:lblAlgn val="ctr"/>
        <c:lblOffset val="100"/>
        <c:noMultiLvlLbl val="0"/>
      </c:catAx>
      <c:valAx>
        <c:axId val="105382656"/>
        <c:scaling>
          <c:orientation val="minMax"/>
        </c:scaling>
        <c:delete val="0"/>
        <c:axPos val="l"/>
        <c:majorGridlines/>
        <c:numFmt formatCode="General" sourceLinked="1"/>
        <c:majorTickMark val="out"/>
        <c:minorTickMark val="none"/>
        <c:tickLblPos val="nextTo"/>
        <c:crossAx val="8483532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numRef>
              <c:f>Sheet1!$A$2:$A$7</c:f>
              <c:numCache>
                <c:formatCode>General</c:formatCode>
                <c:ptCount val="6"/>
                <c:pt idx="0">
                  <c:v>1</c:v>
                </c:pt>
                <c:pt idx="1">
                  <c:v>2</c:v>
                </c:pt>
                <c:pt idx="2">
                  <c:v>3</c:v>
                </c:pt>
                <c:pt idx="3">
                  <c:v>4</c:v>
                </c:pt>
                <c:pt idx="4">
                  <c:v>5</c:v>
                </c:pt>
                <c:pt idx="5">
                  <c:v>6</c:v>
                </c:pt>
              </c:numCache>
            </c:numRef>
          </c:cat>
          <c:val>
            <c:numRef>
              <c:f>Sheet1!$B$2:$B$7</c:f>
              <c:numCache>
                <c:formatCode>General</c:formatCode>
                <c:ptCount val="6"/>
                <c:pt idx="0">
                  <c:v>0.16666666666666666</c:v>
                </c:pt>
                <c:pt idx="1">
                  <c:v>0.16666666666666666</c:v>
                </c:pt>
                <c:pt idx="2">
                  <c:v>0.16666666666666666</c:v>
                </c:pt>
                <c:pt idx="3">
                  <c:v>0.16666666666666666</c:v>
                </c:pt>
                <c:pt idx="4">
                  <c:v>0.16666666666666666</c:v>
                </c:pt>
                <c:pt idx="5">
                  <c:v>0.16666666666666666</c:v>
                </c:pt>
              </c:numCache>
            </c:numRef>
          </c:val>
          <c:extLst>
            <c:ext xmlns:c16="http://schemas.microsoft.com/office/drawing/2014/chart" uri="{C3380CC4-5D6E-409C-BE32-E72D297353CC}">
              <c16:uniqueId val="{00000000-0C5A-4BE5-B78E-10C132E7E276}"/>
            </c:ext>
          </c:extLst>
        </c:ser>
        <c:dLbls>
          <c:showLegendKey val="0"/>
          <c:showVal val="0"/>
          <c:showCatName val="0"/>
          <c:showSerName val="0"/>
          <c:showPercent val="0"/>
          <c:showBubbleSize val="0"/>
        </c:dLbls>
        <c:gapWidth val="150"/>
        <c:axId val="31200768"/>
        <c:axId val="31202304"/>
      </c:barChart>
      <c:catAx>
        <c:axId val="31200768"/>
        <c:scaling>
          <c:orientation val="minMax"/>
        </c:scaling>
        <c:delete val="0"/>
        <c:axPos val="b"/>
        <c:numFmt formatCode="General" sourceLinked="1"/>
        <c:majorTickMark val="out"/>
        <c:minorTickMark val="none"/>
        <c:tickLblPos val="nextTo"/>
        <c:crossAx val="31202304"/>
        <c:crosses val="autoZero"/>
        <c:auto val="1"/>
        <c:lblAlgn val="ctr"/>
        <c:lblOffset val="100"/>
        <c:noMultiLvlLbl val="0"/>
      </c:catAx>
      <c:valAx>
        <c:axId val="31202304"/>
        <c:scaling>
          <c:orientation val="minMax"/>
        </c:scaling>
        <c:delete val="0"/>
        <c:axPos val="l"/>
        <c:majorGridlines/>
        <c:numFmt formatCode="General" sourceLinked="1"/>
        <c:majorTickMark val="out"/>
        <c:minorTickMark val="none"/>
        <c:tickLblPos val="nextTo"/>
        <c:crossAx val="3120076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461B86-C93E-468D-8E9C-B80925D374E3}"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GB"/>
        </a:p>
      </dgm:t>
    </dgm:pt>
    <dgm:pt modelId="{5F794314-57A1-4DB7-A123-895EDB57898C}">
      <dgm:prSet/>
      <dgm:spPr/>
      <dgm:t>
        <a:bodyPr/>
        <a:lstStyle/>
        <a:p>
          <a:r>
            <a:rPr lang="en-GB" dirty="0"/>
            <a:t> </a:t>
          </a:r>
        </a:p>
      </dgm:t>
    </dgm:pt>
    <dgm:pt modelId="{ED5790D2-9E82-4ACF-A982-7C296983ECE2}" type="sibTrans" cxnId="{1B0A5EB5-A1BA-464E-9519-202EC14B6D99}">
      <dgm:prSet/>
      <dgm:spPr/>
      <dgm:t>
        <a:bodyPr/>
        <a:lstStyle/>
        <a:p>
          <a:endParaRPr lang="en-GB"/>
        </a:p>
      </dgm:t>
    </dgm:pt>
    <dgm:pt modelId="{75CA199D-3055-4E23-9949-D4F4116F8F3A}" type="parTrans" cxnId="{1B0A5EB5-A1BA-464E-9519-202EC14B6D99}">
      <dgm:prSet/>
      <dgm:spPr/>
      <dgm:t>
        <a:bodyPr/>
        <a:lstStyle/>
        <a:p>
          <a:endParaRPr lang="en-GB"/>
        </a:p>
      </dgm:t>
    </dgm:pt>
    <dgm:pt modelId="{5AE43AFD-FB26-4235-87D5-80E76A97CB41}" type="pres">
      <dgm:prSet presAssocID="{94461B86-C93E-468D-8E9C-B80925D374E3}" presName="Name0" presStyleCnt="0">
        <dgm:presLayoutVars>
          <dgm:chMax val="7"/>
          <dgm:chPref val="5"/>
        </dgm:presLayoutVars>
      </dgm:prSet>
      <dgm:spPr/>
    </dgm:pt>
    <dgm:pt modelId="{1B49B832-8753-4CB8-B663-6430675AB7BD}" type="pres">
      <dgm:prSet presAssocID="{94461B86-C93E-468D-8E9C-B80925D374E3}" presName="arrowNode" presStyleLbl="node1" presStyleIdx="0" presStyleCnt="1" custAng="685547" custScaleX="106010" custLinFactNeighborX="-73730"/>
      <dgm:spPr/>
    </dgm:pt>
    <dgm:pt modelId="{E4D6AF2C-ACB9-45FD-90A1-7D69A145E614}" type="pres">
      <dgm:prSet presAssocID="{5F794314-57A1-4DB7-A123-895EDB57898C}" presName="txNode1" presStyleLbl="revTx" presStyleIdx="0" presStyleCnt="1">
        <dgm:presLayoutVars>
          <dgm:bulletEnabled val="1"/>
        </dgm:presLayoutVars>
      </dgm:prSet>
      <dgm:spPr/>
    </dgm:pt>
  </dgm:ptLst>
  <dgm:cxnLst>
    <dgm:cxn modelId="{D6F5F244-32FD-41B9-9E00-3DA6CC5AD192}" type="presOf" srcId="{5F794314-57A1-4DB7-A123-895EDB57898C}" destId="{E4D6AF2C-ACB9-45FD-90A1-7D69A145E614}" srcOrd="0" destOrd="0" presId="urn:microsoft.com/office/officeart/2009/3/layout/DescendingProcess"/>
    <dgm:cxn modelId="{03FC7B6B-4CEA-41EB-92AC-629B384E72C4}" type="presOf" srcId="{94461B86-C93E-468D-8E9C-B80925D374E3}" destId="{5AE43AFD-FB26-4235-87D5-80E76A97CB41}" srcOrd="0" destOrd="0" presId="urn:microsoft.com/office/officeart/2009/3/layout/DescendingProcess"/>
    <dgm:cxn modelId="{1B0A5EB5-A1BA-464E-9519-202EC14B6D99}" srcId="{94461B86-C93E-468D-8E9C-B80925D374E3}" destId="{5F794314-57A1-4DB7-A123-895EDB57898C}" srcOrd="0" destOrd="0" parTransId="{75CA199D-3055-4E23-9949-D4F4116F8F3A}" sibTransId="{ED5790D2-9E82-4ACF-A982-7C296983ECE2}"/>
    <dgm:cxn modelId="{090AEEE0-3C0F-4821-84AF-FF22FA04DC8E}" type="presParOf" srcId="{5AE43AFD-FB26-4235-87D5-80E76A97CB41}" destId="{1B49B832-8753-4CB8-B663-6430675AB7BD}" srcOrd="0" destOrd="0" presId="urn:microsoft.com/office/officeart/2009/3/layout/DescendingProcess"/>
    <dgm:cxn modelId="{F0824EB6-9EC5-48C3-AFAD-169330951867}" type="presParOf" srcId="{5AE43AFD-FB26-4235-87D5-80E76A97CB41}" destId="{E4D6AF2C-ACB9-45FD-90A1-7D69A145E614}" srcOrd="1"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461B86-C93E-468D-8E9C-B80925D374E3}"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GB"/>
        </a:p>
      </dgm:t>
    </dgm:pt>
    <dgm:pt modelId="{5F794314-57A1-4DB7-A123-895EDB57898C}">
      <dgm:prSet/>
      <dgm:spPr/>
      <dgm:t>
        <a:bodyPr/>
        <a:lstStyle/>
        <a:p>
          <a:r>
            <a:rPr lang="en-GB" dirty="0"/>
            <a:t> </a:t>
          </a:r>
        </a:p>
      </dgm:t>
    </dgm:pt>
    <dgm:pt modelId="{ED5790D2-9E82-4ACF-A982-7C296983ECE2}" type="sibTrans" cxnId="{1B0A5EB5-A1BA-464E-9519-202EC14B6D99}">
      <dgm:prSet/>
      <dgm:spPr/>
      <dgm:t>
        <a:bodyPr/>
        <a:lstStyle/>
        <a:p>
          <a:endParaRPr lang="en-GB"/>
        </a:p>
      </dgm:t>
    </dgm:pt>
    <dgm:pt modelId="{75CA199D-3055-4E23-9949-D4F4116F8F3A}" type="parTrans" cxnId="{1B0A5EB5-A1BA-464E-9519-202EC14B6D99}">
      <dgm:prSet/>
      <dgm:spPr/>
      <dgm:t>
        <a:bodyPr/>
        <a:lstStyle/>
        <a:p>
          <a:endParaRPr lang="en-GB"/>
        </a:p>
      </dgm:t>
    </dgm:pt>
    <dgm:pt modelId="{5AE43AFD-FB26-4235-87D5-80E76A97CB41}" type="pres">
      <dgm:prSet presAssocID="{94461B86-C93E-468D-8E9C-B80925D374E3}" presName="Name0" presStyleCnt="0">
        <dgm:presLayoutVars>
          <dgm:chMax val="7"/>
          <dgm:chPref val="5"/>
        </dgm:presLayoutVars>
      </dgm:prSet>
      <dgm:spPr/>
    </dgm:pt>
    <dgm:pt modelId="{1B49B832-8753-4CB8-B663-6430675AB7BD}" type="pres">
      <dgm:prSet presAssocID="{94461B86-C93E-468D-8E9C-B80925D374E3}" presName="arrowNode" presStyleLbl="node1" presStyleIdx="0" presStyleCnt="1" custAng="685547" custScaleX="106010" custLinFactNeighborX="-73730"/>
      <dgm:spPr/>
    </dgm:pt>
    <dgm:pt modelId="{E4D6AF2C-ACB9-45FD-90A1-7D69A145E614}" type="pres">
      <dgm:prSet presAssocID="{5F794314-57A1-4DB7-A123-895EDB57898C}" presName="txNode1" presStyleLbl="revTx" presStyleIdx="0" presStyleCnt="1">
        <dgm:presLayoutVars>
          <dgm:bulletEnabled val="1"/>
        </dgm:presLayoutVars>
      </dgm:prSet>
      <dgm:spPr/>
    </dgm:pt>
  </dgm:ptLst>
  <dgm:cxnLst>
    <dgm:cxn modelId="{01327354-09E9-4064-AF52-1E37268F2771}" type="presOf" srcId="{94461B86-C93E-468D-8E9C-B80925D374E3}" destId="{5AE43AFD-FB26-4235-87D5-80E76A97CB41}" srcOrd="0" destOrd="0" presId="urn:microsoft.com/office/officeart/2009/3/layout/DescendingProcess"/>
    <dgm:cxn modelId="{04CB7F6A-74D5-41E4-8449-B428E280E55B}" type="presOf" srcId="{5F794314-57A1-4DB7-A123-895EDB57898C}" destId="{E4D6AF2C-ACB9-45FD-90A1-7D69A145E614}" srcOrd="0" destOrd="0" presId="urn:microsoft.com/office/officeart/2009/3/layout/DescendingProcess"/>
    <dgm:cxn modelId="{1B0A5EB5-A1BA-464E-9519-202EC14B6D99}" srcId="{94461B86-C93E-468D-8E9C-B80925D374E3}" destId="{5F794314-57A1-4DB7-A123-895EDB57898C}" srcOrd="0" destOrd="0" parTransId="{75CA199D-3055-4E23-9949-D4F4116F8F3A}" sibTransId="{ED5790D2-9E82-4ACF-A982-7C296983ECE2}"/>
    <dgm:cxn modelId="{06B9DD2E-0301-4F3A-B8CE-873226AC4829}" type="presParOf" srcId="{5AE43AFD-FB26-4235-87D5-80E76A97CB41}" destId="{1B49B832-8753-4CB8-B663-6430675AB7BD}" srcOrd="0" destOrd="0" presId="urn:microsoft.com/office/officeart/2009/3/layout/DescendingProcess"/>
    <dgm:cxn modelId="{4C0D3BE1-C211-4D52-9924-3FB8CCC8448D}" type="presParOf" srcId="{5AE43AFD-FB26-4235-87D5-80E76A97CB41}" destId="{E4D6AF2C-ACB9-45FD-90A1-7D69A145E614}" srcOrd="1"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461B86-C93E-468D-8E9C-B80925D374E3}"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GB"/>
        </a:p>
      </dgm:t>
    </dgm:pt>
    <dgm:pt modelId="{5F794314-57A1-4DB7-A123-895EDB57898C}">
      <dgm:prSet/>
      <dgm:spPr/>
      <dgm:t>
        <a:bodyPr/>
        <a:lstStyle/>
        <a:p>
          <a:r>
            <a:rPr lang="en-GB" dirty="0"/>
            <a:t> </a:t>
          </a:r>
        </a:p>
      </dgm:t>
    </dgm:pt>
    <dgm:pt modelId="{ED5790D2-9E82-4ACF-A982-7C296983ECE2}" type="sibTrans" cxnId="{1B0A5EB5-A1BA-464E-9519-202EC14B6D99}">
      <dgm:prSet/>
      <dgm:spPr/>
      <dgm:t>
        <a:bodyPr/>
        <a:lstStyle/>
        <a:p>
          <a:endParaRPr lang="en-GB"/>
        </a:p>
      </dgm:t>
    </dgm:pt>
    <dgm:pt modelId="{75CA199D-3055-4E23-9949-D4F4116F8F3A}" type="parTrans" cxnId="{1B0A5EB5-A1BA-464E-9519-202EC14B6D99}">
      <dgm:prSet/>
      <dgm:spPr/>
      <dgm:t>
        <a:bodyPr/>
        <a:lstStyle/>
        <a:p>
          <a:endParaRPr lang="en-GB"/>
        </a:p>
      </dgm:t>
    </dgm:pt>
    <dgm:pt modelId="{5AE43AFD-FB26-4235-87D5-80E76A97CB41}" type="pres">
      <dgm:prSet presAssocID="{94461B86-C93E-468D-8E9C-B80925D374E3}" presName="Name0" presStyleCnt="0">
        <dgm:presLayoutVars>
          <dgm:chMax val="7"/>
          <dgm:chPref val="5"/>
        </dgm:presLayoutVars>
      </dgm:prSet>
      <dgm:spPr/>
    </dgm:pt>
    <dgm:pt modelId="{1B49B832-8753-4CB8-B663-6430675AB7BD}" type="pres">
      <dgm:prSet presAssocID="{94461B86-C93E-468D-8E9C-B80925D374E3}" presName="arrowNode" presStyleLbl="node1" presStyleIdx="0" presStyleCnt="1" custAng="685547" custScaleX="106010" custLinFactNeighborX="-73730"/>
      <dgm:spPr/>
    </dgm:pt>
    <dgm:pt modelId="{E4D6AF2C-ACB9-45FD-90A1-7D69A145E614}" type="pres">
      <dgm:prSet presAssocID="{5F794314-57A1-4DB7-A123-895EDB57898C}" presName="txNode1" presStyleLbl="revTx" presStyleIdx="0" presStyleCnt="1">
        <dgm:presLayoutVars>
          <dgm:bulletEnabled val="1"/>
        </dgm:presLayoutVars>
      </dgm:prSet>
      <dgm:spPr/>
    </dgm:pt>
  </dgm:ptLst>
  <dgm:cxnLst>
    <dgm:cxn modelId="{714E1B6A-7E40-49AE-A346-F11B773D50FF}" type="presOf" srcId="{94461B86-C93E-468D-8E9C-B80925D374E3}" destId="{5AE43AFD-FB26-4235-87D5-80E76A97CB41}" srcOrd="0" destOrd="0" presId="urn:microsoft.com/office/officeart/2009/3/layout/DescendingProcess"/>
    <dgm:cxn modelId="{C26CF186-CB8B-4A2C-9E7D-39433F71D58F}" type="presOf" srcId="{5F794314-57A1-4DB7-A123-895EDB57898C}" destId="{E4D6AF2C-ACB9-45FD-90A1-7D69A145E614}" srcOrd="0" destOrd="0" presId="urn:microsoft.com/office/officeart/2009/3/layout/DescendingProcess"/>
    <dgm:cxn modelId="{1B0A5EB5-A1BA-464E-9519-202EC14B6D99}" srcId="{94461B86-C93E-468D-8E9C-B80925D374E3}" destId="{5F794314-57A1-4DB7-A123-895EDB57898C}" srcOrd="0" destOrd="0" parTransId="{75CA199D-3055-4E23-9949-D4F4116F8F3A}" sibTransId="{ED5790D2-9E82-4ACF-A982-7C296983ECE2}"/>
    <dgm:cxn modelId="{96542588-C8A1-474D-A4F5-3036680BD44A}" type="presParOf" srcId="{5AE43AFD-FB26-4235-87D5-80E76A97CB41}" destId="{1B49B832-8753-4CB8-B663-6430675AB7BD}" srcOrd="0" destOrd="0" presId="urn:microsoft.com/office/officeart/2009/3/layout/DescendingProcess"/>
    <dgm:cxn modelId="{7C747BDD-ABA0-4AB9-BCEE-23BF8A7CADDD}" type="presParOf" srcId="{5AE43AFD-FB26-4235-87D5-80E76A97CB41}" destId="{E4D6AF2C-ACB9-45FD-90A1-7D69A145E614}" srcOrd="1"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461B86-C93E-468D-8E9C-B80925D374E3}"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GB"/>
        </a:p>
      </dgm:t>
    </dgm:pt>
    <dgm:pt modelId="{5F794314-57A1-4DB7-A123-895EDB57898C}">
      <dgm:prSet/>
      <dgm:spPr/>
      <dgm:t>
        <a:bodyPr/>
        <a:lstStyle/>
        <a:p>
          <a:r>
            <a:rPr lang="en-GB" dirty="0"/>
            <a:t> </a:t>
          </a:r>
        </a:p>
      </dgm:t>
    </dgm:pt>
    <dgm:pt modelId="{ED5790D2-9E82-4ACF-A982-7C296983ECE2}" type="sibTrans" cxnId="{1B0A5EB5-A1BA-464E-9519-202EC14B6D99}">
      <dgm:prSet/>
      <dgm:spPr/>
      <dgm:t>
        <a:bodyPr/>
        <a:lstStyle/>
        <a:p>
          <a:endParaRPr lang="en-GB"/>
        </a:p>
      </dgm:t>
    </dgm:pt>
    <dgm:pt modelId="{75CA199D-3055-4E23-9949-D4F4116F8F3A}" type="parTrans" cxnId="{1B0A5EB5-A1BA-464E-9519-202EC14B6D99}">
      <dgm:prSet/>
      <dgm:spPr/>
      <dgm:t>
        <a:bodyPr/>
        <a:lstStyle/>
        <a:p>
          <a:endParaRPr lang="en-GB"/>
        </a:p>
      </dgm:t>
    </dgm:pt>
    <dgm:pt modelId="{5AE43AFD-FB26-4235-87D5-80E76A97CB41}" type="pres">
      <dgm:prSet presAssocID="{94461B86-C93E-468D-8E9C-B80925D374E3}" presName="Name0" presStyleCnt="0">
        <dgm:presLayoutVars>
          <dgm:chMax val="7"/>
          <dgm:chPref val="5"/>
        </dgm:presLayoutVars>
      </dgm:prSet>
      <dgm:spPr/>
    </dgm:pt>
    <dgm:pt modelId="{1B49B832-8753-4CB8-B663-6430675AB7BD}" type="pres">
      <dgm:prSet presAssocID="{94461B86-C93E-468D-8E9C-B80925D374E3}" presName="arrowNode" presStyleLbl="node1" presStyleIdx="0" presStyleCnt="1" custAng="685547" custScaleX="106010" custLinFactNeighborX="-73730"/>
      <dgm:spPr/>
    </dgm:pt>
    <dgm:pt modelId="{E4D6AF2C-ACB9-45FD-90A1-7D69A145E614}" type="pres">
      <dgm:prSet presAssocID="{5F794314-57A1-4DB7-A123-895EDB57898C}" presName="txNode1" presStyleLbl="revTx" presStyleIdx="0" presStyleCnt="1">
        <dgm:presLayoutVars>
          <dgm:bulletEnabled val="1"/>
        </dgm:presLayoutVars>
      </dgm:prSet>
      <dgm:spPr/>
    </dgm:pt>
  </dgm:ptLst>
  <dgm:cxnLst>
    <dgm:cxn modelId="{9414F15A-DBA8-4065-B2A9-4A323767D521}" type="presOf" srcId="{94461B86-C93E-468D-8E9C-B80925D374E3}" destId="{5AE43AFD-FB26-4235-87D5-80E76A97CB41}" srcOrd="0" destOrd="0" presId="urn:microsoft.com/office/officeart/2009/3/layout/DescendingProcess"/>
    <dgm:cxn modelId="{407D465E-FBA1-4A2A-8CB8-D4C63A3AB44A}" type="presOf" srcId="{5F794314-57A1-4DB7-A123-895EDB57898C}" destId="{E4D6AF2C-ACB9-45FD-90A1-7D69A145E614}" srcOrd="0" destOrd="0" presId="urn:microsoft.com/office/officeart/2009/3/layout/DescendingProcess"/>
    <dgm:cxn modelId="{1B0A5EB5-A1BA-464E-9519-202EC14B6D99}" srcId="{94461B86-C93E-468D-8E9C-B80925D374E3}" destId="{5F794314-57A1-4DB7-A123-895EDB57898C}" srcOrd="0" destOrd="0" parTransId="{75CA199D-3055-4E23-9949-D4F4116F8F3A}" sibTransId="{ED5790D2-9E82-4ACF-A982-7C296983ECE2}"/>
    <dgm:cxn modelId="{515CFCF9-278F-4040-BD58-88C2851BAC1C}" type="presParOf" srcId="{5AE43AFD-FB26-4235-87D5-80E76A97CB41}" destId="{1B49B832-8753-4CB8-B663-6430675AB7BD}" srcOrd="0" destOrd="0" presId="urn:microsoft.com/office/officeart/2009/3/layout/DescendingProcess"/>
    <dgm:cxn modelId="{8CDC005F-6C23-4B39-8A91-1F6214D84CBD}" type="presParOf" srcId="{5AE43AFD-FB26-4235-87D5-80E76A97CB41}" destId="{E4D6AF2C-ACB9-45FD-90A1-7D69A145E614}" srcOrd="1"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461B86-C93E-468D-8E9C-B80925D374E3}"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GB"/>
        </a:p>
      </dgm:t>
    </dgm:pt>
    <dgm:pt modelId="{5F794314-57A1-4DB7-A123-895EDB57898C}">
      <dgm:prSet/>
      <dgm:spPr/>
      <dgm:t>
        <a:bodyPr/>
        <a:lstStyle/>
        <a:p>
          <a:r>
            <a:rPr lang="en-GB" dirty="0"/>
            <a:t> </a:t>
          </a:r>
        </a:p>
      </dgm:t>
    </dgm:pt>
    <dgm:pt modelId="{ED5790D2-9E82-4ACF-A982-7C296983ECE2}" type="sibTrans" cxnId="{1B0A5EB5-A1BA-464E-9519-202EC14B6D99}">
      <dgm:prSet/>
      <dgm:spPr/>
      <dgm:t>
        <a:bodyPr/>
        <a:lstStyle/>
        <a:p>
          <a:endParaRPr lang="en-GB"/>
        </a:p>
      </dgm:t>
    </dgm:pt>
    <dgm:pt modelId="{75CA199D-3055-4E23-9949-D4F4116F8F3A}" type="parTrans" cxnId="{1B0A5EB5-A1BA-464E-9519-202EC14B6D99}">
      <dgm:prSet/>
      <dgm:spPr/>
      <dgm:t>
        <a:bodyPr/>
        <a:lstStyle/>
        <a:p>
          <a:endParaRPr lang="en-GB"/>
        </a:p>
      </dgm:t>
    </dgm:pt>
    <dgm:pt modelId="{5AE43AFD-FB26-4235-87D5-80E76A97CB41}" type="pres">
      <dgm:prSet presAssocID="{94461B86-C93E-468D-8E9C-B80925D374E3}" presName="Name0" presStyleCnt="0">
        <dgm:presLayoutVars>
          <dgm:chMax val="7"/>
          <dgm:chPref val="5"/>
        </dgm:presLayoutVars>
      </dgm:prSet>
      <dgm:spPr/>
    </dgm:pt>
    <dgm:pt modelId="{1B49B832-8753-4CB8-B663-6430675AB7BD}" type="pres">
      <dgm:prSet presAssocID="{94461B86-C93E-468D-8E9C-B80925D374E3}" presName="arrowNode" presStyleLbl="node1" presStyleIdx="0" presStyleCnt="1" custAng="685547" custScaleX="106010" custLinFactNeighborX="-73730"/>
      <dgm:spPr/>
    </dgm:pt>
    <dgm:pt modelId="{E4D6AF2C-ACB9-45FD-90A1-7D69A145E614}" type="pres">
      <dgm:prSet presAssocID="{5F794314-57A1-4DB7-A123-895EDB57898C}" presName="txNode1" presStyleLbl="revTx" presStyleIdx="0" presStyleCnt="1">
        <dgm:presLayoutVars>
          <dgm:bulletEnabled val="1"/>
        </dgm:presLayoutVars>
      </dgm:prSet>
      <dgm:spPr/>
    </dgm:pt>
  </dgm:ptLst>
  <dgm:cxnLst>
    <dgm:cxn modelId="{968D0535-906A-42BE-A806-BB0B1034197E}" type="presOf" srcId="{5F794314-57A1-4DB7-A123-895EDB57898C}" destId="{E4D6AF2C-ACB9-45FD-90A1-7D69A145E614}" srcOrd="0" destOrd="0" presId="urn:microsoft.com/office/officeart/2009/3/layout/DescendingProcess"/>
    <dgm:cxn modelId="{1B0A5EB5-A1BA-464E-9519-202EC14B6D99}" srcId="{94461B86-C93E-468D-8E9C-B80925D374E3}" destId="{5F794314-57A1-4DB7-A123-895EDB57898C}" srcOrd="0" destOrd="0" parTransId="{75CA199D-3055-4E23-9949-D4F4116F8F3A}" sibTransId="{ED5790D2-9E82-4ACF-A982-7C296983ECE2}"/>
    <dgm:cxn modelId="{3158DDEA-0FB3-4DC3-AE1D-40A3D2223F73}" type="presOf" srcId="{94461B86-C93E-468D-8E9C-B80925D374E3}" destId="{5AE43AFD-FB26-4235-87D5-80E76A97CB41}" srcOrd="0" destOrd="0" presId="urn:microsoft.com/office/officeart/2009/3/layout/DescendingProcess"/>
    <dgm:cxn modelId="{66B971A2-6A53-40FC-920A-585F74CC1B36}" type="presParOf" srcId="{5AE43AFD-FB26-4235-87D5-80E76A97CB41}" destId="{1B49B832-8753-4CB8-B663-6430675AB7BD}" srcOrd="0" destOrd="0" presId="urn:microsoft.com/office/officeart/2009/3/layout/DescendingProcess"/>
    <dgm:cxn modelId="{B46CFDB0-2B94-49CB-A0D7-4EE7853FE45A}" type="presParOf" srcId="{5AE43AFD-FB26-4235-87D5-80E76A97CB41}" destId="{E4D6AF2C-ACB9-45FD-90A1-7D69A145E614}" srcOrd="1"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461B86-C93E-468D-8E9C-B80925D374E3}"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GB"/>
        </a:p>
      </dgm:t>
    </dgm:pt>
    <dgm:pt modelId="{5F794314-57A1-4DB7-A123-895EDB57898C}">
      <dgm:prSet/>
      <dgm:spPr/>
      <dgm:t>
        <a:bodyPr/>
        <a:lstStyle/>
        <a:p>
          <a:r>
            <a:rPr lang="en-GB" dirty="0"/>
            <a:t> </a:t>
          </a:r>
        </a:p>
      </dgm:t>
    </dgm:pt>
    <dgm:pt modelId="{ED5790D2-9E82-4ACF-A982-7C296983ECE2}" type="sibTrans" cxnId="{1B0A5EB5-A1BA-464E-9519-202EC14B6D99}">
      <dgm:prSet/>
      <dgm:spPr/>
      <dgm:t>
        <a:bodyPr/>
        <a:lstStyle/>
        <a:p>
          <a:endParaRPr lang="en-GB"/>
        </a:p>
      </dgm:t>
    </dgm:pt>
    <dgm:pt modelId="{75CA199D-3055-4E23-9949-D4F4116F8F3A}" type="parTrans" cxnId="{1B0A5EB5-A1BA-464E-9519-202EC14B6D99}">
      <dgm:prSet/>
      <dgm:spPr/>
      <dgm:t>
        <a:bodyPr/>
        <a:lstStyle/>
        <a:p>
          <a:endParaRPr lang="en-GB"/>
        </a:p>
      </dgm:t>
    </dgm:pt>
    <dgm:pt modelId="{5AE43AFD-FB26-4235-87D5-80E76A97CB41}" type="pres">
      <dgm:prSet presAssocID="{94461B86-C93E-468D-8E9C-B80925D374E3}" presName="Name0" presStyleCnt="0">
        <dgm:presLayoutVars>
          <dgm:chMax val="7"/>
          <dgm:chPref val="5"/>
        </dgm:presLayoutVars>
      </dgm:prSet>
      <dgm:spPr/>
    </dgm:pt>
    <dgm:pt modelId="{1B49B832-8753-4CB8-B663-6430675AB7BD}" type="pres">
      <dgm:prSet presAssocID="{94461B86-C93E-468D-8E9C-B80925D374E3}" presName="arrowNode" presStyleLbl="node1" presStyleIdx="0" presStyleCnt="1" custAng="685547" custScaleX="106010" custLinFactNeighborX="-73730"/>
      <dgm:spPr/>
    </dgm:pt>
    <dgm:pt modelId="{E4D6AF2C-ACB9-45FD-90A1-7D69A145E614}" type="pres">
      <dgm:prSet presAssocID="{5F794314-57A1-4DB7-A123-895EDB57898C}" presName="txNode1" presStyleLbl="revTx" presStyleIdx="0" presStyleCnt="1">
        <dgm:presLayoutVars>
          <dgm:bulletEnabled val="1"/>
        </dgm:presLayoutVars>
      </dgm:prSet>
      <dgm:spPr/>
    </dgm:pt>
  </dgm:ptLst>
  <dgm:cxnLst>
    <dgm:cxn modelId="{29AE4335-0F8A-41D6-BB24-AACFC87A9729}" type="presOf" srcId="{94461B86-C93E-468D-8E9C-B80925D374E3}" destId="{5AE43AFD-FB26-4235-87D5-80E76A97CB41}" srcOrd="0" destOrd="0" presId="urn:microsoft.com/office/officeart/2009/3/layout/DescendingProcess"/>
    <dgm:cxn modelId="{1B0A5EB5-A1BA-464E-9519-202EC14B6D99}" srcId="{94461B86-C93E-468D-8E9C-B80925D374E3}" destId="{5F794314-57A1-4DB7-A123-895EDB57898C}" srcOrd="0" destOrd="0" parTransId="{75CA199D-3055-4E23-9949-D4F4116F8F3A}" sibTransId="{ED5790D2-9E82-4ACF-A982-7C296983ECE2}"/>
    <dgm:cxn modelId="{9E3CD8BE-71A6-41B3-A911-7911D1BC703D}" type="presOf" srcId="{5F794314-57A1-4DB7-A123-895EDB57898C}" destId="{E4D6AF2C-ACB9-45FD-90A1-7D69A145E614}" srcOrd="0" destOrd="0" presId="urn:microsoft.com/office/officeart/2009/3/layout/DescendingProcess"/>
    <dgm:cxn modelId="{D104BA6A-5907-490E-A657-0DF4BD20E348}" type="presParOf" srcId="{5AE43AFD-FB26-4235-87D5-80E76A97CB41}" destId="{1B49B832-8753-4CB8-B663-6430675AB7BD}" srcOrd="0" destOrd="0" presId="urn:microsoft.com/office/officeart/2009/3/layout/DescendingProcess"/>
    <dgm:cxn modelId="{0410BA26-094B-4D07-AE1B-4A6193D875C5}" type="presParOf" srcId="{5AE43AFD-FB26-4235-87D5-80E76A97CB41}" destId="{E4D6AF2C-ACB9-45FD-90A1-7D69A145E614}" srcOrd="1"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9B832-8753-4CB8-B663-6430675AB7BD}">
      <dsp:nvSpPr>
        <dsp:cNvPr id="0" name=""/>
        <dsp:cNvSpPr/>
      </dsp:nvSpPr>
      <dsp:spPr>
        <a:xfrm rot="5081921">
          <a:off x="-463113" y="844661"/>
          <a:ext cx="4191005" cy="3263676"/>
        </a:xfrm>
        <a:prstGeom prst="swooshArrow">
          <a:avLst>
            <a:gd name="adj1" fmla="val 16310"/>
            <a:gd name="adj2" fmla="val 313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D6AF2C-ACB9-45FD-90A1-7D69A145E614}">
      <dsp:nvSpPr>
        <dsp:cNvPr id="0" name=""/>
        <dsp:cNvSpPr/>
      </dsp:nvSpPr>
      <dsp:spPr>
        <a:xfrm>
          <a:off x="1629101" y="0"/>
          <a:ext cx="2015871" cy="792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ctr" defTabSz="2133600">
            <a:lnSpc>
              <a:spcPct val="90000"/>
            </a:lnSpc>
            <a:spcBef>
              <a:spcPct val="0"/>
            </a:spcBef>
            <a:spcAft>
              <a:spcPct val="35000"/>
            </a:spcAft>
            <a:buNone/>
          </a:pPr>
          <a:r>
            <a:rPr lang="en-GB" sz="4800" kern="1200" dirty="0"/>
            <a:t> </a:t>
          </a:r>
        </a:p>
      </dsp:txBody>
      <dsp:txXfrm>
        <a:off x="1629101" y="0"/>
        <a:ext cx="2015871" cy="792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9B832-8753-4CB8-B663-6430675AB7BD}">
      <dsp:nvSpPr>
        <dsp:cNvPr id="0" name=""/>
        <dsp:cNvSpPr/>
      </dsp:nvSpPr>
      <dsp:spPr>
        <a:xfrm rot="5081921">
          <a:off x="-463113" y="844661"/>
          <a:ext cx="4191005" cy="3263676"/>
        </a:xfrm>
        <a:prstGeom prst="swooshArrow">
          <a:avLst>
            <a:gd name="adj1" fmla="val 16310"/>
            <a:gd name="adj2" fmla="val 313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D6AF2C-ACB9-45FD-90A1-7D69A145E614}">
      <dsp:nvSpPr>
        <dsp:cNvPr id="0" name=""/>
        <dsp:cNvSpPr/>
      </dsp:nvSpPr>
      <dsp:spPr>
        <a:xfrm>
          <a:off x="1629101" y="0"/>
          <a:ext cx="2015871" cy="792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ctr" defTabSz="2133600">
            <a:lnSpc>
              <a:spcPct val="90000"/>
            </a:lnSpc>
            <a:spcBef>
              <a:spcPct val="0"/>
            </a:spcBef>
            <a:spcAft>
              <a:spcPct val="35000"/>
            </a:spcAft>
            <a:buNone/>
          </a:pPr>
          <a:r>
            <a:rPr lang="en-GB" sz="4800" kern="1200" dirty="0"/>
            <a:t> </a:t>
          </a:r>
        </a:p>
      </dsp:txBody>
      <dsp:txXfrm>
        <a:off x="1629101" y="0"/>
        <a:ext cx="2015871" cy="792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9B832-8753-4CB8-B663-6430675AB7BD}">
      <dsp:nvSpPr>
        <dsp:cNvPr id="0" name=""/>
        <dsp:cNvSpPr/>
      </dsp:nvSpPr>
      <dsp:spPr>
        <a:xfrm rot="5081921">
          <a:off x="-463113" y="844661"/>
          <a:ext cx="4191005" cy="3263676"/>
        </a:xfrm>
        <a:prstGeom prst="swooshArrow">
          <a:avLst>
            <a:gd name="adj1" fmla="val 16310"/>
            <a:gd name="adj2" fmla="val 313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D6AF2C-ACB9-45FD-90A1-7D69A145E614}">
      <dsp:nvSpPr>
        <dsp:cNvPr id="0" name=""/>
        <dsp:cNvSpPr/>
      </dsp:nvSpPr>
      <dsp:spPr>
        <a:xfrm>
          <a:off x="1629101" y="0"/>
          <a:ext cx="2015871" cy="792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ctr" defTabSz="2133600">
            <a:lnSpc>
              <a:spcPct val="90000"/>
            </a:lnSpc>
            <a:spcBef>
              <a:spcPct val="0"/>
            </a:spcBef>
            <a:spcAft>
              <a:spcPct val="35000"/>
            </a:spcAft>
            <a:buNone/>
          </a:pPr>
          <a:r>
            <a:rPr lang="en-GB" sz="4800" kern="1200" dirty="0"/>
            <a:t> </a:t>
          </a:r>
        </a:p>
      </dsp:txBody>
      <dsp:txXfrm>
        <a:off x="1629101" y="0"/>
        <a:ext cx="2015871" cy="792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9B832-8753-4CB8-B663-6430675AB7BD}">
      <dsp:nvSpPr>
        <dsp:cNvPr id="0" name=""/>
        <dsp:cNvSpPr/>
      </dsp:nvSpPr>
      <dsp:spPr>
        <a:xfrm rot="5081921">
          <a:off x="-463113" y="844661"/>
          <a:ext cx="4191005" cy="3263676"/>
        </a:xfrm>
        <a:prstGeom prst="swooshArrow">
          <a:avLst>
            <a:gd name="adj1" fmla="val 16310"/>
            <a:gd name="adj2" fmla="val 313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D6AF2C-ACB9-45FD-90A1-7D69A145E614}">
      <dsp:nvSpPr>
        <dsp:cNvPr id="0" name=""/>
        <dsp:cNvSpPr/>
      </dsp:nvSpPr>
      <dsp:spPr>
        <a:xfrm>
          <a:off x="1629101" y="0"/>
          <a:ext cx="2015871" cy="792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ctr" defTabSz="2133600">
            <a:lnSpc>
              <a:spcPct val="90000"/>
            </a:lnSpc>
            <a:spcBef>
              <a:spcPct val="0"/>
            </a:spcBef>
            <a:spcAft>
              <a:spcPct val="35000"/>
            </a:spcAft>
            <a:buNone/>
          </a:pPr>
          <a:r>
            <a:rPr lang="en-GB" sz="4800" kern="1200" dirty="0"/>
            <a:t> </a:t>
          </a:r>
        </a:p>
      </dsp:txBody>
      <dsp:txXfrm>
        <a:off x="1629101" y="0"/>
        <a:ext cx="2015871" cy="7924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9B832-8753-4CB8-B663-6430675AB7BD}">
      <dsp:nvSpPr>
        <dsp:cNvPr id="0" name=""/>
        <dsp:cNvSpPr/>
      </dsp:nvSpPr>
      <dsp:spPr>
        <a:xfrm rot="5081921">
          <a:off x="-463113" y="844661"/>
          <a:ext cx="4191005" cy="3263676"/>
        </a:xfrm>
        <a:prstGeom prst="swooshArrow">
          <a:avLst>
            <a:gd name="adj1" fmla="val 16310"/>
            <a:gd name="adj2" fmla="val 313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D6AF2C-ACB9-45FD-90A1-7D69A145E614}">
      <dsp:nvSpPr>
        <dsp:cNvPr id="0" name=""/>
        <dsp:cNvSpPr/>
      </dsp:nvSpPr>
      <dsp:spPr>
        <a:xfrm>
          <a:off x="1629101" y="0"/>
          <a:ext cx="2015871" cy="792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ctr" defTabSz="2133600">
            <a:lnSpc>
              <a:spcPct val="90000"/>
            </a:lnSpc>
            <a:spcBef>
              <a:spcPct val="0"/>
            </a:spcBef>
            <a:spcAft>
              <a:spcPct val="35000"/>
            </a:spcAft>
            <a:buNone/>
          </a:pPr>
          <a:r>
            <a:rPr lang="en-GB" sz="4800" kern="1200" dirty="0"/>
            <a:t> </a:t>
          </a:r>
        </a:p>
      </dsp:txBody>
      <dsp:txXfrm>
        <a:off x="1629101" y="0"/>
        <a:ext cx="2015871" cy="792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9B832-8753-4CB8-B663-6430675AB7BD}">
      <dsp:nvSpPr>
        <dsp:cNvPr id="0" name=""/>
        <dsp:cNvSpPr/>
      </dsp:nvSpPr>
      <dsp:spPr>
        <a:xfrm rot="5081921">
          <a:off x="-463113" y="844661"/>
          <a:ext cx="4191005" cy="3263676"/>
        </a:xfrm>
        <a:prstGeom prst="swooshArrow">
          <a:avLst>
            <a:gd name="adj1" fmla="val 16310"/>
            <a:gd name="adj2" fmla="val 313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D6AF2C-ACB9-45FD-90A1-7D69A145E614}">
      <dsp:nvSpPr>
        <dsp:cNvPr id="0" name=""/>
        <dsp:cNvSpPr/>
      </dsp:nvSpPr>
      <dsp:spPr>
        <a:xfrm>
          <a:off x="1629101" y="0"/>
          <a:ext cx="2015871" cy="792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ctr" defTabSz="2133600">
            <a:lnSpc>
              <a:spcPct val="90000"/>
            </a:lnSpc>
            <a:spcBef>
              <a:spcPct val="0"/>
            </a:spcBef>
            <a:spcAft>
              <a:spcPct val="35000"/>
            </a:spcAft>
            <a:buNone/>
          </a:pPr>
          <a:r>
            <a:rPr lang="en-GB" sz="4800" kern="1200" dirty="0"/>
            <a:t> </a:t>
          </a:r>
        </a:p>
      </dsp:txBody>
      <dsp:txXfrm>
        <a:off x="1629101" y="0"/>
        <a:ext cx="2015871" cy="792480"/>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6BDA18-A924-4623-AFDA-7F89229823E3}" type="datetimeFigureOut">
              <a:rPr lang="en-GB" smtClean="0"/>
              <a:t>14/10/2025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B37484-4BD0-4B53-9749-250372656A21}" type="slidenum">
              <a:rPr lang="en-GB" smtClean="0"/>
              <a:t>‹#›</a:t>
            </a:fld>
            <a:endParaRPr lang="en-GB"/>
          </a:p>
        </p:txBody>
      </p:sp>
    </p:spTree>
    <p:extLst>
      <p:ext uri="{BB962C8B-B14F-4D97-AF65-F5344CB8AC3E}">
        <p14:creationId xmlns:p14="http://schemas.microsoft.com/office/powerpoint/2010/main" val="8084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882184">
              <a:defRPr sz="2200" b="1">
                <a:solidFill>
                  <a:schemeClr val="tx1"/>
                </a:solidFill>
                <a:latin typeface="Avalon" pitchFamily="34" charset="0"/>
              </a:defRPr>
            </a:lvl1pPr>
            <a:lvl2pPr marL="685817" indent="-263776" defTabSz="882184">
              <a:defRPr sz="2200" b="1">
                <a:solidFill>
                  <a:schemeClr val="tx1"/>
                </a:solidFill>
                <a:latin typeface="Avalon" pitchFamily="34" charset="0"/>
              </a:defRPr>
            </a:lvl2pPr>
            <a:lvl3pPr marL="1055103" indent="-211021" defTabSz="882184">
              <a:defRPr sz="2200" b="1">
                <a:solidFill>
                  <a:schemeClr val="tx1"/>
                </a:solidFill>
                <a:latin typeface="Avalon" pitchFamily="34" charset="0"/>
              </a:defRPr>
            </a:lvl3pPr>
            <a:lvl4pPr marL="1477145" indent="-211021" defTabSz="882184">
              <a:defRPr sz="2200" b="1">
                <a:solidFill>
                  <a:schemeClr val="tx1"/>
                </a:solidFill>
                <a:latin typeface="Avalon" pitchFamily="34" charset="0"/>
              </a:defRPr>
            </a:lvl4pPr>
            <a:lvl5pPr marL="1899186" indent="-211021" defTabSz="882184">
              <a:defRPr sz="2200" b="1">
                <a:solidFill>
                  <a:schemeClr val="tx1"/>
                </a:solidFill>
                <a:latin typeface="Avalon" pitchFamily="34" charset="0"/>
              </a:defRPr>
            </a:lvl5pPr>
            <a:lvl6pPr marL="2321227" indent="-211021" defTabSz="882184" eaLnBrk="0" fontAlgn="base" hangingPunct="0">
              <a:spcBef>
                <a:spcPct val="0"/>
              </a:spcBef>
              <a:spcAft>
                <a:spcPct val="0"/>
              </a:spcAft>
              <a:defRPr sz="2200" b="1">
                <a:solidFill>
                  <a:schemeClr val="tx1"/>
                </a:solidFill>
                <a:latin typeface="Avalon" pitchFamily="34" charset="0"/>
              </a:defRPr>
            </a:lvl6pPr>
            <a:lvl7pPr marL="2743269" indent="-211021" defTabSz="882184" eaLnBrk="0" fontAlgn="base" hangingPunct="0">
              <a:spcBef>
                <a:spcPct val="0"/>
              </a:spcBef>
              <a:spcAft>
                <a:spcPct val="0"/>
              </a:spcAft>
              <a:defRPr sz="2200" b="1">
                <a:solidFill>
                  <a:schemeClr val="tx1"/>
                </a:solidFill>
                <a:latin typeface="Avalon" pitchFamily="34" charset="0"/>
              </a:defRPr>
            </a:lvl7pPr>
            <a:lvl8pPr marL="3165310" indent="-211021" defTabSz="882184" eaLnBrk="0" fontAlgn="base" hangingPunct="0">
              <a:spcBef>
                <a:spcPct val="0"/>
              </a:spcBef>
              <a:spcAft>
                <a:spcPct val="0"/>
              </a:spcAft>
              <a:defRPr sz="2200" b="1">
                <a:solidFill>
                  <a:schemeClr val="tx1"/>
                </a:solidFill>
                <a:latin typeface="Avalon" pitchFamily="34" charset="0"/>
              </a:defRPr>
            </a:lvl8pPr>
            <a:lvl9pPr marL="3587351" indent="-211021" defTabSz="882184" eaLnBrk="0" fontAlgn="base" hangingPunct="0">
              <a:spcBef>
                <a:spcPct val="0"/>
              </a:spcBef>
              <a:spcAft>
                <a:spcPct val="0"/>
              </a:spcAft>
              <a:defRPr sz="2200" b="1">
                <a:solidFill>
                  <a:schemeClr val="tx1"/>
                </a:solidFill>
                <a:latin typeface="Avalon" pitchFamily="34" charset="0"/>
              </a:defRPr>
            </a:lvl9pPr>
          </a:lstStyle>
          <a:p>
            <a:fld id="{122A241B-7A5C-42F2-96A4-D72A8EACE48C}" type="slidenum">
              <a:rPr lang="en-GB" altLang="en-US" sz="1200" b="0">
                <a:latin typeface="Times New Roman" pitchFamily="18" charset="0"/>
              </a:rPr>
              <a:pPr/>
              <a:t>2</a:t>
            </a:fld>
            <a:endParaRPr lang="en-GB" altLang="en-US" sz="1200" b="0">
              <a:latin typeface="Times New Roman" pitchFamily="18" charset="0"/>
            </a:endParaRPr>
          </a:p>
        </p:txBody>
      </p:sp>
      <p:sp>
        <p:nvSpPr>
          <p:cNvPr id="52227" name="Rectangle 2"/>
          <p:cNvSpPr>
            <a:spLocks noGrp="1" noRot="1" noChangeAspect="1" noChangeArrowheads="1" noTextEdit="1"/>
          </p:cNvSpPr>
          <p:nvPr>
            <p:ph type="sldImg"/>
          </p:nvPr>
        </p:nvSpPr>
        <p:spPr>
          <a:xfrm>
            <a:off x="1143000" y="685800"/>
            <a:ext cx="4572000" cy="3429000"/>
          </a:xfrm>
          <a:ln/>
        </p:spPr>
      </p:sp>
      <p:sp>
        <p:nvSpPr>
          <p:cNvPr id="52228" name="Rectangle 3"/>
          <p:cNvSpPr>
            <a:spLocks noGrp="1" noChangeArrowheads="1"/>
          </p:cNvSpPr>
          <p:nvPr>
            <p:ph type="body" idx="1"/>
          </p:nvPr>
        </p:nvSpPr>
        <p:spPr>
          <a:noFill/>
        </p:spPr>
        <p:txBody>
          <a:bodyPr/>
          <a:lstStyle/>
          <a:p>
            <a:r>
              <a:rPr lang="en-GB" altLang="en-US"/>
              <a:t>Descriptive statistics is about summarizing and presenting data. This week we will look at presenting. Unless there are only a small number of values it can be hard to make sense of raw data.</a:t>
            </a: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11</a:t>
            </a:fld>
            <a:endParaRPr lang="en-GB"/>
          </a:p>
        </p:txBody>
      </p:sp>
    </p:spTree>
    <p:extLst>
      <p:ext uri="{BB962C8B-B14F-4D97-AF65-F5344CB8AC3E}">
        <p14:creationId xmlns:p14="http://schemas.microsoft.com/office/powerpoint/2010/main" val="1475852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14</a:t>
            </a:fld>
            <a:endParaRPr lang="en-GB"/>
          </a:p>
        </p:txBody>
      </p:sp>
    </p:spTree>
    <p:extLst>
      <p:ext uri="{BB962C8B-B14F-4D97-AF65-F5344CB8AC3E}">
        <p14:creationId xmlns:p14="http://schemas.microsoft.com/office/powerpoint/2010/main" val="3094989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882184">
              <a:defRPr sz="2200" b="1">
                <a:solidFill>
                  <a:schemeClr val="tx1"/>
                </a:solidFill>
                <a:latin typeface="Avalon" pitchFamily="34" charset="0"/>
              </a:defRPr>
            </a:lvl1pPr>
            <a:lvl2pPr marL="685817" indent="-263776" defTabSz="882184">
              <a:defRPr sz="2200" b="1">
                <a:solidFill>
                  <a:schemeClr val="tx1"/>
                </a:solidFill>
                <a:latin typeface="Avalon" pitchFamily="34" charset="0"/>
              </a:defRPr>
            </a:lvl2pPr>
            <a:lvl3pPr marL="1055103" indent="-211021" defTabSz="882184">
              <a:defRPr sz="2200" b="1">
                <a:solidFill>
                  <a:schemeClr val="tx1"/>
                </a:solidFill>
                <a:latin typeface="Avalon" pitchFamily="34" charset="0"/>
              </a:defRPr>
            </a:lvl3pPr>
            <a:lvl4pPr marL="1477145" indent="-211021" defTabSz="882184">
              <a:defRPr sz="2200" b="1">
                <a:solidFill>
                  <a:schemeClr val="tx1"/>
                </a:solidFill>
                <a:latin typeface="Avalon" pitchFamily="34" charset="0"/>
              </a:defRPr>
            </a:lvl4pPr>
            <a:lvl5pPr marL="1899186" indent="-211021" defTabSz="882184">
              <a:defRPr sz="2200" b="1">
                <a:solidFill>
                  <a:schemeClr val="tx1"/>
                </a:solidFill>
                <a:latin typeface="Avalon" pitchFamily="34" charset="0"/>
              </a:defRPr>
            </a:lvl5pPr>
            <a:lvl6pPr marL="2321227" indent="-211021" defTabSz="882184" eaLnBrk="0" fontAlgn="base" hangingPunct="0">
              <a:spcBef>
                <a:spcPct val="0"/>
              </a:spcBef>
              <a:spcAft>
                <a:spcPct val="0"/>
              </a:spcAft>
              <a:defRPr sz="2200" b="1">
                <a:solidFill>
                  <a:schemeClr val="tx1"/>
                </a:solidFill>
                <a:latin typeface="Avalon" pitchFamily="34" charset="0"/>
              </a:defRPr>
            </a:lvl6pPr>
            <a:lvl7pPr marL="2743269" indent="-211021" defTabSz="882184" eaLnBrk="0" fontAlgn="base" hangingPunct="0">
              <a:spcBef>
                <a:spcPct val="0"/>
              </a:spcBef>
              <a:spcAft>
                <a:spcPct val="0"/>
              </a:spcAft>
              <a:defRPr sz="2200" b="1">
                <a:solidFill>
                  <a:schemeClr val="tx1"/>
                </a:solidFill>
                <a:latin typeface="Avalon" pitchFamily="34" charset="0"/>
              </a:defRPr>
            </a:lvl7pPr>
            <a:lvl8pPr marL="3165310" indent="-211021" defTabSz="882184" eaLnBrk="0" fontAlgn="base" hangingPunct="0">
              <a:spcBef>
                <a:spcPct val="0"/>
              </a:spcBef>
              <a:spcAft>
                <a:spcPct val="0"/>
              </a:spcAft>
              <a:defRPr sz="2200" b="1">
                <a:solidFill>
                  <a:schemeClr val="tx1"/>
                </a:solidFill>
                <a:latin typeface="Avalon" pitchFamily="34" charset="0"/>
              </a:defRPr>
            </a:lvl8pPr>
            <a:lvl9pPr marL="3587351" indent="-211021" defTabSz="882184" eaLnBrk="0" fontAlgn="base" hangingPunct="0">
              <a:spcBef>
                <a:spcPct val="0"/>
              </a:spcBef>
              <a:spcAft>
                <a:spcPct val="0"/>
              </a:spcAft>
              <a:defRPr sz="2200" b="1">
                <a:solidFill>
                  <a:schemeClr val="tx1"/>
                </a:solidFill>
                <a:latin typeface="Avalon" pitchFamily="34" charset="0"/>
              </a:defRPr>
            </a:lvl9pPr>
          </a:lstStyle>
          <a:p>
            <a:fld id="{122A241B-7A5C-42F2-96A4-D72A8EACE48C}" type="slidenum">
              <a:rPr lang="en-GB" altLang="en-US" sz="1200" b="0">
                <a:latin typeface="Times New Roman" pitchFamily="18" charset="0"/>
              </a:rPr>
              <a:pPr/>
              <a:t>17</a:t>
            </a:fld>
            <a:endParaRPr lang="en-GB" altLang="en-US" sz="1200" b="0">
              <a:latin typeface="Times New Roman" pitchFamily="18" charset="0"/>
            </a:endParaRPr>
          </a:p>
        </p:txBody>
      </p:sp>
      <p:sp>
        <p:nvSpPr>
          <p:cNvPr id="52227" name="Rectangle 2"/>
          <p:cNvSpPr>
            <a:spLocks noGrp="1" noRot="1" noChangeAspect="1" noChangeArrowheads="1" noTextEdit="1"/>
          </p:cNvSpPr>
          <p:nvPr>
            <p:ph type="sldImg"/>
          </p:nvPr>
        </p:nvSpPr>
        <p:spPr>
          <a:xfrm>
            <a:off x="1143000" y="685800"/>
            <a:ext cx="4572000" cy="3429000"/>
          </a:xfrm>
          <a:ln/>
        </p:spPr>
      </p:sp>
      <p:sp>
        <p:nvSpPr>
          <p:cNvPr id="52228" name="Rectangle 3"/>
          <p:cNvSpPr>
            <a:spLocks noGrp="1" noChangeArrowheads="1"/>
          </p:cNvSpPr>
          <p:nvPr>
            <p:ph type="body" idx="1"/>
          </p:nvPr>
        </p:nvSpPr>
        <p:spPr>
          <a:noFill/>
        </p:spPr>
        <p:txBody>
          <a:bodyPr/>
          <a:lstStyle/>
          <a:p>
            <a:r>
              <a:rPr lang="en-GB" altLang="en-US"/>
              <a:t>Descriptive statistics is about summarizing and presenting data. This week we will look at presenting. Unless there are only a small number of values it can be hard to make sense of raw data.</a:t>
            </a: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18</a:t>
            </a:fld>
            <a:endParaRPr lang="en-GB"/>
          </a:p>
        </p:txBody>
      </p:sp>
    </p:spTree>
    <p:extLst>
      <p:ext uri="{BB962C8B-B14F-4D97-AF65-F5344CB8AC3E}">
        <p14:creationId xmlns:p14="http://schemas.microsoft.com/office/powerpoint/2010/main" val="2923863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FE3561-7C0E-4AAA-9215-AE646C016D14}" type="slidenum">
              <a:rPr lang="en-GB" altLang="en-US"/>
              <a:pPr/>
              <a:t>19</a:t>
            </a:fld>
            <a:endParaRPr lang="en-GB" alt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r>
              <a:rPr lang="en-GB" altLang="en-US"/>
              <a:t>this link between the area under the pdf and probability is a think we make use of in statistics to tell is how likely events are</a:t>
            </a: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20</a:t>
            </a:fld>
            <a:endParaRPr lang="en-GB"/>
          </a:p>
        </p:txBody>
      </p:sp>
    </p:spTree>
    <p:extLst>
      <p:ext uri="{BB962C8B-B14F-4D97-AF65-F5344CB8AC3E}">
        <p14:creationId xmlns:p14="http://schemas.microsoft.com/office/powerpoint/2010/main" val="2168508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21</a:t>
            </a:fld>
            <a:endParaRPr lang="en-GB"/>
          </a:p>
        </p:txBody>
      </p:sp>
    </p:spTree>
    <p:extLst>
      <p:ext uri="{BB962C8B-B14F-4D97-AF65-F5344CB8AC3E}">
        <p14:creationId xmlns:p14="http://schemas.microsoft.com/office/powerpoint/2010/main" val="1756297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22</a:t>
            </a:fld>
            <a:endParaRPr lang="en-GB"/>
          </a:p>
        </p:txBody>
      </p:sp>
    </p:spTree>
    <p:extLst>
      <p:ext uri="{BB962C8B-B14F-4D97-AF65-F5344CB8AC3E}">
        <p14:creationId xmlns:p14="http://schemas.microsoft.com/office/powerpoint/2010/main" val="2575275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882184">
              <a:defRPr sz="2200" b="1">
                <a:solidFill>
                  <a:schemeClr val="tx1"/>
                </a:solidFill>
                <a:latin typeface="Avalon" pitchFamily="34" charset="0"/>
              </a:defRPr>
            </a:lvl1pPr>
            <a:lvl2pPr marL="685817" indent="-263776" defTabSz="882184">
              <a:defRPr sz="2200" b="1">
                <a:solidFill>
                  <a:schemeClr val="tx1"/>
                </a:solidFill>
                <a:latin typeface="Avalon" pitchFamily="34" charset="0"/>
              </a:defRPr>
            </a:lvl2pPr>
            <a:lvl3pPr marL="1055103" indent="-211021" defTabSz="882184">
              <a:defRPr sz="2200" b="1">
                <a:solidFill>
                  <a:schemeClr val="tx1"/>
                </a:solidFill>
                <a:latin typeface="Avalon" pitchFamily="34" charset="0"/>
              </a:defRPr>
            </a:lvl3pPr>
            <a:lvl4pPr marL="1477145" indent="-211021" defTabSz="882184">
              <a:defRPr sz="2200" b="1">
                <a:solidFill>
                  <a:schemeClr val="tx1"/>
                </a:solidFill>
                <a:latin typeface="Avalon" pitchFamily="34" charset="0"/>
              </a:defRPr>
            </a:lvl4pPr>
            <a:lvl5pPr marL="1899186" indent="-211021" defTabSz="882184">
              <a:defRPr sz="2200" b="1">
                <a:solidFill>
                  <a:schemeClr val="tx1"/>
                </a:solidFill>
                <a:latin typeface="Avalon" pitchFamily="34" charset="0"/>
              </a:defRPr>
            </a:lvl5pPr>
            <a:lvl6pPr marL="2321227" indent="-211021" defTabSz="882184" eaLnBrk="0" fontAlgn="base" hangingPunct="0">
              <a:spcBef>
                <a:spcPct val="0"/>
              </a:spcBef>
              <a:spcAft>
                <a:spcPct val="0"/>
              </a:spcAft>
              <a:defRPr sz="2200" b="1">
                <a:solidFill>
                  <a:schemeClr val="tx1"/>
                </a:solidFill>
                <a:latin typeface="Avalon" pitchFamily="34" charset="0"/>
              </a:defRPr>
            </a:lvl6pPr>
            <a:lvl7pPr marL="2743269" indent="-211021" defTabSz="882184" eaLnBrk="0" fontAlgn="base" hangingPunct="0">
              <a:spcBef>
                <a:spcPct val="0"/>
              </a:spcBef>
              <a:spcAft>
                <a:spcPct val="0"/>
              </a:spcAft>
              <a:defRPr sz="2200" b="1">
                <a:solidFill>
                  <a:schemeClr val="tx1"/>
                </a:solidFill>
                <a:latin typeface="Avalon" pitchFamily="34" charset="0"/>
              </a:defRPr>
            </a:lvl7pPr>
            <a:lvl8pPr marL="3165310" indent="-211021" defTabSz="882184" eaLnBrk="0" fontAlgn="base" hangingPunct="0">
              <a:spcBef>
                <a:spcPct val="0"/>
              </a:spcBef>
              <a:spcAft>
                <a:spcPct val="0"/>
              </a:spcAft>
              <a:defRPr sz="2200" b="1">
                <a:solidFill>
                  <a:schemeClr val="tx1"/>
                </a:solidFill>
                <a:latin typeface="Avalon" pitchFamily="34" charset="0"/>
              </a:defRPr>
            </a:lvl8pPr>
            <a:lvl9pPr marL="3587351" indent="-211021" defTabSz="882184" eaLnBrk="0" fontAlgn="base" hangingPunct="0">
              <a:spcBef>
                <a:spcPct val="0"/>
              </a:spcBef>
              <a:spcAft>
                <a:spcPct val="0"/>
              </a:spcAft>
              <a:defRPr sz="2200" b="1">
                <a:solidFill>
                  <a:schemeClr val="tx1"/>
                </a:solidFill>
                <a:latin typeface="Avalon" pitchFamily="34" charset="0"/>
              </a:defRPr>
            </a:lvl9pPr>
          </a:lstStyle>
          <a:p>
            <a:fld id="{122A241B-7A5C-42F2-96A4-D72A8EACE48C}" type="slidenum">
              <a:rPr lang="en-GB" altLang="en-US" sz="1200" b="0">
                <a:latin typeface="Times New Roman" pitchFamily="18" charset="0"/>
              </a:rPr>
              <a:pPr/>
              <a:t>32</a:t>
            </a:fld>
            <a:endParaRPr lang="en-GB" altLang="en-US" sz="1200" b="0">
              <a:latin typeface="Times New Roman" pitchFamily="18" charset="0"/>
            </a:endParaRPr>
          </a:p>
        </p:txBody>
      </p:sp>
      <p:sp>
        <p:nvSpPr>
          <p:cNvPr id="52227" name="Rectangle 2"/>
          <p:cNvSpPr>
            <a:spLocks noGrp="1" noRot="1" noChangeAspect="1" noChangeArrowheads="1" noTextEdit="1"/>
          </p:cNvSpPr>
          <p:nvPr>
            <p:ph type="sldImg"/>
          </p:nvPr>
        </p:nvSpPr>
        <p:spPr>
          <a:xfrm>
            <a:off x="1143000" y="685800"/>
            <a:ext cx="4572000" cy="3429000"/>
          </a:xfrm>
          <a:ln/>
        </p:spPr>
      </p:sp>
      <p:sp>
        <p:nvSpPr>
          <p:cNvPr id="52228" name="Rectangle 3"/>
          <p:cNvSpPr>
            <a:spLocks noGrp="1" noChangeArrowheads="1"/>
          </p:cNvSpPr>
          <p:nvPr>
            <p:ph type="body" idx="1"/>
          </p:nvPr>
        </p:nvSpPr>
        <p:spPr>
          <a:noFill/>
        </p:spPr>
        <p:txBody>
          <a:bodyPr/>
          <a:lstStyle/>
          <a:p>
            <a:r>
              <a:rPr lang="en-GB" altLang="en-US" dirty="0"/>
              <a:t>Descriptive statistics is about summarizing and presenting data. This week we will look at presenting. Unless there are only a small number of values it can be hard to make sense of raw data.</a:t>
            </a:r>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F06BB0-9F33-44DD-861F-23810FA8E6A3}" type="slidenum">
              <a:rPr lang="en-GB" altLang="en-US"/>
              <a:pPr/>
              <a:t>33</a:t>
            </a:fld>
            <a:endParaRPr lang="en-GB" alt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r>
              <a:rPr lang="en-GB" altLang="en-US"/>
              <a:t>This is the bell shaped distribution I talked of in an earlier lecture – this version is more accurately drawn. The distribution of many physical and psychological quantities is approximately normal, for example the heights of men, the weights of sacks of flour coming off a production line, download times for web pages. The normal distribution is important in the context if statistics because it provides the basis for statistical inference and some statistical tests.</a:t>
            </a: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3</a:t>
            </a:fld>
            <a:endParaRPr lang="en-GB"/>
          </a:p>
        </p:txBody>
      </p:sp>
    </p:spTree>
    <p:extLst>
      <p:ext uri="{BB962C8B-B14F-4D97-AF65-F5344CB8AC3E}">
        <p14:creationId xmlns:p14="http://schemas.microsoft.com/office/powerpoint/2010/main" val="718438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F06BB0-9F33-44DD-861F-23810FA8E6A3}" type="slidenum">
              <a:rPr lang="en-GB" altLang="en-US"/>
              <a:pPr/>
              <a:t>34</a:t>
            </a:fld>
            <a:endParaRPr lang="en-GB" alt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r>
              <a:rPr lang="en-GB" altLang="en-US"/>
              <a:t>This is the bell shaped distribution I talked of in an earlier lecture – this version is more accurately drawn. The distribution of many physical and psychological quantities is approximately normal, for example the heights of men, the weights of sacks of flour coming off a production line, download times for web pages. The normal distribution is important in the context if statistics because it provides the basis for statistical inference and some statistical tests.</a:t>
            </a: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F06BB0-9F33-44DD-861F-23810FA8E6A3}" type="slidenum">
              <a:rPr lang="en-GB" altLang="en-US"/>
              <a:pPr/>
              <a:t>35</a:t>
            </a:fld>
            <a:endParaRPr lang="en-GB" alt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r>
              <a:rPr lang="en-GB" altLang="en-US"/>
              <a:t>This is the bell shaped distribution I talked of in an earlier lecture – this version is more accurately drawn. The distribution of many physical and psychological quantities is approximately normal, for example the heights of men, the weights of sacks of flour coming off a production line, download times for web pages. The normal distribution is important in the context if statistics because it provides the basis for statistical inference and some statistical tests.</a:t>
            </a: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F06BB0-9F33-44DD-861F-23810FA8E6A3}" type="slidenum">
              <a:rPr lang="en-GB" altLang="en-US"/>
              <a:pPr/>
              <a:t>36</a:t>
            </a:fld>
            <a:endParaRPr lang="en-GB" alt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r>
              <a:rPr lang="en-GB" altLang="en-US"/>
              <a:t>This is the bell shaped distribution I talked of in an earlier lecture – this version is more accurately drawn. The distribution of many physical and psychological quantities is approximately normal, for example the heights of men, the weights of sacks of flour coming off a production line, download times for web pages. The normal distribution is important in the context if statistics because it provides the basis for statistical inference and some statistical tests.</a:t>
            </a: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F06BB0-9F33-44DD-861F-23810FA8E6A3}" type="slidenum">
              <a:rPr lang="en-GB" altLang="en-US"/>
              <a:pPr/>
              <a:t>37</a:t>
            </a:fld>
            <a:endParaRPr lang="en-GB" alt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r>
              <a:rPr lang="en-GB" altLang="en-US"/>
              <a:t>This is the bell shaped distribution I talked of in an earlier lecture – this version is more accurately drawn. The distribution of many physical and psychological quantities is approximately normal, for example the heights of men, the weights of sacks of flour coming off a production line, download times for web pages. The normal distribution is important in the context if statistics because it provides the basis for statistical inference and some statistical tests.</a:t>
            </a: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882184">
              <a:defRPr sz="2200" b="1">
                <a:solidFill>
                  <a:schemeClr val="tx1"/>
                </a:solidFill>
                <a:latin typeface="Avalon" pitchFamily="34" charset="0"/>
              </a:defRPr>
            </a:lvl1pPr>
            <a:lvl2pPr marL="685817" indent="-263776" defTabSz="882184">
              <a:defRPr sz="2200" b="1">
                <a:solidFill>
                  <a:schemeClr val="tx1"/>
                </a:solidFill>
                <a:latin typeface="Avalon" pitchFamily="34" charset="0"/>
              </a:defRPr>
            </a:lvl2pPr>
            <a:lvl3pPr marL="1055103" indent="-211021" defTabSz="882184">
              <a:defRPr sz="2200" b="1">
                <a:solidFill>
                  <a:schemeClr val="tx1"/>
                </a:solidFill>
                <a:latin typeface="Avalon" pitchFamily="34" charset="0"/>
              </a:defRPr>
            </a:lvl3pPr>
            <a:lvl4pPr marL="1477145" indent="-211021" defTabSz="882184">
              <a:defRPr sz="2200" b="1">
                <a:solidFill>
                  <a:schemeClr val="tx1"/>
                </a:solidFill>
                <a:latin typeface="Avalon" pitchFamily="34" charset="0"/>
              </a:defRPr>
            </a:lvl4pPr>
            <a:lvl5pPr marL="1899186" indent="-211021" defTabSz="882184">
              <a:defRPr sz="2200" b="1">
                <a:solidFill>
                  <a:schemeClr val="tx1"/>
                </a:solidFill>
                <a:latin typeface="Avalon" pitchFamily="34" charset="0"/>
              </a:defRPr>
            </a:lvl5pPr>
            <a:lvl6pPr marL="2321227" indent="-211021" defTabSz="882184" eaLnBrk="0" fontAlgn="base" hangingPunct="0">
              <a:spcBef>
                <a:spcPct val="0"/>
              </a:spcBef>
              <a:spcAft>
                <a:spcPct val="0"/>
              </a:spcAft>
              <a:defRPr sz="2200" b="1">
                <a:solidFill>
                  <a:schemeClr val="tx1"/>
                </a:solidFill>
                <a:latin typeface="Avalon" pitchFamily="34" charset="0"/>
              </a:defRPr>
            </a:lvl6pPr>
            <a:lvl7pPr marL="2743269" indent="-211021" defTabSz="882184" eaLnBrk="0" fontAlgn="base" hangingPunct="0">
              <a:spcBef>
                <a:spcPct val="0"/>
              </a:spcBef>
              <a:spcAft>
                <a:spcPct val="0"/>
              </a:spcAft>
              <a:defRPr sz="2200" b="1">
                <a:solidFill>
                  <a:schemeClr val="tx1"/>
                </a:solidFill>
                <a:latin typeface="Avalon" pitchFamily="34" charset="0"/>
              </a:defRPr>
            </a:lvl7pPr>
            <a:lvl8pPr marL="3165310" indent="-211021" defTabSz="882184" eaLnBrk="0" fontAlgn="base" hangingPunct="0">
              <a:spcBef>
                <a:spcPct val="0"/>
              </a:spcBef>
              <a:spcAft>
                <a:spcPct val="0"/>
              </a:spcAft>
              <a:defRPr sz="2200" b="1">
                <a:solidFill>
                  <a:schemeClr val="tx1"/>
                </a:solidFill>
                <a:latin typeface="Avalon" pitchFamily="34" charset="0"/>
              </a:defRPr>
            </a:lvl8pPr>
            <a:lvl9pPr marL="3587351" indent="-211021" defTabSz="882184" eaLnBrk="0" fontAlgn="base" hangingPunct="0">
              <a:spcBef>
                <a:spcPct val="0"/>
              </a:spcBef>
              <a:spcAft>
                <a:spcPct val="0"/>
              </a:spcAft>
              <a:defRPr sz="2200" b="1">
                <a:solidFill>
                  <a:schemeClr val="tx1"/>
                </a:solidFill>
                <a:latin typeface="Avalon" pitchFamily="34" charset="0"/>
              </a:defRPr>
            </a:lvl9pPr>
          </a:lstStyle>
          <a:p>
            <a:fld id="{122A241B-7A5C-42F2-96A4-D72A8EACE48C}" type="slidenum">
              <a:rPr lang="en-GB" altLang="en-US" sz="1200" b="0">
                <a:latin typeface="Times New Roman" pitchFamily="18" charset="0"/>
              </a:rPr>
              <a:pPr/>
              <a:t>38</a:t>
            </a:fld>
            <a:endParaRPr lang="en-GB" altLang="en-US" sz="1200" b="0">
              <a:latin typeface="Times New Roman" pitchFamily="18" charset="0"/>
            </a:endParaRPr>
          </a:p>
        </p:txBody>
      </p:sp>
      <p:sp>
        <p:nvSpPr>
          <p:cNvPr id="52227" name="Rectangle 2"/>
          <p:cNvSpPr>
            <a:spLocks noGrp="1" noRot="1" noChangeAspect="1" noChangeArrowheads="1" noTextEdit="1"/>
          </p:cNvSpPr>
          <p:nvPr>
            <p:ph type="sldImg"/>
          </p:nvPr>
        </p:nvSpPr>
        <p:spPr>
          <a:xfrm>
            <a:off x="1143000" y="685800"/>
            <a:ext cx="4572000" cy="3429000"/>
          </a:xfrm>
          <a:ln/>
        </p:spPr>
      </p:sp>
      <p:sp>
        <p:nvSpPr>
          <p:cNvPr id="52228" name="Rectangle 3"/>
          <p:cNvSpPr>
            <a:spLocks noGrp="1" noChangeArrowheads="1"/>
          </p:cNvSpPr>
          <p:nvPr>
            <p:ph type="body" idx="1"/>
          </p:nvPr>
        </p:nvSpPr>
        <p:spPr>
          <a:noFill/>
        </p:spPr>
        <p:txBody>
          <a:bodyPr/>
          <a:lstStyle/>
          <a:p>
            <a:r>
              <a:rPr lang="en-GB" altLang="en-US" dirty="0"/>
              <a:t>Useful</a:t>
            </a:r>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F06BB0-9F33-44DD-861F-23810FA8E6A3}" type="slidenum">
              <a:rPr lang="en-GB" altLang="en-US"/>
              <a:pPr/>
              <a:t>39</a:t>
            </a:fld>
            <a:endParaRPr lang="en-GB" alt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r>
              <a:rPr lang="en-GB" altLang="en-US"/>
              <a:t>This is the bell shaped distribution I talked of in an earlier lecture – this version is more accurately drawn. The distribution of many physical and psychological quantities is approximately normal, for example the heights of men, the weights of sacks of flour coming off a production line, download times for web pages. The normal distribution is important in the context if statistics because it provides the basis for statistical inference and some statistical tests.</a:t>
            </a: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F06BB0-9F33-44DD-861F-23810FA8E6A3}" type="slidenum">
              <a:rPr lang="en-GB" altLang="en-US"/>
              <a:pPr/>
              <a:t>40</a:t>
            </a:fld>
            <a:endParaRPr lang="en-GB" altLang="en-US"/>
          </a:p>
        </p:txBody>
      </p:sp>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p:txBody>
          <a:bodyPr/>
          <a:lstStyle/>
          <a:p>
            <a:r>
              <a:rPr lang="en-GB" altLang="en-US" dirty="0"/>
              <a:t>This is the bell shaped distribution I talked of in an earlier lecture – this version is more accurately drawn. The distribution of many physical and psychological quantities is approximately normal, for example the heights of men, the weights of sacks of flour coming off a production line, download times for web pages. The normal distribution is important in the context if statistics because it provides the basis for statistical inference and some statistical tests.</a:t>
            </a:r>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FA91C0-B8E6-431E-ACFC-317B740005F7}" type="slidenum">
              <a:rPr lang="en-GB" altLang="en-US"/>
              <a:pPr/>
              <a:t>41</a:t>
            </a:fld>
            <a:endParaRPr lang="en-GB" alt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43</a:t>
            </a:fld>
            <a:endParaRPr lang="en-GB"/>
          </a:p>
        </p:txBody>
      </p:sp>
    </p:spTree>
    <p:extLst>
      <p:ext uri="{BB962C8B-B14F-4D97-AF65-F5344CB8AC3E}">
        <p14:creationId xmlns:p14="http://schemas.microsoft.com/office/powerpoint/2010/main" val="2077693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45</a:t>
            </a:fld>
            <a:endParaRPr lang="en-GB"/>
          </a:p>
        </p:txBody>
      </p:sp>
    </p:spTree>
    <p:extLst>
      <p:ext uri="{BB962C8B-B14F-4D97-AF65-F5344CB8AC3E}">
        <p14:creationId xmlns:p14="http://schemas.microsoft.com/office/powerpoint/2010/main" val="890493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71391B-84FB-4ADF-91D8-8AC1446C4C20}" type="slidenum">
              <a:rPr lang="en-GB" altLang="en-US"/>
              <a:pPr/>
              <a:t>4</a:t>
            </a:fld>
            <a:endParaRPr lang="en-GB" altLang="en-US"/>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r>
              <a:rPr lang="en-GB" altLang="en-US"/>
              <a:t>It can be hard to distinguish discrete and continuous variables as discrete variables start to have continuous properties if they have a lot of values.</a:t>
            </a:r>
            <a:endParaRPr lang="en-US" altLang="en-US"/>
          </a:p>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FA91C0-B8E6-431E-ACFC-317B740005F7}" type="slidenum">
              <a:rPr lang="en-GB" altLang="en-US"/>
              <a:pPr/>
              <a:t>46</a:t>
            </a:fld>
            <a:endParaRPr lang="en-GB" alt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FA91C0-B8E6-431E-ACFC-317B740005F7}" type="slidenum">
              <a:rPr lang="en-GB" altLang="en-US"/>
              <a:pPr/>
              <a:t>48</a:t>
            </a:fld>
            <a:endParaRPr lang="en-GB" alt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74101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49</a:t>
            </a:fld>
            <a:endParaRPr lang="en-GB"/>
          </a:p>
        </p:txBody>
      </p:sp>
    </p:spTree>
    <p:extLst>
      <p:ext uri="{BB962C8B-B14F-4D97-AF65-F5344CB8AC3E}">
        <p14:creationId xmlns:p14="http://schemas.microsoft.com/office/powerpoint/2010/main" val="2734459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51</a:t>
            </a:fld>
            <a:endParaRPr lang="en-GB"/>
          </a:p>
        </p:txBody>
      </p:sp>
    </p:spTree>
    <p:extLst>
      <p:ext uri="{BB962C8B-B14F-4D97-AF65-F5344CB8AC3E}">
        <p14:creationId xmlns:p14="http://schemas.microsoft.com/office/powerpoint/2010/main" val="2530362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52</a:t>
            </a:fld>
            <a:endParaRPr lang="en-GB"/>
          </a:p>
        </p:txBody>
      </p:sp>
    </p:spTree>
    <p:extLst>
      <p:ext uri="{BB962C8B-B14F-4D97-AF65-F5344CB8AC3E}">
        <p14:creationId xmlns:p14="http://schemas.microsoft.com/office/powerpoint/2010/main" val="22997457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54</a:t>
            </a:fld>
            <a:endParaRPr lang="en-GB"/>
          </a:p>
        </p:txBody>
      </p:sp>
    </p:spTree>
    <p:extLst>
      <p:ext uri="{BB962C8B-B14F-4D97-AF65-F5344CB8AC3E}">
        <p14:creationId xmlns:p14="http://schemas.microsoft.com/office/powerpoint/2010/main" val="37629880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55</a:t>
            </a:fld>
            <a:endParaRPr lang="en-GB"/>
          </a:p>
        </p:txBody>
      </p:sp>
    </p:spTree>
    <p:extLst>
      <p:ext uri="{BB962C8B-B14F-4D97-AF65-F5344CB8AC3E}">
        <p14:creationId xmlns:p14="http://schemas.microsoft.com/office/powerpoint/2010/main" val="36725972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57</a:t>
            </a:fld>
            <a:endParaRPr lang="en-GB"/>
          </a:p>
        </p:txBody>
      </p:sp>
    </p:spTree>
    <p:extLst>
      <p:ext uri="{BB962C8B-B14F-4D97-AF65-F5344CB8AC3E}">
        <p14:creationId xmlns:p14="http://schemas.microsoft.com/office/powerpoint/2010/main" val="19135395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58</a:t>
            </a:fld>
            <a:endParaRPr lang="en-GB"/>
          </a:p>
        </p:txBody>
      </p:sp>
    </p:spTree>
    <p:extLst>
      <p:ext uri="{BB962C8B-B14F-4D97-AF65-F5344CB8AC3E}">
        <p14:creationId xmlns:p14="http://schemas.microsoft.com/office/powerpoint/2010/main" val="23060228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60</a:t>
            </a:fld>
            <a:endParaRPr lang="en-GB"/>
          </a:p>
        </p:txBody>
      </p:sp>
    </p:spTree>
    <p:extLst>
      <p:ext uri="{BB962C8B-B14F-4D97-AF65-F5344CB8AC3E}">
        <p14:creationId xmlns:p14="http://schemas.microsoft.com/office/powerpoint/2010/main" val="187761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5</a:t>
            </a:fld>
            <a:endParaRPr lang="en-GB"/>
          </a:p>
        </p:txBody>
      </p:sp>
    </p:spTree>
    <p:extLst>
      <p:ext uri="{BB962C8B-B14F-4D97-AF65-F5344CB8AC3E}">
        <p14:creationId xmlns:p14="http://schemas.microsoft.com/office/powerpoint/2010/main" val="34324241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61</a:t>
            </a:fld>
            <a:endParaRPr lang="en-GB"/>
          </a:p>
        </p:txBody>
      </p:sp>
    </p:spTree>
    <p:extLst>
      <p:ext uri="{BB962C8B-B14F-4D97-AF65-F5344CB8AC3E}">
        <p14:creationId xmlns:p14="http://schemas.microsoft.com/office/powerpoint/2010/main" val="2213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62</a:t>
            </a:fld>
            <a:endParaRPr lang="en-GB"/>
          </a:p>
        </p:txBody>
      </p:sp>
    </p:spTree>
    <p:extLst>
      <p:ext uri="{BB962C8B-B14F-4D97-AF65-F5344CB8AC3E}">
        <p14:creationId xmlns:p14="http://schemas.microsoft.com/office/powerpoint/2010/main" val="18806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63</a:t>
            </a:fld>
            <a:endParaRPr lang="en-GB"/>
          </a:p>
        </p:txBody>
      </p:sp>
    </p:spTree>
    <p:extLst>
      <p:ext uri="{BB962C8B-B14F-4D97-AF65-F5344CB8AC3E}">
        <p14:creationId xmlns:p14="http://schemas.microsoft.com/office/powerpoint/2010/main" val="34531747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64</a:t>
            </a:fld>
            <a:endParaRPr lang="en-GB"/>
          </a:p>
        </p:txBody>
      </p:sp>
    </p:spTree>
    <p:extLst>
      <p:ext uri="{BB962C8B-B14F-4D97-AF65-F5344CB8AC3E}">
        <p14:creationId xmlns:p14="http://schemas.microsoft.com/office/powerpoint/2010/main" val="13327998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65</a:t>
            </a:fld>
            <a:endParaRPr lang="en-GB"/>
          </a:p>
        </p:txBody>
      </p:sp>
    </p:spTree>
    <p:extLst>
      <p:ext uri="{BB962C8B-B14F-4D97-AF65-F5344CB8AC3E}">
        <p14:creationId xmlns:p14="http://schemas.microsoft.com/office/powerpoint/2010/main" val="36876312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66</a:t>
            </a:fld>
            <a:endParaRPr lang="en-GB"/>
          </a:p>
        </p:txBody>
      </p:sp>
    </p:spTree>
    <p:extLst>
      <p:ext uri="{BB962C8B-B14F-4D97-AF65-F5344CB8AC3E}">
        <p14:creationId xmlns:p14="http://schemas.microsoft.com/office/powerpoint/2010/main" val="33960646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68</a:t>
            </a:fld>
            <a:endParaRPr lang="en-GB"/>
          </a:p>
        </p:txBody>
      </p:sp>
    </p:spTree>
    <p:extLst>
      <p:ext uri="{BB962C8B-B14F-4D97-AF65-F5344CB8AC3E}">
        <p14:creationId xmlns:p14="http://schemas.microsoft.com/office/powerpoint/2010/main" val="33934371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69</a:t>
            </a:fld>
            <a:endParaRPr lang="en-GB"/>
          </a:p>
        </p:txBody>
      </p:sp>
    </p:spTree>
    <p:extLst>
      <p:ext uri="{BB962C8B-B14F-4D97-AF65-F5344CB8AC3E}">
        <p14:creationId xmlns:p14="http://schemas.microsoft.com/office/powerpoint/2010/main" val="18912710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882184">
              <a:defRPr sz="2200" b="1">
                <a:solidFill>
                  <a:schemeClr val="tx1"/>
                </a:solidFill>
                <a:latin typeface="Avalon" pitchFamily="34" charset="0"/>
              </a:defRPr>
            </a:lvl1pPr>
            <a:lvl2pPr marL="685817" indent="-263776" defTabSz="882184">
              <a:defRPr sz="2200" b="1">
                <a:solidFill>
                  <a:schemeClr val="tx1"/>
                </a:solidFill>
                <a:latin typeface="Avalon" pitchFamily="34" charset="0"/>
              </a:defRPr>
            </a:lvl2pPr>
            <a:lvl3pPr marL="1055103" indent="-211021" defTabSz="882184">
              <a:defRPr sz="2200" b="1">
                <a:solidFill>
                  <a:schemeClr val="tx1"/>
                </a:solidFill>
                <a:latin typeface="Avalon" pitchFamily="34" charset="0"/>
              </a:defRPr>
            </a:lvl3pPr>
            <a:lvl4pPr marL="1477145" indent="-211021" defTabSz="882184">
              <a:defRPr sz="2200" b="1">
                <a:solidFill>
                  <a:schemeClr val="tx1"/>
                </a:solidFill>
                <a:latin typeface="Avalon" pitchFamily="34" charset="0"/>
              </a:defRPr>
            </a:lvl4pPr>
            <a:lvl5pPr marL="1899186" indent="-211021" defTabSz="882184">
              <a:defRPr sz="2200" b="1">
                <a:solidFill>
                  <a:schemeClr val="tx1"/>
                </a:solidFill>
                <a:latin typeface="Avalon" pitchFamily="34" charset="0"/>
              </a:defRPr>
            </a:lvl5pPr>
            <a:lvl6pPr marL="2321227" indent="-211021" defTabSz="882184" eaLnBrk="0" fontAlgn="base" hangingPunct="0">
              <a:spcBef>
                <a:spcPct val="0"/>
              </a:spcBef>
              <a:spcAft>
                <a:spcPct val="0"/>
              </a:spcAft>
              <a:defRPr sz="2200" b="1">
                <a:solidFill>
                  <a:schemeClr val="tx1"/>
                </a:solidFill>
                <a:latin typeface="Avalon" pitchFamily="34" charset="0"/>
              </a:defRPr>
            </a:lvl6pPr>
            <a:lvl7pPr marL="2743269" indent="-211021" defTabSz="882184" eaLnBrk="0" fontAlgn="base" hangingPunct="0">
              <a:spcBef>
                <a:spcPct val="0"/>
              </a:spcBef>
              <a:spcAft>
                <a:spcPct val="0"/>
              </a:spcAft>
              <a:defRPr sz="2200" b="1">
                <a:solidFill>
                  <a:schemeClr val="tx1"/>
                </a:solidFill>
                <a:latin typeface="Avalon" pitchFamily="34" charset="0"/>
              </a:defRPr>
            </a:lvl7pPr>
            <a:lvl8pPr marL="3165310" indent="-211021" defTabSz="882184" eaLnBrk="0" fontAlgn="base" hangingPunct="0">
              <a:spcBef>
                <a:spcPct val="0"/>
              </a:spcBef>
              <a:spcAft>
                <a:spcPct val="0"/>
              </a:spcAft>
              <a:defRPr sz="2200" b="1">
                <a:solidFill>
                  <a:schemeClr val="tx1"/>
                </a:solidFill>
                <a:latin typeface="Avalon" pitchFamily="34" charset="0"/>
              </a:defRPr>
            </a:lvl8pPr>
            <a:lvl9pPr marL="3587351" indent="-211021" defTabSz="882184" eaLnBrk="0" fontAlgn="base" hangingPunct="0">
              <a:spcBef>
                <a:spcPct val="0"/>
              </a:spcBef>
              <a:spcAft>
                <a:spcPct val="0"/>
              </a:spcAft>
              <a:defRPr sz="2200" b="1">
                <a:solidFill>
                  <a:schemeClr val="tx1"/>
                </a:solidFill>
                <a:latin typeface="Avalon" pitchFamily="34" charset="0"/>
              </a:defRPr>
            </a:lvl9pPr>
          </a:lstStyle>
          <a:p>
            <a:fld id="{122A241B-7A5C-42F2-96A4-D72A8EACE48C}" type="slidenum">
              <a:rPr lang="en-GB" altLang="en-US" sz="1200" b="0">
                <a:latin typeface="Times New Roman" pitchFamily="18" charset="0"/>
              </a:rPr>
              <a:pPr/>
              <a:t>71</a:t>
            </a:fld>
            <a:endParaRPr lang="en-GB" altLang="en-US" sz="1200" b="0">
              <a:latin typeface="Times New Roman" pitchFamily="18" charset="0"/>
            </a:endParaRPr>
          </a:p>
        </p:txBody>
      </p:sp>
      <p:sp>
        <p:nvSpPr>
          <p:cNvPr id="52227" name="Rectangle 2"/>
          <p:cNvSpPr>
            <a:spLocks noGrp="1" noRot="1" noChangeAspect="1" noChangeArrowheads="1" noTextEdit="1"/>
          </p:cNvSpPr>
          <p:nvPr>
            <p:ph type="sldImg"/>
          </p:nvPr>
        </p:nvSpPr>
        <p:spPr>
          <a:xfrm>
            <a:off x="1143000" y="685800"/>
            <a:ext cx="4572000" cy="3429000"/>
          </a:xfrm>
          <a:ln/>
        </p:spPr>
      </p:sp>
      <p:sp>
        <p:nvSpPr>
          <p:cNvPr id="52228" name="Rectangle 3"/>
          <p:cNvSpPr>
            <a:spLocks noGrp="1" noChangeArrowheads="1"/>
          </p:cNvSpPr>
          <p:nvPr>
            <p:ph type="body" idx="1"/>
          </p:nvPr>
        </p:nvSpPr>
        <p:spPr>
          <a:noFill/>
        </p:spPr>
        <p:txBody>
          <a:bodyPr/>
          <a:lstStyle/>
          <a:p>
            <a:r>
              <a:rPr lang="en-GB" altLang="en-US"/>
              <a:t>Descriptive statistics is about summarizing and presenting data. This week we will look at presenting. Unless there are only a small number of values it can be hard to make sense of raw data.</a:t>
            </a:r>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882184">
              <a:defRPr sz="2200" b="1">
                <a:solidFill>
                  <a:schemeClr val="tx1"/>
                </a:solidFill>
                <a:latin typeface="Avalon" pitchFamily="34" charset="0"/>
              </a:defRPr>
            </a:lvl1pPr>
            <a:lvl2pPr marL="685817" indent="-263776" defTabSz="882184">
              <a:defRPr sz="2200" b="1">
                <a:solidFill>
                  <a:schemeClr val="tx1"/>
                </a:solidFill>
                <a:latin typeface="Avalon" pitchFamily="34" charset="0"/>
              </a:defRPr>
            </a:lvl2pPr>
            <a:lvl3pPr marL="1055103" indent="-211021" defTabSz="882184">
              <a:defRPr sz="2200" b="1">
                <a:solidFill>
                  <a:schemeClr val="tx1"/>
                </a:solidFill>
                <a:latin typeface="Avalon" pitchFamily="34" charset="0"/>
              </a:defRPr>
            </a:lvl3pPr>
            <a:lvl4pPr marL="1477145" indent="-211021" defTabSz="882184">
              <a:defRPr sz="2200" b="1">
                <a:solidFill>
                  <a:schemeClr val="tx1"/>
                </a:solidFill>
                <a:latin typeface="Avalon" pitchFamily="34" charset="0"/>
              </a:defRPr>
            </a:lvl4pPr>
            <a:lvl5pPr marL="1899186" indent="-211021" defTabSz="882184">
              <a:defRPr sz="2200" b="1">
                <a:solidFill>
                  <a:schemeClr val="tx1"/>
                </a:solidFill>
                <a:latin typeface="Avalon" pitchFamily="34" charset="0"/>
              </a:defRPr>
            </a:lvl5pPr>
            <a:lvl6pPr marL="2321227" indent="-211021" defTabSz="882184" eaLnBrk="0" fontAlgn="base" hangingPunct="0">
              <a:spcBef>
                <a:spcPct val="0"/>
              </a:spcBef>
              <a:spcAft>
                <a:spcPct val="0"/>
              </a:spcAft>
              <a:defRPr sz="2200" b="1">
                <a:solidFill>
                  <a:schemeClr val="tx1"/>
                </a:solidFill>
                <a:latin typeface="Avalon" pitchFamily="34" charset="0"/>
              </a:defRPr>
            </a:lvl6pPr>
            <a:lvl7pPr marL="2743269" indent="-211021" defTabSz="882184" eaLnBrk="0" fontAlgn="base" hangingPunct="0">
              <a:spcBef>
                <a:spcPct val="0"/>
              </a:spcBef>
              <a:spcAft>
                <a:spcPct val="0"/>
              </a:spcAft>
              <a:defRPr sz="2200" b="1">
                <a:solidFill>
                  <a:schemeClr val="tx1"/>
                </a:solidFill>
                <a:latin typeface="Avalon" pitchFamily="34" charset="0"/>
              </a:defRPr>
            </a:lvl7pPr>
            <a:lvl8pPr marL="3165310" indent="-211021" defTabSz="882184" eaLnBrk="0" fontAlgn="base" hangingPunct="0">
              <a:spcBef>
                <a:spcPct val="0"/>
              </a:spcBef>
              <a:spcAft>
                <a:spcPct val="0"/>
              </a:spcAft>
              <a:defRPr sz="2200" b="1">
                <a:solidFill>
                  <a:schemeClr val="tx1"/>
                </a:solidFill>
                <a:latin typeface="Avalon" pitchFamily="34" charset="0"/>
              </a:defRPr>
            </a:lvl8pPr>
            <a:lvl9pPr marL="3587351" indent="-211021" defTabSz="882184" eaLnBrk="0" fontAlgn="base" hangingPunct="0">
              <a:spcBef>
                <a:spcPct val="0"/>
              </a:spcBef>
              <a:spcAft>
                <a:spcPct val="0"/>
              </a:spcAft>
              <a:defRPr sz="2200" b="1">
                <a:solidFill>
                  <a:schemeClr val="tx1"/>
                </a:solidFill>
                <a:latin typeface="Avalon" pitchFamily="34" charset="0"/>
              </a:defRPr>
            </a:lvl9pPr>
          </a:lstStyle>
          <a:p>
            <a:fld id="{C9075FDD-9EFF-4EBE-9E4A-0CD0BA052404}" type="slidenum">
              <a:rPr lang="en-GB" altLang="en-US" sz="1200"/>
              <a:pPr/>
              <a:t>72</a:t>
            </a:fld>
            <a:endParaRPr lang="en-GB" altLang="en-US" sz="12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6</a:t>
            </a:fld>
            <a:endParaRPr lang="en-GB"/>
          </a:p>
        </p:txBody>
      </p:sp>
    </p:spTree>
    <p:extLst>
      <p:ext uri="{BB962C8B-B14F-4D97-AF65-F5344CB8AC3E}">
        <p14:creationId xmlns:p14="http://schemas.microsoft.com/office/powerpoint/2010/main" val="3107868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7</a:t>
            </a:fld>
            <a:endParaRPr lang="en-GB"/>
          </a:p>
        </p:txBody>
      </p:sp>
    </p:spTree>
    <p:extLst>
      <p:ext uri="{BB962C8B-B14F-4D97-AF65-F5344CB8AC3E}">
        <p14:creationId xmlns:p14="http://schemas.microsoft.com/office/powerpoint/2010/main" val="2772461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882184">
              <a:defRPr sz="2200" b="1">
                <a:solidFill>
                  <a:schemeClr val="tx1"/>
                </a:solidFill>
                <a:latin typeface="Avalon" pitchFamily="34" charset="0"/>
              </a:defRPr>
            </a:lvl1pPr>
            <a:lvl2pPr marL="685817" indent="-263776" defTabSz="882184">
              <a:defRPr sz="2200" b="1">
                <a:solidFill>
                  <a:schemeClr val="tx1"/>
                </a:solidFill>
                <a:latin typeface="Avalon" pitchFamily="34" charset="0"/>
              </a:defRPr>
            </a:lvl2pPr>
            <a:lvl3pPr marL="1055103" indent="-211021" defTabSz="882184">
              <a:defRPr sz="2200" b="1">
                <a:solidFill>
                  <a:schemeClr val="tx1"/>
                </a:solidFill>
                <a:latin typeface="Avalon" pitchFamily="34" charset="0"/>
              </a:defRPr>
            </a:lvl3pPr>
            <a:lvl4pPr marL="1477145" indent="-211021" defTabSz="882184">
              <a:defRPr sz="2200" b="1">
                <a:solidFill>
                  <a:schemeClr val="tx1"/>
                </a:solidFill>
                <a:latin typeface="Avalon" pitchFamily="34" charset="0"/>
              </a:defRPr>
            </a:lvl4pPr>
            <a:lvl5pPr marL="1899186" indent="-211021" defTabSz="882184">
              <a:defRPr sz="2200" b="1">
                <a:solidFill>
                  <a:schemeClr val="tx1"/>
                </a:solidFill>
                <a:latin typeface="Avalon" pitchFamily="34" charset="0"/>
              </a:defRPr>
            </a:lvl5pPr>
            <a:lvl6pPr marL="2321227" indent="-211021" defTabSz="882184" eaLnBrk="0" fontAlgn="base" hangingPunct="0">
              <a:spcBef>
                <a:spcPct val="0"/>
              </a:spcBef>
              <a:spcAft>
                <a:spcPct val="0"/>
              </a:spcAft>
              <a:defRPr sz="2200" b="1">
                <a:solidFill>
                  <a:schemeClr val="tx1"/>
                </a:solidFill>
                <a:latin typeface="Avalon" pitchFamily="34" charset="0"/>
              </a:defRPr>
            </a:lvl6pPr>
            <a:lvl7pPr marL="2743269" indent="-211021" defTabSz="882184" eaLnBrk="0" fontAlgn="base" hangingPunct="0">
              <a:spcBef>
                <a:spcPct val="0"/>
              </a:spcBef>
              <a:spcAft>
                <a:spcPct val="0"/>
              </a:spcAft>
              <a:defRPr sz="2200" b="1">
                <a:solidFill>
                  <a:schemeClr val="tx1"/>
                </a:solidFill>
                <a:latin typeface="Avalon" pitchFamily="34" charset="0"/>
              </a:defRPr>
            </a:lvl7pPr>
            <a:lvl8pPr marL="3165310" indent="-211021" defTabSz="882184" eaLnBrk="0" fontAlgn="base" hangingPunct="0">
              <a:spcBef>
                <a:spcPct val="0"/>
              </a:spcBef>
              <a:spcAft>
                <a:spcPct val="0"/>
              </a:spcAft>
              <a:defRPr sz="2200" b="1">
                <a:solidFill>
                  <a:schemeClr val="tx1"/>
                </a:solidFill>
                <a:latin typeface="Avalon" pitchFamily="34" charset="0"/>
              </a:defRPr>
            </a:lvl8pPr>
            <a:lvl9pPr marL="3587351" indent="-211021" defTabSz="882184" eaLnBrk="0" fontAlgn="base" hangingPunct="0">
              <a:spcBef>
                <a:spcPct val="0"/>
              </a:spcBef>
              <a:spcAft>
                <a:spcPct val="0"/>
              </a:spcAft>
              <a:defRPr sz="2200" b="1">
                <a:solidFill>
                  <a:schemeClr val="tx1"/>
                </a:solidFill>
                <a:latin typeface="Avalon" pitchFamily="34" charset="0"/>
              </a:defRPr>
            </a:lvl9pPr>
          </a:lstStyle>
          <a:p>
            <a:fld id="{122A241B-7A5C-42F2-96A4-D72A8EACE48C}" type="slidenum">
              <a:rPr lang="en-GB" altLang="en-US" sz="1200" b="0">
                <a:latin typeface="Times New Roman" pitchFamily="18" charset="0"/>
              </a:rPr>
              <a:pPr/>
              <a:t>8</a:t>
            </a:fld>
            <a:endParaRPr lang="en-GB" altLang="en-US" sz="1200" b="0">
              <a:latin typeface="Times New Roman" pitchFamily="18" charset="0"/>
            </a:endParaRPr>
          </a:p>
        </p:txBody>
      </p:sp>
      <p:sp>
        <p:nvSpPr>
          <p:cNvPr id="52227" name="Rectangle 2"/>
          <p:cNvSpPr>
            <a:spLocks noGrp="1" noRot="1" noChangeAspect="1" noChangeArrowheads="1" noTextEdit="1"/>
          </p:cNvSpPr>
          <p:nvPr>
            <p:ph type="sldImg"/>
          </p:nvPr>
        </p:nvSpPr>
        <p:spPr>
          <a:xfrm>
            <a:off x="1143000" y="685800"/>
            <a:ext cx="4572000" cy="3429000"/>
          </a:xfrm>
          <a:ln/>
        </p:spPr>
      </p:sp>
      <p:sp>
        <p:nvSpPr>
          <p:cNvPr id="52228" name="Rectangle 3"/>
          <p:cNvSpPr>
            <a:spLocks noGrp="1" noChangeArrowheads="1"/>
          </p:cNvSpPr>
          <p:nvPr>
            <p:ph type="body" idx="1"/>
          </p:nvPr>
        </p:nvSpPr>
        <p:spPr>
          <a:noFill/>
        </p:spPr>
        <p:txBody>
          <a:bodyPr/>
          <a:lstStyle/>
          <a:p>
            <a:r>
              <a:rPr lang="en-GB" altLang="en-US"/>
              <a:t>Descriptive statistics is about summarizing and presenting data. This week we will look at presenting. Unless there are only a small number of values it can be hard to make sense of raw data.</a:t>
            </a: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7C07B0-DEC5-4CDD-914E-EEDBDC3BBA5A}" type="slidenum">
              <a:rPr lang="en-GB" altLang="en-US"/>
              <a:pPr/>
              <a:t>9</a:t>
            </a:fld>
            <a:endParaRPr lang="en-GB" alt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r>
              <a:rPr lang="en-GB" altLang="en-US"/>
              <a:t>The use of P(x) performs the job of dividing by n in the data case. </a:t>
            </a: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FB37484-4BD0-4B53-9749-250372656A21}" type="slidenum">
              <a:rPr lang="en-GB" smtClean="0"/>
              <a:t>10</a:t>
            </a:fld>
            <a:endParaRPr lang="en-GB"/>
          </a:p>
        </p:txBody>
      </p:sp>
    </p:spTree>
    <p:extLst>
      <p:ext uri="{BB962C8B-B14F-4D97-AF65-F5344CB8AC3E}">
        <p14:creationId xmlns:p14="http://schemas.microsoft.com/office/powerpoint/2010/main" val="2633581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143000"/>
          </a:xfrm>
        </p:spPr>
        <p:txBody>
          <a:bodyPr/>
          <a:lstStyle>
            <a:lvl1pPr algn="l">
              <a:defRPr/>
            </a:lvl1p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250"/>
            <a:ext cx="8229600" cy="11430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4928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10/14/25</a:t>
            </a:fld>
            <a:endParaRPr lang="en-US"/>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Rectangle 6"/>
          <p:cNvSpPr/>
          <p:nvPr userDrawn="1"/>
        </p:nvSpPr>
        <p:spPr>
          <a:xfrm>
            <a:off x="0" y="5486400"/>
            <a:ext cx="9144000" cy="1371600"/>
          </a:xfrm>
          <a:prstGeom prst="rect">
            <a:avLst/>
          </a:prstGeom>
          <a:solidFill>
            <a:schemeClr val="bg1">
              <a:lumMod val="95000"/>
            </a:schemeClr>
          </a:solidFill>
          <a:ln>
            <a:solidFill>
              <a:schemeClr val="bg1">
                <a:lumMod val="9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40.png"/></Relationships>
</file>

<file path=ppt/slides/_rels/slide1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8.jpe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11.wmf"/><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0.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1.wmf"/><Relationship Id="rId4" Type="http://schemas.openxmlformats.org/officeDocument/2006/relationships/image" Target="../media/image17.wmf"/></Relationships>
</file>

<file path=ppt/slides/_rels/slide3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8.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40.png"/><Relationship Id="rId5" Type="http://schemas.openxmlformats.org/officeDocument/2006/relationships/image" Target="../media/image130.png"/><Relationship Id="rId4" Type="http://schemas.openxmlformats.org/officeDocument/2006/relationships/image" Target="../media/image1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8" name="Straight Arrow Connector 127"/>
          <p:cNvCxnSpPr>
            <a:stCxn id="124" idx="1"/>
            <a:endCxn id="108" idx="2"/>
          </p:cNvCxnSpPr>
          <p:nvPr/>
        </p:nvCxnSpPr>
        <p:spPr>
          <a:xfrm>
            <a:off x="533400" y="2688209"/>
            <a:ext cx="5890947" cy="3172"/>
          </a:xfrm>
          <a:prstGeom prst="straightConnector1">
            <a:avLst/>
          </a:prstGeom>
          <a:ln w="1778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3" name="Straight Arrow Connector 142"/>
          <p:cNvCxnSpPr>
            <a:stCxn id="124" idx="1"/>
            <a:endCxn id="108" idx="2"/>
          </p:cNvCxnSpPr>
          <p:nvPr/>
        </p:nvCxnSpPr>
        <p:spPr>
          <a:xfrm>
            <a:off x="533400" y="2688209"/>
            <a:ext cx="5890947" cy="3172"/>
          </a:xfrm>
          <a:prstGeom prst="straightConnector1">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Rounded Rectangle 64"/>
          <p:cNvSpPr/>
          <p:nvPr/>
        </p:nvSpPr>
        <p:spPr>
          <a:xfrm>
            <a:off x="1066800" y="1295400"/>
            <a:ext cx="7010400" cy="4676775"/>
          </a:xfrm>
          <a:prstGeom prst="round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4" name="Pentagon 41"/>
          <p:cNvSpPr/>
          <p:nvPr/>
        </p:nvSpPr>
        <p:spPr>
          <a:xfrm>
            <a:off x="533400" y="2557018"/>
            <a:ext cx="122819" cy="262382"/>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000" b="1" dirty="0"/>
          </a:p>
        </p:txBody>
      </p:sp>
      <p:cxnSp>
        <p:nvCxnSpPr>
          <p:cNvPr id="135" name="Elbow Connector 73"/>
          <p:cNvCxnSpPr>
            <a:stCxn id="122" idx="0"/>
            <a:endCxn id="110" idx="6"/>
          </p:cNvCxnSpPr>
          <p:nvPr/>
        </p:nvCxnSpPr>
        <p:spPr>
          <a:xfrm rot="16200000" flipV="1">
            <a:off x="4670377" y="2285111"/>
            <a:ext cx="716160" cy="5438768"/>
          </a:xfrm>
          <a:prstGeom prst="bentConnector2">
            <a:avLst/>
          </a:prstGeom>
          <a:ln w="177800"/>
        </p:spPr>
        <p:style>
          <a:lnRef idx="1">
            <a:schemeClr val="dk1"/>
          </a:lnRef>
          <a:fillRef idx="0">
            <a:schemeClr val="dk1"/>
          </a:fillRef>
          <a:effectRef idx="0">
            <a:schemeClr val="dk1"/>
          </a:effectRef>
          <a:fontRef idx="minor">
            <a:schemeClr val="tx1"/>
          </a:fontRef>
        </p:style>
      </p:cxnSp>
      <p:sp>
        <p:nvSpPr>
          <p:cNvPr id="101" name="Rectangle 100"/>
          <p:cNvSpPr/>
          <p:nvPr/>
        </p:nvSpPr>
        <p:spPr>
          <a:xfrm>
            <a:off x="2651263" y="2025045"/>
            <a:ext cx="1001621" cy="307777"/>
          </a:xfrm>
          <a:prstGeom prst="rect">
            <a:avLst/>
          </a:prstGeom>
          <a:effectLst>
            <a:outerShdw blurRad="50800" dist="38100" dir="18900000" algn="bl" rotWithShape="0">
              <a:prstClr val="black">
                <a:alpha val="40000"/>
              </a:prstClr>
            </a:outerShdw>
          </a:effectLst>
        </p:spPr>
        <p:txBody>
          <a:bodyPr wrap="none">
            <a:spAutoFit/>
          </a:bodyPr>
          <a:lstStyle/>
          <a:p>
            <a:pPr algn="ctr"/>
            <a:r>
              <a:rPr lang="en-GB" sz="1400" b="1" dirty="0"/>
              <a:t>Probability</a:t>
            </a:r>
            <a:endParaRPr lang="en-GB" sz="1400" dirty="0"/>
          </a:p>
        </p:txBody>
      </p:sp>
      <p:sp>
        <p:nvSpPr>
          <p:cNvPr id="103" name="Rectangle 102"/>
          <p:cNvSpPr/>
          <p:nvPr/>
        </p:nvSpPr>
        <p:spPr>
          <a:xfrm>
            <a:off x="1474886" y="1799422"/>
            <a:ext cx="1020664" cy="523220"/>
          </a:xfrm>
          <a:prstGeom prst="rect">
            <a:avLst/>
          </a:prstGeom>
          <a:effectLst>
            <a:outerShdw blurRad="50800" dist="38100" dir="18900000" algn="bl" rotWithShape="0">
              <a:prstClr val="black">
                <a:alpha val="40000"/>
              </a:prstClr>
            </a:outerShdw>
          </a:effectLst>
        </p:spPr>
        <p:txBody>
          <a:bodyPr wrap="none">
            <a:spAutoFit/>
          </a:bodyPr>
          <a:lstStyle/>
          <a:p>
            <a:pPr algn="ctr"/>
            <a:r>
              <a:rPr lang="en-GB" sz="1400" b="1" dirty="0"/>
              <a:t>Descriptive</a:t>
            </a:r>
          </a:p>
          <a:p>
            <a:pPr algn="ctr"/>
            <a:r>
              <a:rPr lang="en-GB" sz="1400" b="1" dirty="0"/>
              <a:t>Statistics</a:t>
            </a:r>
            <a:endParaRPr lang="en-GB" sz="1400" dirty="0"/>
          </a:p>
        </p:txBody>
      </p:sp>
      <p:sp>
        <p:nvSpPr>
          <p:cNvPr id="105" name="Rectangle 104"/>
          <p:cNvSpPr/>
          <p:nvPr/>
        </p:nvSpPr>
        <p:spPr>
          <a:xfrm>
            <a:off x="3808597" y="1799422"/>
            <a:ext cx="1149289" cy="523220"/>
          </a:xfrm>
          <a:prstGeom prst="rect">
            <a:avLst/>
          </a:prstGeom>
          <a:ln w="57150">
            <a:solidFill>
              <a:schemeClr val="accent6">
                <a:lumMod val="75000"/>
              </a:schemeClr>
            </a:solidFill>
          </a:ln>
          <a:effectLst>
            <a:outerShdw blurRad="50800" dist="38100" dir="18900000" algn="bl" rotWithShape="0">
              <a:prstClr val="black">
                <a:alpha val="40000"/>
              </a:prstClr>
            </a:outerShdw>
          </a:effectLst>
        </p:spPr>
        <p:txBody>
          <a:bodyPr wrap="none">
            <a:spAutoFit/>
          </a:bodyPr>
          <a:lstStyle/>
          <a:p>
            <a:pPr algn="ctr"/>
            <a:r>
              <a:rPr lang="en-GB" sz="1400" b="1" dirty="0"/>
              <a:t>Probability</a:t>
            </a:r>
          </a:p>
          <a:p>
            <a:pPr algn="ctr"/>
            <a:r>
              <a:rPr lang="en-GB" sz="1400" b="1" dirty="0"/>
              <a:t>Distributions</a:t>
            </a:r>
            <a:endParaRPr lang="en-GB" sz="1400" dirty="0"/>
          </a:p>
        </p:txBody>
      </p:sp>
      <p:sp>
        <p:nvSpPr>
          <p:cNvPr id="107" name="Rectangle 106"/>
          <p:cNvSpPr/>
          <p:nvPr/>
        </p:nvSpPr>
        <p:spPr>
          <a:xfrm>
            <a:off x="6275649" y="1799422"/>
            <a:ext cx="1013418" cy="523220"/>
          </a:xfrm>
          <a:prstGeom prst="rect">
            <a:avLst/>
          </a:prstGeom>
          <a:effectLst>
            <a:outerShdw blurRad="50800" dist="38100" dir="18900000" algn="bl" rotWithShape="0">
              <a:prstClr val="black">
                <a:alpha val="40000"/>
              </a:prstClr>
            </a:outerShdw>
          </a:effectLst>
        </p:spPr>
        <p:txBody>
          <a:bodyPr wrap="none">
            <a:spAutoFit/>
          </a:bodyPr>
          <a:lstStyle/>
          <a:p>
            <a:pPr algn="ctr"/>
            <a:r>
              <a:rPr lang="en-GB" sz="1400" b="1" dirty="0"/>
              <a:t>Hypothesis</a:t>
            </a:r>
          </a:p>
          <a:p>
            <a:pPr algn="ctr"/>
            <a:r>
              <a:rPr lang="en-GB" sz="1400" b="1" dirty="0"/>
              <a:t>Testing 1</a:t>
            </a:r>
            <a:endParaRPr lang="en-GB" sz="1400" dirty="0"/>
          </a:p>
        </p:txBody>
      </p:sp>
      <p:sp>
        <p:nvSpPr>
          <p:cNvPr id="109" name="Rectangle 108"/>
          <p:cNvSpPr/>
          <p:nvPr/>
        </p:nvSpPr>
        <p:spPr>
          <a:xfrm>
            <a:off x="2594245" y="5039380"/>
            <a:ext cx="1113318" cy="523220"/>
          </a:xfrm>
          <a:prstGeom prst="rect">
            <a:avLst/>
          </a:prstGeom>
          <a:effectLst>
            <a:outerShdw blurRad="50800" dist="38100" dir="18900000" algn="bl" rotWithShape="0">
              <a:prstClr val="black">
                <a:alpha val="40000"/>
              </a:prstClr>
            </a:outerShdw>
          </a:effectLst>
        </p:spPr>
        <p:txBody>
          <a:bodyPr wrap="none">
            <a:spAutoFit/>
          </a:bodyPr>
          <a:lstStyle/>
          <a:p>
            <a:pPr algn="ctr"/>
            <a:r>
              <a:rPr lang="en-GB" sz="1400" b="1" dirty="0"/>
              <a:t>Testing</a:t>
            </a:r>
          </a:p>
          <a:p>
            <a:pPr algn="ctr"/>
            <a:r>
              <a:rPr lang="en-GB" sz="1400" b="1" dirty="0"/>
              <a:t>Relationship</a:t>
            </a:r>
            <a:endParaRPr lang="en-GB" sz="1400" dirty="0"/>
          </a:p>
        </p:txBody>
      </p:sp>
      <p:sp>
        <p:nvSpPr>
          <p:cNvPr id="111" name="Rectangle 110"/>
          <p:cNvSpPr/>
          <p:nvPr/>
        </p:nvSpPr>
        <p:spPr>
          <a:xfrm>
            <a:off x="3886201" y="5054798"/>
            <a:ext cx="991169" cy="307777"/>
          </a:xfrm>
          <a:prstGeom prst="rect">
            <a:avLst/>
          </a:prstGeom>
          <a:effectLst>
            <a:outerShdw blurRad="50800" dist="38100" dir="18900000" algn="bl" rotWithShape="0">
              <a:prstClr val="black">
                <a:alpha val="40000"/>
              </a:prstClr>
            </a:outerShdw>
          </a:effectLst>
        </p:spPr>
        <p:txBody>
          <a:bodyPr wrap="none">
            <a:spAutoFit/>
          </a:bodyPr>
          <a:lstStyle/>
          <a:p>
            <a:pPr algn="ctr"/>
            <a:r>
              <a:rPr lang="en-GB" sz="1400" b="1" dirty="0"/>
              <a:t>Regression</a:t>
            </a:r>
            <a:endParaRPr lang="en-GB" sz="1400" dirty="0"/>
          </a:p>
        </p:txBody>
      </p:sp>
      <p:sp>
        <p:nvSpPr>
          <p:cNvPr id="113" name="Rectangle 112"/>
          <p:cNvSpPr/>
          <p:nvPr/>
        </p:nvSpPr>
        <p:spPr>
          <a:xfrm>
            <a:off x="6334125" y="5085080"/>
            <a:ext cx="904875" cy="523220"/>
          </a:xfrm>
          <a:prstGeom prst="rect">
            <a:avLst/>
          </a:prstGeom>
          <a:effectLst>
            <a:outerShdw blurRad="50800" dist="38100" dir="18900000" algn="bl" rotWithShape="0">
              <a:prstClr val="black">
                <a:alpha val="40000"/>
              </a:prstClr>
            </a:outerShdw>
          </a:effectLst>
        </p:spPr>
        <p:txBody>
          <a:bodyPr wrap="square">
            <a:spAutoFit/>
          </a:bodyPr>
          <a:lstStyle/>
          <a:p>
            <a:pPr algn="ctr"/>
            <a:r>
              <a:rPr lang="en-GB" sz="1400" b="1" dirty="0"/>
              <a:t>Factor</a:t>
            </a:r>
          </a:p>
          <a:p>
            <a:pPr algn="ctr"/>
            <a:r>
              <a:rPr lang="en-GB" sz="1400" b="1" dirty="0"/>
              <a:t>Analysis</a:t>
            </a:r>
          </a:p>
        </p:txBody>
      </p:sp>
      <p:sp>
        <p:nvSpPr>
          <p:cNvPr id="115" name="Rectangle 114"/>
          <p:cNvSpPr/>
          <p:nvPr/>
        </p:nvSpPr>
        <p:spPr>
          <a:xfrm>
            <a:off x="5225248" y="1981200"/>
            <a:ext cx="870752" cy="307777"/>
          </a:xfrm>
          <a:prstGeom prst="rect">
            <a:avLst/>
          </a:prstGeom>
          <a:effectLst>
            <a:outerShdw blurRad="50800" dist="38100" dir="18900000" algn="bl" rotWithShape="0">
              <a:prstClr val="black">
                <a:alpha val="40000"/>
              </a:prstClr>
            </a:outerShdw>
          </a:effectLst>
        </p:spPr>
        <p:txBody>
          <a:bodyPr wrap="none">
            <a:spAutoFit/>
          </a:bodyPr>
          <a:lstStyle/>
          <a:p>
            <a:pPr algn="ctr"/>
            <a:r>
              <a:rPr lang="en-GB" sz="1400" b="1" dirty="0"/>
              <a:t>Sampling</a:t>
            </a:r>
          </a:p>
        </p:txBody>
      </p:sp>
      <p:sp>
        <p:nvSpPr>
          <p:cNvPr id="122" name="Oval 121"/>
          <p:cNvSpPr/>
          <p:nvPr/>
        </p:nvSpPr>
        <p:spPr>
          <a:xfrm>
            <a:off x="7385891" y="5362575"/>
            <a:ext cx="723900" cy="6953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100" dirty="0"/>
              <a:t>Week</a:t>
            </a:r>
          </a:p>
          <a:p>
            <a:pPr algn="ctr"/>
            <a:r>
              <a:rPr lang="en-GB" sz="2000" b="1" dirty="0"/>
              <a:t>11</a:t>
            </a:r>
          </a:p>
        </p:txBody>
      </p:sp>
      <p:sp>
        <p:nvSpPr>
          <p:cNvPr id="123" name="Rectangle 122"/>
          <p:cNvSpPr/>
          <p:nvPr/>
        </p:nvSpPr>
        <p:spPr>
          <a:xfrm>
            <a:off x="7342281" y="6106180"/>
            <a:ext cx="811119" cy="307777"/>
          </a:xfrm>
          <a:prstGeom prst="rect">
            <a:avLst/>
          </a:prstGeom>
          <a:effectLst>
            <a:outerShdw blurRad="50800" dist="38100" dir="18900000" algn="bl" rotWithShape="0">
              <a:prstClr val="black">
                <a:alpha val="40000"/>
              </a:prstClr>
            </a:outerShdw>
          </a:effectLst>
        </p:spPr>
        <p:txBody>
          <a:bodyPr wrap="none">
            <a:spAutoFit/>
          </a:bodyPr>
          <a:lstStyle/>
          <a:p>
            <a:pPr algn="ctr"/>
            <a:r>
              <a:rPr lang="en-GB" sz="1400" b="1" dirty="0"/>
              <a:t>Revision</a:t>
            </a:r>
          </a:p>
        </p:txBody>
      </p:sp>
      <p:sp>
        <p:nvSpPr>
          <p:cNvPr id="126" name="Rectangle 125"/>
          <p:cNvSpPr/>
          <p:nvPr/>
        </p:nvSpPr>
        <p:spPr>
          <a:xfrm>
            <a:off x="5134855" y="5090072"/>
            <a:ext cx="1045478" cy="523220"/>
          </a:xfrm>
          <a:prstGeom prst="rect">
            <a:avLst/>
          </a:prstGeom>
          <a:effectLst>
            <a:outerShdw blurRad="50800" dist="38100" dir="18900000" algn="bl" rotWithShape="0">
              <a:prstClr val="black">
                <a:alpha val="40000"/>
              </a:prstClr>
            </a:outerShdw>
          </a:effectLst>
        </p:spPr>
        <p:txBody>
          <a:bodyPr wrap="none">
            <a:spAutoFit/>
          </a:bodyPr>
          <a:lstStyle/>
          <a:p>
            <a:pPr algn="ctr"/>
            <a:r>
              <a:rPr lang="en-GB" sz="1400" b="1" dirty="0"/>
              <a:t>Conditional</a:t>
            </a:r>
          </a:p>
          <a:p>
            <a:pPr algn="ctr"/>
            <a:r>
              <a:rPr lang="en-GB" sz="1400" b="1" dirty="0"/>
              <a:t>Probability</a:t>
            </a:r>
            <a:endParaRPr lang="en-GB" sz="1400" dirty="0"/>
          </a:p>
        </p:txBody>
      </p:sp>
      <p:cxnSp>
        <p:nvCxnSpPr>
          <p:cNvPr id="127" name="Elbow Connector 46"/>
          <p:cNvCxnSpPr>
            <a:stCxn id="110" idx="2"/>
            <a:endCxn id="108" idx="6"/>
          </p:cNvCxnSpPr>
          <p:nvPr/>
        </p:nvCxnSpPr>
        <p:spPr>
          <a:xfrm rot="10800000" flipH="1">
            <a:off x="1585173" y="2691381"/>
            <a:ext cx="5563074" cy="1955034"/>
          </a:xfrm>
          <a:prstGeom prst="bentConnector5">
            <a:avLst>
              <a:gd name="adj1" fmla="val -4109"/>
              <a:gd name="adj2" fmla="val 50000"/>
              <a:gd name="adj3" fmla="val 104109"/>
            </a:avLst>
          </a:prstGeom>
          <a:ln w="177800"/>
        </p:spPr>
        <p:style>
          <a:lnRef idx="1">
            <a:schemeClr val="dk1"/>
          </a:lnRef>
          <a:fillRef idx="0">
            <a:schemeClr val="dk1"/>
          </a:fillRef>
          <a:effectRef idx="0">
            <a:schemeClr val="dk1"/>
          </a:effectRef>
          <a:fontRef idx="minor">
            <a:schemeClr val="tx1"/>
          </a:fontRef>
        </p:style>
      </p:cxnSp>
      <p:sp>
        <p:nvSpPr>
          <p:cNvPr id="136" name="Title 1"/>
          <p:cNvSpPr>
            <a:spLocks noGrp="1"/>
          </p:cNvSpPr>
          <p:nvPr>
            <p:ph type="title"/>
          </p:nvPr>
        </p:nvSpPr>
        <p:spPr>
          <a:xfrm>
            <a:off x="304800" y="76200"/>
            <a:ext cx="8229600" cy="869277"/>
          </a:xfrm>
        </p:spPr>
        <p:txBody>
          <a:bodyPr/>
          <a:lstStyle/>
          <a:p>
            <a:r>
              <a:rPr lang="en-GB" dirty="0"/>
              <a:t>Module Overview</a:t>
            </a:r>
          </a:p>
        </p:txBody>
      </p:sp>
      <p:sp>
        <p:nvSpPr>
          <p:cNvPr id="137" name="Rectangle 136"/>
          <p:cNvSpPr/>
          <p:nvPr/>
        </p:nvSpPr>
        <p:spPr>
          <a:xfrm>
            <a:off x="1447800" y="5029200"/>
            <a:ext cx="1013419" cy="523220"/>
          </a:xfrm>
          <a:prstGeom prst="rect">
            <a:avLst/>
          </a:prstGeom>
          <a:effectLst>
            <a:outerShdw blurRad="50800" dist="38100" dir="18900000" algn="bl" rotWithShape="0">
              <a:prstClr val="black">
                <a:alpha val="40000"/>
              </a:prstClr>
            </a:outerShdw>
          </a:effectLst>
        </p:spPr>
        <p:txBody>
          <a:bodyPr wrap="none">
            <a:spAutoFit/>
          </a:bodyPr>
          <a:lstStyle/>
          <a:p>
            <a:pPr algn="ctr"/>
            <a:r>
              <a:rPr lang="en-GB" sz="1400" b="1" dirty="0"/>
              <a:t>Hypothesis</a:t>
            </a:r>
          </a:p>
          <a:p>
            <a:pPr algn="ctr"/>
            <a:r>
              <a:rPr lang="en-GB" sz="1400" b="1" dirty="0"/>
              <a:t>Testing 2</a:t>
            </a:r>
          </a:p>
        </p:txBody>
      </p:sp>
      <p:cxnSp>
        <p:nvCxnSpPr>
          <p:cNvPr id="142" name="Elbow Connector 73"/>
          <p:cNvCxnSpPr>
            <a:stCxn id="122" idx="0"/>
            <a:endCxn id="110" idx="6"/>
          </p:cNvCxnSpPr>
          <p:nvPr/>
        </p:nvCxnSpPr>
        <p:spPr>
          <a:xfrm rot="16200000" flipV="1">
            <a:off x="4670377" y="2285111"/>
            <a:ext cx="716160" cy="5438768"/>
          </a:xfrm>
          <a:prstGeom prst="bentConnector2">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4" name="Elbow Connector 46"/>
          <p:cNvCxnSpPr>
            <a:stCxn id="110" idx="2"/>
            <a:endCxn id="108" idx="6"/>
          </p:cNvCxnSpPr>
          <p:nvPr/>
        </p:nvCxnSpPr>
        <p:spPr>
          <a:xfrm rot="10800000" flipH="1">
            <a:off x="1585173" y="2691381"/>
            <a:ext cx="5563074" cy="1955034"/>
          </a:xfrm>
          <a:prstGeom prst="bentConnector5">
            <a:avLst>
              <a:gd name="adj1" fmla="val -4109"/>
              <a:gd name="adj2" fmla="val 50000"/>
              <a:gd name="adj3" fmla="val 104109"/>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0" name="Oval 109"/>
          <p:cNvSpPr/>
          <p:nvPr/>
        </p:nvSpPr>
        <p:spPr>
          <a:xfrm>
            <a:off x="1585173" y="4298752"/>
            <a:ext cx="723900" cy="695325"/>
          </a:xfrm>
          <a:prstGeom prst="ellipse">
            <a:avLst/>
          </a:prstGeom>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t>Week</a:t>
            </a:r>
          </a:p>
          <a:p>
            <a:pPr algn="ctr"/>
            <a:r>
              <a:rPr lang="en-GB" sz="2000" b="1" dirty="0"/>
              <a:t>6</a:t>
            </a:r>
          </a:p>
        </p:txBody>
      </p:sp>
      <p:sp>
        <p:nvSpPr>
          <p:cNvPr id="112" name="Oval 111"/>
          <p:cNvSpPr/>
          <p:nvPr/>
        </p:nvSpPr>
        <p:spPr>
          <a:xfrm>
            <a:off x="2767095" y="4298752"/>
            <a:ext cx="723900" cy="695325"/>
          </a:xfrm>
          <a:prstGeom prst="ellipse">
            <a:avLst/>
          </a:prstGeom>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t>Week</a:t>
            </a:r>
          </a:p>
          <a:p>
            <a:pPr algn="ctr"/>
            <a:r>
              <a:rPr lang="en-GB" sz="2000" b="1" dirty="0"/>
              <a:t>7</a:t>
            </a:r>
          </a:p>
        </p:txBody>
      </p:sp>
      <p:sp>
        <p:nvSpPr>
          <p:cNvPr id="114" name="Oval 113"/>
          <p:cNvSpPr/>
          <p:nvPr/>
        </p:nvSpPr>
        <p:spPr>
          <a:xfrm>
            <a:off x="4006152" y="4298752"/>
            <a:ext cx="723900" cy="695325"/>
          </a:xfrm>
          <a:prstGeom prst="ellipse">
            <a:avLst/>
          </a:prstGeom>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t>Week</a:t>
            </a:r>
          </a:p>
          <a:p>
            <a:pPr algn="ctr"/>
            <a:r>
              <a:rPr lang="en-GB" sz="2000" b="1" dirty="0"/>
              <a:t>8</a:t>
            </a:r>
          </a:p>
        </p:txBody>
      </p:sp>
      <p:sp>
        <p:nvSpPr>
          <p:cNvPr id="116" name="Oval 115"/>
          <p:cNvSpPr/>
          <p:nvPr/>
        </p:nvSpPr>
        <p:spPr>
          <a:xfrm>
            <a:off x="6424348" y="4298752"/>
            <a:ext cx="723900" cy="695325"/>
          </a:xfrm>
          <a:prstGeom prst="ellipse">
            <a:avLst/>
          </a:prstGeom>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t>Week</a:t>
            </a:r>
          </a:p>
          <a:p>
            <a:pPr algn="ctr"/>
            <a:r>
              <a:rPr lang="en-GB" sz="2000" b="1" dirty="0"/>
              <a:t>10</a:t>
            </a:r>
          </a:p>
        </p:txBody>
      </p:sp>
      <p:sp>
        <p:nvSpPr>
          <p:cNvPr id="125" name="Oval 124"/>
          <p:cNvSpPr/>
          <p:nvPr/>
        </p:nvSpPr>
        <p:spPr>
          <a:xfrm>
            <a:off x="5304166" y="4298752"/>
            <a:ext cx="723900" cy="695325"/>
          </a:xfrm>
          <a:prstGeom prst="ellipse">
            <a:avLst/>
          </a:prstGeom>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t>Week</a:t>
            </a:r>
          </a:p>
          <a:p>
            <a:pPr algn="ctr"/>
            <a:r>
              <a:rPr lang="en-GB" sz="2000" b="1" dirty="0"/>
              <a:t>9</a:t>
            </a:r>
          </a:p>
        </p:txBody>
      </p:sp>
      <p:sp>
        <p:nvSpPr>
          <p:cNvPr id="100" name="Oval 99"/>
          <p:cNvSpPr/>
          <p:nvPr/>
        </p:nvSpPr>
        <p:spPr>
          <a:xfrm>
            <a:off x="2790125" y="2345979"/>
            <a:ext cx="723900" cy="695325"/>
          </a:xfrm>
          <a:prstGeom prst="ellipse">
            <a:avLst/>
          </a:prstGeom>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t>Week</a:t>
            </a:r>
          </a:p>
          <a:p>
            <a:pPr algn="ctr"/>
            <a:r>
              <a:rPr lang="en-GB" sz="2000" b="1" dirty="0"/>
              <a:t>2</a:t>
            </a:r>
          </a:p>
        </p:txBody>
      </p:sp>
      <p:sp>
        <p:nvSpPr>
          <p:cNvPr id="104" name="Oval 103"/>
          <p:cNvSpPr/>
          <p:nvPr/>
        </p:nvSpPr>
        <p:spPr>
          <a:xfrm>
            <a:off x="4019643" y="2345979"/>
            <a:ext cx="723900" cy="695325"/>
          </a:xfrm>
          <a:prstGeom prst="ellipse">
            <a:avLst/>
          </a:prstGeom>
          <a:solidFill>
            <a:srgbClr val="FFFF00"/>
          </a:solidFill>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t>Week</a:t>
            </a:r>
          </a:p>
          <a:p>
            <a:pPr algn="ctr"/>
            <a:r>
              <a:rPr lang="en-GB" sz="2000" b="1" dirty="0"/>
              <a:t>3</a:t>
            </a:r>
          </a:p>
        </p:txBody>
      </p:sp>
      <p:sp>
        <p:nvSpPr>
          <p:cNvPr id="106" name="Oval 105"/>
          <p:cNvSpPr/>
          <p:nvPr/>
        </p:nvSpPr>
        <p:spPr>
          <a:xfrm>
            <a:off x="5255214" y="2343718"/>
            <a:ext cx="723900" cy="695325"/>
          </a:xfrm>
          <a:prstGeom prst="ellipse">
            <a:avLst/>
          </a:prstGeom>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t>Week</a:t>
            </a:r>
          </a:p>
          <a:p>
            <a:pPr algn="ctr"/>
            <a:r>
              <a:rPr lang="en-GB" sz="2000" b="1" dirty="0"/>
              <a:t>4</a:t>
            </a:r>
          </a:p>
        </p:txBody>
      </p:sp>
      <p:sp>
        <p:nvSpPr>
          <p:cNvPr id="108" name="Oval 107"/>
          <p:cNvSpPr/>
          <p:nvPr/>
        </p:nvSpPr>
        <p:spPr>
          <a:xfrm>
            <a:off x="6424347" y="2343718"/>
            <a:ext cx="723900" cy="695325"/>
          </a:xfrm>
          <a:prstGeom prst="ellipse">
            <a:avLst/>
          </a:prstGeom>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t>Week</a:t>
            </a:r>
          </a:p>
          <a:p>
            <a:pPr algn="ctr"/>
            <a:r>
              <a:rPr lang="en-GB" sz="2000" b="1" dirty="0"/>
              <a:t>5</a:t>
            </a:r>
          </a:p>
        </p:txBody>
      </p:sp>
      <p:sp>
        <p:nvSpPr>
          <p:cNvPr id="138" name="Oval 137"/>
          <p:cNvSpPr/>
          <p:nvPr/>
        </p:nvSpPr>
        <p:spPr>
          <a:xfrm>
            <a:off x="1600200" y="2352675"/>
            <a:ext cx="723900" cy="695325"/>
          </a:xfrm>
          <a:prstGeom prst="ellipse">
            <a:avLst/>
          </a:prstGeom>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t>Week</a:t>
            </a:r>
          </a:p>
          <a:p>
            <a:pPr algn="ctr"/>
            <a:r>
              <a:rPr lang="en-GB" sz="2000" b="1" dirty="0"/>
              <a:t>1</a:t>
            </a:r>
          </a:p>
        </p:txBody>
      </p:sp>
      <p:cxnSp>
        <p:nvCxnSpPr>
          <p:cNvPr id="181" name="Straight Arrow Connector 180"/>
          <p:cNvCxnSpPr>
            <a:stCxn id="180" idx="3"/>
            <a:endCxn id="122" idx="6"/>
          </p:cNvCxnSpPr>
          <p:nvPr/>
        </p:nvCxnSpPr>
        <p:spPr>
          <a:xfrm flipH="1">
            <a:off x="8109791" y="5709209"/>
            <a:ext cx="779641" cy="1029"/>
          </a:xfrm>
          <a:prstGeom prst="straightConnector1">
            <a:avLst/>
          </a:prstGeom>
          <a:ln w="1778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2" name="Straight Arrow Connector 181"/>
          <p:cNvCxnSpPr>
            <a:stCxn id="180" idx="3"/>
            <a:endCxn id="122" idx="6"/>
          </p:cNvCxnSpPr>
          <p:nvPr/>
        </p:nvCxnSpPr>
        <p:spPr>
          <a:xfrm flipH="1">
            <a:off x="8109791" y="5709209"/>
            <a:ext cx="779641" cy="1029"/>
          </a:xfrm>
          <a:prstGeom prst="straightConnector1">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0" name="Pentagon 41"/>
          <p:cNvSpPr/>
          <p:nvPr/>
        </p:nvSpPr>
        <p:spPr>
          <a:xfrm>
            <a:off x="8766613" y="5578018"/>
            <a:ext cx="122819" cy="262382"/>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000" b="1" dirty="0"/>
          </a:p>
        </p:txBody>
      </p:sp>
    </p:spTree>
    <p:extLst>
      <p:ext uri="{BB962C8B-B14F-4D97-AF65-F5344CB8AC3E}">
        <p14:creationId xmlns:p14="http://schemas.microsoft.com/office/powerpoint/2010/main" val="838940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Discrete probability distributions</a:t>
            </a:r>
            <a:endParaRPr lang="en-GB" dirty="0"/>
          </a:p>
        </p:txBody>
      </p:sp>
      <mc:AlternateContent xmlns:mc="http://schemas.openxmlformats.org/markup-compatibility/2006" xmlns:a14="http://schemas.microsoft.com/office/drawing/2010/main">
        <mc:Choice Requires="a14">
          <p:sp>
            <p:nvSpPr>
              <p:cNvPr id="4" name="Rectangle 3"/>
              <p:cNvSpPr/>
              <p:nvPr/>
            </p:nvSpPr>
            <p:spPr>
              <a:xfrm>
                <a:off x="4140065" y="2209800"/>
                <a:ext cx="2768578" cy="932628"/>
              </a:xfrm>
              <a:prstGeom prst="rect">
                <a:avLst/>
              </a:prstGeom>
            </p:spPr>
            <p:txBody>
              <a:bodyPr wrap="none">
                <a:spAutoFit/>
              </a:bodyPr>
              <a:lstStyle/>
              <a:p>
                <a:pPr algn="ctr" fontAlgn="b"/>
                <a14:m>
                  <m:oMathPara xmlns:m="http://schemas.openxmlformats.org/officeDocument/2006/math">
                    <m:oMathParaPr>
                      <m:jc m:val="centerGroup"/>
                    </m:oMathParaPr>
                    <m:oMath xmlns:m="http://schemas.openxmlformats.org/officeDocument/2006/math">
                      <m:r>
                        <a:rPr lang="en-GB" altLang="ko-KR" sz="2000" b="0" i="1" smtClean="0">
                          <a:latin typeface="Cambria Math"/>
                        </a:rPr>
                        <m:t>𝐸</m:t>
                      </m:r>
                      <m:d>
                        <m:dPr>
                          <m:begChr m:val="["/>
                          <m:endChr m:val="]"/>
                          <m:ctrlPr>
                            <a:rPr lang="en-GB" altLang="ko-KR" sz="2000" b="0" i="1" smtClean="0">
                              <a:latin typeface="Cambria Math" panose="02040503050406030204" pitchFamily="18" charset="0"/>
                            </a:rPr>
                          </m:ctrlPr>
                        </m:dPr>
                        <m:e>
                          <m:r>
                            <a:rPr lang="en-GB" altLang="ko-KR" sz="2000" b="0" i="1" smtClean="0">
                              <a:latin typeface="Cambria Math"/>
                            </a:rPr>
                            <m:t>𝑋</m:t>
                          </m:r>
                        </m:e>
                      </m:d>
                      <m:r>
                        <a:rPr lang="en-GB" altLang="ko-KR" sz="2000" b="0" i="1" smtClean="0">
                          <a:latin typeface="Cambria Math"/>
                        </a:rPr>
                        <m:t>=</m:t>
                      </m:r>
                      <m:r>
                        <a:rPr lang="ko-KR" altLang="en-GB" sz="2000" b="0" i="1" smtClean="0">
                          <a:latin typeface="Cambria Math"/>
                        </a:rPr>
                        <m:t>𝜇</m:t>
                      </m:r>
                      <m:r>
                        <a:rPr lang="en-GB" altLang="ko-KR" sz="2000" b="0" i="1" smtClean="0">
                          <a:latin typeface="Cambria Math"/>
                        </a:rPr>
                        <m:t>=</m:t>
                      </m:r>
                      <m:nary>
                        <m:naryPr>
                          <m:chr m:val="∑"/>
                          <m:ctrlPr>
                            <a:rPr lang="en-GB" altLang="ko-KR" sz="2000" i="1" smtClean="0">
                              <a:latin typeface="Cambria Math" panose="02040503050406030204" pitchFamily="18" charset="0"/>
                            </a:rPr>
                          </m:ctrlPr>
                        </m:naryPr>
                        <m:sub>
                          <m:r>
                            <m:rPr>
                              <m:brk m:alnAt="23"/>
                            </m:rPr>
                            <a:rPr lang="en-GB" altLang="ko-KR" sz="2000" i="1">
                              <a:latin typeface="Cambria Math"/>
                            </a:rPr>
                            <m:t>𝑖</m:t>
                          </m:r>
                          <m:r>
                            <a:rPr lang="en-GB" altLang="ko-KR" sz="2000" i="1">
                              <a:latin typeface="Cambria Math"/>
                            </a:rPr>
                            <m:t>=1</m:t>
                          </m:r>
                        </m:sub>
                        <m:sup>
                          <m:r>
                            <a:rPr lang="en-GB" altLang="ko-KR" sz="2000" i="1">
                              <a:latin typeface="Cambria Math"/>
                            </a:rPr>
                            <m:t>𝑛</m:t>
                          </m:r>
                        </m:sup>
                        <m:e>
                          <m:sSub>
                            <m:sSubPr>
                              <m:ctrlPr>
                                <a:rPr lang="en-GB" sz="2000" i="1">
                                  <a:solidFill>
                                    <a:srgbClr val="000000"/>
                                  </a:solidFill>
                                  <a:latin typeface="Cambria Math" panose="02040503050406030204" pitchFamily="18" charset="0"/>
                                </a:rPr>
                              </m:ctrlPr>
                            </m:sSubPr>
                            <m:e>
                              <m:r>
                                <a:rPr lang="en-GB" sz="2000" i="1">
                                  <a:solidFill>
                                    <a:srgbClr val="000000"/>
                                  </a:solidFill>
                                  <a:latin typeface="Cambria Math"/>
                                </a:rPr>
                                <m:t>𝑥</m:t>
                              </m:r>
                            </m:e>
                            <m:sub>
                              <m:r>
                                <a:rPr lang="en-GB" sz="2000" i="1">
                                  <a:solidFill>
                                    <a:srgbClr val="000000"/>
                                  </a:solidFill>
                                  <a:latin typeface="Cambria Math"/>
                                </a:rPr>
                                <m:t>𝑖</m:t>
                              </m:r>
                            </m:sub>
                          </m:sSub>
                          <m:r>
                            <a:rPr lang="en-GB" sz="2000" b="0" i="1" smtClean="0">
                              <a:solidFill>
                                <a:srgbClr val="000000"/>
                              </a:solidFill>
                              <a:latin typeface="Cambria Math"/>
                            </a:rPr>
                            <m:t>𝑝</m:t>
                          </m:r>
                          <m:d>
                            <m:dPr>
                              <m:ctrlPr>
                                <a:rPr lang="en-GB" sz="2000" b="0" i="1" smtClean="0">
                                  <a:solidFill>
                                    <a:srgbClr val="000000"/>
                                  </a:solidFill>
                                  <a:latin typeface="Cambria Math" panose="02040503050406030204" pitchFamily="18" charset="0"/>
                                </a:rPr>
                              </m:ctrlPr>
                            </m:dPr>
                            <m:e>
                              <m:sSub>
                                <m:sSubPr>
                                  <m:ctrlPr>
                                    <a:rPr lang="en-GB" sz="2000" i="1">
                                      <a:solidFill>
                                        <a:srgbClr val="000000"/>
                                      </a:solidFill>
                                      <a:latin typeface="Cambria Math" panose="02040503050406030204" pitchFamily="18" charset="0"/>
                                    </a:rPr>
                                  </m:ctrlPr>
                                </m:sSubPr>
                                <m:e>
                                  <m:r>
                                    <a:rPr lang="en-GB" sz="2000" i="1">
                                      <a:solidFill>
                                        <a:srgbClr val="000000"/>
                                      </a:solidFill>
                                      <a:latin typeface="Cambria Math"/>
                                    </a:rPr>
                                    <m:t>𝑥</m:t>
                                  </m:r>
                                </m:e>
                                <m:sub>
                                  <m:r>
                                    <a:rPr lang="en-GB" sz="2000" i="1">
                                      <a:solidFill>
                                        <a:srgbClr val="000000"/>
                                      </a:solidFill>
                                      <a:latin typeface="Cambria Math"/>
                                    </a:rPr>
                                    <m:t>𝑖</m:t>
                                  </m:r>
                                </m:sub>
                              </m:sSub>
                            </m:e>
                          </m:d>
                        </m:e>
                      </m:nary>
                    </m:oMath>
                  </m:oMathPara>
                </a14:m>
                <a:endParaRPr lang="en-GB" sz="2000" dirty="0">
                  <a:solidFill>
                    <a:srgbClr val="000000"/>
                  </a:solidFill>
                  <a:latin typeface="Arial"/>
                </a:endParaRPr>
              </a:p>
            </p:txBody>
          </p:sp>
        </mc:Choice>
        <mc:Fallback xmlns="">
          <p:sp>
            <p:nvSpPr>
              <p:cNvPr id="4" name="Rectangle 3"/>
              <p:cNvSpPr>
                <a:spLocks noRot="1" noChangeAspect="1" noMove="1" noResize="1" noEditPoints="1" noAdjustHandles="1" noChangeArrowheads="1" noChangeShapeType="1" noTextEdit="1"/>
              </p:cNvSpPr>
              <p:nvPr/>
            </p:nvSpPr>
            <p:spPr>
              <a:xfrm>
                <a:off x="4140065" y="2209800"/>
                <a:ext cx="2768578" cy="932628"/>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140065" y="3547642"/>
                <a:ext cx="4436920" cy="932628"/>
              </a:xfrm>
              <a:prstGeom prst="rect">
                <a:avLst/>
              </a:prstGeom>
            </p:spPr>
            <p:txBody>
              <a:bodyPr wrap="none">
                <a:spAutoFit/>
              </a:bodyPr>
              <a:lstStyle/>
              <a:p>
                <a:pPr algn="ctr" fontAlgn="b"/>
                <a14:m>
                  <m:oMathPara xmlns:m="http://schemas.openxmlformats.org/officeDocument/2006/math">
                    <m:oMathParaPr>
                      <m:jc m:val="centerGroup"/>
                    </m:oMathParaPr>
                    <m:oMath xmlns:m="http://schemas.openxmlformats.org/officeDocument/2006/math">
                      <m:r>
                        <a:rPr lang="en-GB" altLang="ko-KR" sz="2000" b="0" i="1" smtClean="0">
                          <a:latin typeface="Cambria Math"/>
                        </a:rPr>
                        <m:t>𝐸</m:t>
                      </m:r>
                      <m:d>
                        <m:dPr>
                          <m:begChr m:val="["/>
                          <m:endChr m:val="]"/>
                          <m:ctrlPr>
                            <a:rPr lang="en-GB" altLang="ko-KR" sz="2000" b="0" i="1" smtClean="0">
                              <a:latin typeface="Cambria Math" panose="02040503050406030204" pitchFamily="18" charset="0"/>
                            </a:rPr>
                          </m:ctrlPr>
                        </m:dPr>
                        <m:e>
                          <m:sSup>
                            <m:sSupPr>
                              <m:ctrlPr>
                                <a:rPr lang="en-GB" altLang="ko-KR" sz="2000" b="0" i="1" smtClean="0">
                                  <a:latin typeface="Cambria Math" panose="02040503050406030204" pitchFamily="18" charset="0"/>
                                </a:rPr>
                              </m:ctrlPr>
                            </m:sSupPr>
                            <m:e>
                              <m:d>
                                <m:dPr>
                                  <m:ctrlPr>
                                    <a:rPr lang="en-GB" altLang="ko-KR" sz="2000" i="1">
                                      <a:latin typeface="Cambria Math" panose="02040503050406030204" pitchFamily="18" charset="0"/>
                                    </a:rPr>
                                  </m:ctrlPr>
                                </m:dPr>
                                <m:e>
                                  <m:r>
                                    <a:rPr lang="en-GB" altLang="ko-KR" sz="2000" i="1">
                                      <a:latin typeface="Cambria Math"/>
                                    </a:rPr>
                                    <m:t>𝑋</m:t>
                                  </m:r>
                                  <m:r>
                                    <a:rPr lang="en-GB" altLang="ko-KR" sz="2000" i="1">
                                      <a:latin typeface="Cambria Math"/>
                                    </a:rPr>
                                    <m:t>−</m:t>
                                  </m:r>
                                  <m:r>
                                    <a:rPr lang="ko-KR" altLang="en-GB" sz="2000" i="1">
                                      <a:latin typeface="Cambria Math"/>
                                    </a:rPr>
                                    <m:t>𝜇</m:t>
                                  </m:r>
                                </m:e>
                              </m:d>
                            </m:e>
                            <m:sup>
                              <m:r>
                                <a:rPr lang="en-GB" altLang="ko-KR" sz="2000" b="0" i="1" smtClean="0">
                                  <a:latin typeface="Cambria Math"/>
                                </a:rPr>
                                <m:t>2</m:t>
                              </m:r>
                            </m:sup>
                          </m:sSup>
                        </m:e>
                      </m:d>
                      <m:r>
                        <a:rPr lang="en-GB" altLang="ko-KR" sz="2000" b="0" i="1" smtClean="0">
                          <a:latin typeface="Cambria Math"/>
                        </a:rPr>
                        <m:t>=</m:t>
                      </m:r>
                      <m:sSup>
                        <m:sSupPr>
                          <m:ctrlPr>
                            <a:rPr lang="en-GB" altLang="ko-KR" sz="2000" b="0" i="1" smtClean="0">
                              <a:latin typeface="Cambria Math" panose="02040503050406030204" pitchFamily="18" charset="0"/>
                            </a:rPr>
                          </m:ctrlPr>
                        </m:sSupPr>
                        <m:e>
                          <m:r>
                            <a:rPr lang="ko-KR" altLang="en-GB" sz="2000" i="1">
                              <a:latin typeface="Cambria Math"/>
                            </a:rPr>
                            <m:t>𝜎</m:t>
                          </m:r>
                        </m:e>
                        <m:sup>
                          <m:r>
                            <a:rPr lang="en-GB" altLang="ko-KR" sz="2000" b="0" i="1" smtClean="0">
                              <a:latin typeface="Cambria Math"/>
                            </a:rPr>
                            <m:t>2</m:t>
                          </m:r>
                        </m:sup>
                      </m:sSup>
                      <m:r>
                        <a:rPr lang="en-GB" altLang="ko-KR" sz="2000" b="0" i="1" smtClean="0">
                          <a:latin typeface="Cambria Math"/>
                        </a:rPr>
                        <m:t>=</m:t>
                      </m:r>
                      <m:nary>
                        <m:naryPr>
                          <m:chr m:val="∑"/>
                          <m:ctrlPr>
                            <a:rPr lang="en-GB" altLang="ko-KR" sz="2000" i="1" smtClean="0">
                              <a:latin typeface="Cambria Math" panose="02040503050406030204" pitchFamily="18" charset="0"/>
                            </a:rPr>
                          </m:ctrlPr>
                        </m:naryPr>
                        <m:sub>
                          <m:r>
                            <m:rPr>
                              <m:brk m:alnAt="23"/>
                            </m:rPr>
                            <a:rPr lang="en-GB" altLang="ko-KR" sz="2000" i="1">
                              <a:latin typeface="Cambria Math"/>
                            </a:rPr>
                            <m:t>𝑖</m:t>
                          </m:r>
                          <m:r>
                            <a:rPr lang="en-GB" altLang="ko-KR" sz="2000" i="1">
                              <a:latin typeface="Cambria Math"/>
                            </a:rPr>
                            <m:t>=1</m:t>
                          </m:r>
                        </m:sub>
                        <m:sup>
                          <m:r>
                            <a:rPr lang="en-GB" altLang="ko-KR" sz="2000" i="1">
                              <a:latin typeface="Cambria Math"/>
                            </a:rPr>
                            <m:t>𝑛</m:t>
                          </m:r>
                        </m:sup>
                        <m:e>
                          <m:sSup>
                            <m:sSupPr>
                              <m:ctrlPr>
                                <a:rPr lang="en-GB" altLang="ko-KR" sz="2000" i="1" smtClean="0">
                                  <a:latin typeface="Cambria Math" panose="02040503050406030204" pitchFamily="18" charset="0"/>
                                </a:rPr>
                              </m:ctrlPr>
                            </m:sSupPr>
                            <m:e>
                              <m:d>
                                <m:dPr>
                                  <m:ctrlPr>
                                    <a:rPr lang="en-GB" altLang="ko-KR" sz="2000" i="1" smtClean="0">
                                      <a:latin typeface="Cambria Math" panose="02040503050406030204" pitchFamily="18" charset="0"/>
                                    </a:rPr>
                                  </m:ctrlPr>
                                </m:dPr>
                                <m:e>
                                  <m:sSub>
                                    <m:sSubPr>
                                      <m:ctrlPr>
                                        <a:rPr lang="en-GB" sz="2000" i="1">
                                          <a:solidFill>
                                            <a:srgbClr val="000000"/>
                                          </a:solidFill>
                                          <a:latin typeface="Cambria Math" panose="02040503050406030204" pitchFamily="18" charset="0"/>
                                        </a:rPr>
                                      </m:ctrlPr>
                                    </m:sSubPr>
                                    <m:e>
                                      <m:r>
                                        <a:rPr lang="en-GB" sz="2000" i="1">
                                          <a:solidFill>
                                            <a:srgbClr val="000000"/>
                                          </a:solidFill>
                                          <a:latin typeface="Cambria Math"/>
                                        </a:rPr>
                                        <m:t>𝑥</m:t>
                                      </m:r>
                                    </m:e>
                                    <m:sub>
                                      <m:r>
                                        <a:rPr lang="en-GB" sz="2000" i="1">
                                          <a:solidFill>
                                            <a:srgbClr val="000000"/>
                                          </a:solidFill>
                                          <a:latin typeface="Cambria Math"/>
                                        </a:rPr>
                                        <m:t>𝑖</m:t>
                                      </m:r>
                                    </m:sub>
                                  </m:sSub>
                                  <m:r>
                                    <a:rPr lang="en-GB" sz="2000" b="0" i="1" smtClean="0">
                                      <a:solidFill>
                                        <a:srgbClr val="000000"/>
                                      </a:solidFill>
                                      <a:latin typeface="Cambria Math"/>
                                    </a:rPr>
                                    <m:t>−</m:t>
                                  </m:r>
                                  <m:r>
                                    <a:rPr lang="ko-KR" altLang="en-GB" sz="2000" i="1">
                                      <a:latin typeface="Cambria Math"/>
                                    </a:rPr>
                                    <m:t>𝜇</m:t>
                                  </m:r>
                                </m:e>
                              </m:d>
                            </m:e>
                            <m:sup>
                              <m:r>
                                <a:rPr lang="en-GB" altLang="ko-KR" sz="2000" b="0" i="1" smtClean="0">
                                  <a:latin typeface="Cambria Math"/>
                                </a:rPr>
                                <m:t>2</m:t>
                              </m:r>
                            </m:sup>
                          </m:sSup>
                          <m:r>
                            <a:rPr lang="en-GB" sz="2000" b="0" i="1" smtClean="0">
                              <a:solidFill>
                                <a:srgbClr val="000000"/>
                              </a:solidFill>
                              <a:latin typeface="Cambria Math"/>
                            </a:rPr>
                            <m:t>𝑝</m:t>
                          </m:r>
                          <m:d>
                            <m:dPr>
                              <m:ctrlPr>
                                <a:rPr lang="en-GB" sz="2000" b="0" i="1" smtClean="0">
                                  <a:solidFill>
                                    <a:srgbClr val="000000"/>
                                  </a:solidFill>
                                  <a:latin typeface="Cambria Math" panose="02040503050406030204" pitchFamily="18" charset="0"/>
                                </a:rPr>
                              </m:ctrlPr>
                            </m:dPr>
                            <m:e>
                              <m:sSub>
                                <m:sSubPr>
                                  <m:ctrlPr>
                                    <a:rPr lang="en-GB" sz="2000" i="1">
                                      <a:solidFill>
                                        <a:srgbClr val="000000"/>
                                      </a:solidFill>
                                      <a:latin typeface="Cambria Math" panose="02040503050406030204" pitchFamily="18" charset="0"/>
                                    </a:rPr>
                                  </m:ctrlPr>
                                </m:sSubPr>
                                <m:e>
                                  <m:r>
                                    <a:rPr lang="en-GB" sz="2000" i="1">
                                      <a:solidFill>
                                        <a:srgbClr val="000000"/>
                                      </a:solidFill>
                                      <a:latin typeface="Cambria Math"/>
                                    </a:rPr>
                                    <m:t>𝑥</m:t>
                                  </m:r>
                                </m:e>
                                <m:sub>
                                  <m:r>
                                    <a:rPr lang="en-GB" sz="2000" i="1">
                                      <a:solidFill>
                                        <a:srgbClr val="000000"/>
                                      </a:solidFill>
                                      <a:latin typeface="Cambria Math"/>
                                    </a:rPr>
                                    <m:t>𝑖</m:t>
                                  </m:r>
                                </m:sub>
                              </m:sSub>
                            </m:e>
                          </m:d>
                        </m:e>
                      </m:nary>
                    </m:oMath>
                  </m:oMathPara>
                </a14:m>
                <a:endParaRPr lang="en-GB" sz="2000" dirty="0">
                  <a:solidFill>
                    <a:srgbClr val="000000"/>
                  </a:solidFill>
                  <a:latin typeface="Arial"/>
                </a:endParaRPr>
              </a:p>
            </p:txBody>
          </p:sp>
        </mc:Choice>
        <mc:Fallback xmlns="">
          <p:sp>
            <p:nvSpPr>
              <p:cNvPr id="5" name="Rectangle 4"/>
              <p:cNvSpPr>
                <a:spLocks noRot="1" noChangeAspect="1" noMove="1" noResize="1" noEditPoints="1" noAdjustHandles="1" noChangeArrowheads="1" noChangeShapeType="1" noTextEdit="1"/>
              </p:cNvSpPr>
              <p:nvPr/>
            </p:nvSpPr>
            <p:spPr>
              <a:xfrm>
                <a:off x="4140065" y="3547642"/>
                <a:ext cx="4436920" cy="932628"/>
              </a:xfrm>
              <a:prstGeom prst="rect">
                <a:avLst/>
              </a:prstGeom>
              <a:blipFill rotWithShape="1">
                <a:blip r:embed="rId4"/>
                <a:stretch>
                  <a:fillRect/>
                </a:stretch>
              </a:blipFill>
            </p:spPr>
            <p:txBody>
              <a:bodyPr/>
              <a:lstStyle/>
              <a:p>
                <a:r>
                  <a:rPr lang="en-GB">
                    <a:noFill/>
                  </a:rPr>
                  <a:t> </a:t>
                </a:r>
              </a:p>
            </p:txBody>
          </p:sp>
        </mc:Fallback>
      </mc:AlternateContent>
      <p:sp>
        <p:nvSpPr>
          <p:cNvPr id="6" name="Rectangular Callout 5"/>
          <p:cNvSpPr/>
          <p:nvPr/>
        </p:nvSpPr>
        <p:spPr>
          <a:xfrm>
            <a:off x="231297" y="990600"/>
            <a:ext cx="4343400" cy="1120307"/>
          </a:xfrm>
          <a:prstGeom prst="wedgeRectCallout">
            <a:avLst>
              <a:gd name="adj1" fmla="val 44048"/>
              <a:gd name="adj2" fmla="val 89128"/>
            </a:avLst>
          </a:prstGeom>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20000"/>
              </a:spcBef>
              <a:buClr>
                <a:srgbClr val="333399"/>
              </a:buClr>
            </a:pPr>
            <a:r>
              <a:rPr lang="en-GB" altLang="en-US" dirty="0"/>
              <a:t>The expected value is the </a:t>
            </a:r>
            <a:r>
              <a:rPr lang="en-GB" altLang="en-US" b="1" dirty="0"/>
              <a:t>average</a:t>
            </a:r>
            <a:r>
              <a:rPr lang="en-GB" altLang="en-US" dirty="0"/>
              <a:t> value </a:t>
            </a:r>
            <a:r>
              <a:rPr lang="en-GB" altLang="en-US" b="1" dirty="0"/>
              <a:t>X </a:t>
            </a:r>
            <a:r>
              <a:rPr lang="en-GB" altLang="en-US" dirty="0"/>
              <a:t>would take…</a:t>
            </a:r>
          </a:p>
          <a:p>
            <a:pPr lvl="1">
              <a:spcBef>
                <a:spcPct val="20000"/>
              </a:spcBef>
              <a:buClr>
                <a:srgbClr val="333399"/>
              </a:buClr>
            </a:pPr>
            <a:r>
              <a:rPr lang="en-GB" altLang="en-US" sz="1400" dirty="0"/>
              <a:t>If the situation that produces X were repeated an infinite number of times</a:t>
            </a:r>
          </a:p>
        </p:txBody>
      </p:sp>
      <p:sp>
        <p:nvSpPr>
          <p:cNvPr id="7" name="Rectangular Callout 6"/>
          <p:cNvSpPr/>
          <p:nvPr/>
        </p:nvSpPr>
        <p:spPr>
          <a:xfrm>
            <a:off x="231297" y="2895600"/>
            <a:ext cx="3426303" cy="954107"/>
          </a:xfrm>
          <a:prstGeom prst="wedgeRectCallout">
            <a:avLst>
              <a:gd name="adj1" fmla="val 69339"/>
              <a:gd name="adj2" fmla="val 51983"/>
            </a:avLst>
          </a:prstGeom>
        </p:spPr>
        <p:style>
          <a:lnRef idx="2">
            <a:schemeClr val="accent3"/>
          </a:lnRef>
          <a:fillRef idx="1">
            <a:schemeClr val="lt1"/>
          </a:fillRef>
          <a:effectRef idx="0">
            <a:schemeClr val="accent3"/>
          </a:effectRef>
          <a:fontRef idx="minor">
            <a:schemeClr val="dk1"/>
          </a:fontRef>
        </p:style>
        <p:txBody>
          <a:bodyPr wrap="square">
            <a:spAutoFit/>
          </a:bodyPr>
          <a:lstStyle/>
          <a:p>
            <a:pPr>
              <a:spcBef>
                <a:spcPct val="20000"/>
              </a:spcBef>
              <a:buClr>
                <a:srgbClr val="333399"/>
              </a:buClr>
            </a:pPr>
            <a:r>
              <a:rPr lang="en-GB" altLang="en-US" dirty="0"/>
              <a:t>The </a:t>
            </a:r>
            <a:r>
              <a:rPr lang="en-GB" altLang="en-US" b="1" dirty="0"/>
              <a:t>variance</a:t>
            </a:r>
            <a:r>
              <a:rPr lang="en-GB" altLang="en-US" dirty="0"/>
              <a:t> is the mean of the squared deviation of X from its expected value</a:t>
            </a:r>
            <a:endParaRPr lang="en-US" altLang="en-US" dirty="0">
              <a:sym typeface="GreekMathSymbols" pitchFamily="34" charset="2"/>
            </a:endParaRPr>
          </a:p>
        </p:txBody>
      </p:sp>
      <p:sp>
        <p:nvSpPr>
          <p:cNvPr id="8" name="Rectangle 7"/>
          <p:cNvSpPr/>
          <p:nvPr/>
        </p:nvSpPr>
        <p:spPr>
          <a:xfrm>
            <a:off x="228600" y="3886200"/>
            <a:ext cx="3429000" cy="1323439"/>
          </a:xfrm>
          <a:prstGeom prst="rect">
            <a:avLst/>
          </a:prstGeom>
          <a:solidFill>
            <a:schemeClr val="bg2"/>
          </a:solidFill>
        </p:spPr>
        <p:txBody>
          <a:bodyPr wrap="square">
            <a:spAutoFit/>
          </a:bodyPr>
          <a:lstStyle/>
          <a:p>
            <a:pPr>
              <a:spcBef>
                <a:spcPct val="20000"/>
              </a:spcBef>
              <a:buClr>
                <a:srgbClr val="333399"/>
              </a:buClr>
            </a:pPr>
            <a:r>
              <a:rPr lang="en-GB" altLang="en-US" sz="2000" b="1" dirty="0">
                <a:sym typeface="GreekMathSymbols" pitchFamily="34" charset="2"/>
              </a:rPr>
              <a:t>as with data, the standard deviation of the random variable is the square root of the variance</a:t>
            </a:r>
          </a:p>
        </p:txBody>
      </p:sp>
    </p:spTree>
    <p:extLst>
      <p:ext uri="{BB962C8B-B14F-4D97-AF65-F5344CB8AC3E}">
        <p14:creationId xmlns:p14="http://schemas.microsoft.com/office/powerpoint/2010/main" val="308251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143000"/>
          </a:xfrm>
        </p:spPr>
        <p:txBody>
          <a:bodyPr/>
          <a:lstStyle/>
          <a:p>
            <a:r>
              <a:rPr lang="en-US" altLang="en-US" dirty="0"/>
              <a:t>Discrete probability distributions</a:t>
            </a:r>
            <a:endParaRPr lang="en-GB" dirty="0"/>
          </a:p>
        </p:txBody>
      </p:sp>
      <p:sp>
        <p:nvSpPr>
          <p:cNvPr id="4" name="Text Placeholder 3"/>
          <p:cNvSpPr>
            <a:spLocks noGrp="1"/>
          </p:cNvSpPr>
          <p:nvPr>
            <p:ph type="body" idx="1"/>
          </p:nvPr>
        </p:nvSpPr>
        <p:spPr>
          <a:xfrm>
            <a:off x="455612" y="838200"/>
            <a:ext cx="4040188" cy="639762"/>
          </a:xfrm>
          <a:solidFill>
            <a:schemeClr val="bg2"/>
          </a:solidFill>
        </p:spPr>
        <p:txBody>
          <a:bodyPr/>
          <a:lstStyle/>
          <a:p>
            <a:r>
              <a:rPr lang="en-GB" dirty="0"/>
              <a:t>Binomial distribution</a:t>
            </a:r>
          </a:p>
        </p:txBody>
      </p:sp>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381000" y="1828800"/>
                <a:ext cx="7924800" cy="3951288"/>
              </a:xfrm>
            </p:spPr>
            <p:txBody>
              <a:bodyPr>
                <a:normAutofit/>
              </a:bodyPr>
              <a:lstStyle/>
              <a:p>
                <a:pPr marL="0" indent="0">
                  <a:buNone/>
                </a:pPr>
                <a:r>
                  <a:rPr lang="en-GB" sz="2000" dirty="0"/>
                  <a:t>for the probability of </a:t>
                </a:r>
                <a:r>
                  <a:rPr lang="en-GB" sz="2000" b="1" i="1" dirty="0"/>
                  <a:t>x</a:t>
                </a:r>
                <a:r>
                  <a:rPr lang="en-GB" sz="2000" dirty="0"/>
                  <a:t> </a:t>
                </a:r>
                <a:r>
                  <a:rPr lang="en-GB" sz="2000" b="1" dirty="0"/>
                  <a:t>successes</a:t>
                </a:r>
                <a:r>
                  <a:rPr lang="en-GB" sz="2000" dirty="0"/>
                  <a:t> in a sequence of </a:t>
                </a:r>
                <a:r>
                  <a:rPr lang="en-GB" sz="2000" b="1" i="1" dirty="0"/>
                  <a:t>n</a:t>
                </a:r>
                <a:r>
                  <a:rPr lang="en-GB" sz="2000" b="1" dirty="0"/>
                  <a:t> independent yes/no experiments.</a:t>
                </a:r>
              </a:p>
              <a:p>
                <a:pPr marL="0" indent="0">
                  <a:buNone/>
                </a:pPr>
                <a:r>
                  <a:rPr lang="en-GB" sz="2000" dirty="0"/>
                  <a:t>e.g. flip a coin 100 times, and find the probability of getting 41 heads, i.e. p(X = 41).</a:t>
                </a:r>
                <a:endParaRPr lang="en-GB" sz="2000" b="1" dirty="0"/>
              </a:p>
              <a:p>
                <a:pPr marL="0" indent="0">
                  <a:buNone/>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𝒑</m:t>
                      </m:r>
                      <m:r>
                        <a:rPr lang="en-US" sz="2000" b="1" i="1">
                          <a:latin typeface="Cambria Math" panose="02040503050406030204" pitchFamily="18" charset="0"/>
                        </a:rPr>
                        <m:t> </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𝒙</m:t>
                          </m:r>
                        </m:e>
                      </m:d>
                      <m:r>
                        <a:rPr lang="en-GB" sz="2000" b="1" i="1" smtClean="0">
                          <a:latin typeface="Cambria Math" panose="02040503050406030204" pitchFamily="18" charset="0"/>
                        </a:rPr>
                        <m:t>=</m:t>
                      </m:r>
                      <m:f>
                        <m:fPr>
                          <m:ctrlPr>
                            <a:rPr lang="en-GB" sz="2000" b="1" i="1" smtClean="0">
                              <a:latin typeface="Cambria Math" panose="02040503050406030204" pitchFamily="18" charset="0"/>
                            </a:rPr>
                          </m:ctrlPr>
                        </m:fPr>
                        <m:num>
                          <m:r>
                            <a:rPr lang="en-US" sz="2000" b="1" i="1" smtClean="0">
                              <a:latin typeface="Cambria Math" panose="02040503050406030204" pitchFamily="18" charset="0"/>
                            </a:rPr>
                            <m:t>𝒏</m:t>
                          </m:r>
                          <m:r>
                            <a:rPr lang="en-US" sz="2000" b="1" i="1" smtClean="0">
                              <a:latin typeface="Cambria Math" panose="02040503050406030204" pitchFamily="18" charset="0"/>
                            </a:rPr>
                            <m:t>!</m:t>
                          </m:r>
                        </m:num>
                        <m:den>
                          <m:r>
                            <a:rPr lang="en-US" sz="2000" b="1" i="1" smtClean="0">
                              <a:latin typeface="Cambria Math" panose="02040503050406030204" pitchFamily="18" charset="0"/>
                            </a:rPr>
                            <m:t>𝒙</m:t>
                          </m:r>
                          <m:r>
                            <a:rPr lang="en-US" sz="2000" b="1" i="1" smtClean="0">
                              <a:latin typeface="Cambria Math" panose="02040503050406030204" pitchFamily="18" charset="0"/>
                            </a:rPr>
                            <m:t>!</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𝒏</m:t>
                              </m:r>
                              <m:r>
                                <a:rPr lang="en-US" sz="2000" b="1" i="1" smtClean="0">
                                  <a:latin typeface="Cambria Math" panose="02040503050406030204" pitchFamily="18" charset="0"/>
                                </a:rPr>
                                <m:t>−</m:t>
                              </m:r>
                              <m:r>
                                <a:rPr lang="en-US" sz="2000" b="1" i="1" smtClean="0">
                                  <a:latin typeface="Cambria Math" panose="02040503050406030204" pitchFamily="18" charset="0"/>
                                </a:rPr>
                                <m:t>𝒙</m:t>
                              </m:r>
                            </m:e>
                          </m:d>
                          <m:r>
                            <a:rPr lang="en-US" sz="2000" b="1" i="1" smtClean="0">
                              <a:latin typeface="Cambria Math" panose="02040503050406030204" pitchFamily="18" charset="0"/>
                            </a:rPr>
                            <m:t>!</m:t>
                          </m:r>
                        </m:den>
                      </m:f>
                      <m:sSup>
                        <m:sSupPr>
                          <m:ctrlPr>
                            <a:rPr lang="en-GB" sz="2000" b="1" i="1" smtClean="0">
                              <a:latin typeface="Cambria Math" panose="02040503050406030204" pitchFamily="18" charset="0"/>
                            </a:rPr>
                          </m:ctrlPr>
                        </m:sSupPr>
                        <m:e>
                          <m:r>
                            <a:rPr lang="en-US" sz="2000" b="1" i="1" smtClean="0">
                              <a:latin typeface="Cambria Math" panose="02040503050406030204" pitchFamily="18" charset="0"/>
                            </a:rPr>
                            <m:t>𝒑</m:t>
                          </m:r>
                        </m:e>
                        <m:sup>
                          <m:r>
                            <a:rPr lang="en-US" sz="2000" b="1" i="1" smtClean="0">
                              <a:latin typeface="Cambria Math" panose="02040503050406030204" pitchFamily="18" charset="0"/>
                            </a:rPr>
                            <m:t>𝒙</m:t>
                          </m:r>
                        </m:sup>
                      </m:sSup>
                      <m:sSup>
                        <m:sSupPr>
                          <m:ctrlPr>
                            <a:rPr lang="en-GB" sz="2000" b="1" i="1" smtClean="0">
                              <a:latin typeface="Cambria Math" panose="02040503050406030204" pitchFamily="18" charset="0"/>
                            </a:rPr>
                          </m:ctrlPr>
                        </m:sSupPr>
                        <m:e>
                          <m:r>
                            <a:rPr lang="en-US" sz="2000" b="1" i="1" smtClean="0">
                              <a:latin typeface="Cambria Math" panose="02040503050406030204" pitchFamily="18" charset="0"/>
                            </a:rPr>
                            <m:t>𝒒</m:t>
                          </m:r>
                        </m:e>
                        <m:sup>
                          <m:r>
                            <a:rPr lang="en-US" sz="2000" b="1" i="1" smtClean="0">
                              <a:latin typeface="Cambria Math" panose="02040503050406030204" pitchFamily="18" charset="0"/>
                            </a:rPr>
                            <m:t>𝒏</m:t>
                          </m:r>
                          <m:r>
                            <a:rPr lang="en-US" sz="2000" b="1" i="1" smtClean="0">
                              <a:latin typeface="Cambria Math" panose="02040503050406030204" pitchFamily="18" charset="0"/>
                            </a:rPr>
                            <m:t>−</m:t>
                          </m:r>
                          <m:r>
                            <a:rPr lang="en-US" sz="2000" b="1" i="1" smtClean="0">
                              <a:latin typeface="Cambria Math" panose="02040503050406030204" pitchFamily="18" charset="0"/>
                            </a:rPr>
                            <m:t>𝒙</m:t>
                          </m:r>
                        </m:sup>
                      </m:sSup>
                    </m:oMath>
                  </m:oMathPara>
                </a14:m>
                <a:endParaRPr lang="en-GB" sz="2000" b="1" dirty="0"/>
              </a:p>
              <a:p>
                <a:pPr marL="0" indent="0">
                  <a:buNone/>
                </a:pPr>
                <a:r>
                  <a:rPr lang="en-GB" sz="2000" b="1" dirty="0"/>
                  <a:t>x is number of success, p is probability of success, n is total trial, and q is prob of failure.</a:t>
                </a:r>
              </a:p>
              <a:p>
                <a:pPr marL="0" indent="0">
                  <a:buNone/>
                </a:pPr>
                <a:endParaRPr lang="en-GB" sz="2000" b="1" dirty="0"/>
              </a:p>
              <a:p>
                <a:pPr marL="0" indent="0">
                  <a:buNone/>
                </a:pPr>
                <a:endParaRPr lang="en-GB" sz="2000"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381000" y="1828800"/>
                <a:ext cx="7924800" cy="3951288"/>
              </a:xfrm>
              <a:blipFill>
                <a:blip r:embed="rId3"/>
                <a:stretch>
                  <a:fillRect l="-846" t="-77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32328" y="4677051"/>
                <a:ext cx="3429465" cy="733149"/>
              </a:xfrm>
              <a:prstGeom prst="rect">
                <a:avLst/>
              </a:prstGeom>
            </p:spPr>
            <p:txBody>
              <a:bodyPr wrap="none">
                <a:spAutoFit/>
              </a:bodyPr>
              <a:lstStyle/>
              <a:p>
                <a:pPr algn="ctr" fontAlgn="b"/>
                <a14:m>
                  <m:oMathPara xmlns:m="http://schemas.openxmlformats.org/officeDocument/2006/math">
                    <m:oMathParaPr>
                      <m:jc m:val="centerGroup"/>
                    </m:oMathParaPr>
                    <m:oMath xmlns:m="http://schemas.openxmlformats.org/officeDocument/2006/math">
                      <m:r>
                        <a:rPr lang="en-GB" altLang="ko-KR" sz="2000" b="0" i="1" smtClean="0">
                          <a:solidFill>
                            <a:schemeClr val="bg1"/>
                          </a:solidFill>
                          <a:latin typeface="Cambria Math"/>
                        </a:rPr>
                        <m:t>𝑝</m:t>
                      </m:r>
                      <m:d>
                        <m:dPr>
                          <m:ctrlPr>
                            <a:rPr lang="en-GB" altLang="ko-KR" sz="2000" i="1">
                              <a:solidFill>
                                <a:schemeClr val="bg1"/>
                              </a:solidFill>
                              <a:latin typeface="Cambria Math" panose="02040503050406030204" pitchFamily="18" charset="0"/>
                            </a:rPr>
                          </m:ctrlPr>
                        </m:dPr>
                        <m:e>
                          <m:r>
                            <a:rPr lang="en-GB" altLang="ko-KR" sz="2000" i="1">
                              <a:solidFill>
                                <a:schemeClr val="bg1"/>
                              </a:solidFill>
                              <a:latin typeface="Cambria Math"/>
                            </a:rPr>
                            <m:t>𝑋</m:t>
                          </m:r>
                          <m:r>
                            <a:rPr lang="en-GB" altLang="ko-KR" sz="2000" i="1">
                              <a:solidFill>
                                <a:schemeClr val="bg1"/>
                              </a:solidFill>
                              <a:latin typeface="Cambria Math"/>
                            </a:rPr>
                            <m:t>=</m:t>
                          </m:r>
                          <m:r>
                            <a:rPr lang="en-GB" altLang="ko-KR" sz="2000" i="1">
                              <a:solidFill>
                                <a:schemeClr val="bg1"/>
                              </a:solidFill>
                              <a:latin typeface="Cambria Math"/>
                            </a:rPr>
                            <m:t>𝑥</m:t>
                          </m:r>
                        </m:e>
                      </m:d>
                      <m:r>
                        <a:rPr lang="en-GB" altLang="ko-KR" sz="2000" b="0" i="1" smtClean="0">
                          <a:solidFill>
                            <a:schemeClr val="bg1"/>
                          </a:solidFill>
                          <a:latin typeface="Cambria Math"/>
                        </a:rPr>
                        <m:t>=</m:t>
                      </m:r>
                      <m:f>
                        <m:fPr>
                          <m:ctrlPr>
                            <a:rPr lang="en-GB" altLang="ko-KR" sz="2000" b="0" i="1" smtClean="0">
                              <a:solidFill>
                                <a:schemeClr val="bg1"/>
                              </a:solidFill>
                              <a:latin typeface="Cambria Math" panose="02040503050406030204" pitchFamily="18" charset="0"/>
                            </a:rPr>
                          </m:ctrlPr>
                        </m:fPr>
                        <m:num>
                          <m:r>
                            <a:rPr lang="en-GB" altLang="ko-KR" sz="2000" b="0" i="1" smtClean="0">
                              <a:solidFill>
                                <a:schemeClr val="bg1"/>
                              </a:solidFill>
                              <a:latin typeface="Cambria Math"/>
                            </a:rPr>
                            <m:t>𝑛</m:t>
                          </m:r>
                          <m:r>
                            <a:rPr lang="en-GB" altLang="ko-KR" sz="2000" b="0" i="1" smtClean="0">
                              <a:solidFill>
                                <a:schemeClr val="bg1"/>
                              </a:solidFill>
                              <a:latin typeface="Cambria Math"/>
                            </a:rPr>
                            <m:t>! </m:t>
                          </m:r>
                          <m:sSup>
                            <m:sSupPr>
                              <m:ctrlPr>
                                <a:rPr lang="en-GB" altLang="ko-KR" sz="2000" b="0" i="1" smtClean="0">
                                  <a:solidFill>
                                    <a:schemeClr val="bg1"/>
                                  </a:solidFill>
                                  <a:latin typeface="Cambria Math" panose="02040503050406030204" pitchFamily="18" charset="0"/>
                                </a:rPr>
                              </m:ctrlPr>
                            </m:sSupPr>
                            <m:e>
                              <m:r>
                                <a:rPr lang="ko-KR" altLang="en-GB" sz="2000" i="1">
                                  <a:solidFill>
                                    <a:schemeClr val="bg1"/>
                                  </a:solidFill>
                                  <a:latin typeface="Cambria Math"/>
                                </a:rPr>
                                <m:t>𝜋</m:t>
                              </m:r>
                            </m:e>
                            <m:sup>
                              <m:r>
                                <a:rPr lang="en-GB" altLang="ko-KR" sz="2000" b="0" i="1" smtClean="0">
                                  <a:solidFill>
                                    <a:schemeClr val="bg1"/>
                                  </a:solidFill>
                                  <a:latin typeface="Cambria Math"/>
                                </a:rPr>
                                <m:t>𝑥</m:t>
                              </m:r>
                            </m:sup>
                          </m:sSup>
                          <m:sSup>
                            <m:sSupPr>
                              <m:ctrlPr>
                                <a:rPr lang="en-GB" altLang="ko-KR" sz="2000" b="0" i="1" smtClean="0">
                                  <a:solidFill>
                                    <a:schemeClr val="bg1"/>
                                  </a:solidFill>
                                  <a:latin typeface="Cambria Math" panose="02040503050406030204" pitchFamily="18" charset="0"/>
                                </a:rPr>
                              </m:ctrlPr>
                            </m:sSupPr>
                            <m:e>
                              <m:d>
                                <m:dPr>
                                  <m:ctrlPr>
                                    <a:rPr lang="en-GB" altLang="ko-KR" sz="2000" b="0" i="1" smtClean="0">
                                      <a:solidFill>
                                        <a:schemeClr val="bg1"/>
                                      </a:solidFill>
                                      <a:latin typeface="Cambria Math" panose="02040503050406030204" pitchFamily="18" charset="0"/>
                                    </a:rPr>
                                  </m:ctrlPr>
                                </m:dPr>
                                <m:e>
                                  <m:r>
                                    <a:rPr lang="en-GB" altLang="ko-KR" sz="2000" b="0" i="1" smtClean="0">
                                      <a:solidFill>
                                        <a:schemeClr val="bg1"/>
                                      </a:solidFill>
                                      <a:latin typeface="Cambria Math"/>
                                    </a:rPr>
                                    <m:t>1−</m:t>
                                  </m:r>
                                  <m:r>
                                    <a:rPr lang="ko-KR" altLang="en-GB" sz="2000" i="1">
                                      <a:solidFill>
                                        <a:schemeClr val="bg1"/>
                                      </a:solidFill>
                                      <a:latin typeface="Cambria Math"/>
                                    </a:rPr>
                                    <m:t>𝜋</m:t>
                                  </m:r>
                                </m:e>
                              </m:d>
                            </m:e>
                            <m:sup>
                              <m:r>
                                <a:rPr lang="en-GB" altLang="ko-KR" sz="2000" b="0" i="1" smtClean="0">
                                  <a:solidFill>
                                    <a:schemeClr val="bg1"/>
                                  </a:solidFill>
                                  <a:latin typeface="Cambria Math"/>
                                </a:rPr>
                                <m:t>𝑛</m:t>
                              </m:r>
                              <m:r>
                                <a:rPr lang="en-GB" altLang="ko-KR" sz="2000" b="0" i="1" smtClean="0">
                                  <a:solidFill>
                                    <a:schemeClr val="bg1"/>
                                  </a:solidFill>
                                  <a:latin typeface="Cambria Math"/>
                                </a:rPr>
                                <m:t>−</m:t>
                              </m:r>
                              <m:r>
                                <a:rPr lang="en-GB" altLang="ko-KR" sz="2000" b="0" i="1" smtClean="0">
                                  <a:solidFill>
                                    <a:schemeClr val="bg1"/>
                                  </a:solidFill>
                                  <a:latin typeface="Cambria Math"/>
                                </a:rPr>
                                <m:t>𝑥</m:t>
                              </m:r>
                            </m:sup>
                          </m:sSup>
                        </m:num>
                        <m:den>
                          <m:r>
                            <a:rPr lang="en-GB" altLang="ko-KR" sz="2000" b="0" i="1" smtClean="0">
                              <a:solidFill>
                                <a:schemeClr val="bg1"/>
                              </a:solidFill>
                              <a:latin typeface="Cambria Math"/>
                            </a:rPr>
                            <m:t>𝑥</m:t>
                          </m:r>
                          <m:r>
                            <a:rPr lang="en-GB" altLang="ko-KR" sz="2000" b="0" i="1" smtClean="0">
                              <a:solidFill>
                                <a:schemeClr val="bg1"/>
                              </a:solidFill>
                              <a:latin typeface="Cambria Math"/>
                            </a:rPr>
                            <m:t>!</m:t>
                          </m:r>
                          <m:d>
                            <m:dPr>
                              <m:ctrlPr>
                                <a:rPr lang="en-GB" altLang="ko-KR" sz="2000" b="0" i="1" smtClean="0">
                                  <a:solidFill>
                                    <a:schemeClr val="bg1"/>
                                  </a:solidFill>
                                  <a:latin typeface="Cambria Math" panose="02040503050406030204" pitchFamily="18" charset="0"/>
                                </a:rPr>
                              </m:ctrlPr>
                            </m:dPr>
                            <m:e>
                              <m:r>
                                <a:rPr lang="en-GB" altLang="ko-KR" sz="2000" b="0" i="1" smtClean="0">
                                  <a:solidFill>
                                    <a:schemeClr val="bg1"/>
                                  </a:solidFill>
                                  <a:latin typeface="Cambria Math"/>
                                </a:rPr>
                                <m:t>𝑛</m:t>
                              </m:r>
                              <m:r>
                                <a:rPr lang="en-GB" altLang="ko-KR" sz="2000" b="0" i="1" smtClean="0">
                                  <a:solidFill>
                                    <a:schemeClr val="bg1"/>
                                  </a:solidFill>
                                  <a:latin typeface="Cambria Math"/>
                                </a:rPr>
                                <m:t>−</m:t>
                              </m:r>
                              <m:r>
                                <a:rPr lang="en-GB" altLang="ko-KR" sz="2000" b="0" i="1" smtClean="0">
                                  <a:solidFill>
                                    <a:schemeClr val="bg1"/>
                                  </a:solidFill>
                                  <a:latin typeface="Cambria Math"/>
                                </a:rPr>
                                <m:t>𝑥</m:t>
                              </m:r>
                            </m:e>
                          </m:d>
                          <m:r>
                            <a:rPr lang="en-GB" altLang="ko-KR" sz="2000" b="0" i="1" smtClean="0">
                              <a:solidFill>
                                <a:schemeClr val="bg1"/>
                              </a:solidFill>
                              <a:latin typeface="Cambria Math"/>
                            </a:rPr>
                            <m:t>!</m:t>
                          </m:r>
                        </m:den>
                      </m:f>
                    </m:oMath>
                  </m:oMathPara>
                </a14:m>
                <a:endParaRPr lang="en-GB" sz="2000" dirty="0">
                  <a:solidFill>
                    <a:schemeClr val="bg1"/>
                  </a:solidFill>
                  <a:latin typeface="Arial"/>
                </a:endParaRPr>
              </a:p>
            </p:txBody>
          </p:sp>
        </mc:Choice>
        <mc:Fallback xmlns="">
          <p:sp>
            <p:nvSpPr>
              <p:cNvPr id="10" name="Rectangle 9"/>
              <p:cNvSpPr>
                <a:spLocks noRot="1" noChangeAspect="1" noMove="1" noResize="1" noEditPoints="1" noAdjustHandles="1" noChangeArrowheads="1" noChangeShapeType="1" noTextEdit="1"/>
              </p:cNvSpPr>
              <p:nvPr/>
            </p:nvSpPr>
            <p:spPr>
              <a:xfrm>
                <a:off x="732328" y="4677051"/>
                <a:ext cx="3429465" cy="733149"/>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461544" y="4677051"/>
                <a:ext cx="2259978" cy="725327"/>
              </a:xfrm>
              <a:prstGeom prst="rect">
                <a:avLst/>
              </a:prstGeom>
            </p:spPr>
            <p:txBody>
              <a:bodyPr wrap="none">
                <a:spAutoFit/>
              </a:bodyPr>
              <a:lstStyle/>
              <a:p>
                <a:pPr algn="ctr" fontAlgn="b"/>
                <a14:m>
                  <m:oMathPara xmlns:m="http://schemas.openxmlformats.org/officeDocument/2006/math">
                    <m:oMathParaPr>
                      <m:jc m:val="centerGroup"/>
                    </m:oMathParaPr>
                    <m:oMath xmlns:m="http://schemas.openxmlformats.org/officeDocument/2006/math">
                      <m:r>
                        <a:rPr lang="en-GB" altLang="ko-KR" sz="2000" b="0" i="1" smtClean="0">
                          <a:solidFill>
                            <a:schemeClr val="bg1"/>
                          </a:solidFill>
                          <a:latin typeface="Cambria Math"/>
                        </a:rPr>
                        <m:t>𝑝</m:t>
                      </m:r>
                      <m:d>
                        <m:dPr>
                          <m:ctrlPr>
                            <a:rPr lang="en-GB" altLang="ko-KR" sz="2000" i="1">
                              <a:solidFill>
                                <a:schemeClr val="bg1"/>
                              </a:solidFill>
                              <a:latin typeface="Cambria Math" panose="02040503050406030204" pitchFamily="18" charset="0"/>
                            </a:rPr>
                          </m:ctrlPr>
                        </m:dPr>
                        <m:e>
                          <m:r>
                            <a:rPr lang="en-GB" altLang="ko-KR" sz="2000" i="1">
                              <a:solidFill>
                                <a:schemeClr val="bg1"/>
                              </a:solidFill>
                              <a:latin typeface="Cambria Math"/>
                            </a:rPr>
                            <m:t>𝑋</m:t>
                          </m:r>
                          <m:r>
                            <a:rPr lang="en-GB" altLang="ko-KR" sz="2000" i="1">
                              <a:solidFill>
                                <a:schemeClr val="bg1"/>
                              </a:solidFill>
                              <a:latin typeface="Cambria Math"/>
                            </a:rPr>
                            <m:t>=</m:t>
                          </m:r>
                          <m:r>
                            <a:rPr lang="en-GB" altLang="ko-KR" sz="2000" i="1">
                              <a:solidFill>
                                <a:schemeClr val="bg1"/>
                              </a:solidFill>
                              <a:latin typeface="Cambria Math"/>
                            </a:rPr>
                            <m:t>𝑥</m:t>
                          </m:r>
                        </m:e>
                      </m:d>
                      <m:r>
                        <a:rPr lang="en-GB" altLang="ko-KR" sz="2000" b="0" i="1" smtClean="0">
                          <a:solidFill>
                            <a:schemeClr val="bg1"/>
                          </a:solidFill>
                          <a:latin typeface="Cambria Math"/>
                        </a:rPr>
                        <m:t>=</m:t>
                      </m:r>
                      <m:f>
                        <m:fPr>
                          <m:ctrlPr>
                            <a:rPr lang="en-GB" altLang="ko-KR" sz="2000" b="0" i="1" smtClean="0">
                              <a:solidFill>
                                <a:schemeClr val="bg1"/>
                              </a:solidFill>
                              <a:latin typeface="Cambria Math" panose="02040503050406030204" pitchFamily="18" charset="0"/>
                            </a:rPr>
                          </m:ctrlPr>
                        </m:fPr>
                        <m:num>
                          <m:sSup>
                            <m:sSupPr>
                              <m:ctrlPr>
                                <a:rPr lang="en-GB" altLang="ko-KR" sz="2000" b="0" i="1" smtClean="0">
                                  <a:solidFill>
                                    <a:schemeClr val="bg1"/>
                                  </a:solidFill>
                                  <a:latin typeface="Cambria Math" panose="02040503050406030204" pitchFamily="18" charset="0"/>
                                </a:rPr>
                              </m:ctrlPr>
                            </m:sSupPr>
                            <m:e>
                              <m:r>
                                <a:rPr lang="en-GB" altLang="ko-KR" sz="2000" b="0" i="1" smtClean="0">
                                  <a:solidFill>
                                    <a:schemeClr val="bg1"/>
                                  </a:solidFill>
                                  <a:latin typeface="Cambria Math"/>
                                </a:rPr>
                                <m:t>𝑒</m:t>
                              </m:r>
                            </m:e>
                            <m:sup>
                              <m:r>
                                <a:rPr lang="en-GB" altLang="ko-KR" sz="2000" b="0" i="1" smtClean="0">
                                  <a:solidFill>
                                    <a:schemeClr val="bg1"/>
                                  </a:solidFill>
                                  <a:latin typeface="Cambria Math"/>
                                </a:rPr>
                                <m:t>−</m:t>
                              </m:r>
                              <m:r>
                                <a:rPr lang="ko-KR" altLang="en-GB" sz="2000" b="0" i="1" smtClean="0">
                                  <a:solidFill>
                                    <a:schemeClr val="bg1"/>
                                  </a:solidFill>
                                  <a:latin typeface="Cambria Math"/>
                                </a:rPr>
                                <m:t>𝜆</m:t>
                              </m:r>
                            </m:sup>
                          </m:sSup>
                          <m:sSup>
                            <m:sSupPr>
                              <m:ctrlPr>
                                <a:rPr lang="en-GB" altLang="ko-KR" sz="2000" i="1">
                                  <a:solidFill>
                                    <a:schemeClr val="bg1"/>
                                  </a:solidFill>
                                  <a:latin typeface="Cambria Math" panose="02040503050406030204" pitchFamily="18" charset="0"/>
                                </a:rPr>
                              </m:ctrlPr>
                            </m:sSupPr>
                            <m:e>
                              <m:r>
                                <a:rPr lang="ko-KR" altLang="en-GB" sz="2000" i="1">
                                  <a:solidFill>
                                    <a:schemeClr val="bg1"/>
                                  </a:solidFill>
                                  <a:latin typeface="Cambria Math"/>
                                </a:rPr>
                                <m:t>𝜆</m:t>
                              </m:r>
                            </m:e>
                            <m:sup>
                              <m:r>
                                <a:rPr lang="en-GB" altLang="ko-KR" sz="2000" b="0" i="1" smtClean="0">
                                  <a:solidFill>
                                    <a:schemeClr val="bg1"/>
                                  </a:solidFill>
                                  <a:latin typeface="Cambria Math"/>
                                </a:rPr>
                                <m:t>𝑥</m:t>
                              </m:r>
                            </m:sup>
                          </m:sSup>
                        </m:num>
                        <m:den>
                          <m:r>
                            <a:rPr lang="en-GB" altLang="ko-KR" sz="2000" b="0" i="1" smtClean="0">
                              <a:solidFill>
                                <a:schemeClr val="bg1"/>
                              </a:solidFill>
                              <a:latin typeface="Cambria Math"/>
                            </a:rPr>
                            <m:t>𝑥</m:t>
                          </m:r>
                          <m:r>
                            <a:rPr lang="en-GB" altLang="ko-KR" sz="2000" b="0" i="1" smtClean="0">
                              <a:solidFill>
                                <a:schemeClr val="bg1"/>
                              </a:solidFill>
                              <a:latin typeface="Cambria Math"/>
                            </a:rPr>
                            <m:t>!</m:t>
                          </m:r>
                        </m:den>
                      </m:f>
                    </m:oMath>
                  </m:oMathPara>
                </a14:m>
                <a:endParaRPr lang="en-GB" sz="2000" dirty="0">
                  <a:solidFill>
                    <a:schemeClr val="bg1"/>
                  </a:solidFill>
                  <a:latin typeface="Arial"/>
                </a:endParaRPr>
              </a:p>
            </p:txBody>
          </p:sp>
        </mc:Choice>
        <mc:Fallback xmlns="">
          <p:sp>
            <p:nvSpPr>
              <p:cNvPr id="11" name="Rectangle 10"/>
              <p:cNvSpPr>
                <a:spLocks noRot="1" noChangeAspect="1" noMove="1" noResize="1" noEditPoints="1" noAdjustHandles="1" noChangeArrowheads="1" noChangeShapeType="1" noTextEdit="1"/>
              </p:cNvSpPr>
              <p:nvPr/>
            </p:nvSpPr>
            <p:spPr>
              <a:xfrm>
                <a:off x="5461544" y="4677051"/>
                <a:ext cx="2259978" cy="725327"/>
              </a:xfrm>
              <a:prstGeom prst="rect">
                <a:avLst/>
              </a:prstGeom>
              <a:blipFill rotWithShape="1">
                <a:blip r:embed="rId6"/>
                <a:stretch>
                  <a:fillRect/>
                </a:stretch>
              </a:blipFill>
            </p:spPr>
            <p:txBody>
              <a:bodyPr/>
              <a:lstStyle/>
              <a:p>
                <a:r>
                  <a:rPr lang="en-GB">
                    <a:noFill/>
                  </a:rPr>
                  <a:t> </a:t>
                </a:r>
              </a:p>
            </p:txBody>
          </p:sp>
        </mc:Fallback>
      </mc:AlternateContent>
      <p:pic>
        <p:nvPicPr>
          <p:cNvPr id="12" name="Picture 7" descr="http://sajidsiraj.com/coin/head.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54621" y="4671659"/>
            <a:ext cx="317665" cy="38368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http://sajidsiraj.com/coin/tail.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49821" y="5004250"/>
            <a:ext cx="317665" cy="38368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ajidsiraj.com/coin/tail.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45120" y="5034731"/>
            <a:ext cx="317665" cy="38368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ajidsiraj.com/coin/tail.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37055" y="4758618"/>
            <a:ext cx="317665" cy="383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25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936E0-AD12-4946-A006-A2B941362AB2}"/>
              </a:ext>
            </a:extLst>
          </p:cNvPr>
          <p:cNvSpPr>
            <a:spLocks noGrp="1"/>
          </p:cNvSpPr>
          <p:nvPr>
            <p:ph type="title"/>
          </p:nvPr>
        </p:nvSpPr>
        <p:spPr>
          <a:xfrm>
            <a:off x="381000" y="76200"/>
            <a:ext cx="8229600" cy="1143000"/>
          </a:xfrm>
        </p:spPr>
        <p:txBody>
          <a:bodyPr/>
          <a:lstStyle/>
          <a:p>
            <a:r>
              <a:rPr lang="en-GB" dirty="0"/>
              <a:t>Example of Binomial Distribution</a:t>
            </a:r>
          </a:p>
        </p:txBody>
      </p:sp>
      <p:sp>
        <p:nvSpPr>
          <p:cNvPr id="3" name="Text Placeholder 2">
            <a:extLst>
              <a:ext uri="{FF2B5EF4-FFF2-40B4-BE49-F238E27FC236}">
                <a16:creationId xmlns:a16="http://schemas.microsoft.com/office/drawing/2014/main" id="{41ABC4D1-D600-4599-A2FC-CD325AE5F053}"/>
              </a:ext>
            </a:extLst>
          </p:cNvPr>
          <p:cNvSpPr>
            <a:spLocks noGrp="1"/>
          </p:cNvSpPr>
          <p:nvPr>
            <p:ph type="body" idx="1"/>
          </p:nvPr>
        </p:nvSpPr>
        <p:spPr>
          <a:xfrm>
            <a:off x="457200" y="762000"/>
            <a:ext cx="7010400" cy="639762"/>
          </a:xfrm>
        </p:spPr>
        <p:txBody>
          <a:bodyPr>
            <a:normAutofit/>
          </a:bodyPr>
          <a:lstStyle/>
          <a:p>
            <a:r>
              <a:rPr lang="en-GB" dirty="0"/>
              <a:t>Example 1: Number of Fraudulent Transactions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6A1875D-A096-4917-A3E9-7446F98F0923}"/>
                  </a:ext>
                </a:extLst>
              </p:cNvPr>
              <p:cNvSpPr>
                <a:spLocks noGrp="1"/>
              </p:cNvSpPr>
              <p:nvPr>
                <p:ph sz="half" idx="2"/>
              </p:nvPr>
            </p:nvSpPr>
            <p:spPr>
              <a:xfrm>
                <a:off x="457200" y="1752600"/>
                <a:ext cx="8610600" cy="3951288"/>
              </a:xfrm>
            </p:spPr>
            <p:txBody>
              <a:bodyPr>
                <a:normAutofit/>
              </a:bodyPr>
              <a:lstStyle/>
              <a:p>
                <a:r>
                  <a:rPr lang="en-GB" sz="2000" dirty="0"/>
                  <a:t>Banks model the probability that a certain number of transactions are fraudulent.</a:t>
                </a:r>
              </a:p>
              <a:p>
                <a:r>
                  <a:rPr lang="en-GB" sz="2000" dirty="0"/>
                  <a:t>For example, suppose it is known that 2% of all credit transactions are fraudulent. </a:t>
                </a:r>
              </a:p>
              <a:p>
                <a:r>
                  <a:rPr lang="en-GB" sz="2000" dirty="0"/>
                  <a:t>If there are 50 transactions per day in a certain region:</a:t>
                </a:r>
                <a:endParaRPr lang="fr-FR" sz="2000" dirty="0"/>
              </a:p>
              <a:p>
                <a:r>
                  <a:rPr lang="fr-FR" sz="2000" dirty="0"/>
                  <a:t>P(X = 2 </a:t>
                </a:r>
                <a:r>
                  <a:rPr lang="en-US" sz="2000" dirty="0"/>
                  <a:t>fraudulent</a:t>
                </a:r>
                <a:r>
                  <a:rPr lang="fr-FR" sz="2000" dirty="0"/>
                  <a:t> transactions) </a:t>
                </a:r>
              </a:p>
              <a:p>
                <a:pPr marL="857250" lvl="2" indent="0">
                  <a:buNone/>
                </a:pPr>
                <a:r>
                  <a:rPr lang="fr-FR" sz="2000" dirty="0"/>
                  <a:t>=</a:t>
                </a:r>
                <a:r>
                  <a:rPr lang="en-GB" sz="2000" b="1" dirty="0"/>
                  <a:t> </a:t>
                </a:r>
                <a14:m>
                  <m:oMath xmlns:m="http://schemas.openxmlformats.org/officeDocument/2006/math">
                    <m:f>
                      <m:fPr>
                        <m:ctrlPr>
                          <a:rPr lang="en-GB" sz="2000" b="1" i="1" smtClean="0">
                            <a:latin typeface="Cambria Math" panose="02040503050406030204" pitchFamily="18" charset="0"/>
                          </a:rPr>
                        </m:ctrlPr>
                      </m:fPr>
                      <m:num>
                        <m:r>
                          <a:rPr lang="en-US" sz="2000" b="1" i="1" smtClean="0">
                            <a:latin typeface="Cambria Math" panose="02040503050406030204" pitchFamily="18" charset="0"/>
                          </a:rPr>
                          <m:t>𝒏</m:t>
                        </m:r>
                        <m:r>
                          <a:rPr lang="en-US" sz="2000" b="1" i="1" smtClean="0">
                            <a:latin typeface="Cambria Math" panose="02040503050406030204" pitchFamily="18" charset="0"/>
                          </a:rPr>
                          <m:t>!</m:t>
                        </m:r>
                      </m:num>
                      <m:den>
                        <m:r>
                          <a:rPr lang="en-US" sz="2000" b="1" i="1" smtClean="0">
                            <a:latin typeface="Cambria Math" panose="02040503050406030204" pitchFamily="18" charset="0"/>
                          </a:rPr>
                          <m:t>𝒙</m:t>
                        </m:r>
                        <m:r>
                          <a:rPr lang="en-US" sz="2000" b="1" i="1" smtClean="0">
                            <a:latin typeface="Cambria Math" panose="02040503050406030204" pitchFamily="18" charset="0"/>
                          </a:rPr>
                          <m:t>!</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𝒏</m:t>
                            </m:r>
                            <m:r>
                              <a:rPr lang="en-US" sz="2000" b="1" i="1" smtClean="0">
                                <a:latin typeface="Cambria Math" panose="02040503050406030204" pitchFamily="18" charset="0"/>
                              </a:rPr>
                              <m:t>−</m:t>
                            </m:r>
                            <m:r>
                              <a:rPr lang="en-US" sz="2000" b="1" i="1" smtClean="0">
                                <a:latin typeface="Cambria Math" panose="02040503050406030204" pitchFamily="18" charset="0"/>
                              </a:rPr>
                              <m:t>𝒙</m:t>
                            </m:r>
                          </m:e>
                        </m:d>
                        <m:r>
                          <a:rPr lang="en-US" sz="2000" b="1" i="1" smtClean="0">
                            <a:latin typeface="Cambria Math" panose="02040503050406030204" pitchFamily="18" charset="0"/>
                          </a:rPr>
                          <m:t>!</m:t>
                        </m:r>
                      </m:den>
                    </m:f>
                    <m:sSup>
                      <m:sSupPr>
                        <m:ctrlPr>
                          <a:rPr lang="en-GB" sz="2000" b="1" i="1" smtClean="0">
                            <a:latin typeface="Cambria Math" panose="02040503050406030204" pitchFamily="18" charset="0"/>
                          </a:rPr>
                        </m:ctrlPr>
                      </m:sSupPr>
                      <m:e>
                        <m:r>
                          <a:rPr lang="en-US" sz="2000" b="1" i="1" smtClean="0">
                            <a:latin typeface="Cambria Math" panose="02040503050406030204" pitchFamily="18" charset="0"/>
                          </a:rPr>
                          <m:t>𝒑</m:t>
                        </m:r>
                      </m:e>
                      <m:sup>
                        <m:r>
                          <a:rPr lang="en-US" sz="2000" b="1" i="1" smtClean="0">
                            <a:latin typeface="Cambria Math" panose="02040503050406030204" pitchFamily="18" charset="0"/>
                          </a:rPr>
                          <m:t>𝒙</m:t>
                        </m:r>
                      </m:sup>
                    </m:sSup>
                    <m:sSup>
                      <m:sSupPr>
                        <m:ctrlPr>
                          <a:rPr lang="en-GB" sz="2000" b="1" i="1" smtClean="0">
                            <a:latin typeface="Cambria Math" panose="02040503050406030204" pitchFamily="18" charset="0"/>
                          </a:rPr>
                        </m:ctrlPr>
                      </m:sSupPr>
                      <m:e>
                        <m:r>
                          <a:rPr lang="en-US" sz="2000" b="1" i="1" smtClean="0">
                            <a:latin typeface="Cambria Math" panose="02040503050406030204" pitchFamily="18" charset="0"/>
                          </a:rPr>
                          <m:t>𝒒</m:t>
                        </m:r>
                      </m:e>
                      <m:sup>
                        <m:r>
                          <a:rPr lang="en-US" sz="2000" b="1" i="1" smtClean="0">
                            <a:latin typeface="Cambria Math" panose="02040503050406030204" pitchFamily="18" charset="0"/>
                          </a:rPr>
                          <m:t>𝒏</m:t>
                        </m:r>
                        <m:r>
                          <a:rPr lang="en-US" sz="2000" b="1" i="1" smtClean="0">
                            <a:latin typeface="Cambria Math" panose="02040503050406030204" pitchFamily="18" charset="0"/>
                          </a:rPr>
                          <m:t>−</m:t>
                        </m:r>
                        <m:r>
                          <a:rPr lang="en-US" sz="2000" b="1" i="1" smtClean="0">
                            <a:latin typeface="Cambria Math" panose="02040503050406030204" pitchFamily="18" charset="0"/>
                          </a:rPr>
                          <m:t>𝒙</m:t>
                        </m:r>
                      </m:sup>
                    </m:sSup>
                  </m:oMath>
                </a14:m>
                <a:r>
                  <a:rPr lang="fr-FR" sz="2000" dirty="0"/>
                  <a:t> = </a:t>
                </a:r>
                <a14:m>
                  <m:oMath xmlns:m="http://schemas.openxmlformats.org/officeDocument/2006/math">
                    <m:f>
                      <m:fPr>
                        <m:ctrlPr>
                          <a:rPr lang="en-GB" sz="2000" b="1" i="1">
                            <a:latin typeface="Cambria Math" panose="02040503050406030204" pitchFamily="18" charset="0"/>
                          </a:rPr>
                        </m:ctrlPr>
                      </m:fPr>
                      <m:num>
                        <m:r>
                          <a:rPr lang="en-GB" sz="2000" b="1" i="1" smtClean="0">
                            <a:latin typeface="Cambria Math" panose="02040503050406030204" pitchFamily="18" charset="0"/>
                          </a:rPr>
                          <m:t>𝟓𝟎</m:t>
                        </m:r>
                        <m:r>
                          <a:rPr lang="en-US" sz="2000" b="1" i="1">
                            <a:latin typeface="Cambria Math" panose="02040503050406030204" pitchFamily="18" charset="0"/>
                          </a:rPr>
                          <m:t>!</m:t>
                        </m:r>
                      </m:num>
                      <m:den>
                        <m:r>
                          <a:rPr lang="en-GB" sz="2000" b="1" i="1" smtClean="0">
                            <a:latin typeface="Cambria Math" panose="02040503050406030204" pitchFamily="18" charset="0"/>
                          </a:rPr>
                          <m:t>𝟐</m:t>
                        </m:r>
                        <m:r>
                          <a:rPr lang="en-US" sz="2000" b="1" i="1">
                            <a:latin typeface="Cambria Math" panose="02040503050406030204" pitchFamily="18" charset="0"/>
                          </a:rPr>
                          <m:t>!</m:t>
                        </m:r>
                        <m:d>
                          <m:dPr>
                            <m:ctrlPr>
                              <a:rPr lang="en-US" sz="2000" b="1" i="1">
                                <a:latin typeface="Cambria Math" panose="02040503050406030204" pitchFamily="18" charset="0"/>
                              </a:rPr>
                            </m:ctrlPr>
                          </m:dPr>
                          <m:e>
                            <m:r>
                              <a:rPr lang="en-GB" sz="2000" b="1" i="1" smtClean="0">
                                <a:latin typeface="Cambria Math" panose="02040503050406030204" pitchFamily="18" charset="0"/>
                              </a:rPr>
                              <m:t>𝟓𝟎</m:t>
                            </m:r>
                            <m:r>
                              <a:rPr lang="en-US" sz="2000" b="1" i="1">
                                <a:latin typeface="Cambria Math" panose="02040503050406030204" pitchFamily="18" charset="0"/>
                              </a:rPr>
                              <m:t>−</m:t>
                            </m:r>
                            <m:r>
                              <a:rPr lang="en-GB" sz="2000" b="1" i="1" smtClean="0">
                                <a:latin typeface="Cambria Math" panose="02040503050406030204" pitchFamily="18" charset="0"/>
                              </a:rPr>
                              <m:t>𝟐</m:t>
                            </m:r>
                          </m:e>
                        </m:d>
                        <m:r>
                          <a:rPr lang="en-US" sz="2000" b="1" i="1">
                            <a:latin typeface="Cambria Math" panose="02040503050406030204" pitchFamily="18" charset="0"/>
                          </a:rPr>
                          <m:t>!</m:t>
                        </m:r>
                      </m:den>
                    </m:f>
                    <m:r>
                      <a:rPr lang="en-US" sz="2000" b="1" i="1">
                        <a:latin typeface="Cambria Math" panose="02040503050406030204" pitchFamily="18" charset="0"/>
                      </a:rPr>
                      <m:t>×</m:t>
                    </m:r>
                    <m:sSup>
                      <m:sSupPr>
                        <m:ctrlPr>
                          <a:rPr lang="en-GB" sz="2000" b="1" i="1">
                            <a:latin typeface="Cambria Math" panose="02040503050406030204" pitchFamily="18" charset="0"/>
                          </a:rPr>
                        </m:ctrlPr>
                      </m:sSupPr>
                      <m:e>
                        <m:r>
                          <a:rPr lang="en-GB" sz="2000" b="1" i="1" smtClean="0">
                            <a:latin typeface="Cambria Math" panose="02040503050406030204" pitchFamily="18" charset="0"/>
                          </a:rPr>
                          <m:t>𝟎</m:t>
                        </m:r>
                        <m:r>
                          <a:rPr lang="en-GB" sz="2000" b="1" i="1" smtClean="0">
                            <a:latin typeface="Cambria Math" panose="02040503050406030204" pitchFamily="18" charset="0"/>
                          </a:rPr>
                          <m:t>.</m:t>
                        </m:r>
                        <m:r>
                          <a:rPr lang="en-GB" sz="2000" b="1" i="1" smtClean="0">
                            <a:latin typeface="Cambria Math" panose="02040503050406030204" pitchFamily="18" charset="0"/>
                          </a:rPr>
                          <m:t>𝟎𝟐</m:t>
                        </m:r>
                      </m:e>
                      <m:sup>
                        <m:r>
                          <a:rPr lang="en-GB" sz="2000" b="1" i="1" smtClean="0">
                            <a:latin typeface="Cambria Math" panose="02040503050406030204" pitchFamily="18" charset="0"/>
                          </a:rPr>
                          <m:t>𝟐</m:t>
                        </m:r>
                      </m:sup>
                    </m:sSup>
                    <m:sSup>
                      <m:sSupPr>
                        <m:ctrlPr>
                          <a:rPr lang="en-GB" sz="2000" b="1" i="1">
                            <a:latin typeface="Cambria Math" panose="02040503050406030204" pitchFamily="18" charset="0"/>
                          </a:rPr>
                        </m:ctrlPr>
                      </m:sSupPr>
                      <m:e>
                        <m:r>
                          <a:rPr lang="en-US" sz="2000" b="1" i="1">
                            <a:latin typeface="Cambria Math" panose="02040503050406030204" pitchFamily="18" charset="0"/>
                          </a:rPr>
                          <m:t>×</m:t>
                        </m:r>
                        <m:r>
                          <a:rPr lang="en-GB" sz="2000" b="1" i="1" smtClean="0">
                            <a:latin typeface="Cambria Math" panose="02040503050406030204" pitchFamily="18" charset="0"/>
                          </a:rPr>
                          <m:t>𝟎</m:t>
                        </m:r>
                        <m:r>
                          <a:rPr lang="en-GB" sz="2000" b="1" i="1" smtClean="0">
                            <a:latin typeface="Cambria Math" panose="02040503050406030204" pitchFamily="18" charset="0"/>
                          </a:rPr>
                          <m:t>.</m:t>
                        </m:r>
                        <m:r>
                          <a:rPr lang="en-GB" sz="2000" b="1" i="1" smtClean="0">
                            <a:latin typeface="Cambria Math" panose="02040503050406030204" pitchFamily="18" charset="0"/>
                          </a:rPr>
                          <m:t>𝟗𝟖</m:t>
                        </m:r>
                      </m:e>
                      <m:sup>
                        <m:r>
                          <a:rPr lang="en-GB" sz="2000" b="1" i="1" smtClean="0">
                            <a:latin typeface="Cambria Math" panose="02040503050406030204" pitchFamily="18" charset="0"/>
                          </a:rPr>
                          <m:t>𝟒𝟖</m:t>
                        </m:r>
                      </m:sup>
                    </m:sSup>
                  </m:oMath>
                </a14:m>
                <a:r>
                  <a:rPr lang="fr-FR" sz="2000" dirty="0"/>
                  <a:t> = 0.</a:t>
                </a:r>
                <a:r>
                  <a:rPr lang="en-GB" sz="2000" dirty="0"/>
                  <a:t>18580</a:t>
                </a:r>
              </a:p>
            </p:txBody>
          </p:sp>
        </mc:Choice>
        <mc:Fallback xmlns="">
          <p:sp>
            <p:nvSpPr>
              <p:cNvPr id="4" name="Content Placeholder 3">
                <a:extLst>
                  <a:ext uri="{FF2B5EF4-FFF2-40B4-BE49-F238E27FC236}">
                    <a16:creationId xmlns:a16="http://schemas.microsoft.com/office/drawing/2014/main" id="{A6A1875D-A096-4917-A3E9-7446F98F0923}"/>
                  </a:ext>
                </a:extLst>
              </p:cNvPr>
              <p:cNvSpPr>
                <a:spLocks noGrp="1" noRot="1" noChangeAspect="1" noMove="1" noResize="1" noEditPoints="1" noAdjustHandles="1" noChangeArrowheads="1" noChangeShapeType="1" noTextEdit="1"/>
              </p:cNvSpPr>
              <p:nvPr>
                <p:ph sz="half" idx="2"/>
              </p:nvPr>
            </p:nvSpPr>
            <p:spPr>
              <a:xfrm>
                <a:off x="457200" y="1752600"/>
                <a:ext cx="8610600" cy="3951288"/>
              </a:xfrm>
              <a:blipFill>
                <a:blip r:embed="rId2"/>
                <a:stretch>
                  <a:fillRect l="-637" t="-926"/>
                </a:stretch>
              </a:blipFill>
            </p:spPr>
            <p:txBody>
              <a:bodyPr/>
              <a:lstStyle/>
              <a:p>
                <a:r>
                  <a:rPr lang="en-GB">
                    <a:noFill/>
                  </a:rPr>
                  <a:t> </a:t>
                </a:r>
              </a:p>
            </p:txBody>
          </p:sp>
        </mc:Fallback>
      </mc:AlternateContent>
    </p:spTree>
    <p:extLst>
      <p:ext uri="{BB962C8B-B14F-4D97-AF65-F5344CB8AC3E}">
        <p14:creationId xmlns:p14="http://schemas.microsoft.com/office/powerpoint/2010/main" val="2255728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936E0-AD12-4946-A006-A2B941362AB2}"/>
              </a:ext>
            </a:extLst>
          </p:cNvPr>
          <p:cNvSpPr>
            <a:spLocks noGrp="1"/>
          </p:cNvSpPr>
          <p:nvPr>
            <p:ph type="title"/>
          </p:nvPr>
        </p:nvSpPr>
        <p:spPr>
          <a:xfrm>
            <a:off x="381000" y="76200"/>
            <a:ext cx="8229600" cy="1143000"/>
          </a:xfrm>
        </p:spPr>
        <p:txBody>
          <a:bodyPr/>
          <a:lstStyle/>
          <a:p>
            <a:r>
              <a:rPr lang="en-GB" dirty="0"/>
              <a:t>Example of Binomial Distribution</a:t>
            </a:r>
          </a:p>
        </p:txBody>
      </p:sp>
      <p:sp>
        <p:nvSpPr>
          <p:cNvPr id="5" name="Text Placeholder 4">
            <a:extLst>
              <a:ext uri="{FF2B5EF4-FFF2-40B4-BE49-F238E27FC236}">
                <a16:creationId xmlns:a16="http://schemas.microsoft.com/office/drawing/2014/main" id="{FB62C367-59A2-42E8-B907-98AA751FE7C8}"/>
              </a:ext>
            </a:extLst>
          </p:cNvPr>
          <p:cNvSpPr>
            <a:spLocks noGrp="1"/>
          </p:cNvSpPr>
          <p:nvPr>
            <p:ph type="body" sz="quarter" idx="3"/>
          </p:nvPr>
        </p:nvSpPr>
        <p:spPr>
          <a:xfrm>
            <a:off x="457200" y="762000"/>
            <a:ext cx="8153400" cy="639762"/>
          </a:xfrm>
        </p:spPr>
        <p:txBody>
          <a:bodyPr>
            <a:normAutofit/>
          </a:bodyPr>
          <a:lstStyle/>
          <a:p>
            <a:r>
              <a:rPr lang="en-GB" dirty="0"/>
              <a:t>Example 2: Shopping Returns per Week</a:t>
            </a:r>
          </a:p>
        </p:txBody>
      </p:sp>
      <mc:AlternateContent xmlns:mc="http://schemas.openxmlformats.org/markup-compatibility/2006" xmlns:a14="http://schemas.microsoft.com/office/drawing/2010/main">
        <mc:Choice Requires="a14">
          <p:sp>
            <p:nvSpPr>
              <p:cNvPr id="13" name="Content Placeholder 3">
                <a:extLst>
                  <a:ext uri="{FF2B5EF4-FFF2-40B4-BE49-F238E27FC236}">
                    <a16:creationId xmlns:a16="http://schemas.microsoft.com/office/drawing/2014/main" id="{E945988D-C9E3-2D55-8C80-162BA0FBBEDA}"/>
                  </a:ext>
                </a:extLst>
              </p:cNvPr>
              <p:cNvSpPr>
                <a:spLocks noGrp="1"/>
              </p:cNvSpPr>
              <p:nvPr>
                <p:ph sz="half" idx="2"/>
              </p:nvPr>
            </p:nvSpPr>
            <p:spPr>
              <a:xfrm>
                <a:off x="457200" y="1752600"/>
                <a:ext cx="8610600" cy="3951288"/>
              </a:xfrm>
            </p:spPr>
            <p:txBody>
              <a:bodyPr>
                <a:normAutofit/>
              </a:bodyPr>
              <a:lstStyle/>
              <a:p>
                <a:r>
                  <a:rPr lang="en-GB" sz="2000" dirty="0"/>
                  <a:t>Retail stores model the probability that they receive a certain number of returns each week.</a:t>
                </a:r>
              </a:p>
              <a:p>
                <a:r>
                  <a:rPr lang="en-GB" sz="2000" dirty="0"/>
                  <a:t>For example, suppose it is known that 10% of all orders get returned each week. </a:t>
                </a:r>
              </a:p>
              <a:p>
                <a:r>
                  <a:rPr lang="en-GB" sz="2000" dirty="0"/>
                  <a:t>If there are 100 orders that week,</a:t>
                </a:r>
              </a:p>
              <a:p>
                <a:r>
                  <a:rPr lang="en-GB" sz="2000" dirty="0"/>
                  <a:t>P(X = 10 returns) </a:t>
                </a:r>
              </a:p>
              <a:p>
                <a:pPr marL="457200" lvl="1" indent="0">
                  <a:buNone/>
                </a:pPr>
                <a:r>
                  <a:rPr lang="fr-FR" dirty="0"/>
                  <a:t>      =</a:t>
                </a:r>
                <a:r>
                  <a:rPr lang="en-GB" b="1" dirty="0"/>
                  <a:t> </a:t>
                </a:r>
                <a14:m>
                  <m:oMath xmlns:m="http://schemas.openxmlformats.org/officeDocument/2006/math">
                    <m:f>
                      <m:fPr>
                        <m:ctrlPr>
                          <a:rPr lang="en-GB" b="1" i="1" smtClean="0">
                            <a:latin typeface="Cambria Math" panose="02040503050406030204" pitchFamily="18" charset="0"/>
                          </a:rPr>
                        </m:ctrlPr>
                      </m:fPr>
                      <m:num>
                        <m:r>
                          <a:rPr lang="en-US" b="1" i="1" smtClean="0">
                            <a:latin typeface="Cambria Math" panose="02040503050406030204" pitchFamily="18" charset="0"/>
                          </a:rPr>
                          <m:t>𝒏</m:t>
                        </m:r>
                        <m:r>
                          <a:rPr lang="en-US" b="1" i="1" smtClean="0">
                            <a:latin typeface="Cambria Math" panose="02040503050406030204" pitchFamily="18" charset="0"/>
                          </a:rPr>
                          <m:t>!</m:t>
                        </m:r>
                      </m:num>
                      <m:den>
                        <m:r>
                          <a:rPr lang="en-US" b="1" i="1" smtClean="0">
                            <a:latin typeface="Cambria Math" panose="02040503050406030204" pitchFamily="18" charset="0"/>
                          </a:rPr>
                          <m:t>𝒙</m:t>
                        </m:r>
                        <m:r>
                          <a:rPr lang="en-US" b="1"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𝒙</m:t>
                            </m:r>
                          </m:e>
                        </m:d>
                        <m:r>
                          <a:rPr lang="en-US" b="1" i="1" smtClean="0">
                            <a:latin typeface="Cambria Math" panose="02040503050406030204" pitchFamily="18" charset="0"/>
                          </a:rPr>
                          <m:t>!</m:t>
                        </m:r>
                      </m:den>
                    </m:f>
                    <m:sSup>
                      <m:sSupPr>
                        <m:ctrlPr>
                          <a:rPr lang="en-GB" b="1" i="1" smtClean="0">
                            <a:latin typeface="Cambria Math" panose="02040503050406030204" pitchFamily="18" charset="0"/>
                          </a:rPr>
                        </m:ctrlPr>
                      </m:sSupPr>
                      <m:e>
                        <m:r>
                          <a:rPr lang="en-US" b="1" i="1" smtClean="0">
                            <a:latin typeface="Cambria Math" panose="02040503050406030204" pitchFamily="18" charset="0"/>
                          </a:rPr>
                          <m:t>𝒑</m:t>
                        </m:r>
                      </m:e>
                      <m:sup>
                        <m:r>
                          <a:rPr lang="en-US" b="1" i="1" smtClean="0">
                            <a:latin typeface="Cambria Math" panose="02040503050406030204" pitchFamily="18" charset="0"/>
                          </a:rPr>
                          <m:t>𝒙</m:t>
                        </m:r>
                      </m:sup>
                    </m:sSup>
                    <m:sSup>
                      <m:sSupPr>
                        <m:ctrlPr>
                          <a:rPr lang="en-GB" b="1" i="1" smtClean="0">
                            <a:latin typeface="Cambria Math" panose="02040503050406030204" pitchFamily="18" charset="0"/>
                          </a:rPr>
                        </m:ctrlPr>
                      </m:sSupPr>
                      <m:e>
                        <m:r>
                          <a:rPr lang="en-US" b="1" i="1" smtClean="0">
                            <a:latin typeface="Cambria Math" panose="02040503050406030204" pitchFamily="18" charset="0"/>
                          </a:rPr>
                          <m:t>𝒒</m:t>
                        </m:r>
                      </m:e>
                      <m:sup>
                        <m: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𝒙</m:t>
                        </m:r>
                      </m:sup>
                    </m:sSup>
                  </m:oMath>
                </a14:m>
                <a:r>
                  <a:rPr lang="fr-FR" dirty="0"/>
                  <a:t> = </a:t>
                </a:r>
                <a14:m>
                  <m:oMath xmlns:m="http://schemas.openxmlformats.org/officeDocument/2006/math">
                    <m:f>
                      <m:fPr>
                        <m:ctrlPr>
                          <a:rPr lang="en-GB" b="1" i="1">
                            <a:latin typeface="Cambria Math" panose="02040503050406030204" pitchFamily="18" charset="0"/>
                          </a:rPr>
                        </m:ctrlPr>
                      </m:fPr>
                      <m:num>
                        <m:r>
                          <a:rPr lang="en-GB" b="1" i="1" smtClean="0">
                            <a:latin typeface="Cambria Math" panose="02040503050406030204" pitchFamily="18" charset="0"/>
                          </a:rPr>
                          <m:t>𝟏𝟎𝟎</m:t>
                        </m:r>
                        <m:r>
                          <a:rPr lang="en-US" b="1" i="1">
                            <a:latin typeface="Cambria Math" panose="02040503050406030204" pitchFamily="18" charset="0"/>
                          </a:rPr>
                          <m:t>!</m:t>
                        </m:r>
                      </m:num>
                      <m:den>
                        <m:r>
                          <a:rPr lang="en-GB" b="1" i="1" smtClean="0">
                            <a:latin typeface="Cambria Math" panose="02040503050406030204" pitchFamily="18" charset="0"/>
                          </a:rPr>
                          <m:t>𝟏𝟎</m:t>
                        </m:r>
                        <m:r>
                          <a:rPr lang="en-US" b="1" i="1">
                            <a:latin typeface="Cambria Math" panose="02040503050406030204" pitchFamily="18" charset="0"/>
                          </a:rPr>
                          <m:t>!</m:t>
                        </m:r>
                        <m:d>
                          <m:dPr>
                            <m:ctrlPr>
                              <a:rPr lang="en-US" b="1" i="1">
                                <a:latin typeface="Cambria Math" panose="02040503050406030204" pitchFamily="18" charset="0"/>
                              </a:rPr>
                            </m:ctrlPr>
                          </m:dPr>
                          <m:e>
                            <m:r>
                              <a:rPr lang="en-GB" b="1" i="1" smtClean="0">
                                <a:latin typeface="Cambria Math" panose="02040503050406030204" pitchFamily="18" charset="0"/>
                              </a:rPr>
                              <m:t>𝟏𝟎𝟎</m:t>
                            </m:r>
                            <m:r>
                              <a:rPr lang="en-US" b="1" i="1">
                                <a:latin typeface="Cambria Math" panose="02040503050406030204" pitchFamily="18" charset="0"/>
                              </a:rPr>
                              <m:t>−</m:t>
                            </m:r>
                            <m:r>
                              <a:rPr lang="en-GB" b="1" i="1" smtClean="0">
                                <a:latin typeface="Cambria Math" panose="02040503050406030204" pitchFamily="18" charset="0"/>
                              </a:rPr>
                              <m:t>𝟏𝟎</m:t>
                            </m:r>
                          </m:e>
                        </m:d>
                        <m:r>
                          <a:rPr lang="en-US" b="1" i="1">
                            <a:latin typeface="Cambria Math" panose="02040503050406030204" pitchFamily="18" charset="0"/>
                          </a:rPr>
                          <m:t>!</m:t>
                        </m:r>
                      </m:den>
                    </m:f>
                    <m:r>
                      <a:rPr lang="en-US" b="1" i="1">
                        <a:latin typeface="Cambria Math" panose="02040503050406030204" pitchFamily="18" charset="0"/>
                      </a:rPr>
                      <m:t>×</m:t>
                    </m:r>
                    <m:sSup>
                      <m:sSupPr>
                        <m:ctrlPr>
                          <a:rPr lang="en-GB" b="1" i="1">
                            <a:latin typeface="Cambria Math" panose="02040503050406030204" pitchFamily="18" charset="0"/>
                          </a:rPr>
                        </m:ctrlPr>
                      </m:sSupPr>
                      <m:e>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𝟏</m:t>
                        </m:r>
                      </m:e>
                      <m:sup>
                        <m:r>
                          <a:rPr lang="en-GB" b="1" i="1" smtClean="0">
                            <a:latin typeface="Cambria Math" panose="02040503050406030204" pitchFamily="18" charset="0"/>
                          </a:rPr>
                          <m:t>𝟏𝟎</m:t>
                        </m:r>
                      </m:sup>
                    </m:sSup>
                    <m:sSup>
                      <m:sSupPr>
                        <m:ctrlPr>
                          <a:rPr lang="en-GB" b="1" i="1">
                            <a:latin typeface="Cambria Math" panose="02040503050406030204" pitchFamily="18" charset="0"/>
                          </a:rPr>
                        </m:ctrlPr>
                      </m:sSupPr>
                      <m:e>
                        <m:r>
                          <a:rPr lang="en-US" b="1" i="1">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𝟗</m:t>
                        </m:r>
                      </m:e>
                      <m:sup>
                        <m:r>
                          <a:rPr lang="en-GB" b="1" i="1" smtClean="0">
                            <a:latin typeface="Cambria Math" panose="02040503050406030204" pitchFamily="18" charset="0"/>
                          </a:rPr>
                          <m:t>𝟗𝟎</m:t>
                        </m:r>
                      </m:sup>
                    </m:sSup>
                  </m:oMath>
                </a14:m>
                <a:r>
                  <a:rPr lang="fr-FR" dirty="0"/>
                  <a:t> = </a:t>
                </a:r>
                <a:r>
                  <a:rPr lang="en-GB" dirty="0"/>
                  <a:t>0.13187</a:t>
                </a:r>
              </a:p>
            </p:txBody>
          </p:sp>
        </mc:Choice>
        <mc:Fallback xmlns="">
          <p:sp>
            <p:nvSpPr>
              <p:cNvPr id="13" name="Content Placeholder 3">
                <a:extLst>
                  <a:ext uri="{FF2B5EF4-FFF2-40B4-BE49-F238E27FC236}">
                    <a16:creationId xmlns:a16="http://schemas.microsoft.com/office/drawing/2014/main" id="{E945988D-C9E3-2D55-8C80-162BA0FBBEDA}"/>
                  </a:ext>
                </a:extLst>
              </p:cNvPr>
              <p:cNvSpPr>
                <a:spLocks noGrp="1" noRot="1" noChangeAspect="1" noMove="1" noResize="1" noEditPoints="1" noAdjustHandles="1" noChangeArrowheads="1" noChangeShapeType="1" noTextEdit="1"/>
              </p:cNvSpPr>
              <p:nvPr>
                <p:ph sz="half" idx="2"/>
              </p:nvPr>
            </p:nvSpPr>
            <p:spPr>
              <a:xfrm>
                <a:off x="457200" y="1752600"/>
                <a:ext cx="8610600" cy="3951288"/>
              </a:xfrm>
              <a:blipFill>
                <a:blip r:embed="rId2"/>
                <a:stretch>
                  <a:fillRect l="-637" t="-926"/>
                </a:stretch>
              </a:blipFill>
            </p:spPr>
            <p:txBody>
              <a:bodyPr/>
              <a:lstStyle/>
              <a:p>
                <a:r>
                  <a:rPr lang="en-GB">
                    <a:noFill/>
                  </a:rPr>
                  <a:t> </a:t>
                </a:r>
              </a:p>
            </p:txBody>
          </p:sp>
        </mc:Fallback>
      </mc:AlternateContent>
    </p:spTree>
    <p:extLst>
      <p:ext uri="{BB962C8B-B14F-4D97-AF65-F5344CB8AC3E}">
        <p14:creationId xmlns:p14="http://schemas.microsoft.com/office/powerpoint/2010/main" val="3056061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lstStyle/>
          <a:p>
            <a:r>
              <a:rPr lang="en-US" altLang="en-US" dirty="0"/>
              <a:t>Discrete probability distributions</a:t>
            </a:r>
            <a:endParaRPr lang="en-GB" dirty="0"/>
          </a:p>
        </p:txBody>
      </p:sp>
      <p:sp>
        <p:nvSpPr>
          <p:cNvPr id="6" name="Text Placeholder 5"/>
          <p:cNvSpPr>
            <a:spLocks noGrp="1"/>
          </p:cNvSpPr>
          <p:nvPr>
            <p:ph type="body" sz="quarter" idx="3"/>
          </p:nvPr>
        </p:nvSpPr>
        <p:spPr>
          <a:xfrm>
            <a:off x="530225" y="791996"/>
            <a:ext cx="4041775" cy="639762"/>
          </a:xfrm>
          <a:solidFill>
            <a:schemeClr val="bg2"/>
          </a:solidFill>
        </p:spPr>
        <p:txBody>
          <a:bodyPr/>
          <a:lstStyle/>
          <a:p>
            <a:r>
              <a:rPr lang="en-GB" dirty="0"/>
              <a:t>Poisson distribution</a:t>
            </a:r>
          </a:p>
        </p:txBody>
      </p:sp>
      <mc:AlternateContent xmlns:mc="http://schemas.openxmlformats.org/markup-compatibility/2006" xmlns:a14="http://schemas.microsoft.com/office/drawing/2010/main">
        <mc:Choice Requires="a14">
          <p:sp>
            <p:nvSpPr>
              <p:cNvPr id="7" name="Content Placeholder 6"/>
              <p:cNvSpPr>
                <a:spLocks noGrp="1"/>
              </p:cNvSpPr>
              <p:nvPr>
                <p:ph sz="quarter" idx="4"/>
              </p:nvPr>
            </p:nvSpPr>
            <p:spPr>
              <a:xfrm>
                <a:off x="457200" y="1752600"/>
                <a:ext cx="8083550" cy="4373563"/>
              </a:xfrm>
            </p:spPr>
            <p:txBody>
              <a:bodyPr>
                <a:normAutofit/>
              </a:bodyPr>
              <a:lstStyle/>
              <a:p>
                <a:pPr marL="0" indent="0">
                  <a:buNone/>
                </a:pPr>
                <a:r>
                  <a:rPr lang="en-GB" sz="2000" dirty="0"/>
                  <a:t>For the probability of </a:t>
                </a:r>
                <a:r>
                  <a:rPr lang="en-GB" sz="2000" b="1" i="1" dirty="0"/>
                  <a:t>x</a:t>
                </a:r>
                <a:r>
                  <a:rPr lang="en-GB" sz="2000" dirty="0"/>
                  <a:t> </a:t>
                </a:r>
                <a:r>
                  <a:rPr lang="en-GB" sz="2000" b="1" dirty="0"/>
                  <a:t>events</a:t>
                </a:r>
                <a:r>
                  <a:rPr lang="en-GB" sz="2000" dirty="0"/>
                  <a:t> </a:t>
                </a:r>
                <a:r>
                  <a:rPr lang="en-GB" sz="2000" b="1" dirty="0"/>
                  <a:t>occurring</a:t>
                </a:r>
                <a:r>
                  <a:rPr lang="en-GB" sz="2000" dirty="0"/>
                  <a:t> in a </a:t>
                </a:r>
                <a:r>
                  <a:rPr lang="en-GB" sz="2000" b="1" dirty="0"/>
                  <a:t>fixed interval </a:t>
                </a:r>
                <a:r>
                  <a:rPr lang="en-GB" sz="2000" dirty="0"/>
                  <a:t>of time. </a:t>
                </a:r>
              </a:p>
              <a:p>
                <a:pPr marL="0" indent="0">
                  <a:buNone/>
                </a:pPr>
                <a:r>
                  <a:rPr lang="en-GB" sz="2000" dirty="0"/>
                  <a:t>e.g. determine the probability of encountering 3 red lights in one hour in a traffic system, i.e., P(X = 3).</a:t>
                </a:r>
              </a:p>
              <a:p>
                <a:pPr marL="0" indent="0">
                  <a:buNone/>
                </a:pPr>
                <a:endParaRPr lang="en-GB" sz="2000" dirty="0"/>
              </a:p>
              <a:p>
                <a:pPr marL="0" indent="0">
                  <a:buNone/>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𝒑</m:t>
                      </m:r>
                      <m:r>
                        <a:rPr lang="en-US" sz="2000" b="1" i="1">
                          <a:latin typeface="Cambria Math" panose="02040503050406030204" pitchFamily="18" charset="0"/>
                        </a:rPr>
                        <m:t> </m:t>
                      </m:r>
                      <m:d>
                        <m:dPr>
                          <m:ctrlPr>
                            <a:rPr lang="en-GB" sz="2000" b="1" i="1">
                              <a:latin typeface="Cambria Math" panose="02040503050406030204" pitchFamily="18" charset="0"/>
                            </a:rPr>
                          </m:ctrlPr>
                        </m:dPr>
                        <m:e>
                          <m:r>
                            <a:rPr lang="en-GB" sz="2000" b="1" i="1">
                              <a:latin typeface="Cambria Math" panose="02040503050406030204" pitchFamily="18" charset="0"/>
                            </a:rPr>
                            <m:t>𝒙</m:t>
                          </m:r>
                        </m:e>
                      </m:d>
                      <m:r>
                        <a:rPr lang="en-GB" sz="2000" b="1" i="1">
                          <a:latin typeface="Cambria Math" panose="02040503050406030204" pitchFamily="18" charset="0"/>
                        </a:rPr>
                        <m:t>= </m:t>
                      </m:r>
                      <m:f>
                        <m:fPr>
                          <m:ctrlPr>
                            <a:rPr lang="en-GB" sz="2000" b="1" i="1" smtClean="0">
                              <a:latin typeface="Cambria Math" panose="02040503050406030204" pitchFamily="18" charset="0"/>
                              <a:ea typeface="Cambria Math" panose="02040503050406030204" pitchFamily="18" charset="0"/>
                            </a:rPr>
                          </m:ctrlPr>
                        </m:fPr>
                        <m:num>
                          <m:sSup>
                            <m:sSupPr>
                              <m:ctrlPr>
                                <a:rPr lang="en-GB" sz="2000" b="1" i="1">
                                  <a:latin typeface="Cambria Math" panose="02040503050406030204" pitchFamily="18" charset="0"/>
                                  <a:ea typeface="Cambria Math" panose="02040503050406030204" pitchFamily="18" charset="0"/>
                                </a:rPr>
                              </m:ctrlPr>
                            </m:sSupPr>
                            <m:e>
                              <m:r>
                                <a:rPr lang="en-GB" sz="2000" b="1" i="1">
                                  <a:latin typeface="Cambria Math" panose="02040503050406030204" pitchFamily="18" charset="0"/>
                                  <a:ea typeface="Cambria Math" panose="02040503050406030204" pitchFamily="18" charset="0"/>
                                </a:rPr>
                                <m:t>𝝀</m:t>
                              </m:r>
                            </m:e>
                            <m:sup>
                              <m:r>
                                <a:rPr lang="en-US" sz="2000" b="1" i="1">
                                  <a:latin typeface="Cambria Math" panose="02040503050406030204" pitchFamily="18" charset="0"/>
                                  <a:ea typeface="Cambria Math" panose="02040503050406030204" pitchFamily="18" charset="0"/>
                                </a:rPr>
                                <m:t>𝒙</m:t>
                              </m:r>
                            </m:sup>
                          </m:sSup>
                          <m:sSup>
                            <m:sSupPr>
                              <m:ctrlPr>
                                <a:rPr lang="en-GB" sz="2000" b="1" i="1">
                                  <a:latin typeface="Cambria Math" panose="02040503050406030204" pitchFamily="18" charset="0"/>
                                  <a:ea typeface="Cambria Math" panose="02040503050406030204" pitchFamily="18" charset="0"/>
                                </a:rPr>
                              </m:ctrlPr>
                            </m:sSupPr>
                            <m:e>
                              <m:r>
                                <a:rPr lang="en-GB" sz="2000" b="1" i="1">
                                  <a:latin typeface="Cambria Math" panose="02040503050406030204" pitchFamily="18" charset="0"/>
                                  <a:ea typeface="Cambria Math" panose="02040503050406030204" pitchFamily="18" charset="0"/>
                                </a:rPr>
                                <m:t>𝒆</m:t>
                              </m:r>
                            </m:e>
                            <m:sup>
                              <m:r>
                                <a:rPr lang="en-GB" sz="2000" b="1" i="1">
                                  <a:latin typeface="Cambria Math" panose="02040503050406030204" pitchFamily="18" charset="0"/>
                                  <a:ea typeface="Cambria Math" panose="02040503050406030204" pitchFamily="18" charset="0"/>
                                </a:rPr>
                                <m:t>−</m:t>
                              </m:r>
                              <m:r>
                                <a:rPr lang="en-GB" sz="2000" b="1" i="1">
                                  <a:latin typeface="Cambria Math" panose="02040503050406030204" pitchFamily="18" charset="0"/>
                                  <a:ea typeface="Cambria Math" panose="02040503050406030204" pitchFamily="18" charset="0"/>
                                </a:rPr>
                                <m:t>𝝀</m:t>
                              </m:r>
                            </m:sup>
                          </m:sSup>
                        </m:num>
                        <m:den>
                          <m:r>
                            <a:rPr lang="en-US" sz="2000" b="1" i="1" smtClean="0">
                              <a:latin typeface="Cambria Math" panose="02040503050406030204" pitchFamily="18" charset="0"/>
                              <a:ea typeface="Cambria Math" panose="02040503050406030204" pitchFamily="18" charset="0"/>
                            </a:rPr>
                            <m:t>𝒙</m:t>
                          </m:r>
                          <m:r>
                            <a:rPr lang="en-US" sz="2000" b="1" i="1" smtClean="0">
                              <a:latin typeface="Cambria Math" panose="02040503050406030204" pitchFamily="18" charset="0"/>
                              <a:ea typeface="Cambria Math" panose="02040503050406030204" pitchFamily="18" charset="0"/>
                            </a:rPr>
                            <m:t>!</m:t>
                          </m:r>
                        </m:den>
                      </m:f>
                    </m:oMath>
                  </m:oMathPara>
                </a14:m>
                <a:endParaRPr lang="en-GB" sz="2000" b="1" dirty="0"/>
              </a:p>
              <a:p>
                <a:pPr marL="0" indent="0">
                  <a:buNone/>
                </a:pPr>
                <a:r>
                  <a:rPr lang="en-GB" sz="2000" b="1" dirty="0"/>
                  <a:t>Where </a:t>
                </a:r>
                <a14:m>
                  <m:oMath xmlns:m="http://schemas.openxmlformats.org/officeDocument/2006/math">
                    <m:r>
                      <a:rPr lang="en-GB" sz="2000" b="1" i="1">
                        <a:latin typeface="Cambria Math" panose="02040503050406030204" pitchFamily="18" charset="0"/>
                        <a:ea typeface="Cambria Math" panose="02040503050406030204" pitchFamily="18" charset="0"/>
                      </a:rPr>
                      <m:t>𝝀</m:t>
                    </m:r>
                  </m:oMath>
                </a14:m>
                <a:r>
                  <a:rPr lang="en-GB" sz="2000" b="1" dirty="0"/>
                  <a:t> is mean number of occurrence at interval and </a:t>
                </a:r>
                <a14:m>
                  <m:oMath xmlns:m="http://schemas.openxmlformats.org/officeDocument/2006/math">
                    <m:r>
                      <a:rPr lang="en-GB" sz="2000" b="1" i="1">
                        <a:latin typeface="Cambria Math" panose="02040503050406030204" pitchFamily="18" charset="0"/>
                        <a:ea typeface="Cambria Math" panose="02040503050406030204" pitchFamily="18" charset="0"/>
                      </a:rPr>
                      <m:t>𝒆</m:t>
                    </m:r>
                  </m:oMath>
                </a14:m>
                <a:r>
                  <a:rPr lang="en-GB" sz="2000" b="1" dirty="0"/>
                  <a:t> is Euler’s constant (approx. 2.71828).</a:t>
                </a:r>
              </a:p>
              <a:p>
                <a:pPr marL="0" indent="0">
                  <a:buNone/>
                </a:pPr>
                <a:endParaRPr lang="en-GB" sz="2000" b="1" dirty="0"/>
              </a:p>
            </p:txBody>
          </p:sp>
        </mc:Choice>
        <mc:Fallback xmlns="">
          <p:sp>
            <p:nvSpPr>
              <p:cNvPr id="7" name="Content Placeholder 6"/>
              <p:cNvSpPr>
                <a:spLocks noGrp="1" noRot="1" noChangeAspect="1" noMove="1" noResize="1" noEditPoints="1" noAdjustHandles="1" noChangeArrowheads="1" noChangeShapeType="1" noTextEdit="1"/>
              </p:cNvSpPr>
              <p:nvPr>
                <p:ph sz="quarter" idx="4"/>
              </p:nvPr>
            </p:nvSpPr>
            <p:spPr>
              <a:xfrm>
                <a:off x="457200" y="1752600"/>
                <a:ext cx="8083550" cy="4373563"/>
              </a:xfrm>
              <a:blipFill>
                <a:blip r:embed="rId3"/>
                <a:stretch>
                  <a:fillRect l="-754" t="-8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32328" y="4677051"/>
                <a:ext cx="3429465" cy="733149"/>
              </a:xfrm>
              <a:prstGeom prst="rect">
                <a:avLst/>
              </a:prstGeom>
            </p:spPr>
            <p:txBody>
              <a:bodyPr wrap="none">
                <a:spAutoFit/>
              </a:bodyPr>
              <a:lstStyle/>
              <a:p>
                <a:pPr algn="ctr" fontAlgn="b"/>
                <a14:m>
                  <m:oMathPara xmlns:m="http://schemas.openxmlformats.org/officeDocument/2006/math">
                    <m:oMathParaPr>
                      <m:jc m:val="centerGroup"/>
                    </m:oMathParaPr>
                    <m:oMath xmlns:m="http://schemas.openxmlformats.org/officeDocument/2006/math">
                      <m:r>
                        <a:rPr lang="en-GB" altLang="ko-KR" sz="2000" b="0" i="1" smtClean="0">
                          <a:solidFill>
                            <a:schemeClr val="bg1"/>
                          </a:solidFill>
                          <a:latin typeface="Cambria Math"/>
                        </a:rPr>
                        <m:t>𝑝</m:t>
                      </m:r>
                      <m:d>
                        <m:dPr>
                          <m:ctrlPr>
                            <a:rPr lang="en-GB" altLang="ko-KR" sz="2000" i="1">
                              <a:solidFill>
                                <a:schemeClr val="bg1"/>
                              </a:solidFill>
                              <a:latin typeface="Cambria Math" panose="02040503050406030204" pitchFamily="18" charset="0"/>
                            </a:rPr>
                          </m:ctrlPr>
                        </m:dPr>
                        <m:e>
                          <m:r>
                            <a:rPr lang="en-GB" altLang="ko-KR" sz="2000" i="1">
                              <a:solidFill>
                                <a:schemeClr val="bg1"/>
                              </a:solidFill>
                              <a:latin typeface="Cambria Math"/>
                            </a:rPr>
                            <m:t>𝑋</m:t>
                          </m:r>
                          <m:r>
                            <a:rPr lang="en-GB" altLang="ko-KR" sz="2000" i="1">
                              <a:solidFill>
                                <a:schemeClr val="bg1"/>
                              </a:solidFill>
                              <a:latin typeface="Cambria Math"/>
                            </a:rPr>
                            <m:t>=</m:t>
                          </m:r>
                          <m:r>
                            <a:rPr lang="en-GB" altLang="ko-KR" sz="2000" i="1">
                              <a:solidFill>
                                <a:schemeClr val="bg1"/>
                              </a:solidFill>
                              <a:latin typeface="Cambria Math"/>
                            </a:rPr>
                            <m:t>𝑥</m:t>
                          </m:r>
                        </m:e>
                      </m:d>
                      <m:r>
                        <a:rPr lang="en-GB" altLang="ko-KR" sz="2000" b="0" i="1" smtClean="0">
                          <a:solidFill>
                            <a:schemeClr val="bg1"/>
                          </a:solidFill>
                          <a:latin typeface="Cambria Math"/>
                        </a:rPr>
                        <m:t>=</m:t>
                      </m:r>
                      <m:f>
                        <m:fPr>
                          <m:ctrlPr>
                            <a:rPr lang="en-GB" altLang="ko-KR" sz="2000" b="0" i="1" smtClean="0">
                              <a:solidFill>
                                <a:schemeClr val="bg1"/>
                              </a:solidFill>
                              <a:latin typeface="Cambria Math" panose="02040503050406030204" pitchFamily="18" charset="0"/>
                            </a:rPr>
                          </m:ctrlPr>
                        </m:fPr>
                        <m:num>
                          <m:r>
                            <a:rPr lang="en-GB" altLang="ko-KR" sz="2000" b="0" i="1" smtClean="0">
                              <a:solidFill>
                                <a:schemeClr val="bg1"/>
                              </a:solidFill>
                              <a:latin typeface="Cambria Math"/>
                            </a:rPr>
                            <m:t>𝑛</m:t>
                          </m:r>
                          <m:r>
                            <a:rPr lang="en-GB" altLang="ko-KR" sz="2000" b="0" i="1" smtClean="0">
                              <a:solidFill>
                                <a:schemeClr val="bg1"/>
                              </a:solidFill>
                              <a:latin typeface="Cambria Math"/>
                            </a:rPr>
                            <m:t>! </m:t>
                          </m:r>
                          <m:sSup>
                            <m:sSupPr>
                              <m:ctrlPr>
                                <a:rPr lang="en-GB" altLang="ko-KR" sz="2000" b="0" i="1" smtClean="0">
                                  <a:solidFill>
                                    <a:schemeClr val="bg1"/>
                                  </a:solidFill>
                                  <a:latin typeface="Cambria Math" panose="02040503050406030204" pitchFamily="18" charset="0"/>
                                </a:rPr>
                              </m:ctrlPr>
                            </m:sSupPr>
                            <m:e>
                              <m:r>
                                <a:rPr lang="ko-KR" altLang="en-GB" sz="2000" i="1">
                                  <a:solidFill>
                                    <a:schemeClr val="bg1"/>
                                  </a:solidFill>
                                  <a:latin typeface="Cambria Math"/>
                                </a:rPr>
                                <m:t>𝜋</m:t>
                              </m:r>
                            </m:e>
                            <m:sup>
                              <m:r>
                                <a:rPr lang="en-GB" altLang="ko-KR" sz="2000" b="0" i="1" smtClean="0">
                                  <a:solidFill>
                                    <a:schemeClr val="bg1"/>
                                  </a:solidFill>
                                  <a:latin typeface="Cambria Math"/>
                                </a:rPr>
                                <m:t>𝑥</m:t>
                              </m:r>
                            </m:sup>
                          </m:sSup>
                          <m:sSup>
                            <m:sSupPr>
                              <m:ctrlPr>
                                <a:rPr lang="en-GB" altLang="ko-KR" sz="2000" b="0" i="1" smtClean="0">
                                  <a:solidFill>
                                    <a:schemeClr val="bg1"/>
                                  </a:solidFill>
                                  <a:latin typeface="Cambria Math" panose="02040503050406030204" pitchFamily="18" charset="0"/>
                                </a:rPr>
                              </m:ctrlPr>
                            </m:sSupPr>
                            <m:e>
                              <m:d>
                                <m:dPr>
                                  <m:ctrlPr>
                                    <a:rPr lang="en-GB" altLang="ko-KR" sz="2000" b="0" i="1" smtClean="0">
                                      <a:solidFill>
                                        <a:schemeClr val="bg1"/>
                                      </a:solidFill>
                                      <a:latin typeface="Cambria Math" panose="02040503050406030204" pitchFamily="18" charset="0"/>
                                    </a:rPr>
                                  </m:ctrlPr>
                                </m:dPr>
                                <m:e>
                                  <m:r>
                                    <a:rPr lang="en-GB" altLang="ko-KR" sz="2000" b="0" i="1" smtClean="0">
                                      <a:solidFill>
                                        <a:schemeClr val="bg1"/>
                                      </a:solidFill>
                                      <a:latin typeface="Cambria Math"/>
                                    </a:rPr>
                                    <m:t>1−</m:t>
                                  </m:r>
                                  <m:r>
                                    <a:rPr lang="ko-KR" altLang="en-GB" sz="2000" i="1">
                                      <a:solidFill>
                                        <a:schemeClr val="bg1"/>
                                      </a:solidFill>
                                      <a:latin typeface="Cambria Math"/>
                                    </a:rPr>
                                    <m:t>𝜋</m:t>
                                  </m:r>
                                </m:e>
                              </m:d>
                            </m:e>
                            <m:sup>
                              <m:r>
                                <a:rPr lang="en-GB" altLang="ko-KR" sz="2000" b="0" i="1" smtClean="0">
                                  <a:solidFill>
                                    <a:schemeClr val="bg1"/>
                                  </a:solidFill>
                                  <a:latin typeface="Cambria Math"/>
                                </a:rPr>
                                <m:t>𝑛</m:t>
                              </m:r>
                              <m:r>
                                <a:rPr lang="en-GB" altLang="ko-KR" sz="2000" b="0" i="1" smtClean="0">
                                  <a:solidFill>
                                    <a:schemeClr val="bg1"/>
                                  </a:solidFill>
                                  <a:latin typeface="Cambria Math"/>
                                </a:rPr>
                                <m:t>−</m:t>
                              </m:r>
                              <m:r>
                                <a:rPr lang="en-GB" altLang="ko-KR" sz="2000" b="0" i="1" smtClean="0">
                                  <a:solidFill>
                                    <a:schemeClr val="bg1"/>
                                  </a:solidFill>
                                  <a:latin typeface="Cambria Math"/>
                                </a:rPr>
                                <m:t>𝑥</m:t>
                              </m:r>
                            </m:sup>
                          </m:sSup>
                        </m:num>
                        <m:den>
                          <m:r>
                            <a:rPr lang="en-GB" altLang="ko-KR" sz="2000" b="0" i="1" smtClean="0">
                              <a:solidFill>
                                <a:schemeClr val="bg1"/>
                              </a:solidFill>
                              <a:latin typeface="Cambria Math"/>
                            </a:rPr>
                            <m:t>𝑥</m:t>
                          </m:r>
                          <m:r>
                            <a:rPr lang="en-GB" altLang="ko-KR" sz="2000" b="0" i="1" smtClean="0">
                              <a:solidFill>
                                <a:schemeClr val="bg1"/>
                              </a:solidFill>
                              <a:latin typeface="Cambria Math"/>
                            </a:rPr>
                            <m:t>!</m:t>
                          </m:r>
                          <m:d>
                            <m:dPr>
                              <m:ctrlPr>
                                <a:rPr lang="en-GB" altLang="ko-KR" sz="2000" b="0" i="1" smtClean="0">
                                  <a:solidFill>
                                    <a:schemeClr val="bg1"/>
                                  </a:solidFill>
                                  <a:latin typeface="Cambria Math" panose="02040503050406030204" pitchFamily="18" charset="0"/>
                                </a:rPr>
                              </m:ctrlPr>
                            </m:dPr>
                            <m:e>
                              <m:r>
                                <a:rPr lang="en-GB" altLang="ko-KR" sz="2000" b="0" i="1" smtClean="0">
                                  <a:solidFill>
                                    <a:schemeClr val="bg1"/>
                                  </a:solidFill>
                                  <a:latin typeface="Cambria Math"/>
                                </a:rPr>
                                <m:t>𝑛</m:t>
                              </m:r>
                              <m:r>
                                <a:rPr lang="en-GB" altLang="ko-KR" sz="2000" b="0" i="1" smtClean="0">
                                  <a:solidFill>
                                    <a:schemeClr val="bg1"/>
                                  </a:solidFill>
                                  <a:latin typeface="Cambria Math"/>
                                </a:rPr>
                                <m:t>−</m:t>
                              </m:r>
                              <m:r>
                                <a:rPr lang="en-GB" altLang="ko-KR" sz="2000" b="0" i="1" smtClean="0">
                                  <a:solidFill>
                                    <a:schemeClr val="bg1"/>
                                  </a:solidFill>
                                  <a:latin typeface="Cambria Math"/>
                                </a:rPr>
                                <m:t>𝑥</m:t>
                              </m:r>
                            </m:e>
                          </m:d>
                          <m:r>
                            <a:rPr lang="en-GB" altLang="ko-KR" sz="2000" b="0" i="1" smtClean="0">
                              <a:solidFill>
                                <a:schemeClr val="bg1"/>
                              </a:solidFill>
                              <a:latin typeface="Cambria Math"/>
                            </a:rPr>
                            <m:t>!</m:t>
                          </m:r>
                        </m:den>
                      </m:f>
                    </m:oMath>
                  </m:oMathPara>
                </a14:m>
                <a:endParaRPr lang="en-GB" sz="2000" dirty="0">
                  <a:solidFill>
                    <a:schemeClr val="bg1"/>
                  </a:solidFill>
                  <a:latin typeface="Arial"/>
                </a:endParaRPr>
              </a:p>
            </p:txBody>
          </p:sp>
        </mc:Choice>
        <mc:Fallback xmlns="">
          <p:sp>
            <p:nvSpPr>
              <p:cNvPr id="10" name="Rectangle 9"/>
              <p:cNvSpPr>
                <a:spLocks noRot="1" noChangeAspect="1" noMove="1" noResize="1" noEditPoints="1" noAdjustHandles="1" noChangeArrowheads="1" noChangeShapeType="1" noTextEdit="1"/>
              </p:cNvSpPr>
              <p:nvPr/>
            </p:nvSpPr>
            <p:spPr>
              <a:xfrm>
                <a:off x="732328" y="4677051"/>
                <a:ext cx="3429465" cy="733149"/>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461544" y="4677051"/>
                <a:ext cx="2259978" cy="725327"/>
              </a:xfrm>
              <a:prstGeom prst="rect">
                <a:avLst/>
              </a:prstGeom>
            </p:spPr>
            <p:txBody>
              <a:bodyPr wrap="none">
                <a:spAutoFit/>
              </a:bodyPr>
              <a:lstStyle/>
              <a:p>
                <a:pPr algn="ctr" fontAlgn="b"/>
                <a14:m>
                  <m:oMathPara xmlns:m="http://schemas.openxmlformats.org/officeDocument/2006/math">
                    <m:oMathParaPr>
                      <m:jc m:val="centerGroup"/>
                    </m:oMathParaPr>
                    <m:oMath xmlns:m="http://schemas.openxmlformats.org/officeDocument/2006/math">
                      <m:r>
                        <a:rPr lang="en-GB" altLang="ko-KR" sz="2000" b="0" i="1" smtClean="0">
                          <a:solidFill>
                            <a:schemeClr val="bg1"/>
                          </a:solidFill>
                          <a:latin typeface="Cambria Math"/>
                        </a:rPr>
                        <m:t>𝑝</m:t>
                      </m:r>
                      <m:d>
                        <m:dPr>
                          <m:ctrlPr>
                            <a:rPr lang="en-GB" altLang="ko-KR" sz="2000" i="1">
                              <a:solidFill>
                                <a:schemeClr val="bg1"/>
                              </a:solidFill>
                              <a:latin typeface="Cambria Math" panose="02040503050406030204" pitchFamily="18" charset="0"/>
                            </a:rPr>
                          </m:ctrlPr>
                        </m:dPr>
                        <m:e>
                          <m:r>
                            <a:rPr lang="en-GB" altLang="ko-KR" sz="2000" i="1">
                              <a:solidFill>
                                <a:schemeClr val="bg1"/>
                              </a:solidFill>
                              <a:latin typeface="Cambria Math"/>
                            </a:rPr>
                            <m:t>𝑋</m:t>
                          </m:r>
                          <m:r>
                            <a:rPr lang="en-GB" altLang="ko-KR" sz="2000" i="1">
                              <a:solidFill>
                                <a:schemeClr val="bg1"/>
                              </a:solidFill>
                              <a:latin typeface="Cambria Math"/>
                            </a:rPr>
                            <m:t>=</m:t>
                          </m:r>
                          <m:r>
                            <a:rPr lang="en-GB" altLang="ko-KR" sz="2000" i="1">
                              <a:solidFill>
                                <a:schemeClr val="bg1"/>
                              </a:solidFill>
                              <a:latin typeface="Cambria Math"/>
                            </a:rPr>
                            <m:t>𝑥</m:t>
                          </m:r>
                        </m:e>
                      </m:d>
                      <m:r>
                        <a:rPr lang="en-GB" altLang="ko-KR" sz="2000" b="0" i="1" smtClean="0">
                          <a:solidFill>
                            <a:schemeClr val="bg1"/>
                          </a:solidFill>
                          <a:latin typeface="Cambria Math"/>
                        </a:rPr>
                        <m:t>=</m:t>
                      </m:r>
                      <m:f>
                        <m:fPr>
                          <m:ctrlPr>
                            <a:rPr lang="en-GB" altLang="ko-KR" sz="2000" b="0" i="1" smtClean="0">
                              <a:solidFill>
                                <a:schemeClr val="bg1"/>
                              </a:solidFill>
                              <a:latin typeface="Cambria Math" panose="02040503050406030204" pitchFamily="18" charset="0"/>
                            </a:rPr>
                          </m:ctrlPr>
                        </m:fPr>
                        <m:num>
                          <m:sSup>
                            <m:sSupPr>
                              <m:ctrlPr>
                                <a:rPr lang="en-GB" altLang="ko-KR" sz="2000" b="0" i="1" smtClean="0">
                                  <a:solidFill>
                                    <a:schemeClr val="bg1"/>
                                  </a:solidFill>
                                  <a:latin typeface="Cambria Math" panose="02040503050406030204" pitchFamily="18" charset="0"/>
                                </a:rPr>
                              </m:ctrlPr>
                            </m:sSupPr>
                            <m:e>
                              <m:r>
                                <a:rPr lang="en-GB" altLang="ko-KR" sz="2000" b="0" i="1" smtClean="0">
                                  <a:solidFill>
                                    <a:schemeClr val="bg1"/>
                                  </a:solidFill>
                                  <a:latin typeface="Cambria Math"/>
                                </a:rPr>
                                <m:t>𝑒</m:t>
                              </m:r>
                            </m:e>
                            <m:sup>
                              <m:r>
                                <a:rPr lang="en-GB" altLang="ko-KR" sz="2000" b="0" i="1" smtClean="0">
                                  <a:solidFill>
                                    <a:schemeClr val="bg1"/>
                                  </a:solidFill>
                                  <a:latin typeface="Cambria Math"/>
                                </a:rPr>
                                <m:t>−</m:t>
                              </m:r>
                              <m:r>
                                <a:rPr lang="ko-KR" altLang="en-GB" sz="2000" b="0" i="1" smtClean="0">
                                  <a:solidFill>
                                    <a:schemeClr val="bg1"/>
                                  </a:solidFill>
                                  <a:latin typeface="Cambria Math"/>
                                </a:rPr>
                                <m:t>𝜆</m:t>
                              </m:r>
                            </m:sup>
                          </m:sSup>
                          <m:sSup>
                            <m:sSupPr>
                              <m:ctrlPr>
                                <a:rPr lang="en-GB" altLang="ko-KR" sz="2000" i="1">
                                  <a:solidFill>
                                    <a:schemeClr val="bg1"/>
                                  </a:solidFill>
                                  <a:latin typeface="Cambria Math" panose="02040503050406030204" pitchFamily="18" charset="0"/>
                                </a:rPr>
                              </m:ctrlPr>
                            </m:sSupPr>
                            <m:e>
                              <m:r>
                                <a:rPr lang="ko-KR" altLang="en-GB" sz="2000" i="1">
                                  <a:solidFill>
                                    <a:schemeClr val="bg1"/>
                                  </a:solidFill>
                                  <a:latin typeface="Cambria Math"/>
                                </a:rPr>
                                <m:t>𝜆</m:t>
                              </m:r>
                            </m:e>
                            <m:sup>
                              <m:r>
                                <a:rPr lang="en-GB" altLang="ko-KR" sz="2000" b="0" i="1" smtClean="0">
                                  <a:solidFill>
                                    <a:schemeClr val="bg1"/>
                                  </a:solidFill>
                                  <a:latin typeface="Cambria Math"/>
                                </a:rPr>
                                <m:t>𝑥</m:t>
                              </m:r>
                            </m:sup>
                          </m:sSup>
                        </m:num>
                        <m:den>
                          <m:r>
                            <a:rPr lang="en-GB" altLang="ko-KR" sz="2000" b="0" i="1" smtClean="0">
                              <a:solidFill>
                                <a:schemeClr val="bg1"/>
                              </a:solidFill>
                              <a:latin typeface="Cambria Math"/>
                            </a:rPr>
                            <m:t>𝑥</m:t>
                          </m:r>
                          <m:r>
                            <a:rPr lang="en-GB" altLang="ko-KR" sz="2000" b="0" i="1" smtClean="0">
                              <a:solidFill>
                                <a:schemeClr val="bg1"/>
                              </a:solidFill>
                              <a:latin typeface="Cambria Math"/>
                            </a:rPr>
                            <m:t>!</m:t>
                          </m:r>
                        </m:den>
                      </m:f>
                    </m:oMath>
                  </m:oMathPara>
                </a14:m>
                <a:endParaRPr lang="en-GB" sz="2000" dirty="0">
                  <a:solidFill>
                    <a:schemeClr val="bg1"/>
                  </a:solidFill>
                  <a:latin typeface="Arial"/>
                </a:endParaRPr>
              </a:p>
            </p:txBody>
          </p:sp>
        </mc:Choice>
        <mc:Fallback xmlns="">
          <p:sp>
            <p:nvSpPr>
              <p:cNvPr id="11" name="Rectangle 10"/>
              <p:cNvSpPr>
                <a:spLocks noRot="1" noChangeAspect="1" noMove="1" noResize="1" noEditPoints="1" noAdjustHandles="1" noChangeArrowheads="1" noChangeShapeType="1" noTextEdit="1"/>
              </p:cNvSpPr>
              <p:nvPr/>
            </p:nvSpPr>
            <p:spPr>
              <a:xfrm>
                <a:off x="5461544" y="4677051"/>
                <a:ext cx="2259978" cy="725327"/>
              </a:xfrm>
              <a:prstGeom prst="rect">
                <a:avLst/>
              </a:prstGeom>
              <a:blipFill rotWithShape="1">
                <a:blip r:embed="rId6"/>
                <a:stretch>
                  <a:fillRect/>
                </a:stretch>
              </a:blipFill>
            </p:spPr>
            <p:txBody>
              <a:bodyPr/>
              <a:lstStyle/>
              <a:p>
                <a:r>
                  <a:rPr lang="en-GB">
                    <a:noFill/>
                  </a:rPr>
                  <a:t> </a:t>
                </a:r>
              </a:p>
            </p:txBody>
          </p:sp>
        </mc:Fallback>
      </mc:AlternateContent>
      <p:pic>
        <p:nvPicPr>
          <p:cNvPr id="1028" name="Picture 4" descr="https://cdn4.iconfinder.com/data/icons/city-life/500/traffic-5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94601" y="4527944"/>
            <a:ext cx="1129552" cy="11295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dane.ac-lyon.fr/spip/local/cache-vignettes/L128xH128/arton132-b058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68144" y="5023244"/>
            <a:ext cx="495300" cy="49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45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AF5BD-FC54-49C7-B5C1-A249DAEF7048}"/>
              </a:ext>
            </a:extLst>
          </p:cNvPr>
          <p:cNvSpPr>
            <a:spLocks noGrp="1"/>
          </p:cNvSpPr>
          <p:nvPr>
            <p:ph type="title"/>
          </p:nvPr>
        </p:nvSpPr>
        <p:spPr>
          <a:xfrm>
            <a:off x="381000" y="76200"/>
            <a:ext cx="8229600" cy="1143000"/>
          </a:xfrm>
        </p:spPr>
        <p:txBody>
          <a:bodyPr/>
          <a:lstStyle/>
          <a:p>
            <a:r>
              <a:rPr lang="en-GB" dirty="0"/>
              <a:t>Example of Poisson Distribution</a:t>
            </a:r>
          </a:p>
        </p:txBody>
      </p:sp>
      <p:sp>
        <p:nvSpPr>
          <p:cNvPr id="3" name="Text Placeholder 2">
            <a:extLst>
              <a:ext uri="{FF2B5EF4-FFF2-40B4-BE49-F238E27FC236}">
                <a16:creationId xmlns:a16="http://schemas.microsoft.com/office/drawing/2014/main" id="{F949B357-F92C-4C2C-8EB1-66F9EBE35446}"/>
              </a:ext>
            </a:extLst>
          </p:cNvPr>
          <p:cNvSpPr>
            <a:spLocks noGrp="1"/>
          </p:cNvSpPr>
          <p:nvPr>
            <p:ph type="body" idx="1"/>
          </p:nvPr>
        </p:nvSpPr>
        <p:spPr>
          <a:xfrm>
            <a:off x="457200" y="762000"/>
            <a:ext cx="7696200" cy="639762"/>
          </a:xfrm>
        </p:spPr>
        <p:txBody>
          <a:bodyPr>
            <a:normAutofit/>
          </a:bodyPr>
          <a:lstStyle/>
          <a:p>
            <a:r>
              <a:rPr lang="en-GB" dirty="0"/>
              <a:t>Example 1: Calls per Hour at a Call </a:t>
            </a:r>
            <a:r>
              <a:rPr lang="en-GB" dirty="0" err="1"/>
              <a:t>Center</a:t>
            </a:r>
            <a:endParaRPr lang="en-GB" dirty="0"/>
          </a:p>
        </p:txBody>
      </p:sp>
      <mc:AlternateContent xmlns:mc="http://schemas.openxmlformats.org/markup-compatibility/2006" xmlns:a14="http://schemas.microsoft.com/office/drawing/2010/main">
        <mc:Choice Requires="a14">
          <p:sp>
            <p:nvSpPr>
              <p:cNvPr id="11" name="Content Placeholder 6">
                <a:extLst>
                  <a:ext uri="{FF2B5EF4-FFF2-40B4-BE49-F238E27FC236}">
                    <a16:creationId xmlns:a16="http://schemas.microsoft.com/office/drawing/2014/main" id="{7AD5489D-4FA1-AC41-2855-93431DD8F65A}"/>
                  </a:ext>
                </a:extLst>
              </p:cNvPr>
              <p:cNvSpPr>
                <a:spLocks noGrp="1"/>
              </p:cNvSpPr>
              <p:nvPr>
                <p:ph sz="quarter" idx="4"/>
              </p:nvPr>
            </p:nvSpPr>
            <p:spPr>
              <a:xfrm>
                <a:off x="457200" y="1752600"/>
                <a:ext cx="8083550" cy="4373563"/>
              </a:xfrm>
            </p:spPr>
            <p:txBody>
              <a:bodyPr>
                <a:normAutofit/>
              </a:bodyPr>
              <a:lstStyle/>
              <a:p>
                <a:r>
                  <a:rPr lang="en-GB" sz="2000" dirty="0"/>
                  <a:t>Call </a:t>
                </a:r>
                <a:r>
                  <a:rPr lang="en-GB" sz="2000" dirty="0" err="1"/>
                  <a:t>center</a:t>
                </a:r>
                <a:r>
                  <a:rPr lang="en-GB" sz="2000" dirty="0"/>
                  <a:t> use the Poisson distribution to model the number of expected calls per hour that they’ll receive.</a:t>
                </a:r>
              </a:p>
              <a:p>
                <a:r>
                  <a:rPr lang="en-GB" sz="2000" dirty="0"/>
                  <a:t>For example, suppose a given call </a:t>
                </a:r>
                <a:r>
                  <a:rPr lang="en-GB" sz="2000" dirty="0" err="1"/>
                  <a:t>center</a:t>
                </a:r>
                <a:r>
                  <a:rPr lang="en-GB" sz="2000" dirty="0"/>
                  <a:t> receives 10 calls per hour.</a:t>
                </a:r>
              </a:p>
              <a:p>
                <a:r>
                  <a:rPr lang="en-GB" sz="2000" dirty="0"/>
                  <a:t>P(X = 3 call) = </a:t>
                </a:r>
                <a14:m>
                  <m:oMath xmlns:m="http://schemas.openxmlformats.org/officeDocument/2006/math">
                    <m:f>
                      <m:fPr>
                        <m:ctrlPr>
                          <a:rPr lang="en-GB" sz="2000" b="1" i="1" smtClean="0">
                            <a:latin typeface="Cambria Math" panose="02040503050406030204" pitchFamily="18" charset="0"/>
                            <a:ea typeface="Cambria Math" panose="02040503050406030204" pitchFamily="18" charset="0"/>
                          </a:rPr>
                        </m:ctrlPr>
                      </m:fPr>
                      <m:num>
                        <m:sSup>
                          <m:sSupPr>
                            <m:ctrlPr>
                              <a:rPr lang="en-GB" sz="2000" b="1" i="1">
                                <a:latin typeface="Cambria Math" panose="02040503050406030204" pitchFamily="18" charset="0"/>
                                <a:ea typeface="Cambria Math" panose="02040503050406030204" pitchFamily="18" charset="0"/>
                              </a:rPr>
                            </m:ctrlPr>
                          </m:sSupPr>
                          <m:e>
                            <m:r>
                              <a:rPr lang="en-GB" sz="2000" b="1" i="1">
                                <a:latin typeface="Cambria Math" panose="02040503050406030204" pitchFamily="18" charset="0"/>
                                <a:ea typeface="Cambria Math" panose="02040503050406030204" pitchFamily="18" charset="0"/>
                              </a:rPr>
                              <m:t>𝝀</m:t>
                            </m:r>
                          </m:e>
                          <m:sup>
                            <m:r>
                              <a:rPr lang="en-US" sz="2000" b="1" i="1">
                                <a:latin typeface="Cambria Math" panose="02040503050406030204" pitchFamily="18" charset="0"/>
                                <a:ea typeface="Cambria Math" panose="02040503050406030204" pitchFamily="18" charset="0"/>
                              </a:rPr>
                              <m:t>𝒙</m:t>
                            </m:r>
                          </m:sup>
                        </m:sSup>
                        <m:sSup>
                          <m:sSupPr>
                            <m:ctrlPr>
                              <a:rPr lang="en-GB" sz="2000" b="1" i="1">
                                <a:latin typeface="Cambria Math" panose="02040503050406030204" pitchFamily="18" charset="0"/>
                                <a:ea typeface="Cambria Math" panose="02040503050406030204" pitchFamily="18" charset="0"/>
                              </a:rPr>
                            </m:ctrlPr>
                          </m:sSupPr>
                          <m:e>
                            <m:r>
                              <a:rPr lang="en-GB" sz="2000" b="1" i="1">
                                <a:latin typeface="Cambria Math" panose="02040503050406030204" pitchFamily="18" charset="0"/>
                                <a:ea typeface="Cambria Math" panose="02040503050406030204" pitchFamily="18" charset="0"/>
                              </a:rPr>
                              <m:t>𝒆</m:t>
                            </m:r>
                          </m:e>
                          <m:sup>
                            <m:r>
                              <a:rPr lang="en-GB" sz="2000" b="1" i="1">
                                <a:latin typeface="Cambria Math" panose="02040503050406030204" pitchFamily="18" charset="0"/>
                                <a:ea typeface="Cambria Math" panose="02040503050406030204" pitchFamily="18" charset="0"/>
                              </a:rPr>
                              <m:t>−</m:t>
                            </m:r>
                            <m:r>
                              <a:rPr lang="en-GB" sz="2000" b="1" i="1">
                                <a:latin typeface="Cambria Math" panose="02040503050406030204" pitchFamily="18" charset="0"/>
                                <a:ea typeface="Cambria Math" panose="02040503050406030204" pitchFamily="18" charset="0"/>
                              </a:rPr>
                              <m:t>𝝀</m:t>
                            </m:r>
                          </m:sup>
                        </m:sSup>
                      </m:num>
                      <m:den>
                        <m:r>
                          <a:rPr lang="en-US" sz="2000" b="1" i="1" smtClean="0">
                            <a:latin typeface="Cambria Math" panose="02040503050406030204" pitchFamily="18" charset="0"/>
                            <a:ea typeface="Cambria Math" panose="02040503050406030204" pitchFamily="18" charset="0"/>
                          </a:rPr>
                          <m:t>𝒙</m:t>
                        </m:r>
                        <m:r>
                          <a:rPr lang="en-US" sz="2000" b="1" i="1" smtClean="0">
                            <a:latin typeface="Cambria Math" panose="02040503050406030204" pitchFamily="18" charset="0"/>
                            <a:ea typeface="Cambria Math" panose="02040503050406030204" pitchFamily="18" charset="0"/>
                          </a:rPr>
                          <m:t>!</m:t>
                        </m:r>
                      </m:den>
                    </m:f>
                  </m:oMath>
                </a14:m>
                <a:r>
                  <a:rPr lang="en-GB" sz="2000" b="1" dirty="0"/>
                  <a:t> </a:t>
                </a:r>
                <a:r>
                  <a:rPr lang="en-GB" sz="2000" dirty="0"/>
                  <a:t>= </a:t>
                </a:r>
                <a14:m>
                  <m:oMath xmlns:m="http://schemas.openxmlformats.org/officeDocument/2006/math">
                    <m:f>
                      <m:fPr>
                        <m:ctrlPr>
                          <a:rPr lang="en-GB" sz="2000" b="1" i="1">
                            <a:latin typeface="Cambria Math" panose="02040503050406030204" pitchFamily="18" charset="0"/>
                            <a:ea typeface="Cambria Math" panose="02040503050406030204" pitchFamily="18" charset="0"/>
                          </a:rPr>
                        </m:ctrlPr>
                      </m:fPr>
                      <m:num>
                        <m:sSup>
                          <m:sSupPr>
                            <m:ctrlPr>
                              <a:rPr lang="en-GB" sz="2000" b="1" i="1">
                                <a:latin typeface="Cambria Math" panose="02040503050406030204" pitchFamily="18" charset="0"/>
                                <a:ea typeface="Cambria Math" panose="02040503050406030204" pitchFamily="18" charset="0"/>
                              </a:rPr>
                            </m:ctrlPr>
                          </m:sSupPr>
                          <m:e>
                            <m:r>
                              <a:rPr lang="en-GB" sz="2000" b="1" i="1" smtClean="0">
                                <a:latin typeface="Cambria Math" panose="02040503050406030204" pitchFamily="18" charset="0"/>
                                <a:ea typeface="Cambria Math" panose="02040503050406030204" pitchFamily="18" charset="0"/>
                              </a:rPr>
                              <m:t>𝟏𝟎</m:t>
                            </m:r>
                          </m:e>
                          <m:sup>
                            <m:r>
                              <a:rPr lang="en-GB" sz="2000" b="1" i="1" smtClean="0">
                                <a:latin typeface="Cambria Math" panose="02040503050406030204" pitchFamily="18" charset="0"/>
                                <a:ea typeface="Cambria Math" panose="02040503050406030204" pitchFamily="18" charset="0"/>
                              </a:rPr>
                              <m:t>𝟑</m:t>
                            </m:r>
                          </m:sup>
                        </m:sSup>
                        <m:sSup>
                          <m:sSupPr>
                            <m:ctrlPr>
                              <a:rPr lang="en-GB" sz="2000" b="1" i="1">
                                <a:latin typeface="Cambria Math" panose="02040503050406030204" pitchFamily="18" charset="0"/>
                                <a:ea typeface="Cambria Math" panose="02040503050406030204" pitchFamily="18" charset="0"/>
                              </a:rPr>
                            </m:ctrlPr>
                          </m:sSupPr>
                          <m:e>
                            <m:r>
                              <a:rPr lang="en-GB" sz="2000" b="1" i="1">
                                <a:latin typeface="Cambria Math" panose="02040503050406030204" pitchFamily="18" charset="0"/>
                                <a:ea typeface="Cambria Math" panose="02040503050406030204" pitchFamily="18" charset="0"/>
                              </a:rPr>
                              <m:t>𝒆</m:t>
                            </m:r>
                          </m:e>
                          <m:sup>
                            <m:r>
                              <a:rPr lang="en-GB" sz="2000" b="1" i="1">
                                <a:latin typeface="Cambria Math" panose="02040503050406030204" pitchFamily="18" charset="0"/>
                                <a:ea typeface="Cambria Math" panose="02040503050406030204" pitchFamily="18" charset="0"/>
                              </a:rPr>
                              <m:t>−</m:t>
                            </m:r>
                            <m:r>
                              <a:rPr lang="en-GB" sz="2000" b="1" i="1" smtClean="0">
                                <a:latin typeface="Cambria Math" panose="02040503050406030204" pitchFamily="18" charset="0"/>
                                <a:ea typeface="Cambria Math" panose="02040503050406030204" pitchFamily="18" charset="0"/>
                              </a:rPr>
                              <m:t>𝟏𝟎</m:t>
                            </m:r>
                          </m:sup>
                        </m:sSup>
                      </m:num>
                      <m:den>
                        <m:r>
                          <a:rPr lang="en-GB" sz="2000" b="1" i="1" smtClean="0">
                            <a:latin typeface="Cambria Math" panose="02040503050406030204" pitchFamily="18" charset="0"/>
                            <a:ea typeface="Cambria Math" panose="02040503050406030204" pitchFamily="18" charset="0"/>
                          </a:rPr>
                          <m:t>𝟑</m:t>
                        </m:r>
                        <m:r>
                          <a:rPr lang="en-US" sz="2000" b="1" i="1">
                            <a:latin typeface="Cambria Math" panose="02040503050406030204" pitchFamily="18" charset="0"/>
                            <a:ea typeface="Cambria Math" panose="02040503050406030204" pitchFamily="18" charset="0"/>
                          </a:rPr>
                          <m:t>!</m:t>
                        </m:r>
                      </m:den>
                    </m:f>
                  </m:oMath>
                </a14:m>
                <a:r>
                  <a:rPr lang="en-GB" sz="2000" b="1" dirty="0"/>
                  <a:t> </a:t>
                </a:r>
                <a:r>
                  <a:rPr lang="en-GB" sz="2000" dirty="0"/>
                  <a:t>= 0.00757</a:t>
                </a:r>
              </a:p>
              <a:p>
                <a:pPr marL="0" indent="0">
                  <a:buNone/>
                </a:pPr>
                <a:endParaRPr lang="en-GB" sz="2000" b="1" dirty="0"/>
              </a:p>
              <a:p>
                <a:pPr marL="0" indent="0">
                  <a:buNone/>
                </a:pPr>
                <a:endParaRPr lang="en-GB" sz="2000" dirty="0"/>
              </a:p>
            </p:txBody>
          </p:sp>
        </mc:Choice>
        <mc:Fallback xmlns="">
          <p:sp>
            <p:nvSpPr>
              <p:cNvPr id="11" name="Content Placeholder 6">
                <a:extLst>
                  <a:ext uri="{FF2B5EF4-FFF2-40B4-BE49-F238E27FC236}">
                    <a16:creationId xmlns:a16="http://schemas.microsoft.com/office/drawing/2014/main" id="{7AD5489D-4FA1-AC41-2855-93431DD8F65A}"/>
                  </a:ext>
                </a:extLst>
              </p:cNvPr>
              <p:cNvSpPr>
                <a:spLocks noGrp="1" noRot="1" noChangeAspect="1" noMove="1" noResize="1" noEditPoints="1" noAdjustHandles="1" noChangeArrowheads="1" noChangeShapeType="1" noTextEdit="1"/>
              </p:cNvSpPr>
              <p:nvPr>
                <p:ph sz="quarter" idx="4"/>
              </p:nvPr>
            </p:nvSpPr>
            <p:spPr>
              <a:xfrm>
                <a:off x="457200" y="1752600"/>
                <a:ext cx="8083550" cy="4373563"/>
              </a:xfrm>
              <a:blipFill>
                <a:blip r:embed="rId2"/>
                <a:stretch>
                  <a:fillRect l="-679" t="-837" r="-1357"/>
                </a:stretch>
              </a:blipFill>
            </p:spPr>
            <p:txBody>
              <a:bodyPr/>
              <a:lstStyle/>
              <a:p>
                <a:r>
                  <a:rPr lang="en-GB">
                    <a:noFill/>
                  </a:rPr>
                  <a:t> </a:t>
                </a:r>
              </a:p>
            </p:txBody>
          </p:sp>
        </mc:Fallback>
      </mc:AlternateContent>
    </p:spTree>
    <p:extLst>
      <p:ext uri="{BB962C8B-B14F-4D97-AF65-F5344CB8AC3E}">
        <p14:creationId xmlns:p14="http://schemas.microsoft.com/office/powerpoint/2010/main" val="99088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AF5BD-FC54-49C7-B5C1-A249DAEF7048}"/>
              </a:ext>
            </a:extLst>
          </p:cNvPr>
          <p:cNvSpPr>
            <a:spLocks noGrp="1"/>
          </p:cNvSpPr>
          <p:nvPr>
            <p:ph type="title"/>
          </p:nvPr>
        </p:nvSpPr>
        <p:spPr>
          <a:xfrm>
            <a:off x="381000" y="76200"/>
            <a:ext cx="8229600" cy="1143000"/>
          </a:xfrm>
        </p:spPr>
        <p:txBody>
          <a:bodyPr/>
          <a:lstStyle/>
          <a:p>
            <a:r>
              <a:rPr lang="en-GB" dirty="0"/>
              <a:t>Example of Poisson Distribution</a:t>
            </a:r>
          </a:p>
        </p:txBody>
      </p:sp>
      <p:sp>
        <p:nvSpPr>
          <p:cNvPr id="5" name="Text Placeholder 4">
            <a:extLst>
              <a:ext uri="{FF2B5EF4-FFF2-40B4-BE49-F238E27FC236}">
                <a16:creationId xmlns:a16="http://schemas.microsoft.com/office/drawing/2014/main" id="{6F8B7855-326C-4B28-9999-93B6F48D1252}"/>
              </a:ext>
            </a:extLst>
          </p:cNvPr>
          <p:cNvSpPr>
            <a:spLocks noGrp="1"/>
          </p:cNvSpPr>
          <p:nvPr>
            <p:ph type="body" sz="quarter" idx="3"/>
          </p:nvPr>
        </p:nvSpPr>
        <p:spPr>
          <a:xfrm>
            <a:off x="457200" y="762000"/>
            <a:ext cx="7053680" cy="639762"/>
          </a:xfrm>
        </p:spPr>
        <p:txBody>
          <a:bodyPr>
            <a:normAutofit/>
          </a:bodyPr>
          <a:lstStyle/>
          <a:p>
            <a:r>
              <a:rPr lang="en-GB" dirty="0"/>
              <a:t>Example 2: Number of system failure per Week</a:t>
            </a:r>
          </a:p>
        </p:txBody>
      </p:sp>
      <mc:AlternateContent xmlns:mc="http://schemas.openxmlformats.org/markup-compatibility/2006" xmlns:a14="http://schemas.microsoft.com/office/drawing/2010/main">
        <mc:Choice Requires="a14">
          <p:sp>
            <p:nvSpPr>
              <p:cNvPr id="13" name="Content Placeholder 6">
                <a:extLst>
                  <a:ext uri="{FF2B5EF4-FFF2-40B4-BE49-F238E27FC236}">
                    <a16:creationId xmlns:a16="http://schemas.microsoft.com/office/drawing/2014/main" id="{600B8D86-E28E-073C-3F21-E9F3855A0114}"/>
                  </a:ext>
                </a:extLst>
              </p:cNvPr>
              <p:cNvSpPr txBox="1">
                <a:spLocks/>
              </p:cNvSpPr>
              <p:nvPr/>
            </p:nvSpPr>
            <p:spPr>
              <a:xfrm>
                <a:off x="457200" y="1752600"/>
                <a:ext cx="8083550" cy="4373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GB" sz="2000" dirty="0"/>
                  <a:t>Technology companies use the Poisson distribution to model the number of expected failures per week.</a:t>
                </a:r>
              </a:p>
              <a:p>
                <a:r>
                  <a:rPr lang="en-GB" sz="2000" dirty="0"/>
                  <a:t>For example, suppose a given company experiences an average of 1 failure per week. </a:t>
                </a:r>
              </a:p>
              <a:p>
                <a:r>
                  <a:rPr lang="en-GB" sz="2000" dirty="0"/>
                  <a:t>P(X = 0 failures) = </a:t>
                </a:r>
                <a14:m>
                  <m:oMath xmlns:m="http://schemas.openxmlformats.org/officeDocument/2006/math">
                    <m:f>
                      <m:fPr>
                        <m:ctrlPr>
                          <a:rPr lang="en-GB" sz="2000" b="1" i="1" smtClean="0">
                            <a:latin typeface="Cambria Math" panose="02040503050406030204" pitchFamily="18" charset="0"/>
                            <a:ea typeface="Cambria Math" panose="02040503050406030204" pitchFamily="18" charset="0"/>
                          </a:rPr>
                        </m:ctrlPr>
                      </m:fPr>
                      <m:num>
                        <m:sSup>
                          <m:sSupPr>
                            <m:ctrlPr>
                              <a:rPr lang="en-GB" sz="2000" b="1" i="1">
                                <a:latin typeface="Cambria Math" panose="02040503050406030204" pitchFamily="18" charset="0"/>
                                <a:ea typeface="Cambria Math" panose="02040503050406030204" pitchFamily="18" charset="0"/>
                              </a:rPr>
                            </m:ctrlPr>
                          </m:sSupPr>
                          <m:e>
                            <m:r>
                              <a:rPr lang="en-GB" sz="2000" b="1" i="1">
                                <a:latin typeface="Cambria Math" panose="02040503050406030204" pitchFamily="18" charset="0"/>
                                <a:ea typeface="Cambria Math" panose="02040503050406030204" pitchFamily="18" charset="0"/>
                              </a:rPr>
                              <m:t>𝝀</m:t>
                            </m:r>
                          </m:e>
                          <m:sup>
                            <m:r>
                              <a:rPr lang="en-US" sz="2000" b="1" i="1">
                                <a:latin typeface="Cambria Math" panose="02040503050406030204" pitchFamily="18" charset="0"/>
                                <a:ea typeface="Cambria Math" panose="02040503050406030204" pitchFamily="18" charset="0"/>
                              </a:rPr>
                              <m:t>𝒙</m:t>
                            </m:r>
                          </m:sup>
                        </m:sSup>
                        <m:sSup>
                          <m:sSupPr>
                            <m:ctrlPr>
                              <a:rPr lang="en-GB" sz="2000" b="1" i="1">
                                <a:latin typeface="Cambria Math" panose="02040503050406030204" pitchFamily="18" charset="0"/>
                                <a:ea typeface="Cambria Math" panose="02040503050406030204" pitchFamily="18" charset="0"/>
                              </a:rPr>
                            </m:ctrlPr>
                          </m:sSupPr>
                          <m:e>
                            <m:r>
                              <a:rPr lang="en-GB" sz="2000" b="1" i="1">
                                <a:latin typeface="Cambria Math" panose="02040503050406030204" pitchFamily="18" charset="0"/>
                                <a:ea typeface="Cambria Math" panose="02040503050406030204" pitchFamily="18" charset="0"/>
                              </a:rPr>
                              <m:t>𝒆</m:t>
                            </m:r>
                          </m:e>
                          <m:sup>
                            <m:r>
                              <a:rPr lang="en-GB" sz="2000" b="1" i="1">
                                <a:latin typeface="Cambria Math" panose="02040503050406030204" pitchFamily="18" charset="0"/>
                                <a:ea typeface="Cambria Math" panose="02040503050406030204" pitchFamily="18" charset="0"/>
                              </a:rPr>
                              <m:t>−</m:t>
                            </m:r>
                            <m:r>
                              <a:rPr lang="en-GB" sz="2000" b="1" i="1">
                                <a:latin typeface="Cambria Math" panose="02040503050406030204" pitchFamily="18" charset="0"/>
                                <a:ea typeface="Cambria Math" panose="02040503050406030204" pitchFamily="18" charset="0"/>
                              </a:rPr>
                              <m:t>𝝀</m:t>
                            </m:r>
                          </m:sup>
                        </m:sSup>
                      </m:num>
                      <m:den>
                        <m:r>
                          <a:rPr lang="en-US" sz="2000" b="1" i="1" smtClean="0">
                            <a:latin typeface="Cambria Math" panose="02040503050406030204" pitchFamily="18" charset="0"/>
                            <a:ea typeface="Cambria Math" panose="02040503050406030204" pitchFamily="18" charset="0"/>
                          </a:rPr>
                          <m:t>𝒙</m:t>
                        </m:r>
                        <m:r>
                          <a:rPr lang="en-US" sz="2000" b="1" i="1" smtClean="0">
                            <a:latin typeface="Cambria Math" panose="02040503050406030204" pitchFamily="18" charset="0"/>
                            <a:ea typeface="Cambria Math" panose="02040503050406030204" pitchFamily="18" charset="0"/>
                          </a:rPr>
                          <m:t>!</m:t>
                        </m:r>
                      </m:den>
                    </m:f>
                  </m:oMath>
                </a14:m>
                <a:r>
                  <a:rPr lang="en-GB" sz="2000" b="1" dirty="0"/>
                  <a:t> </a:t>
                </a:r>
                <a:r>
                  <a:rPr lang="en-GB" sz="2000" dirty="0"/>
                  <a:t>= </a:t>
                </a:r>
                <a14:m>
                  <m:oMath xmlns:m="http://schemas.openxmlformats.org/officeDocument/2006/math">
                    <m:f>
                      <m:fPr>
                        <m:ctrlPr>
                          <a:rPr lang="en-GB" sz="2000" b="1" i="1">
                            <a:latin typeface="Cambria Math" panose="02040503050406030204" pitchFamily="18" charset="0"/>
                            <a:ea typeface="Cambria Math" panose="02040503050406030204" pitchFamily="18" charset="0"/>
                          </a:rPr>
                        </m:ctrlPr>
                      </m:fPr>
                      <m:num>
                        <m:sSup>
                          <m:sSupPr>
                            <m:ctrlPr>
                              <a:rPr lang="en-GB" sz="2000" b="1" i="1">
                                <a:latin typeface="Cambria Math" panose="02040503050406030204" pitchFamily="18" charset="0"/>
                                <a:ea typeface="Cambria Math" panose="02040503050406030204" pitchFamily="18" charset="0"/>
                              </a:rPr>
                            </m:ctrlPr>
                          </m:sSupPr>
                          <m:e>
                            <m:r>
                              <a:rPr lang="en-GB" sz="2000" b="1" i="1" smtClean="0">
                                <a:latin typeface="Cambria Math" panose="02040503050406030204" pitchFamily="18" charset="0"/>
                                <a:ea typeface="Cambria Math" panose="02040503050406030204" pitchFamily="18" charset="0"/>
                              </a:rPr>
                              <m:t>𝟏</m:t>
                            </m:r>
                          </m:e>
                          <m:sup>
                            <m:r>
                              <a:rPr lang="en-GB" sz="2000" b="1" i="1" smtClean="0">
                                <a:latin typeface="Cambria Math" panose="02040503050406030204" pitchFamily="18" charset="0"/>
                                <a:ea typeface="Cambria Math" panose="02040503050406030204" pitchFamily="18" charset="0"/>
                              </a:rPr>
                              <m:t>𝟎</m:t>
                            </m:r>
                          </m:sup>
                        </m:sSup>
                        <m:sSup>
                          <m:sSupPr>
                            <m:ctrlPr>
                              <a:rPr lang="en-GB" sz="2000" b="1" i="1">
                                <a:latin typeface="Cambria Math" panose="02040503050406030204" pitchFamily="18" charset="0"/>
                                <a:ea typeface="Cambria Math" panose="02040503050406030204" pitchFamily="18" charset="0"/>
                              </a:rPr>
                            </m:ctrlPr>
                          </m:sSupPr>
                          <m:e>
                            <m:r>
                              <a:rPr lang="en-GB" sz="2000" b="1" i="1">
                                <a:latin typeface="Cambria Math" panose="02040503050406030204" pitchFamily="18" charset="0"/>
                                <a:ea typeface="Cambria Math" panose="02040503050406030204" pitchFamily="18" charset="0"/>
                              </a:rPr>
                              <m:t>𝒆</m:t>
                            </m:r>
                          </m:e>
                          <m:sup>
                            <m:r>
                              <a:rPr lang="en-GB" sz="2000" b="1" i="1">
                                <a:latin typeface="Cambria Math" panose="02040503050406030204" pitchFamily="18" charset="0"/>
                                <a:ea typeface="Cambria Math" panose="02040503050406030204" pitchFamily="18" charset="0"/>
                              </a:rPr>
                              <m:t>−</m:t>
                            </m:r>
                            <m:r>
                              <a:rPr lang="en-GB" sz="2000" b="1" i="1" smtClean="0">
                                <a:latin typeface="Cambria Math" panose="02040503050406030204" pitchFamily="18" charset="0"/>
                                <a:ea typeface="Cambria Math" panose="02040503050406030204" pitchFamily="18" charset="0"/>
                              </a:rPr>
                              <m:t>𝟏</m:t>
                            </m:r>
                          </m:sup>
                        </m:sSup>
                      </m:num>
                      <m:den>
                        <m:r>
                          <a:rPr lang="en-GB" sz="2000" b="1" i="1" smtClean="0">
                            <a:latin typeface="Cambria Math" panose="02040503050406030204" pitchFamily="18" charset="0"/>
                            <a:ea typeface="Cambria Math" panose="02040503050406030204" pitchFamily="18" charset="0"/>
                          </a:rPr>
                          <m:t>𝟎</m:t>
                        </m:r>
                        <m:r>
                          <a:rPr lang="en-US" sz="2000" b="1" i="1">
                            <a:latin typeface="Cambria Math" panose="02040503050406030204" pitchFamily="18" charset="0"/>
                            <a:ea typeface="Cambria Math" panose="02040503050406030204" pitchFamily="18" charset="0"/>
                          </a:rPr>
                          <m:t>!</m:t>
                        </m:r>
                      </m:den>
                    </m:f>
                  </m:oMath>
                </a14:m>
                <a:r>
                  <a:rPr lang="en-GB" sz="2000" b="1" dirty="0"/>
                  <a:t> </a:t>
                </a:r>
                <a:r>
                  <a:rPr lang="en-GB" sz="2000" dirty="0"/>
                  <a:t>= 0.36788</a:t>
                </a:r>
                <a:endParaRPr lang="en-GB" sz="2000" b="1" dirty="0"/>
              </a:p>
              <a:p>
                <a:pPr marL="0" indent="0">
                  <a:buFont typeface="Arial" pitchFamily="34" charset="0"/>
                  <a:buNone/>
                </a:pPr>
                <a:endParaRPr lang="en-GB" sz="2000" dirty="0"/>
              </a:p>
            </p:txBody>
          </p:sp>
        </mc:Choice>
        <mc:Fallback xmlns="">
          <p:sp>
            <p:nvSpPr>
              <p:cNvPr id="13" name="Content Placeholder 6">
                <a:extLst>
                  <a:ext uri="{FF2B5EF4-FFF2-40B4-BE49-F238E27FC236}">
                    <a16:creationId xmlns:a16="http://schemas.microsoft.com/office/drawing/2014/main" id="{600B8D86-E28E-073C-3F21-E9F3855A0114}"/>
                  </a:ext>
                </a:extLst>
              </p:cNvPr>
              <p:cNvSpPr txBox="1">
                <a:spLocks noRot="1" noChangeAspect="1" noMove="1" noResize="1" noEditPoints="1" noAdjustHandles="1" noChangeArrowheads="1" noChangeShapeType="1" noTextEdit="1"/>
              </p:cNvSpPr>
              <p:nvPr/>
            </p:nvSpPr>
            <p:spPr>
              <a:xfrm>
                <a:off x="457200" y="1752600"/>
                <a:ext cx="8083550" cy="4373563"/>
              </a:xfrm>
              <a:prstGeom prst="rect">
                <a:avLst/>
              </a:prstGeom>
              <a:blipFill>
                <a:blip r:embed="rId2"/>
                <a:stretch>
                  <a:fillRect l="-679" t="-837" r="-980"/>
                </a:stretch>
              </a:blipFill>
            </p:spPr>
            <p:txBody>
              <a:bodyPr/>
              <a:lstStyle/>
              <a:p>
                <a:r>
                  <a:rPr lang="en-GB">
                    <a:noFill/>
                  </a:rPr>
                  <a:t> </a:t>
                </a:r>
              </a:p>
            </p:txBody>
          </p:sp>
        </mc:Fallback>
      </mc:AlternateContent>
    </p:spTree>
    <p:extLst>
      <p:ext uri="{BB962C8B-B14F-4D97-AF65-F5344CB8AC3E}">
        <p14:creationId xmlns:p14="http://schemas.microsoft.com/office/powerpoint/2010/main" val="100287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Contents</a:t>
            </a:r>
          </a:p>
        </p:txBody>
      </p:sp>
      <p:graphicFrame>
        <p:nvGraphicFramePr>
          <p:cNvPr id="4" name="Diagram 3"/>
          <p:cNvGraphicFramePr/>
          <p:nvPr>
            <p:extLst>
              <p:ext uri="{D42A27DB-BD31-4B8C-83A1-F6EECF244321}">
                <p14:modId xmlns:p14="http://schemas.microsoft.com/office/powerpoint/2010/main" val="131555625"/>
              </p:ext>
            </p:extLst>
          </p:nvPr>
        </p:nvGraphicFramePr>
        <p:xfrm>
          <a:off x="685800" y="1295400"/>
          <a:ext cx="7848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Rectangle 24"/>
          <p:cNvSpPr/>
          <p:nvPr/>
        </p:nvSpPr>
        <p:spPr>
          <a:xfrm>
            <a:off x="1963630" y="2133600"/>
            <a:ext cx="5046769"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lvl="0" defTabSz="933450">
              <a:lnSpc>
                <a:spcPct val="90000"/>
              </a:lnSpc>
              <a:spcBef>
                <a:spcPct val="0"/>
              </a:spcBef>
              <a:spcAft>
                <a:spcPct val="35000"/>
              </a:spcAft>
            </a:pPr>
            <a:r>
              <a:rPr lang="en-GB" sz="1600" b="1" kern="1200" dirty="0">
                <a:solidFill>
                  <a:schemeClr val="bg1">
                    <a:lumMod val="85000"/>
                  </a:schemeClr>
                </a:solidFill>
              </a:rPr>
              <a:t>Random </a:t>
            </a:r>
            <a:r>
              <a:rPr lang="en-GB" sz="1600" b="1" dirty="0">
                <a:solidFill>
                  <a:schemeClr val="bg1">
                    <a:lumMod val="85000"/>
                  </a:schemeClr>
                </a:solidFill>
              </a:rPr>
              <a:t>Variables &amp; Probability Distributions </a:t>
            </a:r>
            <a:endParaRPr lang="en-GB" sz="1600" b="1" kern="1200" dirty="0">
              <a:solidFill>
                <a:schemeClr val="bg1">
                  <a:lumMod val="85000"/>
                </a:schemeClr>
              </a:solidFill>
            </a:endParaRPr>
          </a:p>
        </p:txBody>
      </p:sp>
      <p:sp>
        <p:nvSpPr>
          <p:cNvPr id="26" name="Rectangle 25"/>
          <p:cNvSpPr/>
          <p:nvPr/>
        </p:nvSpPr>
        <p:spPr>
          <a:xfrm>
            <a:off x="2899330" y="3124200"/>
            <a:ext cx="3196388" cy="313932"/>
          </a:xfrm>
          <a:prstGeom prst="rect">
            <a:avLst/>
          </a:prstGeom>
        </p:spPr>
        <p:txBody>
          <a:bodyPr wrap="none">
            <a:spAutoFit/>
          </a:bodyPr>
          <a:lstStyle/>
          <a:p>
            <a:pPr lvl="0" defTabSz="800100">
              <a:lnSpc>
                <a:spcPct val="90000"/>
              </a:lnSpc>
              <a:spcBef>
                <a:spcPct val="0"/>
              </a:spcBef>
              <a:spcAft>
                <a:spcPct val="35000"/>
              </a:spcAft>
            </a:pPr>
            <a:r>
              <a:rPr lang="en-GB" sz="1600" b="1" dirty="0">
                <a:solidFill>
                  <a:srgbClr val="FF0000"/>
                </a:solidFill>
              </a:rPr>
              <a:t>Continuous Probability Distribution</a:t>
            </a:r>
          </a:p>
        </p:txBody>
      </p:sp>
      <p:sp>
        <p:nvSpPr>
          <p:cNvPr id="27" name="Rectangle 26"/>
          <p:cNvSpPr/>
          <p:nvPr/>
        </p:nvSpPr>
        <p:spPr>
          <a:xfrm>
            <a:off x="2496000" y="2611800"/>
            <a:ext cx="3600000"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lvl="0" defTabSz="933450">
              <a:lnSpc>
                <a:spcPct val="90000"/>
              </a:lnSpc>
              <a:spcBef>
                <a:spcPct val="0"/>
              </a:spcBef>
              <a:spcAft>
                <a:spcPct val="35000"/>
              </a:spcAft>
            </a:pPr>
            <a:r>
              <a:rPr lang="en-GB" sz="1600" b="1" kern="1200" dirty="0">
                <a:solidFill>
                  <a:schemeClr val="bg1">
                    <a:lumMod val="85000"/>
                  </a:schemeClr>
                </a:solidFill>
              </a:rPr>
              <a:t>Discrete Probability Distribution</a:t>
            </a:r>
          </a:p>
        </p:txBody>
      </p:sp>
      <p:sp>
        <p:nvSpPr>
          <p:cNvPr id="28" name="Rectangle 27"/>
          <p:cNvSpPr/>
          <p:nvPr/>
        </p:nvSpPr>
        <p:spPr>
          <a:xfrm>
            <a:off x="3693831" y="4220238"/>
            <a:ext cx="3600000"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defTabSz="666750">
              <a:lnSpc>
                <a:spcPct val="90000"/>
              </a:lnSpc>
              <a:spcBef>
                <a:spcPct val="0"/>
              </a:spcBef>
              <a:spcAft>
                <a:spcPct val="35000"/>
              </a:spcAft>
            </a:pPr>
            <a:r>
              <a:rPr lang="en-GB" sz="1600" dirty="0"/>
              <a:t>Standardized Normal Distribution</a:t>
            </a:r>
          </a:p>
        </p:txBody>
      </p:sp>
      <p:sp>
        <p:nvSpPr>
          <p:cNvPr id="29" name="Rectangle 28"/>
          <p:cNvSpPr/>
          <p:nvPr/>
        </p:nvSpPr>
        <p:spPr>
          <a:xfrm>
            <a:off x="3329306" y="3657600"/>
            <a:ext cx="5357494"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defTabSz="933450">
              <a:lnSpc>
                <a:spcPct val="90000"/>
              </a:lnSpc>
              <a:spcBef>
                <a:spcPct val="0"/>
              </a:spcBef>
              <a:spcAft>
                <a:spcPct val="35000"/>
              </a:spcAft>
            </a:pPr>
            <a:r>
              <a:rPr lang="en-GB" sz="1600" kern="1200" dirty="0"/>
              <a:t>Normal </a:t>
            </a:r>
            <a:r>
              <a:rPr lang="en-GB" sz="1600" dirty="0"/>
              <a:t>Distribution</a:t>
            </a:r>
            <a:endParaRPr lang="en-GB" sz="1600" kern="1200" dirty="0"/>
          </a:p>
        </p:txBody>
      </p:sp>
      <p:sp>
        <p:nvSpPr>
          <p:cNvPr id="31" name="Oval 30"/>
          <p:cNvSpPr/>
          <p:nvPr/>
        </p:nvSpPr>
        <p:spPr>
          <a:xfrm>
            <a:off x="2219131" y="2819400"/>
            <a:ext cx="76200" cy="76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sp>
        <p:nvSpPr>
          <p:cNvPr id="32" name="Oval 31"/>
          <p:cNvSpPr/>
          <p:nvPr/>
        </p:nvSpPr>
        <p:spPr>
          <a:xfrm>
            <a:off x="2590800" y="3264932"/>
            <a:ext cx="152400" cy="152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sp>
        <p:nvSpPr>
          <p:cNvPr id="33" name="Oval 32"/>
          <p:cNvSpPr/>
          <p:nvPr/>
        </p:nvSpPr>
        <p:spPr>
          <a:xfrm>
            <a:off x="2893154" y="3739206"/>
            <a:ext cx="239283" cy="2240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sp>
        <p:nvSpPr>
          <p:cNvPr id="34" name="Oval 33"/>
          <p:cNvSpPr/>
          <p:nvPr/>
        </p:nvSpPr>
        <p:spPr>
          <a:xfrm>
            <a:off x="3132438" y="4314314"/>
            <a:ext cx="265924" cy="2659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sp>
        <p:nvSpPr>
          <p:cNvPr id="35" name="Oval 34"/>
          <p:cNvSpPr/>
          <p:nvPr/>
        </p:nvSpPr>
        <p:spPr>
          <a:xfrm>
            <a:off x="1744362" y="2417400"/>
            <a:ext cx="76200" cy="76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pic>
        <p:nvPicPr>
          <p:cNvPr id="36" name="Picture 4" descr="https://dr282zn36sxxg.cloudfront.net/datastreams/f-d%3A02eaac3e3d337c04d397467649ef227c4391be0aca7a50568c6679b6%2BIMAGE%2BIMAGE.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84169" y="1295400"/>
            <a:ext cx="1459831"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683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Continuous probability distributions</a:t>
            </a:r>
            <a:endParaRPr lang="en-GB" dirty="0"/>
          </a:p>
        </p:txBody>
      </p:sp>
      <p:sp>
        <p:nvSpPr>
          <p:cNvPr id="4" name="Rectangle 3"/>
          <p:cNvSpPr/>
          <p:nvPr/>
        </p:nvSpPr>
        <p:spPr>
          <a:xfrm>
            <a:off x="304800" y="914400"/>
            <a:ext cx="5257800" cy="1754326"/>
          </a:xfrm>
          <a:prstGeom prst="rect">
            <a:avLst/>
          </a:prstGeom>
        </p:spPr>
        <p:txBody>
          <a:bodyPr wrap="square">
            <a:spAutoFit/>
          </a:bodyPr>
          <a:lstStyle/>
          <a:p>
            <a:pPr>
              <a:spcBef>
                <a:spcPct val="20000"/>
              </a:spcBef>
              <a:buClr>
                <a:srgbClr val="333399"/>
              </a:buClr>
            </a:pPr>
            <a:r>
              <a:rPr lang="en-GB" altLang="en-US" sz="2000" dirty="0"/>
              <a:t>We </a:t>
            </a:r>
            <a:r>
              <a:rPr lang="en-GB" altLang="en-US" sz="2000" b="1" dirty="0"/>
              <a:t>can’t itemise</a:t>
            </a:r>
            <a:r>
              <a:rPr lang="en-GB" altLang="en-US" sz="2000" dirty="0"/>
              <a:t> out every value of a </a:t>
            </a:r>
            <a:r>
              <a:rPr lang="en-GB" altLang="en-US" sz="2000" b="1" dirty="0"/>
              <a:t>continuous random variable</a:t>
            </a:r>
          </a:p>
          <a:p>
            <a:pPr>
              <a:spcBef>
                <a:spcPct val="20000"/>
              </a:spcBef>
              <a:buClr>
                <a:srgbClr val="333399"/>
              </a:buClr>
            </a:pPr>
            <a:endParaRPr lang="en-GB" altLang="en-US" sz="2000" b="1" dirty="0"/>
          </a:p>
          <a:p>
            <a:pPr lvl="1">
              <a:spcBef>
                <a:spcPct val="20000"/>
              </a:spcBef>
              <a:buClr>
                <a:srgbClr val="333399"/>
              </a:buClr>
            </a:pPr>
            <a:r>
              <a:rPr lang="en-GB" altLang="en-US" sz="2000" dirty="0"/>
              <a:t>So we have to take a </a:t>
            </a:r>
            <a:r>
              <a:rPr lang="en-GB" altLang="en-US" sz="2000" b="1" dirty="0"/>
              <a:t>different approach </a:t>
            </a:r>
            <a:r>
              <a:rPr lang="en-GB" altLang="en-US" sz="2000" dirty="0"/>
              <a:t>to probability distributions</a:t>
            </a:r>
          </a:p>
        </p:txBody>
      </p:sp>
      <p:sp>
        <p:nvSpPr>
          <p:cNvPr id="3" name="Rectangle 2"/>
          <p:cNvSpPr/>
          <p:nvPr/>
        </p:nvSpPr>
        <p:spPr>
          <a:xfrm>
            <a:off x="2057400" y="3352800"/>
            <a:ext cx="4572000" cy="1348061"/>
          </a:xfrm>
          <a:prstGeom prst="rect">
            <a:avLst/>
          </a:prstGeom>
        </p:spPr>
        <p:txBody>
          <a:bodyPr>
            <a:spAutoFit/>
          </a:bodyPr>
          <a:lstStyle/>
          <a:p>
            <a:pPr algn="ctr">
              <a:spcBef>
                <a:spcPct val="20000"/>
              </a:spcBef>
              <a:buClr>
                <a:srgbClr val="333399"/>
              </a:buClr>
            </a:pPr>
            <a:r>
              <a:rPr lang="en-GB" altLang="en-US" sz="2400" dirty="0"/>
              <a:t>… we talk about a</a:t>
            </a:r>
          </a:p>
          <a:p>
            <a:pPr algn="ctr">
              <a:spcBef>
                <a:spcPct val="20000"/>
              </a:spcBef>
              <a:buClr>
                <a:srgbClr val="333399"/>
              </a:buClr>
            </a:pPr>
            <a:r>
              <a:rPr lang="en-GB" altLang="en-US" sz="2400" b="1" dirty="0"/>
              <a:t> </a:t>
            </a:r>
            <a:r>
              <a:rPr lang="en-GB" altLang="en-US" sz="2400" b="1" dirty="0">
                <a:solidFill>
                  <a:srgbClr val="333399"/>
                </a:solidFill>
              </a:rPr>
              <a:t>probability density function</a:t>
            </a:r>
            <a:r>
              <a:rPr lang="en-GB" altLang="en-US" sz="2400" b="1" dirty="0"/>
              <a:t> </a:t>
            </a:r>
          </a:p>
          <a:p>
            <a:pPr algn="ctr">
              <a:spcBef>
                <a:spcPct val="20000"/>
              </a:spcBef>
              <a:buClr>
                <a:srgbClr val="333399"/>
              </a:buClr>
            </a:pPr>
            <a:r>
              <a:rPr lang="en-GB" altLang="en-US" sz="2400" dirty="0"/>
              <a:t>(pdf)</a:t>
            </a:r>
            <a:endParaRPr lang="en-US" altLang="en-US" sz="2400" dirty="0"/>
          </a:p>
        </p:txBody>
      </p:sp>
    </p:spTree>
    <p:extLst>
      <p:ext uri="{BB962C8B-B14F-4D97-AF65-F5344CB8AC3E}">
        <p14:creationId xmlns:p14="http://schemas.microsoft.com/office/powerpoint/2010/main" val="210238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9" name="Rectangle 5"/>
          <p:cNvSpPr>
            <a:spLocks noChangeArrowheads="1"/>
          </p:cNvSpPr>
          <p:nvPr/>
        </p:nvSpPr>
        <p:spPr bwMode="auto">
          <a:xfrm>
            <a:off x="852488" y="1938338"/>
            <a:ext cx="6843712" cy="194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spcBef>
                <a:spcPct val="20000"/>
              </a:spcBef>
              <a:buClr>
                <a:srgbClr val="333399"/>
              </a:buClr>
            </a:pPr>
            <a:r>
              <a:rPr lang="en-GB" altLang="en-US" sz="2000" dirty="0">
                <a:latin typeface="+mn-lt"/>
              </a:rPr>
              <a:t>It is a curve that lies on or above the x axis</a:t>
            </a:r>
          </a:p>
          <a:p>
            <a:pPr marL="0" indent="0">
              <a:spcBef>
                <a:spcPct val="20000"/>
              </a:spcBef>
              <a:buClr>
                <a:srgbClr val="333399"/>
              </a:buClr>
            </a:pPr>
            <a:endParaRPr lang="en-GB" altLang="en-US" sz="2000" dirty="0">
              <a:latin typeface="+mn-lt"/>
            </a:endParaRPr>
          </a:p>
          <a:p>
            <a:pPr marL="0" indent="0">
              <a:spcBef>
                <a:spcPct val="20000"/>
              </a:spcBef>
              <a:buClr>
                <a:srgbClr val="333399"/>
              </a:buClr>
            </a:pPr>
            <a:r>
              <a:rPr lang="en-GB" altLang="en-US" sz="2000" dirty="0">
                <a:latin typeface="+mn-lt"/>
              </a:rPr>
              <a:t>the </a:t>
            </a:r>
            <a:r>
              <a:rPr lang="en-GB" altLang="en-US" sz="2000" b="1" dirty="0">
                <a:latin typeface="+mn-lt"/>
              </a:rPr>
              <a:t>area under the curve </a:t>
            </a:r>
            <a:r>
              <a:rPr lang="en-GB" altLang="en-US" sz="2000" dirty="0">
                <a:latin typeface="+mn-lt"/>
              </a:rPr>
              <a:t>between any two values </a:t>
            </a:r>
            <a:r>
              <a:rPr lang="en-GB" altLang="en-US" sz="2000" i="1" dirty="0">
                <a:latin typeface="+mn-lt"/>
              </a:rPr>
              <a:t>a</a:t>
            </a:r>
            <a:r>
              <a:rPr lang="en-GB" altLang="en-US" sz="2000" dirty="0">
                <a:latin typeface="+mn-lt"/>
              </a:rPr>
              <a:t> and </a:t>
            </a:r>
            <a:r>
              <a:rPr lang="en-GB" altLang="en-US" sz="2000" i="1" dirty="0">
                <a:latin typeface="+mn-lt"/>
              </a:rPr>
              <a:t>b</a:t>
            </a:r>
            <a:r>
              <a:rPr lang="en-GB" altLang="en-US" sz="2000" dirty="0">
                <a:latin typeface="+mn-lt"/>
              </a:rPr>
              <a:t> on the x axis </a:t>
            </a:r>
            <a:r>
              <a:rPr lang="en-GB" altLang="en-US" sz="2000" b="1" dirty="0">
                <a:latin typeface="+mn-lt"/>
              </a:rPr>
              <a:t>is the probability </a:t>
            </a:r>
            <a:r>
              <a:rPr lang="en-GB" altLang="en-US" sz="2000" dirty="0">
                <a:latin typeface="+mn-lt"/>
              </a:rPr>
              <a:t>that X falls between these two values: p(</a:t>
            </a:r>
            <a:r>
              <a:rPr lang="en-GB" altLang="en-US" sz="2000" i="1" dirty="0">
                <a:latin typeface="+mn-lt"/>
              </a:rPr>
              <a:t>a</a:t>
            </a:r>
            <a:r>
              <a:rPr lang="en-GB" altLang="en-US" sz="2000" dirty="0">
                <a:latin typeface="+mn-lt"/>
              </a:rPr>
              <a:t>&lt;X&lt;</a:t>
            </a:r>
            <a:r>
              <a:rPr lang="en-GB" altLang="en-US" sz="2000" i="1" dirty="0">
                <a:latin typeface="+mn-lt"/>
              </a:rPr>
              <a:t>b</a:t>
            </a:r>
            <a:r>
              <a:rPr lang="en-GB" altLang="en-US" sz="2000" dirty="0">
                <a:latin typeface="+mn-lt"/>
              </a:rPr>
              <a:t>)</a:t>
            </a:r>
            <a:endParaRPr lang="en-US" altLang="en-US" sz="2000" dirty="0">
              <a:latin typeface="+mn-lt"/>
            </a:endParaRPr>
          </a:p>
        </p:txBody>
      </p:sp>
      <p:sp>
        <p:nvSpPr>
          <p:cNvPr id="205830" name="Text Box 6"/>
          <p:cNvSpPr txBox="1">
            <a:spLocks noChangeArrowheads="1"/>
          </p:cNvSpPr>
          <p:nvPr/>
        </p:nvSpPr>
        <p:spPr bwMode="auto">
          <a:xfrm>
            <a:off x="304800" y="914400"/>
            <a:ext cx="821531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000" dirty="0"/>
              <a:t>The probability density function of a continuous random variable X is a </a:t>
            </a:r>
            <a:r>
              <a:rPr lang="en-GB" altLang="en-US" sz="2000" b="1" dirty="0"/>
              <a:t>function of </a:t>
            </a:r>
            <a:r>
              <a:rPr lang="en-GB" altLang="en-US" sz="2000" b="1" i="1" dirty="0"/>
              <a:t>x</a:t>
            </a:r>
            <a:r>
              <a:rPr lang="en-GB" altLang="en-US" sz="2000" dirty="0"/>
              <a:t>, usually called </a:t>
            </a:r>
            <a:r>
              <a:rPr lang="en-GB" altLang="en-US" sz="2000" b="1" i="1" dirty="0"/>
              <a:t>f</a:t>
            </a:r>
            <a:r>
              <a:rPr lang="en-GB" altLang="en-US" sz="2000" b="1" dirty="0"/>
              <a:t>(</a:t>
            </a:r>
            <a:r>
              <a:rPr lang="en-GB" altLang="en-US" sz="2000" b="1" i="1" dirty="0"/>
              <a:t>x</a:t>
            </a:r>
            <a:r>
              <a:rPr lang="en-GB" altLang="en-US" sz="2000" b="1" dirty="0"/>
              <a:t>), </a:t>
            </a:r>
            <a:r>
              <a:rPr lang="en-GB" altLang="en-US" sz="2000" dirty="0"/>
              <a:t>and has the following properties:-</a:t>
            </a:r>
            <a:endParaRPr lang="en-US" altLang="en-US" sz="2000" dirty="0"/>
          </a:p>
        </p:txBody>
      </p:sp>
      <p:sp>
        <p:nvSpPr>
          <p:cNvPr id="2" name="Title 1"/>
          <p:cNvSpPr>
            <a:spLocks noGrp="1"/>
          </p:cNvSpPr>
          <p:nvPr>
            <p:ph type="title"/>
          </p:nvPr>
        </p:nvSpPr>
        <p:spPr/>
        <p:txBody>
          <a:bodyPr>
            <a:normAutofit/>
          </a:bodyPr>
          <a:lstStyle/>
          <a:p>
            <a:r>
              <a:rPr lang="en-GB" altLang="en-US" dirty="0"/>
              <a:t>Probability density function</a:t>
            </a:r>
            <a:endParaRPr lang="en-GB"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408" y="3352801"/>
            <a:ext cx="3626192"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160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829"/>
                                        </p:tgtEl>
                                        <p:attrNameLst>
                                          <p:attrName>style.visibility</p:attrName>
                                        </p:attrNameLst>
                                      </p:cBhvr>
                                      <p:to>
                                        <p:strVal val="visible"/>
                                      </p:to>
                                    </p:set>
                                    <p:animEffect transition="in" filter="fade">
                                      <p:cBhvr>
                                        <p:cTn id="7" dur="500"/>
                                        <p:tgtEl>
                                          <p:spTgt spid="20582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Contents</a:t>
            </a:r>
          </a:p>
        </p:txBody>
      </p:sp>
      <p:graphicFrame>
        <p:nvGraphicFramePr>
          <p:cNvPr id="4" name="Diagram 3"/>
          <p:cNvGraphicFramePr/>
          <p:nvPr>
            <p:extLst>
              <p:ext uri="{D42A27DB-BD31-4B8C-83A1-F6EECF244321}">
                <p14:modId xmlns:p14="http://schemas.microsoft.com/office/powerpoint/2010/main" val="2802704487"/>
              </p:ext>
            </p:extLst>
          </p:nvPr>
        </p:nvGraphicFramePr>
        <p:xfrm>
          <a:off x="685800" y="1295400"/>
          <a:ext cx="7848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Rectangle 24"/>
          <p:cNvSpPr/>
          <p:nvPr/>
        </p:nvSpPr>
        <p:spPr>
          <a:xfrm>
            <a:off x="1963630" y="2133600"/>
            <a:ext cx="5046769"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lvl="0" defTabSz="933450">
              <a:lnSpc>
                <a:spcPct val="90000"/>
              </a:lnSpc>
              <a:spcBef>
                <a:spcPct val="0"/>
              </a:spcBef>
              <a:spcAft>
                <a:spcPct val="35000"/>
              </a:spcAft>
            </a:pPr>
            <a:r>
              <a:rPr lang="en-GB" sz="1600" b="1" kern="1200" dirty="0">
                <a:solidFill>
                  <a:srgbClr val="FF0000"/>
                </a:solidFill>
              </a:rPr>
              <a:t>Random </a:t>
            </a:r>
            <a:r>
              <a:rPr lang="en-GB" sz="1600" b="1" dirty="0">
                <a:solidFill>
                  <a:srgbClr val="FF0000"/>
                </a:solidFill>
              </a:rPr>
              <a:t>Variables &amp; Probability Distributions </a:t>
            </a:r>
            <a:endParaRPr lang="en-GB" sz="1600" b="1" kern="1200" dirty="0">
              <a:solidFill>
                <a:srgbClr val="FF0000"/>
              </a:solidFill>
            </a:endParaRPr>
          </a:p>
        </p:txBody>
      </p:sp>
      <p:sp>
        <p:nvSpPr>
          <p:cNvPr id="26" name="Rectangle 25"/>
          <p:cNvSpPr/>
          <p:nvPr/>
        </p:nvSpPr>
        <p:spPr>
          <a:xfrm>
            <a:off x="2899330" y="3124200"/>
            <a:ext cx="3110595" cy="313932"/>
          </a:xfrm>
          <a:prstGeom prst="rect">
            <a:avLst/>
          </a:prstGeom>
        </p:spPr>
        <p:txBody>
          <a:bodyPr wrap="none">
            <a:spAutoFit/>
          </a:bodyPr>
          <a:lstStyle/>
          <a:p>
            <a:pPr lvl="0" defTabSz="800100">
              <a:lnSpc>
                <a:spcPct val="90000"/>
              </a:lnSpc>
              <a:spcBef>
                <a:spcPct val="0"/>
              </a:spcBef>
              <a:spcAft>
                <a:spcPct val="35000"/>
              </a:spcAft>
            </a:pPr>
            <a:r>
              <a:rPr lang="en-GB" sz="1600" dirty="0"/>
              <a:t>Continuous Probability Distribution</a:t>
            </a:r>
          </a:p>
        </p:txBody>
      </p:sp>
      <p:sp>
        <p:nvSpPr>
          <p:cNvPr id="27" name="Rectangle 26"/>
          <p:cNvSpPr/>
          <p:nvPr/>
        </p:nvSpPr>
        <p:spPr>
          <a:xfrm>
            <a:off x="2496000" y="2611800"/>
            <a:ext cx="3600000"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lvl="0" defTabSz="933450">
              <a:lnSpc>
                <a:spcPct val="90000"/>
              </a:lnSpc>
              <a:spcBef>
                <a:spcPct val="0"/>
              </a:spcBef>
              <a:spcAft>
                <a:spcPct val="35000"/>
              </a:spcAft>
            </a:pPr>
            <a:r>
              <a:rPr lang="en-GB" sz="1600" kern="1200" dirty="0"/>
              <a:t>Discrete Probability Distribution</a:t>
            </a:r>
          </a:p>
        </p:txBody>
      </p:sp>
      <p:sp>
        <p:nvSpPr>
          <p:cNvPr id="28" name="Rectangle 27"/>
          <p:cNvSpPr/>
          <p:nvPr/>
        </p:nvSpPr>
        <p:spPr>
          <a:xfrm>
            <a:off x="3693831" y="4220238"/>
            <a:ext cx="3600000"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defTabSz="666750">
              <a:lnSpc>
                <a:spcPct val="90000"/>
              </a:lnSpc>
              <a:spcBef>
                <a:spcPct val="0"/>
              </a:spcBef>
              <a:spcAft>
                <a:spcPct val="35000"/>
              </a:spcAft>
            </a:pPr>
            <a:r>
              <a:rPr lang="en-GB" sz="1600" dirty="0"/>
              <a:t>Standardized Normal Distribution</a:t>
            </a:r>
          </a:p>
        </p:txBody>
      </p:sp>
      <p:sp>
        <p:nvSpPr>
          <p:cNvPr id="29" name="Rectangle 28"/>
          <p:cNvSpPr/>
          <p:nvPr/>
        </p:nvSpPr>
        <p:spPr>
          <a:xfrm>
            <a:off x="3329306" y="3657600"/>
            <a:ext cx="5357494"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defTabSz="933450">
              <a:lnSpc>
                <a:spcPct val="90000"/>
              </a:lnSpc>
              <a:spcBef>
                <a:spcPct val="0"/>
              </a:spcBef>
              <a:spcAft>
                <a:spcPct val="35000"/>
              </a:spcAft>
            </a:pPr>
            <a:r>
              <a:rPr lang="en-GB" sz="1600" kern="1200" dirty="0"/>
              <a:t>Normal </a:t>
            </a:r>
            <a:r>
              <a:rPr lang="en-GB" sz="1600" dirty="0"/>
              <a:t>Distribution</a:t>
            </a:r>
            <a:endParaRPr lang="en-GB" sz="1600" kern="1200" dirty="0"/>
          </a:p>
        </p:txBody>
      </p:sp>
      <p:sp>
        <p:nvSpPr>
          <p:cNvPr id="31" name="Oval 30"/>
          <p:cNvSpPr/>
          <p:nvPr/>
        </p:nvSpPr>
        <p:spPr>
          <a:xfrm>
            <a:off x="2219131" y="2819400"/>
            <a:ext cx="76200" cy="76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sp>
        <p:nvSpPr>
          <p:cNvPr id="32" name="Oval 31"/>
          <p:cNvSpPr/>
          <p:nvPr/>
        </p:nvSpPr>
        <p:spPr>
          <a:xfrm>
            <a:off x="2590800" y="3264932"/>
            <a:ext cx="152400" cy="152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sp>
        <p:nvSpPr>
          <p:cNvPr id="33" name="Oval 32"/>
          <p:cNvSpPr/>
          <p:nvPr/>
        </p:nvSpPr>
        <p:spPr>
          <a:xfrm>
            <a:off x="2893154" y="3739206"/>
            <a:ext cx="239283" cy="2240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sp>
        <p:nvSpPr>
          <p:cNvPr id="34" name="Oval 33"/>
          <p:cNvSpPr/>
          <p:nvPr/>
        </p:nvSpPr>
        <p:spPr>
          <a:xfrm>
            <a:off x="3132438" y="4314314"/>
            <a:ext cx="265924" cy="2659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sp>
        <p:nvSpPr>
          <p:cNvPr id="35" name="Oval 34"/>
          <p:cNvSpPr/>
          <p:nvPr/>
        </p:nvSpPr>
        <p:spPr>
          <a:xfrm>
            <a:off x="1744362" y="2417400"/>
            <a:ext cx="76200" cy="76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pic>
        <p:nvPicPr>
          <p:cNvPr id="36" name="Picture 4" descr="https://dr282zn36sxxg.cloudfront.net/datastreams/f-d%3A02eaac3e3d337c04d397467649ef227c4391be0aca7a50568c6679b6%2BIMAGE%2BIMAGE.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84169" y="1295400"/>
            <a:ext cx="1459831"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6858" name="Rectangle 10"/>
              <p:cNvSpPr>
                <a:spLocks noChangeArrowheads="1"/>
              </p:cNvSpPr>
              <p:nvPr/>
            </p:nvSpPr>
            <p:spPr bwMode="auto">
              <a:xfrm>
                <a:off x="647700" y="3124200"/>
                <a:ext cx="7848600" cy="2286000"/>
              </a:xfrm>
              <a:prstGeom prst="rect">
                <a:avLst/>
              </a:prstGeom>
              <a:noFill/>
              <a:ln>
                <a:noFill/>
              </a:ln>
              <a:effectLst/>
              <a:extLst>
                <a:ext uri="{909E8E84-426E-40DD-AFC4-6F175D3DCCD1}">
                  <a14:hiddenFill>
                    <a:solidFill>
                      <a:schemeClr val="accent1"/>
                    </a:solidFill>
                  </a14:hiddenFill>
                </a:ext>
                <a:ext uri="{91240B29-F687-4F45-9708-019B960494DF}">
                  <a14:hiddenLine w="12699">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lgn="ctr">
                  <a:spcBef>
                    <a:spcPct val="20000"/>
                  </a:spcBef>
                  <a:buClr>
                    <a:srgbClr val="333399"/>
                  </a:buClr>
                </a:pPr>
                <a:r>
                  <a:rPr lang="en-GB" altLang="en-US" sz="2000" dirty="0">
                    <a:latin typeface="+mn-lt"/>
                  </a:rPr>
                  <a:t>The </a:t>
                </a:r>
                <a:r>
                  <a:rPr lang="en-GB" altLang="en-US" sz="2000" b="1" dirty="0">
                    <a:latin typeface="+mn-lt"/>
                  </a:rPr>
                  <a:t>area under the whole curve is 1</a:t>
                </a:r>
              </a:p>
              <a:p>
                <a:pPr marL="0" indent="0" algn="ctr">
                  <a:spcBef>
                    <a:spcPct val="20000"/>
                  </a:spcBef>
                  <a:buClr>
                    <a:srgbClr val="333399"/>
                  </a:buClr>
                </a:pPr>
                <a:r>
                  <a:rPr lang="en-GB" altLang="en-US" sz="2000" b="1" dirty="0">
                    <a:latin typeface="+mn-lt"/>
                  </a:rPr>
                  <a:t>	</a:t>
                </a:r>
                <a:r>
                  <a:rPr lang="en-GB" altLang="en-US" sz="2000" dirty="0">
                    <a:latin typeface="+mn-lt"/>
                  </a:rPr>
                  <a:t>so as before all probabilities sum to 1</a:t>
                </a:r>
              </a:p>
              <a:p>
                <a:pPr algn="ctr"/>
                <a:endParaRPr lang="en-GB" altLang="en-US" sz="2000" dirty="0"/>
              </a:p>
              <a:p>
                <a:pPr algn="ctr"/>
                <a:r>
                  <a:rPr lang="en-GB" altLang="en-US" sz="2000" dirty="0"/>
                  <a:t>BUT because the continuous random variable can take an infinite number of possible values </a:t>
                </a:r>
                <a:r>
                  <a:rPr lang="en-GB" altLang="en-US" sz="2000" b="1" dirty="0"/>
                  <a:t>the probability</a:t>
                </a:r>
                <a:r>
                  <a:rPr lang="en-GB" altLang="en-US" sz="2000" dirty="0"/>
                  <a:t> it takes any </a:t>
                </a:r>
                <a:r>
                  <a:rPr lang="en-GB" altLang="en-US" sz="2000" b="1" dirty="0"/>
                  <a:t>individual value is 0</a:t>
                </a:r>
              </a:p>
              <a:p>
                <a:pPr algn="ctr"/>
                <a:r>
                  <a:rPr lang="en-GB" altLang="en-US" sz="2000" dirty="0"/>
                  <a:t>	i.e. </a:t>
                </a:r>
                <a14:m>
                  <m:oMath xmlns:m="http://schemas.openxmlformats.org/officeDocument/2006/math">
                    <m:r>
                      <a:rPr lang="en-GB" altLang="en-US" sz="2000" i="1">
                        <a:latin typeface="Cambria Math"/>
                      </a:rPr>
                      <m:t>𝑝</m:t>
                    </m:r>
                    <m:d>
                      <m:dPr>
                        <m:ctrlPr>
                          <a:rPr lang="en-GB" altLang="en-US" sz="2000" i="1">
                            <a:latin typeface="Cambria Math" panose="02040503050406030204" pitchFamily="18" charset="0"/>
                          </a:rPr>
                        </m:ctrlPr>
                      </m:dPr>
                      <m:e>
                        <m:r>
                          <a:rPr lang="en-GB" altLang="en-US" sz="2000" i="1">
                            <a:latin typeface="Cambria Math"/>
                          </a:rPr>
                          <m:t>𝑋</m:t>
                        </m:r>
                        <m:r>
                          <a:rPr lang="en-GB" altLang="en-US" sz="2000" i="1">
                            <a:latin typeface="Cambria Math"/>
                          </a:rPr>
                          <m:t>=</m:t>
                        </m:r>
                        <m:r>
                          <a:rPr lang="en-GB" altLang="en-US" sz="2000" i="1">
                            <a:latin typeface="Cambria Math"/>
                          </a:rPr>
                          <m:t>𝑥</m:t>
                        </m:r>
                      </m:e>
                    </m:d>
                    <m:r>
                      <a:rPr lang="en-GB" altLang="en-US" sz="2000" i="1">
                        <a:latin typeface="Cambria Math"/>
                      </a:rPr>
                      <m:t>=0</m:t>
                    </m:r>
                  </m:oMath>
                </a14:m>
                <a:endParaRPr lang="en-GB" sz="2000" dirty="0"/>
              </a:p>
              <a:p>
                <a:pPr marL="0" indent="0">
                  <a:spcBef>
                    <a:spcPct val="20000"/>
                  </a:spcBef>
                  <a:buClr>
                    <a:srgbClr val="333399"/>
                  </a:buClr>
                </a:pPr>
                <a:endParaRPr lang="en-US" altLang="en-US" sz="2000" dirty="0">
                  <a:latin typeface="+mn-lt"/>
                </a:endParaRPr>
              </a:p>
            </p:txBody>
          </p:sp>
        </mc:Choice>
        <mc:Fallback xmlns="">
          <p:sp>
            <p:nvSpPr>
              <p:cNvPr id="206858" name="Rectangle 10"/>
              <p:cNvSpPr>
                <a:spLocks noRot="1" noChangeAspect="1" noMove="1" noResize="1" noEditPoints="1" noAdjustHandles="1" noChangeArrowheads="1" noChangeShapeType="1" noTextEdit="1"/>
              </p:cNvSpPr>
              <p:nvPr/>
            </p:nvSpPr>
            <p:spPr bwMode="auto">
              <a:xfrm>
                <a:off x="647700" y="3124200"/>
                <a:ext cx="7848600" cy="2286000"/>
              </a:xfrm>
              <a:prstGeom prst="rect">
                <a:avLst/>
              </a:prstGeom>
              <a:blipFill>
                <a:blip r:embed="rId3"/>
                <a:stretch>
                  <a:fillRect t="-1600" r="-38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noFill/>
                  </a:rPr>
                  <a:t> </a:t>
                </a:r>
              </a:p>
            </p:txBody>
          </p:sp>
        </mc:Fallback>
      </mc:AlternateContent>
      <p:sp>
        <p:nvSpPr>
          <p:cNvPr id="2" name="Title 1"/>
          <p:cNvSpPr>
            <a:spLocks noGrp="1"/>
          </p:cNvSpPr>
          <p:nvPr>
            <p:ph type="title"/>
          </p:nvPr>
        </p:nvSpPr>
        <p:spPr/>
        <p:txBody>
          <a:bodyPr/>
          <a:lstStyle/>
          <a:p>
            <a:r>
              <a:rPr lang="en-GB" altLang="en-US" dirty="0"/>
              <a:t>Probability density function</a:t>
            </a:r>
            <a:endParaRPr lang="en-GB" dirty="0"/>
          </a:p>
        </p:txBody>
      </p:sp>
      <mc:AlternateContent xmlns:mc="http://schemas.openxmlformats.org/markup-compatibility/2006" xmlns:a14="http://schemas.microsoft.com/office/drawing/2010/main">
        <mc:Choice Requires="a14">
          <p:sp>
            <p:nvSpPr>
              <p:cNvPr id="5" name="Rectangle 4"/>
              <p:cNvSpPr/>
              <p:nvPr/>
            </p:nvSpPr>
            <p:spPr>
              <a:xfrm>
                <a:off x="1453333" y="1219200"/>
                <a:ext cx="1690719" cy="1548181"/>
              </a:xfrm>
              <a:prstGeom prst="rect">
                <a:avLst/>
              </a:prstGeom>
            </p:spPr>
            <p:txBody>
              <a:bodyPr wrap="none">
                <a:spAutoFit/>
              </a:bodyPr>
              <a:lstStyle/>
              <a:p>
                <a:pPr algn="ctr" fontAlgn="b"/>
                <a:r>
                  <a:rPr lang="en-GB" altLang="ko-KR" sz="2000" b="1" dirty="0"/>
                  <a:t>Discrete case</a:t>
                </a:r>
              </a:p>
              <a:p>
                <a:pPr algn="ctr" fontAlgn="b"/>
                <a:endParaRPr lang="en-GB" altLang="ko-KR" sz="2000" b="1" dirty="0"/>
              </a:p>
              <a:p>
                <a:pPr algn="ctr" fontAlgn="b"/>
                <a14:m>
                  <m:oMathPara xmlns:m="http://schemas.openxmlformats.org/officeDocument/2006/math">
                    <m:oMathParaPr>
                      <m:jc m:val="centerGroup"/>
                    </m:oMathParaPr>
                    <m:oMath xmlns:m="http://schemas.openxmlformats.org/officeDocument/2006/math">
                      <m:nary>
                        <m:naryPr>
                          <m:chr m:val="∑"/>
                          <m:ctrlPr>
                            <a:rPr lang="en-GB" altLang="ko-KR" sz="2000" i="1" smtClean="0">
                              <a:latin typeface="Cambria Math" panose="02040503050406030204" pitchFamily="18" charset="0"/>
                            </a:rPr>
                          </m:ctrlPr>
                        </m:naryPr>
                        <m:sub>
                          <m:r>
                            <m:rPr>
                              <m:brk m:alnAt="23"/>
                            </m:rPr>
                            <a:rPr lang="en-GB" altLang="ko-KR" sz="2000" i="1">
                              <a:latin typeface="Cambria Math"/>
                            </a:rPr>
                            <m:t>𝑖</m:t>
                          </m:r>
                          <m:r>
                            <a:rPr lang="en-GB" altLang="ko-KR" sz="2000" i="1">
                              <a:latin typeface="Cambria Math"/>
                            </a:rPr>
                            <m:t>=1</m:t>
                          </m:r>
                        </m:sub>
                        <m:sup>
                          <m:r>
                            <a:rPr lang="en-GB" altLang="ko-KR" sz="2000" i="1">
                              <a:latin typeface="Cambria Math"/>
                            </a:rPr>
                            <m:t>𝑛</m:t>
                          </m:r>
                        </m:sup>
                        <m:e>
                          <m:r>
                            <a:rPr lang="en-GB" sz="2000" b="0" i="1" smtClean="0">
                              <a:solidFill>
                                <a:srgbClr val="000000"/>
                              </a:solidFill>
                              <a:latin typeface="Cambria Math"/>
                            </a:rPr>
                            <m:t>𝑝</m:t>
                          </m:r>
                          <m:d>
                            <m:dPr>
                              <m:ctrlPr>
                                <a:rPr lang="en-GB" sz="2000" b="0" i="1" smtClean="0">
                                  <a:solidFill>
                                    <a:srgbClr val="000000"/>
                                  </a:solidFill>
                                  <a:latin typeface="Cambria Math" panose="02040503050406030204" pitchFamily="18" charset="0"/>
                                </a:rPr>
                              </m:ctrlPr>
                            </m:dPr>
                            <m:e>
                              <m:sSub>
                                <m:sSubPr>
                                  <m:ctrlPr>
                                    <a:rPr lang="en-GB" sz="2000" i="1">
                                      <a:solidFill>
                                        <a:srgbClr val="000000"/>
                                      </a:solidFill>
                                      <a:latin typeface="Cambria Math" panose="02040503050406030204" pitchFamily="18" charset="0"/>
                                    </a:rPr>
                                  </m:ctrlPr>
                                </m:sSubPr>
                                <m:e>
                                  <m:r>
                                    <a:rPr lang="en-GB" sz="2000" i="1">
                                      <a:solidFill>
                                        <a:srgbClr val="000000"/>
                                      </a:solidFill>
                                      <a:latin typeface="Cambria Math"/>
                                    </a:rPr>
                                    <m:t>𝑥</m:t>
                                  </m:r>
                                </m:e>
                                <m:sub>
                                  <m:r>
                                    <a:rPr lang="en-GB" sz="2000" i="1">
                                      <a:solidFill>
                                        <a:srgbClr val="000000"/>
                                      </a:solidFill>
                                      <a:latin typeface="Cambria Math"/>
                                    </a:rPr>
                                    <m:t>𝑖</m:t>
                                  </m:r>
                                </m:sub>
                              </m:sSub>
                            </m:e>
                          </m:d>
                        </m:e>
                      </m:nary>
                      <m:r>
                        <a:rPr lang="en-GB" sz="2000" b="0" i="1" smtClean="0">
                          <a:solidFill>
                            <a:srgbClr val="000000"/>
                          </a:solidFill>
                          <a:latin typeface="Cambria Math"/>
                        </a:rPr>
                        <m:t>=1</m:t>
                      </m:r>
                    </m:oMath>
                  </m:oMathPara>
                </a14:m>
                <a:endParaRPr lang="en-GB" sz="2000" dirty="0">
                  <a:solidFill>
                    <a:srgbClr val="000000"/>
                  </a:solidFill>
                  <a:latin typeface="Arial"/>
                </a:endParaRPr>
              </a:p>
            </p:txBody>
          </p:sp>
        </mc:Choice>
        <mc:Fallback xmlns="">
          <p:sp>
            <p:nvSpPr>
              <p:cNvPr id="5" name="Rectangle 4"/>
              <p:cNvSpPr>
                <a:spLocks noRot="1" noChangeAspect="1" noMove="1" noResize="1" noEditPoints="1" noAdjustHandles="1" noChangeArrowheads="1" noChangeShapeType="1" noTextEdit="1"/>
              </p:cNvSpPr>
              <p:nvPr/>
            </p:nvSpPr>
            <p:spPr>
              <a:xfrm>
                <a:off x="1453333" y="1219200"/>
                <a:ext cx="1690719" cy="1548181"/>
              </a:xfrm>
              <a:prstGeom prst="rect">
                <a:avLst/>
              </a:prstGeom>
              <a:blipFill>
                <a:blip r:embed="rId4"/>
                <a:stretch>
                  <a:fillRect t="-19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095938" y="1219200"/>
                <a:ext cx="1921680" cy="1515223"/>
              </a:xfrm>
              <a:prstGeom prst="rect">
                <a:avLst/>
              </a:prstGeom>
            </p:spPr>
            <p:txBody>
              <a:bodyPr wrap="none">
                <a:spAutoFit/>
              </a:bodyPr>
              <a:lstStyle/>
              <a:p>
                <a:pPr algn="ctr" fontAlgn="b"/>
                <a:r>
                  <a:rPr lang="en-GB" altLang="ko-KR" sz="2000" b="1" dirty="0"/>
                  <a:t>Continuous case</a:t>
                </a:r>
              </a:p>
              <a:p>
                <a:pPr algn="ctr" fontAlgn="b"/>
                <a:endParaRPr lang="en-GB" altLang="ko-KR" sz="2000" b="1" dirty="0"/>
              </a:p>
              <a:p>
                <a:pPr algn="ctr" fontAlgn="b"/>
                <a14:m>
                  <m:oMathPara xmlns:m="http://schemas.openxmlformats.org/officeDocument/2006/math">
                    <m:oMathParaPr>
                      <m:jc m:val="centerGroup"/>
                    </m:oMathParaPr>
                    <m:oMath xmlns:m="http://schemas.openxmlformats.org/officeDocument/2006/math">
                      <m:nary>
                        <m:naryPr>
                          <m:limLoc m:val="undOvr"/>
                          <m:subHide m:val="on"/>
                          <m:supHide m:val="on"/>
                          <m:ctrlPr>
                            <a:rPr lang="en-GB" altLang="ko-KR" sz="2000" i="1" smtClean="0">
                              <a:latin typeface="Cambria Math" panose="02040503050406030204" pitchFamily="18" charset="0"/>
                            </a:rPr>
                          </m:ctrlPr>
                        </m:naryPr>
                        <m:sub/>
                        <m:sup/>
                        <m:e>
                          <m:r>
                            <a:rPr lang="en-GB" altLang="ko-KR" sz="2000" b="0" i="1" smtClean="0">
                              <a:latin typeface="Cambria Math"/>
                            </a:rPr>
                            <m:t>𝑓</m:t>
                          </m:r>
                          <m:d>
                            <m:dPr>
                              <m:ctrlPr>
                                <a:rPr lang="en-GB" sz="2000" i="1">
                                  <a:solidFill>
                                    <a:srgbClr val="000000"/>
                                  </a:solidFill>
                                  <a:latin typeface="Cambria Math" panose="02040503050406030204" pitchFamily="18" charset="0"/>
                                </a:rPr>
                              </m:ctrlPr>
                            </m:dPr>
                            <m:e>
                              <m:r>
                                <a:rPr lang="en-GB" sz="2000" b="0" i="1" smtClean="0">
                                  <a:solidFill>
                                    <a:srgbClr val="000000"/>
                                  </a:solidFill>
                                  <a:latin typeface="Cambria Math"/>
                                </a:rPr>
                                <m:t>𝑥</m:t>
                              </m:r>
                            </m:e>
                          </m:d>
                        </m:e>
                      </m:nary>
                      <m:r>
                        <a:rPr lang="en-GB" altLang="ko-KR" sz="2000" b="0" i="1" smtClean="0">
                          <a:latin typeface="Cambria Math"/>
                        </a:rPr>
                        <m:t>=1</m:t>
                      </m:r>
                    </m:oMath>
                  </m:oMathPara>
                </a14:m>
                <a:endParaRPr lang="en-GB" sz="2000" dirty="0">
                  <a:solidFill>
                    <a:srgbClr val="000000"/>
                  </a:solidFill>
                  <a:latin typeface="Arial"/>
                </a:endParaRPr>
              </a:p>
            </p:txBody>
          </p:sp>
        </mc:Choice>
        <mc:Fallback xmlns="">
          <p:sp>
            <p:nvSpPr>
              <p:cNvPr id="6" name="Rectangle 5"/>
              <p:cNvSpPr>
                <a:spLocks noRot="1" noChangeAspect="1" noMove="1" noResize="1" noEditPoints="1" noAdjustHandles="1" noChangeArrowheads="1" noChangeShapeType="1" noTextEdit="1"/>
              </p:cNvSpPr>
              <p:nvPr/>
            </p:nvSpPr>
            <p:spPr>
              <a:xfrm>
                <a:off x="5095938" y="1219200"/>
                <a:ext cx="1921680" cy="1515223"/>
              </a:xfrm>
              <a:prstGeom prst="rect">
                <a:avLst/>
              </a:prstGeom>
              <a:blipFill rotWithShape="1">
                <a:blip r:embed="rId5"/>
                <a:stretch>
                  <a:fillRect l="-3492" t="-2008" r="-2857"/>
                </a:stretch>
              </a:blipFill>
            </p:spPr>
            <p:txBody>
              <a:bodyPr/>
              <a:lstStyle/>
              <a:p>
                <a:r>
                  <a:rPr lang="en-GB">
                    <a:noFill/>
                  </a:rPr>
                  <a:t> </a:t>
                </a:r>
              </a:p>
            </p:txBody>
          </p:sp>
        </mc:Fallback>
      </mc:AlternateContent>
    </p:spTree>
    <p:extLst>
      <p:ext uri="{BB962C8B-B14F-4D97-AF65-F5344CB8AC3E}">
        <p14:creationId xmlns:p14="http://schemas.microsoft.com/office/powerpoint/2010/main" val="396956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68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8"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Continuous probability distributions</a:t>
            </a:r>
            <a:endParaRPr lang="en-GB" dirty="0"/>
          </a:p>
        </p:txBody>
      </p:sp>
      <p:sp>
        <p:nvSpPr>
          <p:cNvPr id="4" name="Text Placeholder 3"/>
          <p:cNvSpPr>
            <a:spLocks noGrp="1"/>
          </p:cNvSpPr>
          <p:nvPr>
            <p:ph type="body" idx="1"/>
          </p:nvPr>
        </p:nvSpPr>
        <p:spPr>
          <a:xfrm>
            <a:off x="457200" y="1535113"/>
            <a:ext cx="3276600" cy="639762"/>
          </a:xfrm>
          <a:solidFill>
            <a:schemeClr val="bg2"/>
          </a:solidFill>
        </p:spPr>
        <p:txBody>
          <a:bodyPr/>
          <a:lstStyle/>
          <a:p>
            <a:r>
              <a:rPr lang="en-GB" dirty="0"/>
              <a:t>Uniform distribution</a:t>
            </a:r>
          </a:p>
        </p:txBody>
      </p:sp>
      <p:sp>
        <p:nvSpPr>
          <p:cNvPr id="5" name="Content Placeholder 4"/>
          <p:cNvSpPr>
            <a:spLocks noGrp="1"/>
          </p:cNvSpPr>
          <p:nvPr>
            <p:ph sz="half" idx="2"/>
          </p:nvPr>
        </p:nvSpPr>
        <p:spPr/>
        <p:txBody>
          <a:bodyPr/>
          <a:lstStyle/>
          <a:p>
            <a:pPr marL="0" indent="0">
              <a:buNone/>
            </a:pPr>
            <a:r>
              <a:rPr lang="en-GB" dirty="0"/>
              <a:t>The values are </a:t>
            </a:r>
            <a:r>
              <a:rPr lang="en-GB" b="1" dirty="0"/>
              <a:t>evenly</a:t>
            </a:r>
            <a:r>
              <a:rPr lang="en-GB" dirty="0"/>
              <a:t> distributed </a:t>
            </a:r>
            <a:r>
              <a:rPr lang="en-GB" b="1" dirty="0"/>
              <a:t>between</a:t>
            </a:r>
            <a:r>
              <a:rPr lang="en-GB" dirty="0"/>
              <a:t> the </a:t>
            </a:r>
            <a:r>
              <a:rPr lang="en-GB" b="1" dirty="0"/>
              <a:t>smallest</a:t>
            </a:r>
            <a:r>
              <a:rPr lang="en-GB" dirty="0"/>
              <a:t> and </a:t>
            </a:r>
            <a:r>
              <a:rPr lang="en-GB" b="1" dirty="0"/>
              <a:t>largest</a:t>
            </a:r>
          </a:p>
        </p:txBody>
      </p:sp>
      <p:sp>
        <p:nvSpPr>
          <p:cNvPr id="6" name="Text Placeholder 5"/>
          <p:cNvSpPr>
            <a:spLocks noGrp="1"/>
          </p:cNvSpPr>
          <p:nvPr>
            <p:ph type="body" sz="quarter" idx="3"/>
          </p:nvPr>
        </p:nvSpPr>
        <p:spPr>
          <a:xfrm>
            <a:off x="4191001" y="1535113"/>
            <a:ext cx="4495800" cy="639762"/>
          </a:xfrm>
          <a:solidFill>
            <a:schemeClr val="bg2"/>
          </a:solidFill>
        </p:spPr>
        <p:txBody>
          <a:bodyPr/>
          <a:lstStyle/>
          <a:p>
            <a:r>
              <a:rPr lang="en-GB" dirty="0"/>
              <a:t>Exponential distribution</a:t>
            </a:r>
          </a:p>
        </p:txBody>
      </p:sp>
      <p:sp>
        <p:nvSpPr>
          <p:cNvPr id="7" name="Content Placeholder 6"/>
          <p:cNvSpPr>
            <a:spLocks noGrp="1"/>
          </p:cNvSpPr>
          <p:nvPr>
            <p:ph sz="quarter" idx="4"/>
          </p:nvPr>
        </p:nvSpPr>
        <p:spPr>
          <a:xfrm>
            <a:off x="4191001" y="2174875"/>
            <a:ext cx="4724399" cy="3951288"/>
          </a:xfrm>
        </p:spPr>
        <p:txBody>
          <a:bodyPr/>
          <a:lstStyle/>
          <a:p>
            <a:pPr marL="0" indent="0">
              <a:buNone/>
            </a:pPr>
            <a:r>
              <a:rPr lang="en-GB" dirty="0"/>
              <a:t>The value may increase or decrease exponential based on the length of </a:t>
            </a:r>
            <a:r>
              <a:rPr lang="en-GB" b="1" dirty="0"/>
              <a:t>time between events</a:t>
            </a:r>
            <a:r>
              <a:rPr lang="en-GB" dirty="0"/>
              <a:t>.</a:t>
            </a:r>
          </a:p>
        </p:txBody>
      </p:sp>
      <p:sp>
        <p:nvSpPr>
          <p:cNvPr id="9" name="Rectangle 8"/>
          <p:cNvSpPr/>
          <p:nvPr/>
        </p:nvSpPr>
        <p:spPr>
          <a:xfrm>
            <a:off x="685800" y="609600"/>
            <a:ext cx="4509248" cy="400110"/>
          </a:xfrm>
          <a:prstGeom prst="rect">
            <a:avLst/>
          </a:prstGeom>
        </p:spPr>
        <p:txBody>
          <a:bodyPr wrap="none">
            <a:spAutoFit/>
          </a:bodyPr>
          <a:lstStyle/>
          <a:p>
            <a:r>
              <a:rPr lang="en-US" altLang="en-US" sz="2000" b="1" dirty="0"/>
              <a:t>The two popular mathematical models…</a:t>
            </a:r>
            <a:endParaRPr lang="en-GB" sz="2000" b="1" dirty="0"/>
          </a:p>
        </p:txBody>
      </p:sp>
      <mc:AlternateContent xmlns:mc="http://schemas.openxmlformats.org/markup-compatibility/2006" xmlns:a14="http://schemas.microsoft.com/office/drawing/2010/main">
        <mc:Choice Requires="a14">
          <p:sp>
            <p:nvSpPr>
              <p:cNvPr id="10" name="Rectangle 9"/>
              <p:cNvSpPr/>
              <p:nvPr/>
            </p:nvSpPr>
            <p:spPr>
              <a:xfrm>
                <a:off x="1506090" y="4038600"/>
                <a:ext cx="1694310" cy="670568"/>
              </a:xfrm>
              <a:prstGeom prst="rect">
                <a:avLst/>
              </a:prstGeom>
            </p:spPr>
            <p:txBody>
              <a:bodyPr wrap="none">
                <a:spAutoFit/>
              </a:bodyPr>
              <a:lstStyle/>
              <a:p>
                <a:pPr algn="ctr" fontAlgn="b"/>
                <a14:m>
                  <m:oMathPara xmlns:m="http://schemas.openxmlformats.org/officeDocument/2006/math">
                    <m:oMathParaPr>
                      <m:jc m:val="centerGroup"/>
                    </m:oMathParaPr>
                    <m:oMath xmlns:m="http://schemas.openxmlformats.org/officeDocument/2006/math">
                      <m:r>
                        <a:rPr lang="en-GB" altLang="ko-KR" sz="2000" b="0" i="1" smtClean="0">
                          <a:solidFill>
                            <a:schemeClr val="bg1"/>
                          </a:solidFill>
                          <a:latin typeface="Cambria Math"/>
                        </a:rPr>
                        <m:t>𝑓</m:t>
                      </m:r>
                      <m:d>
                        <m:dPr>
                          <m:ctrlPr>
                            <a:rPr lang="en-GB" altLang="ko-KR" sz="2000" i="1">
                              <a:solidFill>
                                <a:schemeClr val="bg1"/>
                              </a:solidFill>
                              <a:latin typeface="Cambria Math" panose="02040503050406030204" pitchFamily="18" charset="0"/>
                            </a:rPr>
                          </m:ctrlPr>
                        </m:dPr>
                        <m:e>
                          <m:r>
                            <a:rPr lang="en-GB" altLang="ko-KR" sz="2000" i="1">
                              <a:solidFill>
                                <a:schemeClr val="bg1"/>
                              </a:solidFill>
                              <a:latin typeface="Cambria Math"/>
                            </a:rPr>
                            <m:t>𝑥</m:t>
                          </m:r>
                        </m:e>
                      </m:d>
                      <m:r>
                        <a:rPr lang="en-GB" altLang="ko-KR" sz="2000" b="0" i="1" smtClean="0">
                          <a:solidFill>
                            <a:schemeClr val="bg1"/>
                          </a:solidFill>
                          <a:latin typeface="Cambria Math"/>
                        </a:rPr>
                        <m:t>=</m:t>
                      </m:r>
                      <m:f>
                        <m:fPr>
                          <m:ctrlPr>
                            <a:rPr lang="en-GB" altLang="ko-KR" sz="2000" b="0" i="1" smtClean="0">
                              <a:solidFill>
                                <a:schemeClr val="bg1"/>
                              </a:solidFill>
                              <a:latin typeface="Cambria Math" panose="02040503050406030204" pitchFamily="18" charset="0"/>
                            </a:rPr>
                          </m:ctrlPr>
                        </m:fPr>
                        <m:num>
                          <m:r>
                            <a:rPr lang="en-GB" altLang="ko-KR" sz="2000" b="0" i="1" smtClean="0">
                              <a:solidFill>
                                <a:schemeClr val="bg1"/>
                              </a:solidFill>
                              <a:latin typeface="Cambria Math"/>
                            </a:rPr>
                            <m:t>1</m:t>
                          </m:r>
                        </m:num>
                        <m:den>
                          <m:r>
                            <a:rPr lang="en-GB" altLang="ko-KR" sz="2000" b="0" i="1" smtClean="0">
                              <a:solidFill>
                                <a:schemeClr val="bg1"/>
                              </a:solidFill>
                              <a:latin typeface="Cambria Math"/>
                            </a:rPr>
                            <m:t>𝑏</m:t>
                          </m:r>
                          <m:r>
                            <a:rPr lang="en-GB" altLang="ko-KR" sz="2000" b="0" i="1" smtClean="0">
                              <a:solidFill>
                                <a:schemeClr val="bg1"/>
                              </a:solidFill>
                              <a:latin typeface="Cambria Math"/>
                            </a:rPr>
                            <m:t>−</m:t>
                          </m:r>
                          <m:r>
                            <a:rPr lang="en-GB" altLang="ko-KR" sz="2000" b="0" i="1" smtClean="0">
                              <a:solidFill>
                                <a:schemeClr val="bg1"/>
                              </a:solidFill>
                              <a:latin typeface="Cambria Math"/>
                            </a:rPr>
                            <m:t>𝑎</m:t>
                          </m:r>
                        </m:den>
                      </m:f>
                    </m:oMath>
                  </m:oMathPara>
                </a14:m>
                <a:endParaRPr lang="en-GB" sz="2000" dirty="0">
                  <a:solidFill>
                    <a:schemeClr val="bg1"/>
                  </a:solidFill>
                  <a:latin typeface="Arial"/>
                </a:endParaRPr>
              </a:p>
            </p:txBody>
          </p:sp>
        </mc:Choice>
        <mc:Fallback xmlns="">
          <p:sp>
            <p:nvSpPr>
              <p:cNvPr id="10" name="Rectangle 9"/>
              <p:cNvSpPr>
                <a:spLocks noRot="1" noChangeAspect="1" noMove="1" noResize="1" noEditPoints="1" noAdjustHandles="1" noChangeArrowheads="1" noChangeShapeType="1" noTextEdit="1"/>
              </p:cNvSpPr>
              <p:nvPr/>
            </p:nvSpPr>
            <p:spPr>
              <a:xfrm>
                <a:off x="1506090" y="4038600"/>
                <a:ext cx="1694310" cy="670568"/>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713279" y="4038600"/>
                <a:ext cx="1756506" cy="725327"/>
              </a:xfrm>
              <a:prstGeom prst="rect">
                <a:avLst/>
              </a:prstGeom>
            </p:spPr>
            <p:txBody>
              <a:bodyPr wrap="none">
                <a:spAutoFit/>
              </a:bodyPr>
              <a:lstStyle/>
              <a:p>
                <a:pPr algn="ctr" fontAlgn="b"/>
                <a14:m>
                  <m:oMathPara xmlns:m="http://schemas.openxmlformats.org/officeDocument/2006/math">
                    <m:oMathParaPr>
                      <m:jc m:val="centerGroup"/>
                    </m:oMathParaPr>
                    <m:oMath xmlns:m="http://schemas.openxmlformats.org/officeDocument/2006/math">
                      <m:r>
                        <a:rPr lang="en-GB" altLang="ko-KR" sz="2000" b="0" i="1" smtClean="0">
                          <a:solidFill>
                            <a:schemeClr val="bg1"/>
                          </a:solidFill>
                          <a:latin typeface="Cambria Math"/>
                        </a:rPr>
                        <m:t>𝑓</m:t>
                      </m:r>
                      <m:d>
                        <m:dPr>
                          <m:ctrlPr>
                            <a:rPr lang="en-GB" altLang="ko-KR" sz="2000" i="1">
                              <a:solidFill>
                                <a:schemeClr val="bg1"/>
                              </a:solidFill>
                              <a:latin typeface="Cambria Math" panose="02040503050406030204" pitchFamily="18" charset="0"/>
                            </a:rPr>
                          </m:ctrlPr>
                        </m:dPr>
                        <m:e>
                          <m:r>
                            <a:rPr lang="en-GB" altLang="ko-KR" sz="2000" b="0" i="1" smtClean="0">
                              <a:solidFill>
                                <a:schemeClr val="bg1"/>
                              </a:solidFill>
                              <a:latin typeface="Cambria Math"/>
                            </a:rPr>
                            <m:t>𝑥</m:t>
                          </m:r>
                        </m:e>
                      </m:d>
                      <m:r>
                        <a:rPr lang="en-GB" altLang="ko-KR" sz="2000" b="0" i="1" smtClean="0">
                          <a:solidFill>
                            <a:schemeClr val="bg1"/>
                          </a:solidFill>
                          <a:latin typeface="Cambria Math"/>
                        </a:rPr>
                        <m:t>=</m:t>
                      </m:r>
                      <m:f>
                        <m:fPr>
                          <m:ctrlPr>
                            <a:rPr lang="en-GB" altLang="ko-KR" sz="2000" b="0" i="1" smtClean="0">
                              <a:solidFill>
                                <a:schemeClr val="bg1"/>
                              </a:solidFill>
                              <a:latin typeface="Cambria Math" panose="02040503050406030204" pitchFamily="18" charset="0"/>
                            </a:rPr>
                          </m:ctrlPr>
                        </m:fPr>
                        <m:num>
                          <m:sSup>
                            <m:sSupPr>
                              <m:ctrlPr>
                                <a:rPr lang="en-GB" altLang="ko-KR" sz="2000" b="0" i="1" smtClean="0">
                                  <a:solidFill>
                                    <a:schemeClr val="bg1"/>
                                  </a:solidFill>
                                  <a:latin typeface="Cambria Math" panose="02040503050406030204" pitchFamily="18" charset="0"/>
                                </a:rPr>
                              </m:ctrlPr>
                            </m:sSupPr>
                            <m:e>
                              <m:r>
                                <a:rPr lang="en-GB" altLang="ko-KR" sz="2000" b="0" i="1" smtClean="0">
                                  <a:solidFill>
                                    <a:schemeClr val="bg1"/>
                                  </a:solidFill>
                                  <a:latin typeface="Cambria Math"/>
                                </a:rPr>
                                <m:t>𝑒</m:t>
                              </m:r>
                            </m:e>
                            <m:sup>
                              <m:r>
                                <a:rPr lang="en-GB" altLang="ko-KR" sz="2000" b="0" i="1" smtClean="0">
                                  <a:solidFill>
                                    <a:schemeClr val="bg1"/>
                                  </a:solidFill>
                                  <a:latin typeface="Cambria Math"/>
                                </a:rPr>
                                <m:t>−</m:t>
                              </m:r>
                              <m:r>
                                <a:rPr lang="ko-KR" altLang="en-GB" sz="2000" b="0" i="1" smtClean="0">
                                  <a:solidFill>
                                    <a:schemeClr val="bg1"/>
                                  </a:solidFill>
                                  <a:latin typeface="Cambria Math"/>
                                </a:rPr>
                                <m:t>𝜆</m:t>
                              </m:r>
                            </m:sup>
                          </m:sSup>
                          <m:sSup>
                            <m:sSupPr>
                              <m:ctrlPr>
                                <a:rPr lang="en-GB" altLang="ko-KR" sz="2000" i="1">
                                  <a:solidFill>
                                    <a:schemeClr val="bg1"/>
                                  </a:solidFill>
                                  <a:latin typeface="Cambria Math" panose="02040503050406030204" pitchFamily="18" charset="0"/>
                                </a:rPr>
                              </m:ctrlPr>
                            </m:sSupPr>
                            <m:e>
                              <m:r>
                                <a:rPr lang="ko-KR" altLang="en-GB" sz="2000" i="1">
                                  <a:solidFill>
                                    <a:schemeClr val="bg1"/>
                                  </a:solidFill>
                                  <a:latin typeface="Cambria Math"/>
                                </a:rPr>
                                <m:t>𝜆</m:t>
                              </m:r>
                            </m:e>
                            <m:sup>
                              <m:r>
                                <a:rPr lang="en-GB" altLang="ko-KR" sz="2000" b="0" i="1" smtClean="0">
                                  <a:solidFill>
                                    <a:schemeClr val="bg1"/>
                                  </a:solidFill>
                                  <a:latin typeface="Cambria Math"/>
                                </a:rPr>
                                <m:t>𝑥</m:t>
                              </m:r>
                            </m:sup>
                          </m:sSup>
                        </m:num>
                        <m:den>
                          <m:r>
                            <a:rPr lang="en-GB" altLang="ko-KR" sz="2000" b="0" i="1" smtClean="0">
                              <a:solidFill>
                                <a:schemeClr val="bg1"/>
                              </a:solidFill>
                              <a:latin typeface="Cambria Math"/>
                            </a:rPr>
                            <m:t>𝑥</m:t>
                          </m:r>
                          <m:r>
                            <a:rPr lang="en-GB" altLang="ko-KR" sz="2000" b="0" i="1" smtClean="0">
                              <a:solidFill>
                                <a:schemeClr val="bg1"/>
                              </a:solidFill>
                              <a:latin typeface="Cambria Math"/>
                            </a:rPr>
                            <m:t>!</m:t>
                          </m:r>
                        </m:den>
                      </m:f>
                    </m:oMath>
                  </m:oMathPara>
                </a14:m>
                <a:endParaRPr lang="en-GB" sz="2000" dirty="0">
                  <a:solidFill>
                    <a:schemeClr val="bg1"/>
                  </a:solidFill>
                  <a:latin typeface="Arial"/>
                </a:endParaRPr>
              </a:p>
            </p:txBody>
          </p:sp>
        </mc:Choice>
        <mc:Fallback xmlns="">
          <p:sp>
            <p:nvSpPr>
              <p:cNvPr id="11" name="Rectangle 10"/>
              <p:cNvSpPr>
                <a:spLocks noRot="1" noChangeAspect="1" noMove="1" noResize="1" noEditPoints="1" noAdjustHandles="1" noChangeArrowheads="1" noChangeShapeType="1" noTextEdit="1"/>
              </p:cNvSpPr>
              <p:nvPr/>
            </p:nvSpPr>
            <p:spPr>
              <a:xfrm>
                <a:off x="5713279" y="4038600"/>
                <a:ext cx="1756506" cy="725327"/>
              </a:xfrm>
              <a:prstGeom prst="rect">
                <a:avLst/>
              </a:prstGeom>
              <a:blipFill rotWithShape="1">
                <a:blip r:embed="rId4"/>
                <a:stretch>
                  <a:fillRect/>
                </a:stretch>
              </a:blipFill>
            </p:spPr>
            <p:txBody>
              <a:bodyPr/>
              <a:lstStyle/>
              <a:p>
                <a:r>
                  <a:rPr lang="en-GB">
                    <a:noFill/>
                  </a:rPr>
                  <a:t> </a:t>
                </a:r>
              </a:p>
            </p:txBody>
          </p:sp>
        </mc:Fallback>
      </mc:AlternateContent>
      <p:pic>
        <p:nvPicPr>
          <p:cNvPr id="1026" name="Picture 2" descr="Mathematics | Probability Distributions Set 1 (Uniform Distribution) -  GeeksforGeeks">
            <a:extLst>
              <a:ext uri="{FF2B5EF4-FFF2-40B4-BE49-F238E27FC236}">
                <a16:creationId xmlns:a16="http://schemas.microsoft.com/office/drawing/2014/main" id="{5963695A-E748-9F5F-592B-FDFA236B6F0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1263" y="3480573"/>
            <a:ext cx="2896511" cy="19848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xponential Distribution / Negative Exponential: Definition, Examples -  Statistics How To">
            <a:extLst>
              <a:ext uri="{FF2B5EF4-FFF2-40B4-BE49-F238E27FC236}">
                <a16:creationId xmlns:a16="http://schemas.microsoft.com/office/drawing/2014/main" id="{EE3B48B6-AC01-F9C8-29DF-1D6817D35F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8111" y="3529882"/>
            <a:ext cx="3310489" cy="1961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5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Continuous probability distributions</a:t>
            </a:r>
            <a:endParaRPr lang="en-GB" dirty="0"/>
          </a:p>
        </p:txBody>
      </p:sp>
      <p:sp>
        <p:nvSpPr>
          <p:cNvPr id="4" name="Text Placeholder 3"/>
          <p:cNvSpPr>
            <a:spLocks noGrp="1"/>
          </p:cNvSpPr>
          <p:nvPr>
            <p:ph type="body" idx="1"/>
          </p:nvPr>
        </p:nvSpPr>
        <p:spPr>
          <a:solidFill>
            <a:schemeClr val="bg2"/>
          </a:solidFill>
        </p:spPr>
        <p:txBody>
          <a:bodyPr/>
          <a:lstStyle/>
          <a:p>
            <a:r>
              <a:rPr lang="en-GB" dirty="0"/>
              <a:t>Uniform distribution</a:t>
            </a:r>
          </a:p>
        </p:txBody>
      </p:sp>
      <p:sp>
        <p:nvSpPr>
          <p:cNvPr id="5" name="Content Placeholder 4"/>
          <p:cNvSpPr>
            <a:spLocks noGrp="1"/>
          </p:cNvSpPr>
          <p:nvPr>
            <p:ph sz="half" idx="2"/>
          </p:nvPr>
        </p:nvSpPr>
        <p:spPr/>
        <p:txBody>
          <a:bodyPr/>
          <a:lstStyle/>
          <a:p>
            <a:pPr marL="0" indent="0">
              <a:buNone/>
            </a:pPr>
            <a:r>
              <a:rPr lang="en-GB" dirty="0"/>
              <a:t>The values are </a:t>
            </a:r>
            <a:r>
              <a:rPr lang="en-GB" b="1" dirty="0"/>
              <a:t>evenly</a:t>
            </a:r>
            <a:r>
              <a:rPr lang="en-GB" dirty="0"/>
              <a:t> distributed </a:t>
            </a:r>
            <a:r>
              <a:rPr lang="en-GB" b="1" dirty="0"/>
              <a:t>between</a:t>
            </a:r>
            <a:r>
              <a:rPr lang="en-GB" dirty="0"/>
              <a:t> the </a:t>
            </a:r>
            <a:r>
              <a:rPr lang="en-GB" b="1" dirty="0"/>
              <a:t>smallest</a:t>
            </a:r>
            <a:r>
              <a:rPr lang="en-GB" dirty="0"/>
              <a:t> and </a:t>
            </a:r>
            <a:r>
              <a:rPr lang="en-GB" b="1" dirty="0"/>
              <a:t>largest</a:t>
            </a:r>
          </a:p>
        </p:txBody>
      </p:sp>
      <p:sp>
        <p:nvSpPr>
          <p:cNvPr id="6" name="Text Placeholder 5"/>
          <p:cNvSpPr>
            <a:spLocks noGrp="1"/>
          </p:cNvSpPr>
          <p:nvPr>
            <p:ph type="body" sz="quarter" idx="3"/>
          </p:nvPr>
        </p:nvSpPr>
        <p:spPr>
          <a:solidFill>
            <a:schemeClr val="bg2"/>
          </a:solidFill>
        </p:spPr>
        <p:txBody>
          <a:bodyPr/>
          <a:lstStyle/>
          <a:p>
            <a:r>
              <a:rPr lang="en-GB" dirty="0"/>
              <a:t>Exponential distribution</a:t>
            </a:r>
          </a:p>
        </p:txBody>
      </p:sp>
      <p:sp>
        <p:nvSpPr>
          <p:cNvPr id="7" name="Content Placeholder 6"/>
          <p:cNvSpPr>
            <a:spLocks noGrp="1"/>
          </p:cNvSpPr>
          <p:nvPr>
            <p:ph sz="quarter" idx="4"/>
          </p:nvPr>
        </p:nvSpPr>
        <p:spPr/>
        <p:txBody>
          <a:bodyPr/>
          <a:lstStyle/>
          <a:p>
            <a:pPr marL="0" indent="0">
              <a:buNone/>
            </a:pPr>
            <a:r>
              <a:rPr lang="en-GB" dirty="0"/>
              <a:t>For the length of </a:t>
            </a:r>
            <a:r>
              <a:rPr lang="en-GB" b="1" dirty="0"/>
              <a:t>time between events</a:t>
            </a:r>
            <a:r>
              <a:rPr lang="en-GB" dirty="0"/>
              <a:t> (widely used in queueing theory)</a:t>
            </a:r>
          </a:p>
        </p:txBody>
      </p:sp>
      <p:sp>
        <p:nvSpPr>
          <p:cNvPr id="9" name="Rectangle 8"/>
          <p:cNvSpPr/>
          <p:nvPr/>
        </p:nvSpPr>
        <p:spPr>
          <a:xfrm>
            <a:off x="685800" y="609600"/>
            <a:ext cx="4509248" cy="400110"/>
          </a:xfrm>
          <a:prstGeom prst="rect">
            <a:avLst/>
          </a:prstGeom>
        </p:spPr>
        <p:txBody>
          <a:bodyPr wrap="none">
            <a:spAutoFit/>
          </a:bodyPr>
          <a:lstStyle/>
          <a:p>
            <a:r>
              <a:rPr lang="en-US" altLang="en-US" sz="2000" b="1" dirty="0"/>
              <a:t>The two popular mathematical models…</a:t>
            </a:r>
            <a:endParaRPr lang="en-GB" sz="2000" b="1" dirty="0"/>
          </a:p>
        </p:txBody>
      </p:sp>
      <mc:AlternateContent xmlns:mc="http://schemas.openxmlformats.org/markup-compatibility/2006" xmlns:a14="http://schemas.microsoft.com/office/drawing/2010/main">
        <mc:Choice Requires="a14">
          <p:sp>
            <p:nvSpPr>
              <p:cNvPr id="10" name="Rectangle 9"/>
              <p:cNvSpPr/>
              <p:nvPr/>
            </p:nvSpPr>
            <p:spPr>
              <a:xfrm>
                <a:off x="1506090" y="4038600"/>
                <a:ext cx="1694310" cy="670568"/>
              </a:xfrm>
              <a:prstGeom prst="rect">
                <a:avLst/>
              </a:prstGeom>
            </p:spPr>
            <p:txBody>
              <a:bodyPr wrap="none">
                <a:spAutoFit/>
              </a:bodyPr>
              <a:lstStyle/>
              <a:p>
                <a:pPr algn="ctr" fontAlgn="b"/>
                <a14:m>
                  <m:oMathPara xmlns:m="http://schemas.openxmlformats.org/officeDocument/2006/math">
                    <m:oMathParaPr>
                      <m:jc m:val="centerGroup"/>
                    </m:oMathParaPr>
                    <m:oMath xmlns:m="http://schemas.openxmlformats.org/officeDocument/2006/math">
                      <m:r>
                        <a:rPr lang="en-GB" altLang="ko-KR" sz="2000" b="0" i="1" smtClean="0">
                          <a:solidFill>
                            <a:schemeClr val="bg1"/>
                          </a:solidFill>
                          <a:latin typeface="Cambria Math"/>
                        </a:rPr>
                        <m:t>𝑓</m:t>
                      </m:r>
                      <m:d>
                        <m:dPr>
                          <m:ctrlPr>
                            <a:rPr lang="en-GB" altLang="ko-KR" sz="2000" i="1">
                              <a:solidFill>
                                <a:schemeClr val="bg1"/>
                              </a:solidFill>
                              <a:latin typeface="Cambria Math" panose="02040503050406030204" pitchFamily="18" charset="0"/>
                            </a:rPr>
                          </m:ctrlPr>
                        </m:dPr>
                        <m:e>
                          <m:r>
                            <a:rPr lang="en-GB" altLang="ko-KR" sz="2000" i="1">
                              <a:solidFill>
                                <a:schemeClr val="bg1"/>
                              </a:solidFill>
                              <a:latin typeface="Cambria Math"/>
                            </a:rPr>
                            <m:t>𝑥</m:t>
                          </m:r>
                        </m:e>
                      </m:d>
                      <m:r>
                        <a:rPr lang="en-GB" altLang="ko-KR" sz="2000" b="0" i="1" smtClean="0">
                          <a:solidFill>
                            <a:schemeClr val="bg1"/>
                          </a:solidFill>
                          <a:latin typeface="Cambria Math"/>
                        </a:rPr>
                        <m:t>=</m:t>
                      </m:r>
                      <m:f>
                        <m:fPr>
                          <m:ctrlPr>
                            <a:rPr lang="en-GB" altLang="ko-KR" sz="2000" b="0" i="1" smtClean="0">
                              <a:solidFill>
                                <a:schemeClr val="bg1"/>
                              </a:solidFill>
                              <a:latin typeface="Cambria Math" panose="02040503050406030204" pitchFamily="18" charset="0"/>
                            </a:rPr>
                          </m:ctrlPr>
                        </m:fPr>
                        <m:num>
                          <m:r>
                            <a:rPr lang="en-GB" altLang="ko-KR" sz="2000" b="0" i="1" smtClean="0">
                              <a:solidFill>
                                <a:schemeClr val="bg1"/>
                              </a:solidFill>
                              <a:latin typeface="Cambria Math"/>
                            </a:rPr>
                            <m:t>1</m:t>
                          </m:r>
                        </m:num>
                        <m:den>
                          <m:r>
                            <a:rPr lang="en-GB" altLang="ko-KR" sz="2000" b="0" i="1" smtClean="0">
                              <a:solidFill>
                                <a:schemeClr val="bg1"/>
                              </a:solidFill>
                              <a:latin typeface="Cambria Math"/>
                            </a:rPr>
                            <m:t>𝑏</m:t>
                          </m:r>
                          <m:r>
                            <a:rPr lang="en-GB" altLang="ko-KR" sz="2000" b="0" i="1" smtClean="0">
                              <a:solidFill>
                                <a:schemeClr val="bg1"/>
                              </a:solidFill>
                              <a:latin typeface="Cambria Math"/>
                            </a:rPr>
                            <m:t>−</m:t>
                          </m:r>
                          <m:r>
                            <a:rPr lang="en-GB" altLang="ko-KR" sz="2000" b="0" i="1" smtClean="0">
                              <a:solidFill>
                                <a:schemeClr val="bg1"/>
                              </a:solidFill>
                              <a:latin typeface="Cambria Math"/>
                            </a:rPr>
                            <m:t>𝑎</m:t>
                          </m:r>
                        </m:den>
                      </m:f>
                    </m:oMath>
                  </m:oMathPara>
                </a14:m>
                <a:endParaRPr lang="en-GB" sz="2000" dirty="0">
                  <a:solidFill>
                    <a:schemeClr val="bg1"/>
                  </a:solidFill>
                  <a:latin typeface="Arial"/>
                </a:endParaRPr>
              </a:p>
            </p:txBody>
          </p:sp>
        </mc:Choice>
        <mc:Fallback xmlns="">
          <p:sp>
            <p:nvSpPr>
              <p:cNvPr id="10" name="Rectangle 9"/>
              <p:cNvSpPr>
                <a:spLocks noRot="1" noChangeAspect="1" noMove="1" noResize="1" noEditPoints="1" noAdjustHandles="1" noChangeArrowheads="1" noChangeShapeType="1" noTextEdit="1"/>
              </p:cNvSpPr>
              <p:nvPr/>
            </p:nvSpPr>
            <p:spPr>
              <a:xfrm>
                <a:off x="1506090" y="4038600"/>
                <a:ext cx="1694310" cy="670568"/>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713279" y="4038600"/>
                <a:ext cx="1756506" cy="725327"/>
              </a:xfrm>
              <a:prstGeom prst="rect">
                <a:avLst/>
              </a:prstGeom>
            </p:spPr>
            <p:txBody>
              <a:bodyPr wrap="none">
                <a:spAutoFit/>
              </a:bodyPr>
              <a:lstStyle/>
              <a:p>
                <a:pPr algn="ctr" fontAlgn="b"/>
                <a14:m>
                  <m:oMathPara xmlns:m="http://schemas.openxmlformats.org/officeDocument/2006/math">
                    <m:oMathParaPr>
                      <m:jc m:val="centerGroup"/>
                    </m:oMathParaPr>
                    <m:oMath xmlns:m="http://schemas.openxmlformats.org/officeDocument/2006/math">
                      <m:r>
                        <a:rPr lang="en-GB" altLang="ko-KR" sz="2000" b="0" i="1" smtClean="0">
                          <a:solidFill>
                            <a:schemeClr val="bg1"/>
                          </a:solidFill>
                          <a:latin typeface="Cambria Math"/>
                        </a:rPr>
                        <m:t>𝑓</m:t>
                      </m:r>
                      <m:d>
                        <m:dPr>
                          <m:ctrlPr>
                            <a:rPr lang="en-GB" altLang="ko-KR" sz="2000" i="1">
                              <a:solidFill>
                                <a:schemeClr val="bg1"/>
                              </a:solidFill>
                              <a:latin typeface="Cambria Math" panose="02040503050406030204" pitchFamily="18" charset="0"/>
                            </a:rPr>
                          </m:ctrlPr>
                        </m:dPr>
                        <m:e>
                          <m:r>
                            <a:rPr lang="en-GB" altLang="ko-KR" sz="2000" b="0" i="1" smtClean="0">
                              <a:solidFill>
                                <a:schemeClr val="bg1"/>
                              </a:solidFill>
                              <a:latin typeface="Cambria Math"/>
                            </a:rPr>
                            <m:t>𝑥</m:t>
                          </m:r>
                        </m:e>
                      </m:d>
                      <m:r>
                        <a:rPr lang="en-GB" altLang="ko-KR" sz="2000" b="0" i="1" smtClean="0">
                          <a:solidFill>
                            <a:schemeClr val="bg1"/>
                          </a:solidFill>
                          <a:latin typeface="Cambria Math"/>
                        </a:rPr>
                        <m:t>=</m:t>
                      </m:r>
                      <m:f>
                        <m:fPr>
                          <m:ctrlPr>
                            <a:rPr lang="en-GB" altLang="ko-KR" sz="2000" b="0" i="1" smtClean="0">
                              <a:solidFill>
                                <a:schemeClr val="bg1"/>
                              </a:solidFill>
                              <a:latin typeface="Cambria Math" panose="02040503050406030204" pitchFamily="18" charset="0"/>
                            </a:rPr>
                          </m:ctrlPr>
                        </m:fPr>
                        <m:num>
                          <m:sSup>
                            <m:sSupPr>
                              <m:ctrlPr>
                                <a:rPr lang="en-GB" altLang="ko-KR" sz="2000" b="0" i="1" smtClean="0">
                                  <a:solidFill>
                                    <a:schemeClr val="bg1"/>
                                  </a:solidFill>
                                  <a:latin typeface="Cambria Math" panose="02040503050406030204" pitchFamily="18" charset="0"/>
                                </a:rPr>
                              </m:ctrlPr>
                            </m:sSupPr>
                            <m:e>
                              <m:r>
                                <a:rPr lang="en-GB" altLang="ko-KR" sz="2000" b="0" i="1" smtClean="0">
                                  <a:solidFill>
                                    <a:schemeClr val="bg1"/>
                                  </a:solidFill>
                                  <a:latin typeface="Cambria Math"/>
                                </a:rPr>
                                <m:t>𝑒</m:t>
                              </m:r>
                            </m:e>
                            <m:sup>
                              <m:r>
                                <a:rPr lang="en-GB" altLang="ko-KR" sz="2000" b="0" i="1" smtClean="0">
                                  <a:solidFill>
                                    <a:schemeClr val="bg1"/>
                                  </a:solidFill>
                                  <a:latin typeface="Cambria Math"/>
                                </a:rPr>
                                <m:t>−</m:t>
                              </m:r>
                              <m:r>
                                <a:rPr lang="ko-KR" altLang="en-GB" sz="2000" b="0" i="1" smtClean="0">
                                  <a:solidFill>
                                    <a:schemeClr val="bg1"/>
                                  </a:solidFill>
                                  <a:latin typeface="Cambria Math"/>
                                </a:rPr>
                                <m:t>𝜆</m:t>
                              </m:r>
                            </m:sup>
                          </m:sSup>
                          <m:sSup>
                            <m:sSupPr>
                              <m:ctrlPr>
                                <a:rPr lang="en-GB" altLang="ko-KR" sz="2000" i="1">
                                  <a:solidFill>
                                    <a:schemeClr val="bg1"/>
                                  </a:solidFill>
                                  <a:latin typeface="Cambria Math" panose="02040503050406030204" pitchFamily="18" charset="0"/>
                                </a:rPr>
                              </m:ctrlPr>
                            </m:sSupPr>
                            <m:e>
                              <m:r>
                                <a:rPr lang="ko-KR" altLang="en-GB" sz="2000" i="1">
                                  <a:solidFill>
                                    <a:schemeClr val="bg1"/>
                                  </a:solidFill>
                                  <a:latin typeface="Cambria Math"/>
                                </a:rPr>
                                <m:t>𝜆</m:t>
                              </m:r>
                            </m:e>
                            <m:sup>
                              <m:r>
                                <a:rPr lang="en-GB" altLang="ko-KR" sz="2000" b="0" i="1" smtClean="0">
                                  <a:solidFill>
                                    <a:schemeClr val="bg1"/>
                                  </a:solidFill>
                                  <a:latin typeface="Cambria Math"/>
                                </a:rPr>
                                <m:t>𝑥</m:t>
                              </m:r>
                            </m:sup>
                          </m:sSup>
                        </m:num>
                        <m:den>
                          <m:r>
                            <a:rPr lang="en-GB" altLang="ko-KR" sz="2000" b="0" i="1" smtClean="0">
                              <a:solidFill>
                                <a:schemeClr val="bg1"/>
                              </a:solidFill>
                              <a:latin typeface="Cambria Math"/>
                            </a:rPr>
                            <m:t>𝑥</m:t>
                          </m:r>
                          <m:r>
                            <a:rPr lang="en-GB" altLang="ko-KR" sz="2000" b="0" i="1" smtClean="0">
                              <a:solidFill>
                                <a:schemeClr val="bg1"/>
                              </a:solidFill>
                              <a:latin typeface="Cambria Math"/>
                            </a:rPr>
                            <m:t>!</m:t>
                          </m:r>
                        </m:den>
                      </m:f>
                    </m:oMath>
                  </m:oMathPara>
                </a14:m>
                <a:endParaRPr lang="en-GB" sz="2000" dirty="0">
                  <a:solidFill>
                    <a:schemeClr val="bg1"/>
                  </a:solidFill>
                  <a:latin typeface="Arial"/>
                </a:endParaRPr>
              </a:p>
            </p:txBody>
          </p:sp>
        </mc:Choice>
        <mc:Fallback xmlns="">
          <p:sp>
            <p:nvSpPr>
              <p:cNvPr id="11" name="Rectangle 10"/>
              <p:cNvSpPr>
                <a:spLocks noRot="1" noChangeAspect="1" noMove="1" noResize="1" noEditPoints="1" noAdjustHandles="1" noChangeArrowheads="1" noChangeShapeType="1" noTextEdit="1"/>
              </p:cNvSpPr>
              <p:nvPr/>
            </p:nvSpPr>
            <p:spPr>
              <a:xfrm>
                <a:off x="5713279" y="4038600"/>
                <a:ext cx="1756506" cy="725327"/>
              </a:xfrm>
              <a:prstGeom prst="rect">
                <a:avLst/>
              </a:prstGeom>
              <a:blipFill rotWithShape="1">
                <a:blip r:embed="rId4"/>
                <a:stretch>
                  <a:fillRect/>
                </a:stretch>
              </a:blipFill>
            </p:spPr>
            <p:txBody>
              <a:bodyPr/>
              <a:lstStyle/>
              <a:p>
                <a:r>
                  <a:rPr lang="en-GB">
                    <a:noFill/>
                  </a:rPr>
                  <a:t> </a:t>
                </a:r>
              </a:p>
            </p:txBody>
          </p:sp>
        </mc:Fallback>
      </mc:AlternateContent>
      <p:grpSp>
        <p:nvGrpSpPr>
          <p:cNvPr id="8" name="Group 7"/>
          <p:cNvGrpSpPr/>
          <p:nvPr/>
        </p:nvGrpSpPr>
        <p:grpSpPr>
          <a:xfrm>
            <a:off x="1506090" y="1330207"/>
            <a:ext cx="5809110" cy="4460993"/>
            <a:chOff x="1506090" y="1330207"/>
            <a:chExt cx="5809110" cy="4460993"/>
          </a:xfrm>
        </p:grpSpPr>
        <p:sp>
          <p:nvSpPr>
            <p:cNvPr id="3" name="Explosion 1 2"/>
            <p:cNvSpPr/>
            <p:nvPr/>
          </p:nvSpPr>
          <p:spPr>
            <a:xfrm>
              <a:off x="1506090" y="1330207"/>
              <a:ext cx="5809110" cy="4460993"/>
            </a:xfrm>
            <a:prstGeom prst="irregularSeal1">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GB" sz="3200" dirty="0"/>
                <a:t>Normal Distribution</a:t>
              </a:r>
            </a:p>
          </p:txBody>
        </p:sp>
        <p:pic>
          <p:nvPicPr>
            <p:cNvPr id="12"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624945"/>
              <a:ext cx="2186473" cy="744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86428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E37F-C747-43A4-BBA9-081669E35E66}"/>
              </a:ext>
            </a:extLst>
          </p:cNvPr>
          <p:cNvSpPr>
            <a:spLocks noGrp="1"/>
          </p:cNvSpPr>
          <p:nvPr>
            <p:ph type="title"/>
          </p:nvPr>
        </p:nvSpPr>
        <p:spPr/>
        <p:txBody>
          <a:bodyPr>
            <a:normAutofit/>
          </a:bodyPr>
          <a:lstStyle/>
          <a:p>
            <a:r>
              <a:rPr lang="en-GB" sz="2800" dirty="0"/>
              <a:t>1. Which two of the following random variables have discrete probabilities distributions?</a:t>
            </a:r>
          </a:p>
        </p:txBody>
      </p:sp>
      <p:sp>
        <p:nvSpPr>
          <p:cNvPr id="3" name="TextBox 2">
            <a:extLst>
              <a:ext uri="{FF2B5EF4-FFF2-40B4-BE49-F238E27FC236}">
                <a16:creationId xmlns:a16="http://schemas.microsoft.com/office/drawing/2014/main" id="{809DF5D7-C2CE-46E9-8C14-B5FEEA82C847}"/>
              </a:ext>
            </a:extLst>
          </p:cNvPr>
          <p:cNvSpPr txBox="1"/>
          <p:nvPr/>
        </p:nvSpPr>
        <p:spPr>
          <a:xfrm>
            <a:off x="381000" y="1069062"/>
            <a:ext cx="4445140" cy="4493538"/>
          </a:xfrm>
          <a:prstGeom prst="rect">
            <a:avLst/>
          </a:prstGeom>
          <a:noFill/>
        </p:spPr>
        <p:txBody>
          <a:bodyPr wrap="square" rtlCol="0">
            <a:spAutoFit/>
          </a:bodyPr>
          <a:lstStyle/>
          <a:p>
            <a:pPr marL="342900" indent="-342900">
              <a:buAutoNum type="alphaUcPeriod"/>
            </a:pPr>
            <a:r>
              <a:rPr lang="en-GB" sz="2200" dirty="0"/>
              <a:t>The number of events occurring in a fixed interval of time</a:t>
            </a:r>
          </a:p>
          <a:p>
            <a:pPr marL="342900" indent="-342900">
              <a:buAutoNum type="alphaUcPeriod"/>
            </a:pPr>
            <a:endParaRPr lang="en-GB" sz="2200" dirty="0"/>
          </a:p>
          <a:p>
            <a:pPr marL="342900" indent="-342900">
              <a:buAutoNum type="alphaUcPeriod"/>
            </a:pPr>
            <a:r>
              <a:rPr lang="en-GB" sz="2200" dirty="0"/>
              <a:t>The length of time between consecutive events</a:t>
            </a:r>
          </a:p>
          <a:p>
            <a:pPr marL="342900" indent="-342900">
              <a:buAutoNum type="alphaUcPeriod"/>
            </a:pPr>
            <a:endParaRPr lang="en-GB" sz="2200" dirty="0"/>
          </a:p>
          <a:p>
            <a:pPr marL="342900" indent="-342900">
              <a:buAutoNum type="alphaUcPeriod"/>
            </a:pPr>
            <a:r>
              <a:rPr lang="en-GB" sz="2200" dirty="0"/>
              <a:t>Random number between 0 and 1, generated in Microsoft Excel (using RAND function)</a:t>
            </a:r>
          </a:p>
          <a:p>
            <a:pPr marL="342900" indent="-342900">
              <a:buAutoNum type="alphaUcPeriod"/>
            </a:pPr>
            <a:endParaRPr lang="en-GB" sz="2200" dirty="0"/>
          </a:p>
          <a:p>
            <a:pPr marL="342900" indent="-342900">
              <a:buAutoNum type="alphaUcPeriod"/>
            </a:pPr>
            <a:r>
              <a:rPr lang="en-GB" sz="2200" dirty="0"/>
              <a:t>The number of successes in a sequence of n independent yes/no experiments</a:t>
            </a:r>
          </a:p>
        </p:txBody>
      </p:sp>
      <p:pic>
        <p:nvPicPr>
          <p:cNvPr id="4" name="Picture 3">
            <a:extLst>
              <a:ext uri="{FF2B5EF4-FFF2-40B4-BE49-F238E27FC236}">
                <a16:creationId xmlns:a16="http://schemas.microsoft.com/office/drawing/2014/main" id="{D5C6DCA9-CE43-38A4-D69C-842C0DE1B6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8200" y="1550986"/>
            <a:ext cx="4445140" cy="3325814"/>
          </a:xfrm>
          <a:prstGeom prst="rect">
            <a:avLst/>
          </a:prstGeom>
        </p:spPr>
      </p:pic>
    </p:spTree>
    <p:extLst>
      <p:ext uri="{BB962C8B-B14F-4D97-AF65-F5344CB8AC3E}">
        <p14:creationId xmlns:p14="http://schemas.microsoft.com/office/powerpoint/2010/main" val="3288981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 A,D</a:t>
            </a:r>
          </a:p>
        </p:txBody>
      </p:sp>
      <p:sp>
        <p:nvSpPr>
          <p:cNvPr id="3" name="Content Placeholder 2"/>
          <p:cNvSpPr>
            <a:spLocks noGrp="1"/>
          </p:cNvSpPr>
          <p:nvPr>
            <p:ph idx="1"/>
          </p:nvPr>
        </p:nvSpPr>
        <p:spPr/>
        <p:txBody>
          <a:bodyPr/>
          <a:lstStyle/>
          <a:p>
            <a:r>
              <a:rPr lang="en-GB" dirty="0"/>
              <a:t>The discrete random variables should "count", length of time doesn't count and so is the case with random number between 0 and 1. A and D however are both correct answers.</a:t>
            </a:r>
          </a:p>
        </p:txBody>
      </p:sp>
    </p:spTree>
    <p:extLst>
      <p:ext uri="{BB962C8B-B14F-4D97-AF65-F5344CB8AC3E}">
        <p14:creationId xmlns:p14="http://schemas.microsoft.com/office/powerpoint/2010/main" val="2130259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E37F-C747-43A4-BBA9-081669E35E66}"/>
              </a:ext>
            </a:extLst>
          </p:cNvPr>
          <p:cNvSpPr>
            <a:spLocks noGrp="1"/>
          </p:cNvSpPr>
          <p:nvPr>
            <p:ph type="title"/>
          </p:nvPr>
        </p:nvSpPr>
        <p:spPr/>
        <p:txBody>
          <a:bodyPr>
            <a:normAutofit/>
          </a:bodyPr>
          <a:lstStyle/>
          <a:p>
            <a:r>
              <a:rPr lang="en-GB" sz="2800" dirty="0"/>
              <a:t>2. The sum of the probabilities is always equal to </a:t>
            </a:r>
          </a:p>
        </p:txBody>
      </p:sp>
      <p:sp>
        <p:nvSpPr>
          <p:cNvPr id="3" name="TextBox 2">
            <a:extLst>
              <a:ext uri="{FF2B5EF4-FFF2-40B4-BE49-F238E27FC236}">
                <a16:creationId xmlns:a16="http://schemas.microsoft.com/office/drawing/2014/main" id="{809DF5D7-C2CE-46E9-8C14-B5FEEA82C847}"/>
              </a:ext>
            </a:extLst>
          </p:cNvPr>
          <p:cNvSpPr txBox="1"/>
          <p:nvPr/>
        </p:nvSpPr>
        <p:spPr>
          <a:xfrm>
            <a:off x="457200" y="1600200"/>
            <a:ext cx="4343400" cy="3139321"/>
          </a:xfrm>
          <a:prstGeom prst="rect">
            <a:avLst/>
          </a:prstGeom>
          <a:noFill/>
        </p:spPr>
        <p:txBody>
          <a:bodyPr wrap="square" rtlCol="0">
            <a:spAutoFit/>
          </a:bodyPr>
          <a:lstStyle/>
          <a:p>
            <a:pPr marL="342900" indent="-342900">
              <a:buAutoNum type="alphaUcPeriod"/>
            </a:pPr>
            <a:r>
              <a:rPr lang="en-GB" sz="2200" dirty="0"/>
              <a:t>1 for discrete random variables</a:t>
            </a:r>
          </a:p>
          <a:p>
            <a:pPr marL="342900" indent="-342900">
              <a:buAutoNum type="alphaUcPeriod"/>
            </a:pPr>
            <a:endParaRPr lang="en-GB" sz="2200" dirty="0"/>
          </a:p>
          <a:p>
            <a:pPr marL="342900" indent="-342900">
              <a:buAutoNum type="alphaUcPeriod"/>
            </a:pPr>
            <a:r>
              <a:rPr lang="en-GB" sz="2200" dirty="0"/>
              <a:t>0 for discrete random variables</a:t>
            </a:r>
          </a:p>
          <a:p>
            <a:pPr marL="342900" indent="-342900">
              <a:buAutoNum type="alphaUcPeriod"/>
            </a:pPr>
            <a:endParaRPr lang="en-GB" sz="2200" dirty="0"/>
          </a:p>
          <a:p>
            <a:pPr marL="342900" indent="-342900">
              <a:buAutoNum type="alphaUcPeriod"/>
            </a:pPr>
            <a:r>
              <a:rPr lang="en-GB" sz="2200" dirty="0"/>
              <a:t>0.5 for discrete random variables</a:t>
            </a:r>
          </a:p>
          <a:p>
            <a:pPr marL="342900" indent="-342900">
              <a:buAutoNum type="alphaUcPeriod"/>
            </a:pPr>
            <a:endParaRPr lang="en-GB" sz="2200" dirty="0"/>
          </a:p>
          <a:p>
            <a:pPr marL="342900" indent="-342900">
              <a:buAutoNum type="alphaUcPeriod"/>
            </a:pPr>
            <a:r>
              <a:rPr lang="en-GB" sz="2200" dirty="0"/>
              <a:t>Infinity</a:t>
            </a:r>
          </a:p>
          <a:p>
            <a:pPr marL="342900" indent="-342900">
              <a:buAutoNum type="alphaUcPeriod"/>
            </a:pPr>
            <a:endParaRPr lang="en-GB" sz="2200" dirty="0"/>
          </a:p>
          <a:p>
            <a:pPr marL="342900" indent="-342900">
              <a:buAutoNum type="alphaUcPeriod"/>
            </a:pPr>
            <a:r>
              <a:rPr lang="en-GB" sz="2200" dirty="0"/>
              <a:t>None of the above</a:t>
            </a:r>
          </a:p>
        </p:txBody>
      </p:sp>
      <p:pic>
        <p:nvPicPr>
          <p:cNvPr id="4" name="Picture 3">
            <a:extLst>
              <a:ext uri="{FF2B5EF4-FFF2-40B4-BE49-F238E27FC236}">
                <a16:creationId xmlns:a16="http://schemas.microsoft.com/office/drawing/2014/main" id="{835D3C91-56CB-5299-2E76-8413430DAE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8860" y="1379294"/>
            <a:ext cx="4445140" cy="3325814"/>
          </a:xfrm>
          <a:prstGeom prst="rect">
            <a:avLst/>
          </a:prstGeom>
        </p:spPr>
      </p:pic>
    </p:spTree>
    <p:extLst>
      <p:ext uri="{BB962C8B-B14F-4D97-AF65-F5344CB8AC3E}">
        <p14:creationId xmlns:p14="http://schemas.microsoft.com/office/powerpoint/2010/main" val="3943847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 A</a:t>
            </a:r>
          </a:p>
        </p:txBody>
      </p:sp>
      <p:sp>
        <p:nvSpPr>
          <p:cNvPr id="3" name="Content Placeholder 2"/>
          <p:cNvSpPr>
            <a:spLocks noGrp="1"/>
          </p:cNvSpPr>
          <p:nvPr>
            <p:ph idx="1"/>
          </p:nvPr>
        </p:nvSpPr>
        <p:spPr/>
        <p:txBody>
          <a:bodyPr/>
          <a:lstStyle/>
          <a:p>
            <a:r>
              <a:rPr lang="en-GB" dirty="0"/>
              <a:t>Due to mutually exclusive and collectively exhaustive principles, all the outcomes of a random variable should add to 1. I mentioned this for discrete random variable because continuous variables have infinite possible values so adding is not possible.</a:t>
            </a:r>
          </a:p>
        </p:txBody>
      </p:sp>
    </p:spTree>
    <p:extLst>
      <p:ext uri="{BB962C8B-B14F-4D97-AF65-F5344CB8AC3E}">
        <p14:creationId xmlns:p14="http://schemas.microsoft.com/office/powerpoint/2010/main" val="3125482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E37F-C747-43A4-BBA9-081669E35E66}"/>
              </a:ext>
            </a:extLst>
          </p:cNvPr>
          <p:cNvSpPr>
            <a:spLocks noGrp="1"/>
          </p:cNvSpPr>
          <p:nvPr>
            <p:ph type="title"/>
          </p:nvPr>
        </p:nvSpPr>
        <p:spPr>
          <a:xfrm>
            <a:off x="304800" y="76200"/>
            <a:ext cx="8610600" cy="1143000"/>
          </a:xfrm>
        </p:spPr>
        <p:txBody>
          <a:bodyPr>
            <a:normAutofit/>
          </a:bodyPr>
          <a:lstStyle/>
          <a:p>
            <a:r>
              <a:rPr lang="en-GB" sz="2800" dirty="0"/>
              <a:t>3. If we throw a die a million times, the distribution will look close to </a:t>
            </a:r>
          </a:p>
        </p:txBody>
      </p:sp>
      <p:sp>
        <p:nvSpPr>
          <p:cNvPr id="3" name="TextBox 2">
            <a:extLst>
              <a:ext uri="{FF2B5EF4-FFF2-40B4-BE49-F238E27FC236}">
                <a16:creationId xmlns:a16="http://schemas.microsoft.com/office/drawing/2014/main" id="{809DF5D7-C2CE-46E9-8C14-B5FEEA82C847}"/>
              </a:ext>
            </a:extLst>
          </p:cNvPr>
          <p:cNvSpPr txBox="1"/>
          <p:nvPr/>
        </p:nvSpPr>
        <p:spPr>
          <a:xfrm>
            <a:off x="457200" y="1600200"/>
            <a:ext cx="8229600" cy="2462213"/>
          </a:xfrm>
          <a:prstGeom prst="rect">
            <a:avLst/>
          </a:prstGeom>
          <a:noFill/>
        </p:spPr>
        <p:txBody>
          <a:bodyPr wrap="square" rtlCol="0">
            <a:spAutoFit/>
          </a:bodyPr>
          <a:lstStyle/>
          <a:p>
            <a:pPr marL="342900" indent="-342900">
              <a:buAutoNum type="alphaUcPeriod"/>
            </a:pPr>
            <a:r>
              <a:rPr lang="en-GB" sz="2200" dirty="0"/>
              <a:t>Normal distribution</a:t>
            </a:r>
          </a:p>
          <a:p>
            <a:pPr marL="342900" indent="-342900">
              <a:buAutoNum type="alphaUcPeriod"/>
            </a:pPr>
            <a:endParaRPr lang="en-GB" sz="2200" dirty="0"/>
          </a:p>
          <a:p>
            <a:pPr marL="342900" indent="-342900">
              <a:buAutoNum type="alphaUcPeriod"/>
            </a:pPr>
            <a:r>
              <a:rPr lang="en-GB" sz="2200" dirty="0"/>
              <a:t>Poisson distribution</a:t>
            </a:r>
          </a:p>
          <a:p>
            <a:pPr marL="342900" indent="-342900">
              <a:buAutoNum type="alphaUcPeriod"/>
            </a:pPr>
            <a:endParaRPr lang="en-GB" sz="2200" dirty="0"/>
          </a:p>
          <a:p>
            <a:pPr marL="342900" indent="-342900">
              <a:buAutoNum type="alphaUcPeriod"/>
            </a:pPr>
            <a:r>
              <a:rPr lang="en-GB" sz="2200" dirty="0"/>
              <a:t>What we expect a priori</a:t>
            </a:r>
          </a:p>
          <a:p>
            <a:pPr marL="342900" indent="-342900">
              <a:buAutoNum type="alphaUcPeriod"/>
            </a:pPr>
            <a:endParaRPr lang="en-GB" sz="2200" dirty="0"/>
          </a:p>
          <a:p>
            <a:pPr marL="342900" indent="-342900">
              <a:buAutoNum type="alphaUcPeriod"/>
            </a:pPr>
            <a:r>
              <a:rPr lang="en-GB" sz="2200" dirty="0"/>
              <a:t>None of the above</a:t>
            </a:r>
          </a:p>
        </p:txBody>
      </p:sp>
      <p:pic>
        <p:nvPicPr>
          <p:cNvPr id="4" name="Picture 3">
            <a:extLst>
              <a:ext uri="{FF2B5EF4-FFF2-40B4-BE49-F238E27FC236}">
                <a16:creationId xmlns:a16="http://schemas.microsoft.com/office/drawing/2014/main" id="{EE61F3CB-1176-2DF7-9166-65BC54E166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94060" y="1168399"/>
            <a:ext cx="4445140" cy="3325814"/>
          </a:xfrm>
          <a:prstGeom prst="rect">
            <a:avLst/>
          </a:prstGeom>
        </p:spPr>
      </p:pic>
    </p:spTree>
    <p:extLst>
      <p:ext uri="{BB962C8B-B14F-4D97-AF65-F5344CB8AC3E}">
        <p14:creationId xmlns:p14="http://schemas.microsoft.com/office/powerpoint/2010/main" val="2037975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 C</a:t>
            </a:r>
          </a:p>
        </p:txBody>
      </p:sp>
      <p:sp>
        <p:nvSpPr>
          <p:cNvPr id="3" name="Content Placeholder 2"/>
          <p:cNvSpPr>
            <a:spLocks noGrp="1"/>
          </p:cNvSpPr>
          <p:nvPr>
            <p:ph idx="1"/>
          </p:nvPr>
        </p:nvSpPr>
        <p:spPr/>
        <p:txBody>
          <a:bodyPr/>
          <a:lstStyle/>
          <a:p>
            <a:r>
              <a:rPr lang="en-GB" dirty="0"/>
              <a:t>We know a priori that there is 1/6 chance of each outcome on a die. The a priori distribution in this case is a discrete uniform distribution.</a:t>
            </a:r>
          </a:p>
        </p:txBody>
      </p:sp>
    </p:spTree>
    <p:extLst>
      <p:ext uri="{BB962C8B-B14F-4D97-AF65-F5344CB8AC3E}">
        <p14:creationId xmlns:p14="http://schemas.microsoft.com/office/powerpoint/2010/main" val="611978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E37F-C747-43A4-BBA9-081669E35E66}"/>
              </a:ext>
            </a:extLst>
          </p:cNvPr>
          <p:cNvSpPr>
            <a:spLocks noGrp="1"/>
          </p:cNvSpPr>
          <p:nvPr>
            <p:ph type="title"/>
          </p:nvPr>
        </p:nvSpPr>
        <p:spPr/>
        <p:txBody>
          <a:bodyPr>
            <a:normAutofit/>
          </a:bodyPr>
          <a:lstStyle/>
          <a:p>
            <a:r>
              <a:rPr lang="en-GB" sz="2800" dirty="0"/>
              <a:t>4. In a continuous probability distribution, the probability of any given range of values is</a:t>
            </a:r>
          </a:p>
        </p:txBody>
      </p:sp>
      <p:sp>
        <p:nvSpPr>
          <p:cNvPr id="3" name="TextBox 2">
            <a:extLst>
              <a:ext uri="{FF2B5EF4-FFF2-40B4-BE49-F238E27FC236}">
                <a16:creationId xmlns:a16="http://schemas.microsoft.com/office/drawing/2014/main" id="{809DF5D7-C2CE-46E9-8C14-B5FEEA82C847}"/>
              </a:ext>
            </a:extLst>
          </p:cNvPr>
          <p:cNvSpPr txBox="1"/>
          <p:nvPr/>
        </p:nvSpPr>
        <p:spPr>
          <a:xfrm>
            <a:off x="381000" y="1143000"/>
            <a:ext cx="4191000" cy="3816429"/>
          </a:xfrm>
          <a:prstGeom prst="rect">
            <a:avLst/>
          </a:prstGeom>
          <a:noFill/>
        </p:spPr>
        <p:txBody>
          <a:bodyPr wrap="square" rtlCol="0">
            <a:spAutoFit/>
          </a:bodyPr>
          <a:lstStyle/>
          <a:p>
            <a:pPr marL="342900" indent="-342900">
              <a:buAutoNum type="alphaUcPeriod"/>
            </a:pPr>
            <a:r>
              <a:rPr lang="en-GB" sz="2200" dirty="0"/>
              <a:t>The sum of all values less than the given value</a:t>
            </a:r>
          </a:p>
          <a:p>
            <a:pPr marL="342900" indent="-342900">
              <a:buAutoNum type="alphaUcPeriod"/>
            </a:pPr>
            <a:endParaRPr lang="en-GB" sz="2200" dirty="0"/>
          </a:p>
          <a:p>
            <a:pPr marL="342900" indent="-342900">
              <a:buAutoNum type="alphaUcPeriod"/>
            </a:pPr>
            <a:r>
              <a:rPr lang="en-GB" sz="2200" dirty="0"/>
              <a:t>Equal to the area under the curve for its distribution</a:t>
            </a:r>
          </a:p>
          <a:p>
            <a:pPr marL="342900" indent="-342900">
              <a:buAutoNum type="alphaUcPeriod"/>
            </a:pPr>
            <a:endParaRPr lang="en-GB" sz="2200" dirty="0"/>
          </a:p>
          <a:p>
            <a:pPr marL="342900" indent="-342900">
              <a:buAutoNum type="alphaUcPeriod"/>
            </a:pPr>
            <a:r>
              <a:rPr lang="en-GB" sz="2200" dirty="0"/>
              <a:t>Always less than zero</a:t>
            </a:r>
          </a:p>
          <a:p>
            <a:pPr marL="342900" indent="-342900">
              <a:buAutoNum type="alphaUcPeriod"/>
            </a:pPr>
            <a:endParaRPr lang="en-GB" sz="2200" dirty="0"/>
          </a:p>
          <a:p>
            <a:pPr marL="342900" indent="-342900">
              <a:buAutoNum type="alphaUcPeriod"/>
            </a:pPr>
            <a:r>
              <a:rPr lang="en-GB" sz="2200" dirty="0"/>
              <a:t>Always greater than zero</a:t>
            </a:r>
          </a:p>
          <a:p>
            <a:pPr marL="342900" indent="-342900">
              <a:buAutoNum type="alphaUcPeriod"/>
            </a:pPr>
            <a:endParaRPr lang="en-GB" sz="2200" dirty="0"/>
          </a:p>
          <a:p>
            <a:pPr marL="342900" indent="-342900">
              <a:buAutoNum type="alphaUcPeriod"/>
            </a:pPr>
            <a:r>
              <a:rPr lang="en-GB" sz="2200" dirty="0"/>
              <a:t>None of the above</a:t>
            </a:r>
          </a:p>
        </p:txBody>
      </p:sp>
      <p:pic>
        <p:nvPicPr>
          <p:cNvPr id="4" name="Picture 3">
            <a:extLst>
              <a:ext uri="{FF2B5EF4-FFF2-40B4-BE49-F238E27FC236}">
                <a16:creationId xmlns:a16="http://schemas.microsoft.com/office/drawing/2014/main" id="{8B591AAE-97A1-43BC-8962-A8F81E8F41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1426407"/>
            <a:ext cx="4445140" cy="3325814"/>
          </a:xfrm>
          <a:prstGeom prst="rect">
            <a:avLst/>
          </a:prstGeom>
        </p:spPr>
      </p:pic>
    </p:spTree>
    <p:extLst>
      <p:ext uri="{BB962C8B-B14F-4D97-AF65-F5344CB8AC3E}">
        <p14:creationId xmlns:p14="http://schemas.microsoft.com/office/powerpoint/2010/main" val="360375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Random variables</a:t>
            </a:r>
          </a:p>
        </p:txBody>
      </p:sp>
      <p:sp>
        <p:nvSpPr>
          <p:cNvPr id="4" name="Rectangle 3"/>
          <p:cNvSpPr/>
          <p:nvPr/>
        </p:nvSpPr>
        <p:spPr>
          <a:xfrm>
            <a:off x="304800" y="1837968"/>
            <a:ext cx="8305800" cy="769441"/>
          </a:xfrm>
          <a:prstGeom prst="rect">
            <a:avLst/>
          </a:prstGeom>
        </p:spPr>
        <p:txBody>
          <a:bodyPr wrap="square">
            <a:spAutoFit/>
          </a:bodyPr>
          <a:lstStyle/>
          <a:p>
            <a:pPr>
              <a:spcBef>
                <a:spcPct val="20000"/>
              </a:spcBef>
              <a:buClr>
                <a:srgbClr val="333399"/>
              </a:buClr>
            </a:pPr>
            <a:r>
              <a:rPr lang="en-GB" altLang="en-US" sz="2000" dirty="0">
                <a:latin typeface="Avalon" pitchFamily="34" charset="0"/>
              </a:rPr>
              <a:t>By convention, </a:t>
            </a:r>
            <a:r>
              <a:rPr lang="en-GB" altLang="en-US" sz="2000" b="1" dirty="0">
                <a:latin typeface="Avalon" pitchFamily="34" charset="0"/>
              </a:rPr>
              <a:t>random variables </a:t>
            </a:r>
            <a:r>
              <a:rPr lang="en-GB" altLang="en-US" sz="2000" dirty="0">
                <a:latin typeface="Avalon" pitchFamily="34" charset="0"/>
              </a:rPr>
              <a:t>are labelled using </a:t>
            </a:r>
            <a:r>
              <a:rPr lang="en-GB" altLang="en-US" sz="2000" b="1" dirty="0">
                <a:latin typeface="Avalon" pitchFamily="34" charset="0"/>
              </a:rPr>
              <a:t>capital letters</a:t>
            </a:r>
          </a:p>
          <a:p>
            <a:pPr>
              <a:spcBef>
                <a:spcPct val="20000"/>
              </a:spcBef>
              <a:buClr>
                <a:srgbClr val="333399"/>
              </a:buClr>
            </a:pPr>
            <a:r>
              <a:rPr lang="en-GB" altLang="en-US" sz="2000" dirty="0">
                <a:latin typeface="Avalon" pitchFamily="34" charset="0"/>
              </a:rPr>
              <a:t>	For example, </a:t>
            </a:r>
            <a:r>
              <a:rPr lang="en-GB" altLang="en-US" sz="2000" b="1" dirty="0"/>
              <a:t>X,</a:t>
            </a:r>
            <a:r>
              <a:rPr lang="en-GB" altLang="en-US" sz="2000" dirty="0"/>
              <a:t> </a:t>
            </a:r>
            <a:r>
              <a:rPr lang="en-GB" altLang="en-US" sz="2000" b="1" dirty="0"/>
              <a:t>Y, etc.</a:t>
            </a:r>
          </a:p>
        </p:txBody>
      </p:sp>
      <p:sp>
        <p:nvSpPr>
          <p:cNvPr id="7" name="Rectangle 6"/>
          <p:cNvSpPr/>
          <p:nvPr/>
        </p:nvSpPr>
        <p:spPr>
          <a:xfrm>
            <a:off x="304800" y="2964359"/>
            <a:ext cx="8305800" cy="1077218"/>
          </a:xfrm>
          <a:prstGeom prst="rect">
            <a:avLst/>
          </a:prstGeom>
        </p:spPr>
        <p:txBody>
          <a:bodyPr wrap="square">
            <a:spAutoFit/>
          </a:bodyPr>
          <a:lstStyle/>
          <a:p>
            <a:pPr>
              <a:spcBef>
                <a:spcPct val="20000"/>
              </a:spcBef>
              <a:buClr>
                <a:srgbClr val="333399"/>
              </a:buClr>
            </a:pPr>
            <a:r>
              <a:rPr lang="en-GB" altLang="en-US" sz="2000" dirty="0">
                <a:latin typeface="Avalon" pitchFamily="34" charset="0"/>
              </a:rPr>
              <a:t>And particular </a:t>
            </a:r>
            <a:r>
              <a:rPr lang="en-GB" altLang="en-US" sz="2000" b="1" dirty="0">
                <a:latin typeface="Avalon" pitchFamily="34" charset="0"/>
              </a:rPr>
              <a:t>values</a:t>
            </a:r>
            <a:r>
              <a:rPr lang="en-GB" altLang="en-US" sz="2000" dirty="0">
                <a:latin typeface="Avalon" pitchFamily="34" charset="0"/>
              </a:rPr>
              <a:t> of the random variables are labelled with </a:t>
            </a:r>
            <a:r>
              <a:rPr lang="en-GB" altLang="en-US" sz="2000" b="1" dirty="0">
                <a:latin typeface="Avalon" pitchFamily="34" charset="0"/>
              </a:rPr>
              <a:t>lower case </a:t>
            </a:r>
            <a:r>
              <a:rPr lang="en-GB" altLang="en-US" sz="2000" dirty="0">
                <a:latin typeface="Avalon" pitchFamily="34" charset="0"/>
              </a:rPr>
              <a:t>letters</a:t>
            </a:r>
          </a:p>
          <a:p>
            <a:pPr>
              <a:spcBef>
                <a:spcPct val="20000"/>
              </a:spcBef>
              <a:buClr>
                <a:srgbClr val="333399"/>
              </a:buClr>
            </a:pPr>
            <a:r>
              <a:rPr lang="en-GB" altLang="en-US" sz="2000" dirty="0">
                <a:latin typeface="Avalon" pitchFamily="34" charset="0"/>
              </a:rPr>
              <a:t>	For example, </a:t>
            </a:r>
            <a:r>
              <a:rPr lang="en-GB" altLang="en-US" sz="2000" b="1" dirty="0"/>
              <a:t>X</a:t>
            </a:r>
            <a:r>
              <a:rPr lang="en-GB" altLang="en-US" sz="2000" dirty="0">
                <a:latin typeface="Avalon" pitchFamily="34" charset="0"/>
              </a:rPr>
              <a:t> can take a particular value </a:t>
            </a:r>
            <a:r>
              <a:rPr lang="en-GB" altLang="en-US" sz="2000" b="1" i="1" dirty="0"/>
              <a:t>x</a:t>
            </a:r>
          </a:p>
        </p:txBody>
      </p:sp>
      <p:sp>
        <p:nvSpPr>
          <p:cNvPr id="8" name="Rectangle 7"/>
          <p:cNvSpPr/>
          <p:nvPr/>
        </p:nvSpPr>
        <p:spPr>
          <a:xfrm>
            <a:off x="304800" y="4335959"/>
            <a:ext cx="8305800" cy="769441"/>
          </a:xfrm>
          <a:prstGeom prst="rect">
            <a:avLst/>
          </a:prstGeom>
        </p:spPr>
        <p:txBody>
          <a:bodyPr wrap="square">
            <a:spAutoFit/>
          </a:bodyPr>
          <a:lstStyle/>
          <a:p>
            <a:pPr>
              <a:spcBef>
                <a:spcPct val="20000"/>
              </a:spcBef>
              <a:buClr>
                <a:srgbClr val="333399"/>
              </a:buClr>
            </a:pPr>
            <a:r>
              <a:rPr lang="en-GB" altLang="en-US" sz="2000" dirty="0">
                <a:latin typeface="Avalon" pitchFamily="34" charset="0"/>
              </a:rPr>
              <a:t>The probability of that particular value is denoted as </a:t>
            </a:r>
            <a:r>
              <a:rPr lang="en-GB" altLang="en-US" sz="2000" b="1" dirty="0">
                <a:latin typeface="Avalon" pitchFamily="34" charset="0"/>
              </a:rPr>
              <a:t>p(</a:t>
            </a:r>
            <a:r>
              <a:rPr lang="en-GB" altLang="en-US" sz="2000" b="1" dirty="0"/>
              <a:t>X</a:t>
            </a:r>
            <a:r>
              <a:rPr lang="en-GB" altLang="en-US" sz="2000" b="1" dirty="0">
                <a:latin typeface="Avalon" pitchFamily="34" charset="0"/>
              </a:rPr>
              <a:t>=</a:t>
            </a:r>
            <a:r>
              <a:rPr lang="en-GB" altLang="en-US" sz="2000" b="1" i="1" dirty="0"/>
              <a:t>x</a:t>
            </a:r>
            <a:r>
              <a:rPr lang="en-GB" altLang="en-US" sz="2000" b="1" dirty="0">
                <a:latin typeface="Avalon" pitchFamily="34" charset="0"/>
              </a:rPr>
              <a:t>)</a:t>
            </a:r>
          </a:p>
          <a:p>
            <a:pPr>
              <a:spcBef>
                <a:spcPct val="20000"/>
              </a:spcBef>
              <a:buClr>
                <a:srgbClr val="333399"/>
              </a:buClr>
            </a:pPr>
            <a:r>
              <a:rPr lang="en-GB" altLang="en-US" sz="2000" dirty="0">
                <a:latin typeface="Avalon" pitchFamily="34" charset="0"/>
              </a:rPr>
              <a:t>	or simply </a:t>
            </a:r>
            <a:r>
              <a:rPr lang="en-GB" altLang="en-US" sz="2000" b="1" dirty="0">
                <a:latin typeface="Avalon" pitchFamily="34" charset="0"/>
              </a:rPr>
              <a:t>p(</a:t>
            </a:r>
            <a:r>
              <a:rPr lang="en-GB" altLang="en-US" sz="2000" b="1" i="1" dirty="0"/>
              <a:t>x</a:t>
            </a:r>
            <a:r>
              <a:rPr lang="en-GB" altLang="en-US" sz="2000" b="1" dirty="0">
                <a:latin typeface="Avalon" pitchFamily="34" charset="0"/>
              </a:rPr>
              <a:t>)</a:t>
            </a:r>
            <a:r>
              <a:rPr lang="en-GB" altLang="en-US" sz="2000" dirty="0">
                <a:latin typeface="Avalon" pitchFamily="34" charset="0"/>
              </a:rPr>
              <a:t> if only one variable is discussed</a:t>
            </a:r>
            <a:endParaRPr lang="en-US" altLang="en-US" sz="2000" b="1" dirty="0">
              <a:latin typeface="Avalon" pitchFamily="34" charset="0"/>
            </a:endParaRPr>
          </a:p>
        </p:txBody>
      </p:sp>
      <p:sp>
        <p:nvSpPr>
          <p:cNvPr id="9" name="Rectangle 8"/>
          <p:cNvSpPr/>
          <p:nvPr/>
        </p:nvSpPr>
        <p:spPr>
          <a:xfrm>
            <a:off x="304800" y="914400"/>
            <a:ext cx="8077200" cy="707886"/>
          </a:xfrm>
          <a:prstGeom prst="rect">
            <a:avLst/>
          </a:prstGeom>
        </p:spPr>
        <p:txBody>
          <a:bodyPr wrap="square">
            <a:spAutoFit/>
          </a:bodyPr>
          <a:lstStyle/>
          <a:p>
            <a:r>
              <a:rPr lang="en-GB" altLang="en-US" sz="2000" dirty="0">
                <a:latin typeface="Avalon" pitchFamily="34" charset="0"/>
              </a:rPr>
              <a:t>A </a:t>
            </a:r>
            <a:r>
              <a:rPr lang="en-GB" altLang="en-US" sz="2000" b="1" dirty="0">
                <a:solidFill>
                  <a:srgbClr val="333399"/>
                </a:solidFill>
                <a:latin typeface="Avalon" pitchFamily="34" charset="0"/>
              </a:rPr>
              <a:t>random variable</a:t>
            </a:r>
            <a:r>
              <a:rPr lang="en-GB" altLang="en-US" sz="2000" b="1" dirty="0">
                <a:latin typeface="Avalon" pitchFamily="34" charset="0"/>
              </a:rPr>
              <a:t> </a:t>
            </a:r>
            <a:r>
              <a:rPr lang="en-GB" altLang="en-US" sz="2000" dirty="0">
                <a:latin typeface="Avalon" pitchFamily="34" charset="0"/>
              </a:rPr>
              <a:t>is a </a:t>
            </a:r>
            <a:r>
              <a:rPr lang="en-GB" altLang="en-US" sz="2000" b="1" dirty="0">
                <a:latin typeface="Avalon" pitchFamily="34" charset="0"/>
              </a:rPr>
              <a:t>numeric</a:t>
            </a:r>
            <a:r>
              <a:rPr lang="en-GB" altLang="en-US" sz="2000" dirty="0">
                <a:latin typeface="Avalon" pitchFamily="34" charset="0"/>
              </a:rPr>
              <a:t> variable that </a:t>
            </a:r>
            <a:r>
              <a:rPr lang="en-GB" altLang="en-US" sz="2000" b="1" dirty="0">
                <a:latin typeface="Avalon" pitchFamily="34" charset="0"/>
              </a:rPr>
              <a:t>takes different values </a:t>
            </a:r>
            <a:r>
              <a:rPr lang="en-GB" altLang="en-US" sz="2000" dirty="0">
                <a:latin typeface="Avalon" pitchFamily="34" charset="0"/>
              </a:rPr>
              <a:t>according to </a:t>
            </a:r>
            <a:r>
              <a:rPr lang="en-GB" altLang="en-US" sz="2000" b="1" dirty="0">
                <a:latin typeface="Avalon" pitchFamily="34" charset="0"/>
              </a:rPr>
              <a:t>chance</a:t>
            </a:r>
            <a:endParaRPr lang="en-GB" sz="2000" b="1" dirty="0"/>
          </a:p>
        </p:txBody>
      </p:sp>
    </p:spTree>
    <p:extLst>
      <p:ext uri="{BB962C8B-B14F-4D97-AF65-F5344CB8AC3E}">
        <p14:creationId xmlns:p14="http://schemas.microsoft.com/office/powerpoint/2010/main" val="325339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#4 B</a:t>
            </a:r>
          </a:p>
        </p:txBody>
      </p:sp>
      <p:sp>
        <p:nvSpPr>
          <p:cNvPr id="3" name="Content Placeholder 2"/>
          <p:cNvSpPr>
            <a:spLocks noGrp="1"/>
          </p:cNvSpPr>
          <p:nvPr>
            <p:ph idx="1"/>
          </p:nvPr>
        </p:nvSpPr>
        <p:spPr/>
        <p:txBody>
          <a:bodyPr/>
          <a:lstStyle/>
          <a:p>
            <a:r>
              <a:rPr lang="en-GB" dirty="0"/>
              <a:t>We calculate "area under the curve" for continuous probability distribution as continuous variables have infinite possible values so adding is not possible. Also note that probability of any single value is zero in this case.</a:t>
            </a:r>
          </a:p>
        </p:txBody>
      </p:sp>
    </p:spTree>
    <p:extLst>
      <p:ext uri="{BB962C8B-B14F-4D97-AF65-F5344CB8AC3E}">
        <p14:creationId xmlns:p14="http://schemas.microsoft.com/office/powerpoint/2010/main" val="1979580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19600"/>
            <a:ext cx="8229600" cy="1249363"/>
          </a:xfrm>
        </p:spPr>
        <p:txBody>
          <a:bodyPr/>
          <a:lstStyle/>
          <a:p>
            <a:pPr marL="0" indent="0">
              <a:buNone/>
            </a:pPr>
            <a:r>
              <a:rPr lang="en-GB" b="1" dirty="0"/>
              <a:t>10 Minutes Break</a:t>
            </a:r>
          </a:p>
        </p:txBody>
      </p:sp>
    </p:spTree>
    <p:extLst>
      <p:ext uri="{BB962C8B-B14F-4D97-AF65-F5344CB8AC3E}">
        <p14:creationId xmlns:p14="http://schemas.microsoft.com/office/powerpoint/2010/main" val="899535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Contents</a:t>
            </a:r>
          </a:p>
        </p:txBody>
      </p:sp>
      <p:graphicFrame>
        <p:nvGraphicFramePr>
          <p:cNvPr id="4" name="Diagram 3"/>
          <p:cNvGraphicFramePr/>
          <p:nvPr>
            <p:extLst>
              <p:ext uri="{D42A27DB-BD31-4B8C-83A1-F6EECF244321}">
                <p14:modId xmlns:p14="http://schemas.microsoft.com/office/powerpoint/2010/main" val="3827058385"/>
              </p:ext>
            </p:extLst>
          </p:nvPr>
        </p:nvGraphicFramePr>
        <p:xfrm>
          <a:off x="685800" y="1295400"/>
          <a:ext cx="7848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Rectangle 24"/>
          <p:cNvSpPr/>
          <p:nvPr/>
        </p:nvSpPr>
        <p:spPr>
          <a:xfrm>
            <a:off x="1963630" y="2133600"/>
            <a:ext cx="5046769"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lvl="0" defTabSz="933450">
              <a:lnSpc>
                <a:spcPct val="90000"/>
              </a:lnSpc>
              <a:spcBef>
                <a:spcPct val="0"/>
              </a:spcBef>
              <a:spcAft>
                <a:spcPct val="35000"/>
              </a:spcAft>
            </a:pPr>
            <a:r>
              <a:rPr lang="en-GB" sz="1600" b="1" kern="1200" dirty="0">
                <a:solidFill>
                  <a:schemeClr val="bg1">
                    <a:lumMod val="85000"/>
                  </a:schemeClr>
                </a:solidFill>
              </a:rPr>
              <a:t>Random </a:t>
            </a:r>
            <a:r>
              <a:rPr lang="en-GB" sz="1600" b="1" dirty="0">
                <a:solidFill>
                  <a:schemeClr val="bg1">
                    <a:lumMod val="85000"/>
                  </a:schemeClr>
                </a:solidFill>
              </a:rPr>
              <a:t>Variables &amp; Probability Distributions </a:t>
            </a:r>
            <a:endParaRPr lang="en-GB" sz="1600" b="1" kern="1200" dirty="0">
              <a:solidFill>
                <a:schemeClr val="bg1">
                  <a:lumMod val="85000"/>
                </a:schemeClr>
              </a:solidFill>
            </a:endParaRPr>
          </a:p>
        </p:txBody>
      </p:sp>
      <p:sp>
        <p:nvSpPr>
          <p:cNvPr id="26" name="Rectangle 25"/>
          <p:cNvSpPr/>
          <p:nvPr/>
        </p:nvSpPr>
        <p:spPr>
          <a:xfrm>
            <a:off x="2899330" y="3124200"/>
            <a:ext cx="3196388" cy="313932"/>
          </a:xfrm>
          <a:prstGeom prst="rect">
            <a:avLst/>
          </a:prstGeom>
        </p:spPr>
        <p:txBody>
          <a:bodyPr wrap="none">
            <a:spAutoFit/>
          </a:bodyPr>
          <a:lstStyle/>
          <a:p>
            <a:pPr lvl="0" defTabSz="800100">
              <a:lnSpc>
                <a:spcPct val="90000"/>
              </a:lnSpc>
              <a:spcBef>
                <a:spcPct val="0"/>
              </a:spcBef>
              <a:spcAft>
                <a:spcPct val="35000"/>
              </a:spcAft>
            </a:pPr>
            <a:r>
              <a:rPr lang="en-GB" sz="1600" b="1" dirty="0">
                <a:solidFill>
                  <a:schemeClr val="bg1">
                    <a:lumMod val="85000"/>
                  </a:schemeClr>
                </a:solidFill>
              </a:rPr>
              <a:t>Continuous Probability Distribution</a:t>
            </a:r>
          </a:p>
        </p:txBody>
      </p:sp>
      <p:sp>
        <p:nvSpPr>
          <p:cNvPr id="27" name="Rectangle 26"/>
          <p:cNvSpPr/>
          <p:nvPr/>
        </p:nvSpPr>
        <p:spPr>
          <a:xfrm>
            <a:off x="2496000" y="2611800"/>
            <a:ext cx="3600000"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lvl="0" defTabSz="933450">
              <a:lnSpc>
                <a:spcPct val="90000"/>
              </a:lnSpc>
              <a:spcBef>
                <a:spcPct val="0"/>
              </a:spcBef>
              <a:spcAft>
                <a:spcPct val="35000"/>
              </a:spcAft>
            </a:pPr>
            <a:r>
              <a:rPr lang="en-GB" sz="1600" b="1" kern="1200" dirty="0">
                <a:solidFill>
                  <a:schemeClr val="bg1">
                    <a:lumMod val="85000"/>
                  </a:schemeClr>
                </a:solidFill>
              </a:rPr>
              <a:t>Discrete Probability Distribution</a:t>
            </a:r>
          </a:p>
        </p:txBody>
      </p:sp>
      <p:sp>
        <p:nvSpPr>
          <p:cNvPr id="28" name="Rectangle 27"/>
          <p:cNvSpPr/>
          <p:nvPr/>
        </p:nvSpPr>
        <p:spPr>
          <a:xfrm>
            <a:off x="3693831" y="4220238"/>
            <a:ext cx="3600000"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defTabSz="666750">
              <a:lnSpc>
                <a:spcPct val="90000"/>
              </a:lnSpc>
              <a:spcBef>
                <a:spcPct val="0"/>
              </a:spcBef>
              <a:spcAft>
                <a:spcPct val="35000"/>
              </a:spcAft>
            </a:pPr>
            <a:r>
              <a:rPr lang="en-GB" sz="1600" dirty="0"/>
              <a:t>Standardized Normal Distribution</a:t>
            </a:r>
          </a:p>
        </p:txBody>
      </p:sp>
      <p:sp>
        <p:nvSpPr>
          <p:cNvPr id="29" name="Rectangle 28"/>
          <p:cNvSpPr/>
          <p:nvPr/>
        </p:nvSpPr>
        <p:spPr>
          <a:xfrm>
            <a:off x="3329306" y="3657600"/>
            <a:ext cx="5357494"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defTabSz="933450">
              <a:lnSpc>
                <a:spcPct val="90000"/>
              </a:lnSpc>
              <a:spcBef>
                <a:spcPct val="0"/>
              </a:spcBef>
              <a:spcAft>
                <a:spcPct val="35000"/>
              </a:spcAft>
            </a:pPr>
            <a:r>
              <a:rPr lang="en-GB" sz="1600" b="1" kern="1200" dirty="0">
                <a:solidFill>
                  <a:srgbClr val="FF0000"/>
                </a:solidFill>
              </a:rPr>
              <a:t>Normal </a:t>
            </a:r>
            <a:r>
              <a:rPr lang="en-GB" sz="1600" b="1" dirty="0">
                <a:solidFill>
                  <a:srgbClr val="FF0000"/>
                </a:solidFill>
              </a:rPr>
              <a:t>Distribution</a:t>
            </a:r>
            <a:endParaRPr lang="en-GB" sz="1600" b="1" kern="1200" dirty="0">
              <a:solidFill>
                <a:srgbClr val="FF0000"/>
              </a:solidFill>
            </a:endParaRPr>
          </a:p>
        </p:txBody>
      </p:sp>
      <p:sp>
        <p:nvSpPr>
          <p:cNvPr id="31" name="Oval 30"/>
          <p:cNvSpPr/>
          <p:nvPr/>
        </p:nvSpPr>
        <p:spPr>
          <a:xfrm>
            <a:off x="2219131" y="2819400"/>
            <a:ext cx="76200" cy="76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sp>
        <p:nvSpPr>
          <p:cNvPr id="32" name="Oval 31"/>
          <p:cNvSpPr/>
          <p:nvPr/>
        </p:nvSpPr>
        <p:spPr>
          <a:xfrm>
            <a:off x="2590800" y="3264932"/>
            <a:ext cx="152400" cy="152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sp>
        <p:nvSpPr>
          <p:cNvPr id="33" name="Oval 32"/>
          <p:cNvSpPr/>
          <p:nvPr/>
        </p:nvSpPr>
        <p:spPr>
          <a:xfrm>
            <a:off x="2893154" y="3739206"/>
            <a:ext cx="239283" cy="2240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sp>
        <p:nvSpPr>
          <p:cNvPr id="34" name="Oval 33"/>
          <p:cNvSpPr/>
          <p:nvPr/>
        </p:nvSpPr>
        <p:spPr>
          <a:xfrm>
            <a:off x="3132438" y="4314314"/>
            <a:ext cx="265924" cy="2659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sp>
        <p:nvSpPr>
          <p:cNvPr id="35" name="Oval 34"/>
          <p:cNvSpPr/>
          <p:nvPr/>
        </p:nvSpPr>
        <p:spPr>
          <a:xfrm>
            <a:off x="1744362" y="2417400"/>
            <a:ext cx="76200" cy="76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pic>
        <p:nvPicPr>
          <p:cNvPr id="36" name="Picture 4" descr="https://dr282zn36sxxg.cloudfront.net/datastreams/f-d%3A02eaac3e3d337c04d397467649ef227c4391be0aca7a50568c6679b6%2BIMAGE%2BIMAGE.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84169" y="1295400"/>
            <a:ext cx="1459831"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853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dirty="0"/>
              <a:t>Normal Distribution</a:t>
            </a:r>
            <a:endParaRPr lang="en-GB" dirty="0"/>
          </a:p>
        </p:txBody>
      </p:sp>
      <p:sp>
        <p:nvSpPr>
          <p:cNvPr id="3" name="Rectangle 2"/>
          <p:cNvSpPr/>
          <p:nvPr/>
        </p:nvSpPr>
        <p:spPr>
          <a:xfrm>
            <a:off x="304800" y="649069"/>
            <a:ext cx="4572000" cy="707886"/>
          </a:xfrm>
          <a:prstGeom prst="rect">
            <a:avLst/>
          </a:prstGeom>
        </p:spPr>
        <p:txBody>
          <a:bodyPr>
            <a:spAutoFit/>
          </a:bodyPr>
          <a:lstStyle/>
          <a:p>
            <a:r>
              <a:rPr lang="en-GB" altLang="en-US" sz="2000" dirty="0"/>
              <a:t>also known as the </a:t>
            </a:r>
            <a:r>
              <a:rPr lang="en-GB" altLang="en-US" sz="2000" b="1" dirty="0"/>
              <a:t>Gaussian Distribution</a:t>
            </a:r>
            <a:br>
              <a:rPr lang="en-US" altLang="en-US" sz="2000" dirty="0"/>
            </a:br>
            <a:endParaRPr lang="en-GB" sz="2000" dirty="0"/>
          </a:p>
        </p:txBody>
      </p:sp>
      <p:grpSp>
        <p:nvGrpSpPr>
          <p:cNvPr id="5" name="Group 4"/>
          <p:cNvGrpSpPr/>
          <p:nvPr/>
        </p:nvGrpSpPr>
        <p:grpSpPr>
          <a:xfrm>
            <a:off x="304800" y="1412875"/>
            <a:ext cx="7848600" cy="1519766"/>
            <a:chOff x="304800" y="1412875"/>
            <a:chExt cx="7848600" cy="1519766"/>
          </a:xfrm>
        </p:grpSpPr>
        <p:sp>
          <p:nvSpPr>
            <p:cNvPr id="13" name="Rectangle 6"/>
            <p:cNvSpPr>
              <a:spLocks noChangeArrowheads="1"/>
            </p:cNvSpPr>
            <p:nvPr/>
          </p:nvSpPr>
          <p:spPr bwMode="auto">
            <a:xfrm>
              <a:off x="304800" y="1412875"/>
              <a:ext cx="7848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spcBef>
                  <a:spcPct val="20000"/>
                </a:spcBef>
                <a:buClr>
                  <a:srgbClr val="333399"/>
                </a:buClr>
              </a:pPr>
              <a:r>
                <a:rPr lang="en-GB" altLang="en-US" sz="2000" dirty="0">
                  <a:latin typeface="+mn-lt"/>
                </a:rPr>
                <a:t>The mathematical model for normal distribution is:-</a:t>
              </a:r>
            </a:p>
          </p:txBody>
        </p:sp>
        <p:pic>
          <p:nvPicPr>
            <p:cNvPr id="1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828800"/>
              <a:ext cx="3240088" cy="1103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mc:AlternateContent xmlns:mc="http://schemas.openxmlformats.org/markup-compatibility/2006" xmlns:a14="http://schemas.microsoft.com/office/drawing/2010/main">
        <mc:Choice Requires="a14">
          <p:sp>
            <p:nvSpPr>
              <p:cNvPr id="15" name="Rectangle 6"/>
              <p:cNvSpPr>
                <a:spLocks noChangeArrowheads="1"/>
              </p:cNvSpPr>
              <p:nvPr/>
            </p:nvSpPr>
            <p:spPr bwMode="auto">
              <a:xfrm>
                <a:off x="304800" y="3276600"/>
                <a:ext cx="7848600" cy="952500"/>
              </a:xfrm>
              <a:prstGeom prst="rect">
                <a:avLst/>
              </a:prstGeom>
              <a:noFill/>
              <a:ln>
                <a:noFill/>
              </a:ln>
              <a:effectLst/>
              <a:extLst>
                <a:ext uri="{909E8E84-426E-40DD-AFC4-6F175D3DCCD1}">
                  <a14:hiddenFill>
                    <a:solidFill>
                      <a:schemeClr val="accent1"/>
                    </a:solidFill>
                  </a14:hiddenFill>
                </a:ext>
                <a:ext uri="{91240B29-F687-4F45-9708-019B960494DF}">
                  <a14:hiddenLine w="12699">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spcBef>
                    <a:spcPct val="20000"/>
                  </a:spcBef>
                  <a:buClr>
                    <a:srgbClr val="333399"/>
                  </a:buClr>
                </a:pPr>
                <a:r>
                  <a:rPr lang="en-GB" altLang="en-US" sz="2000" dirty="0">
                    <a:latin typeface="+mn-lt"/>
                  </a:rPr>
                  <a:t>This equation has two parameters </a:t>
                </a:r>
                <a14:m>
                  <m:oMath xmlns:m="http://schemas.openxmlformats.org/officeDocument/2006/math">
                    <m:r>
                      <a:rPr lang="ko-KR" altLang="en-GB" sz="2000" i="1">
                        <a:latin typeface="Cambria Math"/>
                      </a:rPr>
                      <m:t>𝜇</m:t>
                    </m:r>
                    <m:r>
                      <a:rPr lang="ko-KR" altLang="en-GB" sz="2000" i="1">
                        <a:latin typeface="Cambria Math"/>
                      </a:rPr>
                      <m:t> </m:t>
                    </m:r>
                  </m:oMath>
                </a14:m>
                <a:r>
                  <a:rPr lang="en-US" altLang="en-US" sz="2000" dirty="0">
                    <a:latin typeface="+mn-lt"/>
                    <a:sym typeface="GreekMathSymbols" pitchFamily="34" charset="2"/>
                  </a:rPr>
                  <a:t>and </a:t>
                </a:r>
                <a14:m>
                  <m:oMath xmlns:m="http://schemas.openxmlformats.org/officeDocument/2006/math">
                    <m:r>
                      <a:rPr lang="ko-KR" altLang="en-GB" sz="2000" i="1">
                        <a:latin typeface="Cambria Math"/>
                      </a:rPr>
                      <m:t>𝜎</m:t>
                    </m:r>
                  </m:oMath>
                </a14:m>
                <a:r>
                  <a:rPr lang="en-US" altLang="en-US" sz="2000" dirty="0">
                    <a:latin typeface="+mn-lt"/>
                    <a:sym typeface="GreekMathSymbols" pitchFamily="34" charset="2"/>
                  </a:rPr>
                  <a:t> </a:t>
                </a:r>
              </a:p>
              <a:p>
                <a:pPr marL="0" indent="0">
                  <a:spcBef>
                    <a:spcPct val="20000"/>
                  </a:spcBef>
                  <a:buClr>
                    <a:srgbClr val="333399"/>
                  </a:buClr>
                </a:pPr>
                <a:r>
                  <a:rPr lang="en-US" altLang="en-US" sz="2000" dirty="0">
                    <a:latin typeface="+mn-lt"/>
                    <a:sym typeface="GreekMathSymbols" pitchFamily="34" charset="2"/>
                  </a:rPr>
                  <a:t>	(other elements of the equation are constants)</a:t>
                </a:r>
              </a:p>
            </p:txBody>
          </p:sp>
        </mc:Choice>
        <mc:Fallback xmlns="">
          <p:sp>
            <p:nvSpPr>
              <p:cNvPr id="15" name="Rectangle 6"/>
              <p:cNvSpPr>
                <a:spLocks noRot="1" noChangeAspect="1" noMove="1" noResize="1" noEditPoints="1" noAdjustHandles="1" noChangeArrowheads="1" noChangeShapeType="1" noTextEdit="1"/>
              </p:cNvSpPr>
              <p:nvPr/>
            </p:nvSpPr>
            <p:spPr bwMode="auto">
              <a:xfrm>
                <a:off x="304800" y="3276600"/>
                <a:ext cx="7848600" cy="952500"/>
              </a:xfrm>
              <a:prstGeom prst="rect">
                <a:avLst/>
              </a:prstGeom>
              <a:blipFill rotWithShape="1">
                <a:blip r:embed="rId4"/>
                <a:stretch>
                  <a:fillRect l="-854" t="-384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04800" y="4267200"/>
                <a:ext cx="7696200" cy="817019"/>
              </a:xfrm>
              <a:prstGeom prst="rect">
                <a:avLst/>
              </a:prstGeom>
            </p:spPr>
            <p:txBody>
              <a:bodyPr wrap="square">
                <a:spAutoFit/>
              </a:bodyPr>
              <a:lstStyle/>
              <a:p>
                <a:pPr>
                  <a:spcBef>
                    <a:spcPct val="20000"/>
                  </a:spcBef>
                  <a:buClr>
                    <a:srgbClr val="333399"/>
                  </a:buClr>
                </a:pPr>
                <a:r>
                  <a:rPr lang="en-GB" altLang="en-US" sz="2000" dirty="0">
                    <a:sym typeface="GreekMathSymbols" pitchFamily="34" charset="2"/>
                  </a:rPr>
                  <a:t>When X approximates a normal distribution</a:t>
                </a:r>
              </a:p>
              <a:p>
                <a:pPr>
                  <a:spcBef>
                    <a:spcPct val="20000"/>
                  </a:spcBef>
                  <a:buClr>
                    <a:srgbClr val="333399"/>
                  </a:buClr>
                </a:pPr>
                <a:r>
                  <a:rPr lang="en-GB" altLang="en-US" sz="2000" dirty="0">
                    <a:sym typeface="GreekMathSymbols" pitchFamily="34" charset="2"/>
                  </a:rPr>
                  <a:t>	We use notation as:  </a:t>
                </a:r>
                <a:r>
                  <a:rPr lang="en-GB" altLang="en-US" sz="2000" b="1" dirty="0">
                    <a:sym typeface="GreekMathSymbols" pitchFamily="34" charset="2"/>
                  </a:rPr>
                  <a:t> </a:t>
                </a:r>
                <a14:m>
                  <m:oMath xmlns:m="http://schemas.openxmlformats.org/officeDocument/2006/math">
                    <m:r>
                      <a:rPr lang="en-GB" altLang="ko-KR" sz="2000" b="1" i="0" smtClean="0">
                        <a:latin typeface="Cambria Math"/>
                      </a:rPr>
                      <m:t>𝐗</m:t>
                    </m:r>
                    <m:r>
                      <a:rPr lang="en-GB" altLang="ko-KR" sz="2000" b="1" i="1" smtClean="0">
                        <a:latin typeface="Cambria Math"/>
                      </a:rPr>
                      <m:t> </m:t>
                    </m:r>
                    <m:r>
                      <a:rPr lang="en-GB" altLang="ko-KR" sz="2000" b="1" i="1" smtClean="0">
                        <a:latin typeface="Cambria Math"/>
                        <a:ea typeface="Cambria Math"/>
                      </a:rPr>
                      <m:t>~ </m:t>
                    </m:r>
                    <m:r>
                      <a:rPr lang="en-GB" altLang="ko-KR" sz="2000" b="1" i="1" smtClean="0">
                        <a:latin typeface="Cambria Math"/>
                        <a:ea typeface="Cambria Math"/>
                      </a:rPr>
                      <m:t>𝑵</m:t>
                    </m:r>
                    <m:d>
                      <m:dPr>
                        <m:ctrlPr>
                          <a:rPr lang="en-GB" altLang="ko-KR" sz="2000" b="1" i="1" smtClean="0">
                            <a:latin typeface="Cambria Math" panose="02040503050406030204" pitchFamily="18" charset="0"/>
                            <a:ea typeface="Cambria Math"/>
                          </a:rPr>
                        </m:ctrlPr>
                      </m:dPr>
                      <m:e>
                        <m:r>
                          <a:rPr lang="ko-KR" altLang="en-GB" sz="2000" b="1" i="1">
                            <a:latin typeface="Cambria Math"/>
                          </a:rPr>
                          <m:t>𝝁</m:t>
                        </m:r>
                        <m:r>
                          <a:rPr lang="en-GB" altLang="ko-KR" sz="2000" b="1" i="1" smtClean="0">
                            <a:latin typeface="Cambria Math"/>
                          </a:rPr>
                          <m:t>,</m:t>
                        </m:r>
                        <m:sSup>
                          <m:sSupPr>
                            <m:ctrlPr>
                              <a:rPr lang="en-GB" altLang="ko-KR" sz="2000" b="1" i="1" smtClean="0">
                                <a:latin typeface="Cambria Math" panose="02040503050406030204" pitchFamily="18" charset="0"/>
                              </a:rPr>
                            </m:ctrlPr>
                          </m:sSupPr>
                          <m:e>
                            <m:r>
                              <a:rPr lang="ko-KR" altLang="en-GB" sz="2000" b="1" i="1">
                                <a:latin typeface="Cambria Math"/>
                              </a:rPr>
                              <m:t>𝝈</m:t>
                            </m:r>
                          </m:e>
                          <m:sup>
                            <m:r>
                              <a:rPr lang="en-GB" altLang="ko-KR" sz="2000" b="1" i="1" smtClean="0">
                                <a:latin typeface="Cambria Math"/>
                              </a:rPr>
                              <m:t>𝟐</m:t>
                            </m:r>
                          </m:sup>
                        </m:sSup>
                      </m:e>
                    </m:d>
                  </m:oMath>
                </a14:m>
                <a:endParaRPr lang="en-GB" altLang="en-US" sz="2000" b="1" dirty="0">
                  <a:sym typeface="GreekMathSymbols" pitchFamily="34" charset="2"/>
                </a:endParaRPr>
              </a:p>
            </p:txBody>
          </p:sp>
        </mc:Choice>
        <mc:Fallback xmlns="">
          <p:sp>
            <p:nvSpPr>
              <p:cNvPr id="4" name="Rectangle 3"/>
              <p:cNvSpPr>
                <a:spLocks noRot="1" noChangeAspect="1" noMove="1" noResize="1" noEditPoints="1" noAdjustHandles="1" noChangeArrowheads="1" noChangeShapeType="1" noTextEdit="1"/>
              </p:cNvSpPr>
              <p:nvPr/>
            </p:nvSpPr>
            <p:spPr>
              <a:xfrm>
                <a:off x="304800" y="4267200"/>
                <a:ext cx="7696200" cy="817019"/>
              </a:xfrm>
              <a:prstGeom prst="rect">
                <a:avLst/>
              </a:prstGeom>
              <a:blipFill rotWithShape="1">
                <a:blip r:embed="rId5"/>
                <a:stretch>
                  <a:fillRect l="-792" t="-3731" b="-10448"/>
                </a:stretch>
              </a:blipFill>
            </p:spPr>
            <p:txBody>
              <a:bodyPr/>
              <a:lstStyle/>
              <a:p>
                <a:r>
                  <a:rPr lang="en-GB">
                    <a:noFill/>
                  </a:rPr>
                  <a:t> </a:t>
                </a:r>
              </a:p>
            </p:txBody>
          </p:sp>
        </mc:Fallback>
      </mc:AlternateContent>
      <p:pic>
        <p:nvPicPr>
          <p:cNvPr id="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2819400"/>
            <a:ext cx="2693820" cy="222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50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9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362" y="1392910"/>
            <a:ext cx="4562475" cy="3769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GB" altLang="en-US" dirty="0"/>
              <a:t>Normal Distribution</a:t>
            </a:r>
            <a:endParaRPr lang="en-GB" dirty="0"/>
          </a:p>
        </p:txBody>
      </p:sp>
      <p:sp>
        <p:nvSpPr>
          <p:cNvPr id="3" name="Rectangle 2"/>
          <p:cNvSpPr/>
          <p:nvPr/>
        </p:nvSpPr>
        <p:spPr>
          <a:xfrm>
            <a:off x="685800" y="609600"/>
            <a:ext cx="4572000" cy="707886"/>
          </a:xfrm>
          <a:prstGeom prst="rect">
            <a:avLst/>
          </a:prstGeom>
        </p:spPr>
        <p:txBody>
          <a:bodyPr>
            <a:spAutoFit/>
          </a:bodyPr>
          <a:lstStyle/>
          <a:p>
            <a:r>
              <a:rPr lang="en-GB" altLang="en-US" sz="2000" dirty="0"/>
              <a:t>also known as the </a:t>
            </a:r>
            <a:r>
              <a:rPr lang="en-GB" altLang="en-US" sz="2000" b="1" dirty="0"/>
              <a:t>Gaussian Distribution</a:t>
            </a:r>
            <a:br>
              <a:rPr lang="en-US" altLang="en-US" sz="2000" dirty="0"/>
            </a:br>
            <a:endParaRPr lang="en-GB" sz="2000" dirty="0"/>
          </a:p>
        </p:txBody>
      </p:sp>
      <p:sp>
        <p:nvSpPr>
          <p:cNvPr id="4" name="Rectangle 3"/>
          <p:cNvSpPr/>
          <p:nvPr/>
        </p:nvSpPr>
        <p:spPr>
          <a:xfrm>
            <a:off x="304800" y="1551325"/>
            <a:ext cx="4572000" cy="400110"/>
          </a:xfrm>
          <a:prstGeom prst="rect">
            <a:avLst/>
          </a:prstGeom>
        </p:spPr>
        <p:txBody>
          <a:bodyPr>
            <a:spAutoFit/>
          </a:bodyPr>
          <a:lstStyle/>
          <a:p>
            <a:r>
              <a:rPr lang="en-US" altLang="en-US" sz="2000" dirty="0"/>
              <a:t>A bell shaped continuous probability</a:t>
            </a:r>
            <a:endParaRPr lang="en-GB" altLang="en-US" sz="2000" dirty="0">
              <a:sym typeface="GreekMathSymbols" pitchFamily="34" charset="2"/>
            </a:endParaRPr>
          </a:p>
        </p:txBody>
      </p:sp>
      <mc:AlternateContent xmlns:mc="http://schemas.openxmlformats.org/markup-compatibility/2006" xmlns:a14="http://schemas.microsoft.com/office/drawing/2010/main">
        <mc:Choice Requires="a14">
          <p:sp>
            <p:nvSpPr>
              <p:cNvPr id="9" name="Rectangle 8"/>
              <p:cNvSpPr/>
              <p:nvPr/>
            </p:nvSpPr>
            <p:spPr>
              <a:xfrm>
                <a:off x="304800" y="2263616"/>
                <a:ext cx="4572000" cy="400110"/>
              </a:xfrm>
              <a:prstGeom prst="rect">
                <a:avLst/>
              </a:prstGeom>
            </p:spPr>
            <p:txBody>
              <a:bodyPr>
                <a:spAutoFit/>
              </a:bodyPr>
              <a:lstStyle/>
              <a:p>
                <a:r>
                  <a:rPr lang="en-US" altLang="en-US" sz="2000" dirty="0"/>
                  <a:t>Symmetrical about </a:t>
                </a:r>
                <a14:m>
                  <m:oMath xmlns:m="http://schemas.openxmlformats.org/officeDocument/2006/math">
                    <m:r>
                      <a:rPr lang="en-US" altLang="en-US" sz="2000" i="1" smtClean="0">
                        <a:latin typeface="Cambria Math"/>
                        <a:ea typeface="Cambria Math"/>
                      </a:rPr>
                      <m:t>𝜇</m:t>
                    </m:r>
                  </m:oMath>
                </a14:m>
                <a:endParaRPr lang="en-US" altLang="en-US" sz="2000" dirty="0"/>
              </a:p>
            </p:txBody>
          </p:sp>
        </mc:Choice>
        <mc:Fallback xmlns="">
          <p:sp>
            <p:nvSpPr>
              <p:cNvPr id="9" name="Rectangle 8"/>
              <p:cNvSpPr>
                <a:spLocks noRot="1" noChangeAspect="1" noMove="1" noResize="1" noEditPoints="1" noAdjustHandles="1" noChangeArrowheads="1" noChangeShapeType="1" noTextEdit="1"/>
              </p:cNvSpPr>
              <p:nvPr/>
            </p:nvSpPr>
            <p:spPr>
              <a:xfrm>
                <a:off x="304800" y="2263616"/>
                <a:ext cx="4572000" cy="400110"/>
              </a:xfrm>
              <a:prstGeom prst="rect">
                <a:avLst/>
              </a:prstGeom>
              <a:blipFill rotWithShape="1">
                <a:blip r:embed="rId4"/>
                <a:stretch>
                  <a:fillRect l="-1333" t="-7576" b="-25758"/>
                </a:stretch>
              </a:blipFill>
            </p:spPr>
            <p:txBody>
              <a:bodyPr/>
              <a:lstStyle/>
              <a:p>
                <a:r>
                  <a:rPr lang="en-GB">
                    <a:noFill/>
                  </a:rPr>
                  <a:t> </a:t>
                </a:r>
              </a:p>
            </p:txBody>
          </p:sp>
        </mc:Fallback>
      </mc:AlternateContent>
      <p:sp>
        <p:nvSpPr>
          <p:cNvPr id="10" name="Rectangle 9"/>
          <p:cNvSpPr/>
          <p:nvPr/>
        </p:nvSpPr>
        <p:spPr>
          <a:xfrm>
            <a:off x="304800" y="2975907"/>
            <a:ext cx="4572000" cy="400110"/>
          </a:xfrm>
          <a:prstGeom prst="rect">
            <a:avLst/>
          </a:prstGeom>
        </p:spPr>
        <p:txBody>
          <a:bodyPr>
            <a:spAutoFit/>
          </a:bodyPr>
          <a:lstStyle/>
          <a:p>
            <a:r>
              <a:rPr lang="en-US" altLang="en-US" sz="2000" dirty="0"/>
              <a:t>Never touches the x axis</a:t>
            </a:r>
            <a:endParaRPr lang="en-GB" altLang="en-US" sz="2000" dirty="0">
              <a:sym typeface="GreekMathSymbols" pitchFamily="34" charset="2"/>
            </a:endParaRPr>
          </a:p>
        </p:txBody>
      </p:sp>
      <mc:AlternateContent xmlns:mc="http://schemas.openxmlformats.org/markup-compatibility/2006" xmlns:a14="http://schemas.microsoft.com/office/drawing/2010/main">
        <mc:Choice Requires="a14">
          <p:sp>
            <p:nvSpPr>
              <p:cNvPr id="11" name="Rectangle 10"/>
              <p:cNvSpPr/>
              <p:nvPr/>
            </p:nvSpPr>
            <p:spPr>
              <a:xfrm>
                <a:off x="304800" y="3688198"/>
                <a:ext cx="4572000" cy="400110"/>
              </a:xfrm>
              <a:prstGeom prst="rect">
                <a:avLst/>
              </a:prstGeom>
            </p:spPr>
            <p:txBody>
              <a:bodyPr>
                <a:spAutoFit/>
              </a:bodyPr>
              <a:lstStyle/>
              <a:p>
                <a:r>
                  <a:rPr lang="en-GB" altLang="en-US" sz="2000" dirty="0"/>
                  <a:t>Defined over the range </a:t>
                </a:r>
                <a14:m>
                  <m:oMath xmlns:m="http://schemas.openxmlformats.org/officeDocument/2006/math">
                    <m:r>
                      <a:rPr lang="en-GB" altLang="en-US" sz="2000" b="0" i="0" smtClean="0">
                        <a:latin typeface="Cambria Math"/>
                        <a:ea typeface="Cambria Math"/>
                      </a:rPr>
                      <m:t>−</m:t>
                    </m:r>
                    <m:r>
                      <a:rPr lang="en-GB" altLang="en-US" sz="2000" i="1" smtClean="0">
                        <a:latin typeface="Cambria Math"/>
                        <a:ea typeface="Cambria Math"/>
                      </a:rPr>
                      <m:t>∞</m:t>
                    </m:r>
                  </m:oMath>
                </a14:m>
                <a:r>
                  <a:rPr lang="en-GB" altLang="en-US" sz="2000" dirty="0">
                    <a:sym typeface="GreekMathSymbols" pitchFamily="34" charset="2"/>
                  </a:rPr>
                  <a:t> to </a:t>
                </a:r>
                <a14:m>
                  <m:oMath xmlns:m="http://schemas.openxmlformats.org/officeDocument/2006/math">
                    <m:r>
                      <a:rPr lang="en-GB" altLang="en-US" sz="2000" i="1">
                        <a:latin typeface="Cambria Math"/>
                        <a:ea typeface="Cambria Math"/>
                      </a:rPr>
                      <m:t>∞</m:t>
                    </m:r>
                  </m:oMath>
                </a14:m>
                <a:r>
                  <a:rPr lang="en-GB" altLang="en-US" sz="2000" dirty="0">
                    <a:sym typeface="GreekMathSymbols" pitchFamily="34" charset="2"/>
                  </a:rPr>
                  <a:t> </a:t>
                </a:r>
              </a:p>
            </p:txBody>
          </p:sp>
        </mc:Choice>
        <mc:Fallback xmlns="">
          <p:sp>
            <p:nvSpPr>
              <p:cNvPr id="11" name="Rectangle 10"/>
              <p:cNvSpPr>
                <a:spLocks noRot="1" noChangeAspect="1" noMove="1" noResize="1" noEditPoints="1" noAdjustHandles="1" noChangeArrowheads="1" noChangeShapeType="1" noTextEdit="1"/>
              </p:cNvSpPr>
              <p:nvPr/>
            </p:nvSpPr>
            <p:spPr>
              <a:xfrm>
                <a:off x="304800" y="3688198"/>
                <a:ext cx="4572000" cy="400110"/>
              </a:xfrm>
              <a:prstGeom prst="rect">
                <a:avLst/>
              </a:prstGeom>
              <a:blipFill rotWithShape="1">
                <a:blip r:embed="rId5"/>
                <a:stretch>
                  <a:fillRect l="-1333" t="-7576" b="-257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04800" y="4400490"/>
                <a:ext cx="4572000" cy="400110"/>
              </a:xfrm>
              <a:prstGeom prst="rect">
                <a:avLst/>
              </a:prstGeom>
            </p:spPr>
            <p:txBody>
              <a:bodyPr>
                <a:spAutoFit/>
              </a:bodyPr>
              <a:lstStyle/>
              <a:p>
                <a:r>
                  <a:rPr lang="en-GB" altLang="en-US" sz="2000" dirty="0">
                    <a:sym typeface="GreekMathSymbols" pitchFamily="34" charset="2"/>
                  </a:rPr>
                  <a:t>Values far from</a:t>
                </a:r>
                <a:r>
                  <a:rPr lang="en-US" altLang="en-US" sz="2000" dirty="0"/>
                  <a:t> </a:t>
                </a:r>
                <a14:m>
                  <m:oMath xmlns:m="http://schemas.openxmlformats.org/officeDocument/2006/math">
                    <m:r>
                      <a:rPr lang="en-US" altLang="en-US" sz="2000" i="1">
                        <a:latin typeface="Cambria Math"/>
                        <a:ea typeface="Cambria Math"/>
                      </a:rPr>
                      <m:t>𝜇</m:t>
                    </m:r>
                  </m:oMath>
                </a14:m>
                <a:r>
                  <a:rPr lang="en-US" altLang="en-US" sz="2000" dirty="0">
                    <a:sym typeface="GreekMathSymbols" pitchFamily="34" charset="2"/>
                  </a:rPr>
                  <a:t> are very unlikely</a:t>
                </a:r>
                <a:endParaRPr lang="en-GB" altLang="en-US" sz="2000" dirty="0">
                  <a:sym typeface="GreekMathSymbols" pitchFamily="34" charset="2"/>
                </a:endParaRPr>
              </a:p>
            </p:txBody>
          </p:sp>
        </mc:Choice>
        <mc:Fallback xmlns="">
          <p:sp>
            <p:nvSpPr>
              <p:cNvPr id="12" name="Rectangle 11"/>
              <p:cNvSpPr>
                <a:spLocks noRot="1" noChangeAspect="1" noMove="1" noResize="1" noEditPoints="1" noAdjustHandles="1" noChangeArrowheads="1" noChangeShapeType="1" noTextEdit="1"/>
              </p:cNvSpPr>
              <p:nvPr/>
            </p:nvSpPr>
            <p:spPr>
              <a:xfrm>
                <a:off x="304800" y="4400490"/>
                <a:ext cx="4572000" cy="400110"/>
              </a:xfrm>
              <a:prstGeom prst="rect">
                <a:avLst/>
              </a:prstGeom>
              <a:blipFill rotWithShape="1">
                <a:blip r:embed="rId6"/>
                <a:stretch>
                  <a:fillRect l="-1333" t="-7576" b="-25758"/>
                </a:stretch>
              </a:blipFill>
            </p:spPr>
            <p:txBody>
              <a:bodyPr/>
              <a:lstStyle/>
              <a:p>
                <a:r>
                  <a:rPr lang="en-GB">
                    <a:noFill/>
                  </a:rPr>
                  <a:t> </a:t>
                </a:r>
              </a:p>
            </p:txBody>
          </p:sp>
        </mc:Fallback>
      </mc:AlternateContent>
    </p:spTree>
    <p:extLst>
      <p:ext uri="{BB962C8B-B14F-4D97-AF65-F5344CB8AC3E}">
        <p14:creationId xmlns:p14="http://schemas.microsoft.com/office/powerpoint/2010/main" val="253732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dirty="0"/>
              <a:t>Normal Distribution</a:t>
            </a:r>
            <a:endParaRPr lang="en-GB" dirty="0"/>
          </a:p>
        </p:txBody>
      </p:sp>
      <mc:AlternateContent xmlns:mc="http://schemas.openxmlformats.org/markup-compatibility/2006" xmlns:a14="http://schemas.microsoft.com/office/drawing/2010/main">
        <mc:Choice Requires="a14">
          <p:sp>
            <p:nvSpPr>
              <p:cNvPr id="4" name="Rectangle 3"/>
              <p:cNvSpPr/>
              <p:nvPr/>
            </p:nvSpPr>
            <p:spPr>
              <a:xfrm>
                <a:off x="304800" y="914400"/>
                <a:ext cx="8318500" cy="1363065"/>
              </a:xfrm>
              <a:prstGeom prst="rect">
                <a:avLst/>
              </a:prstGeom>
            </p:spPr>
            <p:txBody>
              <a:bodyPr wrap="square">
                <a:spAutoFit/>
              </a:bodyPr>
              <a:lstStyle/>
              <a:p>
                <a:r>
                  <a:rPr lang="en-GB" altLang="ko-KR" sz="2000" dirty="0">
                    <a:ea typeface="Cambria Math"/>
                  </a:rPr>
                  <a:t>Note: </a:t>
                </a:r>
                <a14:m>
                  <m:oMath xmlns:m="http://schemas.openxmlformats.org/officeDocument/2006/math">
                    <m:r>
                      <a:rPr lang="en-GB" altLang="ko-KR" sz="2000" b="1" i="1">
                        <a:latin typeface="Cambria Math"/>
                        <a:ea typeface="Cambria Math"/>
                      </a:rPr>
                      <m:t>𝑵</m:t>
                    </m:r>
                    <m:d>
                      <m:dPr>
                        <m:ctrlPr>
                          <a:rPr lang="en-GB" altLang="ko-KR" sz="2000" b="1" i="1">
                            <a:latin typeface="Cambria Math" panose="02040503050406030204" pitchFamily="18" charset="0"/>
                            <a:ea typeface="Cambria Math"/>
                          </a:rPr>
                        </m:ctrlPr>
                      </m:dPr>
                      <m:e>
                        <m:r>
                          <a:rPr lang="ko-KR" altLang="en-GB" sz="2000" b="1" i="1">
                            <a:latin typeface="Cambria Math"/>
                          </a:rPr>
                          <m:t>𝝁</m:t>
                        </m:r>
                        <m:r>
                          <a:rPr lang="en-GB" altLang="ko-KR" sz="2000" b="1" i="1">
                            <a:latin typeface="Cambria Math"/>
                          </a:rPr>
                          <m:t>,</m:t>
                        </m:r>
                        <m:sSup>
                          <m:sSupPr>
                            <m:ctrlPr>
                              <a:rPr lang="en-GB" altLang="ko-KR" sz="2000" b="1" i="1">
                                <a:latin typeface="Cambria Math" panose="02040503050406030204" pitchFamily="18" charset="0"/>
                              </a:rPr>
                            </m:ctrlPr>
                          </m:sSupPr>
                          <m:e>
                            <m:r>
                              <a:rPr lang="ko-KR" altLang="en-GB" sz="2000" b="1" i="1">
                                <a:latin typeface="Cambria Math"/>
                              </a:rPr>
                              <m:t>𝝈</m:t>
                            </m:r>
                          </m:e>
                          <m:sup>
                            <m:r>
                              <a:rPr lang="en-GB" altLang="ko-KR" sz="2000" b="1" i="1">
                                <a:latin typeface="Cambria Math"/>
                              </a:rPr>
                              <m:t>𝟐</m:t>
                            </m:r>
                          </m:sup>
                        </m:sSup>
                      </m:e>
                    </m:d>
                    <m:r>
                      <a:rPr lang="en-GB" altLang="ko-KR" sz="2000" b="1" i="1">
                        <a:latin typeface="Cambria Math"/>
                      </a:rPr>
                      <m:t> </m:t>
                    </m:r>
                  </m:oMath>
                </a14:m>
                <a:r>
                  <a:rPr lang="en-GB" altLang="en-US" sz="2000" dirty="0"/>
                  <a:t>has two parameters.</a:t>
                </a:r>
              </a:p>
              <a:p>
                <a:endParaRPr lang="en-GB" altLang="en-US" sz="2000" dirty="0"/>
              </a:p>
              <a:p>
                <a:r>
                  <a:rPr lang="en-GB" altLang="en-US" sz="2000" dirty="0"/>
                  <a:t>This means </a:t>
                </a:r>
                <a:r>
                  <a:rPr lang="en-GB" altLang="en-US" sz="2000" dirty="0">
                    <a:solidFill>
                      <a:srgbClr val="333399"/>
                    </a:solidFill>
                  </a:rPr>
                  <a:t>there isn’t just one normal distribution</a:t>
                </a:r>
                <a:r>
                  <a:rPr lang="en-GB" altLang="en-US" sz="2000" dirty="0"/>
                  <a:t>; there is </a:t>
                </a:r>
                <a:r>
                  <a:rPr lang="en-GB" altLang="en-US" sz="2000" b="1" dirty="0"/>
                  <a:t>a</a:t>
                </a:r>
                <a:r>
                  <a:rPr lang="en-GB" altLang="en-US" sz="2000" dirty="0"/>
                  <a:t> </a:t>
                </a:r>
                <a:r>
                  <a:rPr lang="en-GB" altLang="en-US" sz="2000" b="1" dirty="0"/>
                  <a:t>family of curves </a:t>
                </a:r>
                <a:r>
                  <a:rPr lang="en-GB" altLang="en-US" sz="2000" dirty="0"/>
                  <a:t>which vary in terms of mean and standard deviation</a:t>
                </a:r>
                <a:endParaRPr lang="en-GB" sz="2000" dirty="0"/>
              </a:p>
            </p:txBody>
          </p:sp>
        </mc:Choice>
        <mc:Fallback xmlns="">
          <p:sp>
            <p:nvSpPr>
              <p:cNvPr id="4" name="Rectangle 3"/>
              <p:cNvSpPr>
                <a:spLocks noRot="1" noChangeAspect="1" noMove="1" noResize="1" noEditPoints="1" noAdjustHandles="1" noChangeArrowheads="1" noChangeShapeType="1" noTextEdit="1"/>
              </p:cNvSpPr>
              <p:nvPr/>
            </p:nvSpPr>
            <p:spPr>
              <a:xfrm>
                <a:off x="304800" y="914400"/>
                <a:ext cx="8318500" cy="1363065"/>
              </a:xfrm>
              <a:prstGeom prst="rect">
                <a:avLst/>
              </a:prstGeom>
              <a:blipFill rotWithShape="1">
                <a:blip r:embed="rId3"/>
                <a:stretch>
                  <a:fillRect l="-733" t="-446" b="-6696"/>
                </a:stretch>
              </a:blipFill>
            </p:spPr>
            <p:txBody>
              <a:bodyPr/>
              <a:lstStyle/>
              <a:p>
                <a:r>
                  <a:rPr lang="en-GB">
                    <a:noFill/>
                  </a:rPr>
                  <a:t> </a:t>
                </a:r>
              </a:p>
            </p:txBody>
          </p:sp>
        </mc:Fallback>
      </mc:AlternateContent>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353038"/>
            <a:ext cx="5867400" cy="305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2895600"/>
            <a:ext cx="2569082" cy="875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9087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dirty="0"/>
              <a:t>Normal Distribution</a:t>
            </a:r>
            <a:endParaRPr lang="en-GB" dirty="0"/>
          </a:p>
        </p:txBody>
      </p:sp>
      <p:sp>
        <p:nvSpPr>
          <p:cNvPr id="3" name="Rectangle 2"/>
          <p:cNvSpPr/>
          <p:nvPr/>
        </p:nvSpPr>
        <p:spPr>
          <a:xfrm>
            <a:off x="304800" y="914400"/>
            <a:ext cx="8229600" cy="707886"/>
          </a:xfrm>
          <a:prstGeom prst="rect">
            <a:avLst/>
          </a:prstGeom>
        </p:spPr>
        <p:txBody>
          <a:bodyPr wrap="square">
            <a:spAutoFit/>
          </a:bodyPr>
          <a:lstStyle/>
          <a:p>
            <a:pPr>
              <a:spcBef>
                <a:spcPct val="20000"/>
              </a:spcBef>
              <a:buClr>
                <a:srgbClr val="333399"/>
              </a:buClr>
            </a:pPr>
            <a:r>
              <a:rPr lang="en-GB" altLang="en-US" sz="2000" dirty="0"/>
              <a:t>Given the formula for the normal curve this isn’t straightforward working from scratch but we can use tables</a:t>
            </a: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00638"/>
            <a:ext cx="5867400" cy="305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Explosion 1 5"/>
          <p:cNvSpPr/>
          <p:nvPr/>
        </p:nvSpPr>
        <p:spPr>
          <a:xfrm>
            <a:off x="4876800" y="1669528"/>
            <a:ext cx="3276600" cy="1367019"/>
          </a:xfrm>
          <a:prstGeom prst="irregularSeal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Find curves with same mean?</a:t>
            </a:r>
          </a:p>
        </p:txBody>
      </p:sp>
      <p:sp>
        <p:nvSpPr>
          <p:cNvPr id="7" name="Explosion 1 6"/>
          <p:cNvSpPr/>
          <p:nvPr/>
        </p:nvSpPr>
        <p:spPr>
          <a:xfrm>
            <a:off x="5638800" y="3198109"/>
            <a:ext cx="3276600" cy="1367019"/>
          </a:xfrm>
          <a:prstGeom prst="irregularSeal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Find curves with same </a:t>
            </a:r>
            <a:r>
              <a:rPr lang="en-GB" dirty="0" err="1"/>
              <a:t>sd</a:t>
            </a:r>
            <a:r>
              <a:rPr lang="en-GB" dirty="0"/>
              <a:t>?</a:t>
            </a:r>
          </a:p>
        </p:txBody>
      </p:sp>
    </p:spTree>
    <p:extLst>
      <p:ext uri="{BB962C8B-B14F-4D97-AF65-F5344CB8AC3E}">
        <p14:creationId xmlns:p14="http://schemas.microsoft.com/office/powerpoint/2010/main" val="4100849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dirty="0"/>
              <a:t>Normal Distribution</a:t>
            </a:r>
            <a:endParaRPr lang="en-GB" dirty="0"/>
          </a:p>
        </p:txBody>
      </p:sp>
      <p:sp>
        <p:nvSpPr>
          <p:cNvPr id="5" name="Rectangle 4"/>
          <p:cNvSpPr/>
          <p:nvPr/>
        </p:nvSpPr>
        <p:spPr>
          <a:xfrm>
            <a:off x="304800" y="1504890"/>
            <a:ext cx="8305800" cy="400110"/>
          </a:xfrm>
          <a:prstGeom prst="rect">
            <a:avLst/>
          </a:prstGeom>
        </p:spPr>
        <p:txBody>
          <a:bodyPr wrap="square">
            <a:spAutoFit/>
          </a:bodyPr>
          <a:lstStyle/>
          <a:p>
            <a:pPr>
              <a:spcBef>
                <a:spcPct val="20000"/>
              </a:spcBef>
              <a:buClr>
                <a:srgbClr val="333399"/>
              </a:buClr>
            </a:pPr>
            <a:r>
              <a:rPr lang="en-GB" altLang="en-US" sz="2000" dirty="0"/>
              <a:t>Recall that the area under a </a:t>
            </a:r>
            <a:r>
              <a:rPr lang="en-GB" altLang="en-US" sz="2000" b="1" dirty="0" err="1"/>
              <a:t>p.d.f</a:t>
            </a:r>
            <a:r>
              <a:rPr lang="en-GB" altLang="en-US" sz="2000" b="1" dirty="0"/>
              <a:t>.</a:t>
            </a:r>
            <a:r>
              <a:rPr lang="en-GB" altLang="en-US" sz="2000" dirty="0"/>
              <a:t> represents probability</a:t>
            </a:r>
          </a:p>
        </p:txBody>
      </p:sp>
      <p:sp>
        <p:nvSpPr>
          <p:cNvPr id="7" name="Text Box 7"/>
          <p:cNvSpPr txBox="1">
            <a:spLocks noChangeArrowheads="1"/>
          </p:cNvSpPr>
          <p:nvPr/>
        </p:nvSpPr>
        <p:spPr bwMode="auto">
          <a:xfrm>
            <a:off x="304800" y="915988"/>
            <a:ext cx="27138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dirty="0">
                <a:solidFill>
                  <a:srgbClr val="333399"/>
                </a:solidFill>
              </a:rPr>
              <a:t>What can we do with it?</a:t>
            </a:r>
            <a:endParaRPr lang="en-US" altLang="en-US" sz="2000" dirty="0">
              <a:solidFill>
                <a:srgbClr val="333399"/>
              </a:solidFill>
            </a:endParaRPr>
          </a:p>
        </p:txBody>
      </p:sp>
      <p:sp>
        <p:nvSpPr>
          <p:cNvPr id="3" name="Rectangle 2"/>
          <p:cNvSpPr/>
          <p:nvPr/>
        </p:nvSpPr>
        <p:spPr>
          <a:xfrm>
            <a:off x="304800" y="2111514"/>
            <a:ext cx="5105400" cy="1754326"/>
          </a:xfrm>
          <a:prstGeom prst="rect">
            <a:avLst/>
          </a:prstGeom>
        </p:spPr>
        <p:txBody>
          <a:bodyPr wrap="square">
            <a:spAutoFit/>
          </a:bodyPr>
          <a:lstStyle/>
          <a:p>
            <a:pPr>
              <a:spcBef>
                <a:spcPct val="20000"/>
              </a:spcBef>
              <a:buClr>
                <a:srgbClr val="333399"/>
              </a:buClr>
            </a:pPr>
            <a:r>
              <a:rPr lang="en-GB" altLang="en-US" sz="2000" dirty="0"/>
              <a:t>Given we know its mathematical form</a:t>
            </a:r>
          </a:p>
          <a:p>
            <a:pPr>
              <a:spcBef>
                <a:spcPct val="20000"/>
              </a:spcBef>
              <a:buClr>
                <a:srgbClr val="333399"/>
              </a:buClr>
            </a:pPr>
            <a:endParaRPr lang="en-GB" altLang="en-US" sz="2000" dirty="0"/>
          </a:p>
          <a:p>
            <a:pPr lvl="1">
              <a:spcBef>
                <a:spcPct val="20000"/>
              </a:spcBef>
              <a:buClr>
                <a:srgbClr val="333399"/>
              </a:buClr>
            </a:pPr>
            <a:r>
              <a:rPr lang="en-GB" altLang="en-US" sz="2000" dirty="0"/>
              <a:t>we can calculate probabilities such as the probability that </a:t>
            </a:r>
            <a:r>
              <a:rPr lang="en-GB" altLang="en-US" sz="2000" i="1" dirty="0"/>
              <a:t>x</a:t>
            </a:r>
            <a:r>
              <a:rPr lang="en-GB" altLang="en-US" sz="2000" dirty="0"/>
              <a:t> is not greater than some particular value</a:t>
            </a:r>
          </a:p>
        </p:txBody>
      </p:sp>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895600"/>
            <a:ext cx="2569082" cy="875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 y="4038600"/>
            <a:ext cx="7315200" cy="1034129"/>
          </a:xfrm>
          <a:prstGeom prst="rect">
            <a:avLst/>
          </a:prstGeom>
        </p:spPr>
        <p:txBody>
          <a:bodyPr wrap="square">
            <a:spAutoFit/>
          </a:bodyPr>
          <a:lstStyle/>
          <a:p>
            <a:pPr>
              <a:spcBef>
                <a:spcPct val="20000"/>
              </a:spcBef>
              <a:buClr>
                <a:srgbClr val="333399"/>
              </a:buClr>
            </a:pPr>
            <a:r>
              <a:rPr lang="en-GB" altLang="en-US" dirty="0"/>
              <a:t>For example, we can calculate the probability that </a:t>
            </a:r>
          </a:p>
          <a:p>
            <a:pPr>
              <a:spcBef>
                <a:spcPct val="20000"/>
              </a:spcBef>
              <a:buClr>
                <a:srgbClr val="333399"/>
              </a:buClr>
            </a:pPr>
            <a:r>
              <a:rPr lang="en-GB" altLang="en-US" dirty="0"/>
              <a:t>	- a passenger/customer is no more that 6 feet tall </a:t>
            </a:r>
          </a:p>
          <a:p>
            <a:pPr>
              <a:spcBef>
                <a:spcPct val="20000"/>
              </a:spcBef>
              <a:buClr>
                <a:srgbClr val="333399"/>
              </a:buClr>
            </a:pPr>
            <a:r>
              <a:rPr lang="en-GB" altLang="en-US" dirty="0"/>
              <a:t>	- the time to load a web page is no more than 5 seconds</a:t>
            </a:r>
          </a:p>
        </p:txBody>
      </p:sp>
    </p:spTree>
    <p:extLst>
      <p:ext uri="{BB962C8B-B14F-4D97-AF65-F5344CB8AC3E}">
        <p14:creationId xmlns:p14="http://schemas.microsoft.com/office/powerpoint/2010/main" val="46175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Contents</a:t>
            </a:r>
          </a:p>
        </p:txBody>
      </p:sp>
      <p:graphicFrame>
        <p:nvGraphicFramePr>
          <p:cNvPr id="4" name="Diagram 3"/>
          <p:cNvGraphicFramePr/>
          <p:nvPr>
            <p:extLst>
              <p:ext uri="{D42A27DB-BD31-4B8C-83A1-F6EECF244321}">
                <p14:modId xmlns:p14="http://schemas.microsoft.com/office/powerpoint/2010/main" val="1401853217"/>
              </p:ext>
            </p:extLst>
          </p:nvPr>
        </p:nvGraphicFramePr>
        <p:xfrm>
          <a:off x="685800" y="1295400"/>
          <a:ext cx="7848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Rectangle 24"/>
          <p:cNvSpPr/>
          <p:nvPr/>
        </p:nvSpPr>
        <p:spPr>
          <a:xfrm>
            <a:off x="1963630" y="2133600"/>
            <a:ext cx="5046769"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lvl="0" defTabSz="933450">
              <a:lnSpc>
                <a:spcPct val="90000"/>
              </a:lnSpc>
              <a:spcBef>
                <a:spcPct val="0"/>
              </a:spcBef>
              <a:spcAft>
                <a:spcPct val="35000"/>
              </a:spcAft>
            </a:pPr>
            <a:r>
              <a:rPr lang="en-GB" sz="1600" b="1" kern="1200" dirty="0">
                <a:solidFill>
                  <a:schemeClr val="bg1">
                    <a:lumMod val="85000"/>
                  </a:schemeClr>
                </a:solidFill>
              </a:rPr>
              <a:t>Random </a:t>
            </a:r>
            <a:r>
              <a:rPr lang="en-GB" sz="1600" b="1" dirty="0">
                <a:solidFill>
                  <a:schemeClr val="bg1">
                    <a:lumMod val="85000"/>
                  </a:schemeClr>
                </a:solidFill>
              </a:rPr>
              <a:t>Variables &amp; Probability Distributions </a:t>
            </a:r>
            <a:endParaRPr lang="en-GB" sz="1600" b="1" kern="1200" dirty="0">
              <a:solidFill>
                <a:schemeClr val="bg1">
                  <a:lumMod val="85000"/>
                </a:schemeClr>
              </a:solidFill>
            </a:endParaRPr>
          </a:p>
        </p:txBody>
      </p:sp>
      <p:sp>
        <p:nvSpPr>
          <p:cNvPr id="26" name="Rectangle 25"/>
          <p:cNvSpPr/>
          <p:nvPr/>
        </p:nvSpPr>
        <p:spPr>
          <a:xfrm>
            <a:off x="2899330" y="3124200"/>
            <a:ext cx="3196388" cy="313932"/>
          </a:xfrm>
          <a:prstGeom prst="rect">
            <a:avLst/>
          </a:prstGeom>
        </p:spPr>
        <p:txBody>
          <a:bodyPr wrap="none">
            <a:spAutoFit/>
          </a:bodyPr>
          <a:lstStyle/>
          <a:p>
            <a:pPr lvl="0" defTabSz="800100">
              <a:lnSpc>
                <a:spcPct val="90000"/>
              </a:lnSpc>
              <a:spcBef>
                <a:spcPct val="0"/>
              </a:spcBef>
              <a:spcAft>
                <a:spcPct val="35000"/>
              </a:spcAft>
            </a:pPr>
            <a:r>
              <a:rPr lang="en-GB" sz="1600" b="1" dirty="0">
                <a:solidFill>
                  <a:schemeClr val="bg1">
                    <a:lumMod val="85000"/>
                  </a:schemeClr>
                </a:solidFill>
              </a:rPr>
              <a:t>Continuous Probability Distribution</a:t>
            </a:r>
          </a:p>
        </p:txBody>
      </p:sp>
      <p:sp>
        <p:nvSpPr>
          <p:cNvPr id="27" name="Rectangle 26"/>
          <p:cNvSpPr/>
          <p:nvPr/>
        </p:nvSpPr>
        <p:spPr>
          <a:xfrm>
            <a:off x="2496000" y="2611800"/>
            <a:ext cx="3600000"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lvl="0" defTabSz="933450">
              <a:lnSpc>
                <a:spcPct val="90000"/>
              </a:lnSpc>
              <a:spcBef>
                <a:spcPct val="0"/>
              </a:spcBef>
              <a:spcAft>
                <a:spcPct val="35000"/>
              </a:spcAft>
            </a:pPr>
            <a:r>
              <a:rPr lang="en-GB" sz="1600" b="1" kern="1200" dirty="0">
                <a:solidFill>
                  <a:schemeClr val="bg1">
                    <a:lumMod val="85000"/>
                  </a:schemeClr>
                </a:solidFill>
              </a:rPr>
              <a:t>Discrete Probability Distribution</a:t>
            </a:r>
          </a:p>
        </p:txBody>
      </p:sp>
      <p:sp>
        <p:nvSpPr>
          <p:cNvPr id="28" name="Rectangle 27"/>
          <p:cNvSpPr/>
          <p:nvPr/>
        </p:nvSpPr>
        <p:spPr>
          <a:xfrm>
            <a:off x="3693831" y="4220238"/>
            <a:ext cx="3600000"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defTabSz="666750">
              <a:lnSpc>
                <a:spcPct val="90000"/>
              </a:lnSpc>
              <a:spcBef>
                <a:spcPct val="0"/>
              </a:spcBef>
              <a:spcAft>
                <a:spcPct val="35000"/>
              </a:spcAft>
            </a:pPr>
            <a:r>
              <a:rPr lang="en-GB" sz="1600" b="1" dirty="0">
                <a:solidFill>
                  <a:srgbClr val="FF0000"/>
                </a:solidFill>
              </a:rPr>
              <a:t>Standardized Normal Distribution</a:t>
            </a:r>
          </a:p>
        </p:txBody>
      </p:sp>
      <p:sp>
        <p:nvSpPr>
          <p:cNvPr id="29" name="Rectangle 28"/>
          <p:cNvSpPr/>
          <p:nvPr/>
        </p:nvSpPr>
        <p:spPr>
          <a:xfrm>
            <a:off x="3329306" y="3657600"/>
            <a:ext cx="5357494"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defTabSz="933450">
              <a:lnSpc>
                <a:spcPct val="90000"/>
              </a:lnSpc>
              <a:spcBef>
                <a:spcPct val="0"/>
              </a:spcBef>
              <a:spcAft>
                <a:spcPct val="35000"/>
              </a:spcAft>
            </a:pPr>
            <a:r>
              <a:rPr lang="en-GB" sz="1600" b="1" kern="1200" dirty="0">
                <a:solidFill>
                  <a:schemeClr val="bg1">
                    <a:lumMod val="85000"/>
                  </a:schemeClr>
                </a:solidFill>
              </a:rPr>
              <a:t>Normal </a:t>
            </a:r>
            <a:r>
              <a:rPr lang="en-GB" sz="1600" b="1" dirty="0">
                <a:solidFill>
                  <a:schemeClr val="bg1">
                    <a:lumMod val="85000"/>
                  </a:schemeClr>
                </a:solidFill>
              </a:rPr>
              <a:t>Distribution</a:t>
            </a:r>
            <a:endParaRPr lang="en-GB" sz="1600" b="1" kern="1200" dirty="0">
              <a:solidFill>
                <a:schemeClr val="bg1">
                  <a:lumMod val="85000"/>
                </a:schemeClr>
              </a:solidFill>
            </a:endParaRPr>
          </a:p>
        </p:txBody>
      </p:sp>
      <p:sp>
        <p:nvSpPr>
          <p:cNvPr id="31" name="Oval 30"/>
          <p:cNvSpPr/>
          <p:nvPr/>
        </p:nvSpPr>
        <p:spPr>
          <a:xfrm>
            <a:off x="2219131" y="2819400"/>
            <a:ext cx="76200" cy="76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sp>
        <p:nvSpPr>
          <p:cNvPr id="32" name="Oval 31"/>
          <p:cNvSpPr/>
          <p:nvPr/>
        </p:nvSpPr>
        <p:spPr>
          <a:xfrm>
            <a:off x="2590800" y="3264932"/>
            <a:ext cx="152400" cy="152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sp>
        <p:nvSpPr>
          <p:cNvPr id="33" name="Oval 32"/>
          <p:cNvSpPr/>
          <p:nvPr/>
        </p:nvSpPr>
        <p:spPr>
          <a:xfrm>
            <a:off x="2893154" y="3739206"/>
            <a:ext cx="239283" cy="2240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sp>
        <p:nvSpPr>
          <p:cNvPr id="34" name="Oval 33"/>
          <p:cNvSpPr/>
          <p:nvPr/>
        </p:nvSpPr>
        <p:spPr>
          <a:xfrm>
            <a:off x="3132438" y="4314314"/>
            <a:ext cx="265924" cy="2659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sp>
        <p:nvSpPr>
          <p:cNvPr id="35" name="Oval 34"/>
          <p:cNvSpPr/>
          <p:nvPr/>
        </p:nvSpPr>
        <p:spPr>
          <a:xfrm>
            <a:off x="1744362" y="2417400"/>
            <a:ext cx="76200" cy="76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pic>
        <p:nvPicPr>
          <p:cNvPr id="36" name="Picture 4" descr="https://dr282zn36sxxg.cloudfront.net/datastreams/f-d%3A02eaac3e3d337c04d397467649ef227c4391be0aca7a50568c6679b6%2BIMAGE%2BIMAGE.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84169" y="1295400"/>
            <a:ext cx="1459831"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864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dirty="0"/>
              <a:t>Standard normal distribution</a:t>
            </a:r>
            <a:endParaRPr lang="en-GB" dirty="0"/>
          </a:p>
        </p:txBody>
      </p:sp>
      <p:sp>
        <p:nvSpPr>
          <p:cNvPr id="3" name="Rectangle 2"/>
          <p:cNvSpPr/>
          <p:nvPr/>
        </p:nvSpPr>
        <p:spPr>
          <a:xfrm>
            <a:off x="304800" y="914400"/>
            <a:ext cx="8229600" cy="2123658"/>
          </a:xfrm>
          <a:prstGeom prst="rect">
            <a:avLst/>
          </a:prstGeom>
        </p:spPr>
        <p:txBody>
          <a:bodyPr wrap="square">
            <a:spAutoFit/>
          </a:bodyPr>
          <a:lstStyle/>
          <a:p>
            <a:pPr>
              <a:spcBef>
                <a:spcPct val="20000"/>
              </a:spcBef>
              <a:buClr>
                <a:srgbClr val="333399"/>
              </a:buClr>
            </a:pPr>
            <a:r>
              <a:rPr lang="en-GB" altLang="en-US" sz="2000" dirty="0"/>
              <a:t>It has a </a:t>
            </a:r>
            <a:r>
              <a:rPr lang="en-GB" altLang="en-US" sz="2000" b="1" dirty="0"/>
              <a:t>mean of 0</a:t>
            </a:r>
            <a:r>
              <a:rPr lang="en-GB" altLang="en-US" sz="2000" dirty="0"/>
              <a:t> and a </a:t>
            </a:r>
            <a:r>
              <a:rPr lang="en-GB" altLang="en-US" sz="2000" b="1" dirty="0"/>
              <a:t>standard deviation of 1</a:t>
            </a:r>
          </a:p>
          <a:p>
            <a:pPr>
              <a:spcBef>
                <a:spcPct val="20000"/>
              </a:spcBef>
              <a:buClr>
                <a:srgbClr val="333399"/>
              </a:buClr>
            </a:pPr>
            <a:r>
              <a:rPr lang="en-GB" altLang="en-US" sz="2000" dirty="0"/>
              <a:t>	Also known as Z distribution</a:t>
            </a:r>
          </a:p>
          <a:p>
            <a:pPr>
              <a:spcBef>
                <a:spcPct val="20000"/>
              </a:spcBef>
              <a:buClr>
                <a:srgbClr val="333399"/>
              </a:buClr>
            </a:pPr>
            <a:endParaRPr lang="en-GB" altLang="en-US" sz="2000" dirty="0"/>
          </a:p>
          <a:p>
            <a:pPr>
              <a:spcBef>
                <a:spcPct val="20000"/>
              </a:spcBef>
              <a:buClr>
                <a:srgbClr val="333399"/>
              </a:buClr>
            </a:pPr>
            <a:r>
              <a:rPr lang="en-GB" altLang="en-US" sz="2000" dirty="0"/>
              <a:t>Any normal distribution can be standardized by converting its values into z-scores. Z-scores tell you how many standard deviations from the mean each value lies.</a:t>
            </a:r>
          </a:p>
        </p:txBody>
      </p:sp>
      <mc:AlternateContent xmlns:mc="http://schemas.openxmlformats.org/markup-compatibility/2006" xmlns:a14="http://schemas.microsoft.com/office/drawing/2010/main">
        <mc:Choice Requires="a14">
          <p:sp>
            <p:nvSpPr>
              <p:cNvPr id="5" name="TextBox 4"/>
              <p:cNvSpPr txBox="1"/>
              <p:nvPr/>
            </p:nvSpPr>
            <p:spPr>
              <a:xfrm>
                <a:off x="3886202" y="2961115"/>
                <a:ext cx="1972015" cy="9357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a:rPr>
                        <m:t>𝑧</m:t>
                      </m:r>
                      <m:r>
                        <a:rPr lang="en-GB" sz="3200" b="0" i="1" smtClean="0">
                          <a:latin typeface="Cambria Math"/>
                        </a:rPr>
                        <m:t>=</m:t>
                      </m:r>
                      <m:f>
                        <m:fPr>
                          <m:ctrlPr>
                            <a:rPr lang="en-GB" sz="3200" b="0" i="1" smtClean="0">
                              <a:latin typeface="Cambria Math" panose="02040503050406030204" pitchFamily="18" charset="0"/>
                            </a:rPr>
                          </m:ctrlPr>
                        </m:fPr>
                        <m:num>
                          <m:r>
                            <a:rPr lang="en-GB" sz="3200" b="0" i="1" smtClean="0">
                              <a:latin typeface="Cambria Math"/>
                            </a:rPr>
                            <m:t>𝑥</m:t>
                          </m:r>
                          <m:r>
                            <a:rPr lang="en-GB" sz="3200" b="0" i="1" smtClean="0">
                              <a:latin typeface="Cambria Math"/>
                            </a:rPr>
                            <m:t>−</m:t>
                          </m:r>
                          <m:r>
                            <a:rPr lang="en-GB" sz="3200" b="0" i="1" smtClean="0">
                              <a:latin typeface="Cambria Math"/>
                              <a:ea typeface="Cambria Math"/>
                            </a:rPr>
                            <m:t>𝜇</m:t>
                          </m:r>
                        </m:num>
                        <m:den>
                          <m:r>
                            <a:rPr lang="en-GB" sz="3200" b="0" i="1" smtClean="0">
                              <a:latin typeface="Cambria Math"/>
                              <a:ea typeface="Cambria Math"/>
                            </a:rPr>
                            <m:t>𝜎</m:t>
                          </m:r>
                        </m:den>
                      </m:f>
                    </m:oMath>
                  </m:oMathPara>
                </a14:m>
                <a:endParaRPr lang="en-GB"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3886202" y="2961115"/>
                <a:ext cx="1972015" cy="935769"/>
              </a:xfrm>
              <a:prstGeom prst="rect">
                <a:avLst/>
              </a:prstGeom>
              <a:blipFill>
                <a:blip r:embed="rId3"/>
                <a:stretch>
                  <a:fillRect/>
                </a:stretch>
              </a:blipFill>
            </p:spPr>
            <p:txBody>
              <a:bodyPr/>
              <a:lstStyle/>
              <a:p>
                <a:r>
                  <a:rPr lang="en-GB">
                    <a:noFill/>
                  </a:rPr>
                  <a:t> </a:t>
                </a:r>
              </a:p>
            </p:txBody>
          </p:sp>
        </mc:Fallback>
      </mc:AlternateContent>
      <p:sp>
        <p:nvSpPr>
          <p:cNvPr id="6" name="Text Box 1031"/>
          <p:cNvSpPr txBox="1">
            <a:spLocks noChangeArrowheads="1"/>
          </p:cNvSpPr>
          <p:nvPr/>
        </p:nvSpPr>
        <p:spPr bwMode="auto">
          <a:xfrm>
            <a:off x="1225993" y="3733800"/>
            <a:ext cx="2371384" cy="1015663"/>
          </a:xfrm>
          <a:prstGeom prst="wedgeRectCallout">
            <a:avLst>
              <a:gd name="adj1" fmla="val 52270"/>
              <a:gd name="adj2" fmla="val -107713"/>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en-US" sz="2000" dirty="0">
                <a:solidFill>
                  <a:schemeClr val="tx1"/>
                </a:solidFill>
              </a:rPr>
              <a:t>How many standard deviations the value is from mean</a:t>
            </a:r>
          </a:p>
        </p:txBody>
      </p:sp>
      <p:sp>
        <p:nvSpPr>
          <p:cNvPr id="7" name="Rectangle 6"/>
          <p:cNvSpPr/>
          <p:nvPr/>
        </p:nvSpPr>
        <p:spPr>
          <a:xfrm>
            <a:off x="381000" y="4953000"/>
            <a:ext cx="7505700" cy="400110"/>
          </a:xfrm>
          <a:prstGeom prst="rect">
            <a:avLst/>
          </a:prstGeom>
        </p:spPr>
        <p:txBody>
          <a:bodyPr wrap="square">
            <a:spAutoFit/>
          </a:bodyPr>
          <a:lstStyle/>
          <a:p>
            <a:pPr>
              <a:spcBef>
                <a:spcPct val="20000"/>
              </a:spcBef>
              <a:buClr>
                <a:srgbClr val="333399"/>
              </a:buClr>
            </a:pPr>
            <a:r>
              <a:rPr lang="en-GB" altLang="en-US" sz="2000" dirty="0"/>
              <a:t>This is the one which is used to produce </a:t>
            </a:r>
            <a:r>
              <a:rPr lang="en-GB" altLang="en-US" sz="2000" b="1" dirty="0"/>
              <a:t>statistical tables</a:t>
            </a:r>
          </a:p>
        </p:txBody>
      </p:sp>
    </p:spTree>
    <p:extLst>
      <p:ext uri="{BB962C8B-B14F-4D97-AF65-F5344CB8AC3E}">
        <p14:creationId xmlns:p14="http://schemas.microsoft.com/office/powerpoint/2010/main" val="308654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dirty="0"/>
              <a:t>Random variables</a:t>
            </a:r>
            <a:endParaRPr lang="en-GB" dirty="0"/>
          </a:p>
        </p:txBody>
      </p:sp>
      <p:sp>
        <p:nvSpPr>
          <p:cNvPr id="3" name="Rectangle 2"/>
          <p:cNvSpPr/>
          <p:nvPr/>
        </p:nvSpPr>
        <p:spPr>
          <a:xfrm>
            <a:off x="304800" y="914400"/>
            <a:ext cx="3886200" cy="1815882"/>
          </a:xfrm>
          <a:prstGeom prst="rect">
            <a:avLst/>
          </a:prstGeom>
          <a:solidFill>
            <a:schemeClr val="bg1">
              <a:lumMod val="95000"/>
            </a:schemeClr>
          </a:solidFill>
        </p:spPr>
        <p:txBody>
          <a:bodyPr wrap="square">
            <a:spAutoFit/>
          </a:bodyPr>
          <a:lstStyle/>
          <a:p>
            <a:pPr>
              <a:spcBef>
                <a:spcPct val="20000"/>
              </a:spcBef>
              <a:buClr>
                <a:srgbClr val="333399"/>
              </a:buClr>
            </a:pPr>
            <a:r>
              <a:rPr lang="en-GB" altLang="en-US" sz="2000" b="1" dirty="0">
                <a:solidFill>
                  <a:srgbClr val="333399"/>
                </a:solidFill>
                <a:latin typeface="Avalon" pitchFamily="34" charset="0"/>
              </a:rPr>
              <a:t>Discrete</a:t>
            </a:r>
            <a:endParaRPr lang="en-GB" altLang="en-US" sz="2000" b="1" dirty="0">
              <a:latin typeface="Avalon" pitchFamily="34" charset="0"/>
            </a:endParaRPr>
          </a:p>
          <a:p>
            <a:pPr>
              <a:spcBef>
                <a:spcPct val="20000"/>
              </a:spcBef>
              <a:buClr>
                <a:srgbClr val="333399"/>
              </a:buClr>
            </a:pPr>
            <a:r>
              <a:rPr lang="en-GB" altLang="en-US" sz="2000" dirty="0">
                <a:latin typeface="Avalon" pitchFamily="34" charset="0"/>
              </a:rPr>
              <a:t>can </a:t>
            </a:r>
            <a:r>
              <a:rPr lang="en-GB" altLang="en-US" sz="2000" b="1" dirty="0">
                <a:latin typeface="Avalon" pitchFamily="34" charset="0"/>
              </a:rPr>
              <a:t>only take particular values </a:t>
            </a:r>
          </a:p>
          <a:p>
            <a:pPr>
              <a:spcBef>
                <a:spcPct val="20000"/>
              </a:spcBef>
              <a:buClr>
                <a:srgbClr val="333399"/>
              </a:buClr>
            </a:pPr>
            <a:endParaRPr lang="en-GB" altLang="en-US" sz="2000" dirty="0">
              <a:latin typeface="Avalon" pitchFamily="34" charset="0"/>
            </a:endParaRPr>
          </a:p>
          <a:p>
            <a:pPr>
              <a:spcBef>
                <a:spcPct val="20000"/>
              </a:spcBef>
              <a:buClr>
                <a:srgbClr val="333399"/>
              </a:buClr>
            </a:pPr>
            <a:r>
              <a:rPr lang="en-GB" altLang="en-US" sz="2000" dirty="0">
                <a:latin typeface="Avalon" pitchFamily="34" charset="0"/>
              </a:rPr>
              <a:t>e.g. discrete values like the number of faulty parts</a:t>
            </a:r>
          </a:p>
        </p:txBody>
      </p:sp>
      <p:sp>
        <p:nvSpPr>
          <p:cNvPr id="7" name="Rectangle 6"/>
          <p:cNvSpPr/>
          <p:nvPr/>
        </p:nvSpPr>
        <p:spPr>
          <a:xfrm>
            <a:off x="4800600" y="914400"/>
            <a:ext cx="3886200" cy="1815882"/>
          </a:xfrm>
          <a:prstGeom prst="rect">
            <a:avLst/>
          </a:prstGeom>
          <a:solidFill>
            <a:schemeClr val="bg1">
              <a:lumMod val="95000"/>
            </a:schemeClr>
          </a:solidFill>
        </p:spPr>
        <p:txBody>
          <a:bodyPr wrap="square">
            <a:spAutoFit/>
          </a:bodyPr>
          <a:lstStyle/>
          <a:p>
            <a:pPr>
              <a:spcBef>
                <a:spcPct val="20000"/>
              </a:spcBef>
              <a:buClr>
                <a:srgbClr val="333399"/>
              </a:buClr>
            </a:pPr>
            <a:r>
              <a:rPr lang="en-GB" altLang="en-US" sz="2000" b="1" dirty="0">
                <a:solidFill>
                  <a:srgbClr val="333399"/>
                </a:solidFill>
                <a:latin typeface="Avalon" pitchFamily="34" charset="0"/>
              </a:rPr>
              <a:t>Continuous</a:t>
            </a:r>
            <a:endParaRPr lang="en-GB" altLang="en-US" sz="2000" b="1" dirty="0">
              <a:latin typeface="Avalon" pitchFamily="34" charset="0"/>
            </a:endParaRPr>
          </a:p>
          <a:p>
            <a:pPr>
              <a:spcBef>
                <a:spcPct val="20000"/>
              </a:spcBef>
              <a:buClr>
                <a:srgbClr val="333399"/>
              </a:buClr>
            </a:pPr>
            <a:r>
              <a:rPr lang="en-GB" altLang="en-US" sz="2000" dirty="0">
                <a:latin typeface="Avalon" pitchFamily="34" charset="0"/>
              </a:rPr>
              <a:t>can</a:t>
            </a:r>
            <a:r>
              <a:rPr lang="en-GB" altLang="en-US" sz="2000" b="1" dirty="0">
                <a:latin typeface="Avalon" pitchFamily="34" charset="0"/>
              </a:rPr>
              <a:t> take any value </a:t>
            </a:r>
            <a:r>
              <a:rPr lang="en-GB" altLang="en-US" sz="2000" dirty="0">
                <a:latin typeface="Avalon" pitchFamily="34" charset="0"/>
              </a:rPr>
              <a:t>in its range </a:t>
            </a:r>
          </a:p>
          <a:p>
            <a:pPr>
              <a:spcBef>
                <a:spcPct val="20000"/>
              </a:spcBef>
              <a:buClr>
                <a:srgbClr val="333399"/>
              </a:buClr>
            </a:pPr>
            <a:endParaRPr lang="en-GB" altLang="en-US" sz="2000" dirty="0">
              <a:latin typeface="Avalon" pitchFamily="34" charset="0"/>
            </a:endParaRPr>
          </a:p>
          <a:p>
            <a:pPr>
              <a:spcBef>
                <a:spcPct val="20000"/>
              </a:spcBef>
              <a:buClr>
                <a:srgbClr val="333399"/>
              </a:buClr>
            </a:pPr>
            <a:r>
              <a:rPr lang="en-GB" altLang="en-US" sz="2000" dirty="0">
                <a:latin typeface="Avalon" pitchFamily="34" charset="0"/>
              </a:rPr>
              <a:t>e.g. temperature measurements     	</a:t>
            </a:r>
          </a:p>
        </p:txBody>
      </p:sp>
      <p:sp>
        <p:nvSpPr>
          <p:cNvPr id="8" name="Rectangle 7"/>
          <p:cNvSpPr/>
          <p:nvPr/>
        </p:nvSpPr>
        <p:spPr>
          <a:xfrm>
            <a:off x="304800" y="3124200"/>
            <a:ext cx="8382000" cy="904863"/>
          </a:xfrm>
          <a:prstGeom prst="rect">
            <a:avLst/>
          </a:prstGeom>
        </p:spPr>
        <p:txBody>
          <a:bodyPr wrap="square">
            <a:spAutoFit/>
          </a:bodyPr>
          <a:lstStyle/>
          <a:p>
            <a:pPr algn="ctr">
              <a:spcBef>
                <a:spcPct val="20000"/>
              </a:spcBef>
              <a:buClr>
                <a:srgbClr val="333399"/>
              </a:buClr>
            </a:pPr>
            <a:r>
              <a:rPr lang="en-GB" altLang="en-US" sz="2400" dirty="0">
                <a:latin typeface="Avalon" pitchFamily="34" charset="0"/>
              </a:rPr>
              <a:t>We can say; </a:t>
            </a:r>
            <a:r>
              <a:rPr lang="en-GB" altLang="en-US" sz="2400" b="1" dirty="0">
                <a:latin typeface="Avalon" pitchFamily="34" charset="0"/>
              </a:rPr>
              <a:t>continuous</a:t>
            </a:r>
            <a:r>
              <a:rPr lang="en-GB" altLang="en-US" sz="2400" dirty="0">
                <a:latin typeface="Avalon" pitchFamily="34" charset="0"/>
              </a:rPr>
              <a:t> variables </a:t>
            </a:r>
            <a:r>
              <a:rPr lang="en-GB" altLang="en-US" sz="2400" b="1" dirty="0">
                <a:latin typeface="Avalon" pitchFamily="34" charset="0"/>
              </a:rPr>
              <a:t>measure </a:t>
            </a:r>
          </a:p>
          <a:p>
            <a:pPr algn="ctr">
              <a:spcBef>
                <a:spcPct val="20000"/>
              </a:spcBef>
              <a:buClr>
                <a:srgbClr val="333399"/>
              </a:buClr>
            </a:pPr>
            <a:r>
              <a:rPr lang="en-GB" altLang="en-US" sz="2400" dirty="0">
                <a:latin typeface="Avalon" pitchFamily="34" charset="0"/>
              </a:rPr>
              <a:t>while </a:t>
            </a:r>
            <a:r>
              <a:rPr lang="en-GB" altLang="en-US" sz="2400" b="1" dirty="0">
                <a:latin typeface="Avalon" pitchFamily="34" charset="0"/>
              </a:rPr>
              <a:t>discrete</a:t>
            </a:r>
            <a:r>
              <a:rPr lang="en-GB" altLang="en-US" sz="2400" dirty="0">
                <a:latin typeface="Avalon" pitchFamily="34" charset="0"/>
              </a:rPr>
              <a:t> variables </a:t>
            </a:r>
            <a:r>
              <a:rPr lang="en-GB" altLang="en-US" sz="2400" b="1" dirty="0">
                <a:latin typeface="Avalon" pitchFamily="34" charset="0"/>
              </a:rPr>
              <a:t>count</a:t>
            </a:r>
            <a:endParaRPr lang="en-US" altLang="en-US" sz="2400" b="1" dirty="0">
              <a:latin typeface="Avalon" pitchFamily="34" charset="0"/>
            </a:endParaRPr>
          </a:p>
        </p:txBody>
      </p:sp>
    </p:spTree>
    <p:extLst>
      <p:ext uri="{BB962C8B-B14F-4D97-AF65-F5344CB8AC3E}">
        <p14:creationId xmlns:p14="http://schemas.microsoft.com/office/powerpoint/2010/main" val="118777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374836"/>
            <a:ext cx="4800600" cy="2935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GB" altLang="en-US" dirty="0"/>
              <a:t>Standard normal distribution</a:t>
            </a:r>
            <a:endParaRPr lang="en-GB" dirty="0"/>
          </a:p>
        </p:txBody>
      </p:sp>
      <p:sp>
        <p:nvSpPr>
          <p:cNvPr id="4" name="Rectangle 3"/>
          <p:cNvSpPr/>
          <p:nvPr/>
        </p:nvSpPr>
        <p:spPr>
          <a:xfrm>
            <a:off x="304800" y="914400"/>
            <a:ext cx="8077200" cy="1508105"/>
          </a:xfrm>
          <a:prstGeom prst="rect">
            <a:avLst/>
          </a:prstGeom>
        </p:spPr>
        <p:txBody>
          <a:bodyPr wrap="square">
            <a:spAutoFit/>
          </a:bodyPr>
          <a:lstStyle/>
          <a:p>
            <a:pPr>
              <a:spcBef>
                <a:spcPct val="20000"/>
              </a:spcBef>
              <a:buClr>
                <a:srgbClr val="333399"/>
              </a:buClr>
            </a:pPr>
            <a:r>
              <a:rPr lang="en-GB" altLang="en-US" sz="2000" dirty="0"/>
              <a:t>Go to your Minerva and open</a:t>
            </a:r>
          </a:p>
          <a:p>
            <a:pPr>
              <a:spcBef>
                <a:spcPct val="20000"/>
              </a:spcBef>
              <a:buClr>
                <a:srgbClr val="333399"/>
              </a:buClr>
            </a:pPr>
            <a:r>
              <a:rPr lang="en-GB" sz="2000" dirty="0"/>
              <a:t>Lookup Table - Cumulative Standardized Normal Distribution </a:t>
            </a:r>
          </a:p>
          <a:p>
            <a:pPr>
              <a:spcBef>
                <a:spcPct val="20000"/>
              </a:spcBef>
              <a:buClr>
                <a:srgbClr val="333399"/>
              </a:buClr>
            </a:pPr>
            <a:endParaRPr lang="en-GB" altLang="en-US" sz="2000" dirty="0"/>
          </a:p>
          <a:p>
            <a:pPr>
              <a:spcBef>
                <a:spcPct val="20000"/>
              </a:spcBef>
              <a:buClr>
                <a:srgbClr val="333399"/>
              </a:buClr>
            </a:pPr>
            <a:r>
              <a:rPr lang="en-GB" altLang="en-US" sz="2000" dirty="0"/>
              <a:t>These are the same as those in the textbook</a:t>
            </a:r>
          </a:p>
        </p:txBody>
      </p:sp>
      <p:grpSp>
        <p:nvGrpSpPr>
          <p:cNvPr id="7" name="Group 6"/>
          <p:cNvGrpSpPr/>
          <p:nvPr/>
        </p:nvGrpSpPr>
        <p:grpSpPr>
          <a:xfrm>
            <a:off x="304800" y="2819400"/>
            <a:ext cx="5638800" cy="1219200"/>
            <a:chOff x="304800" y="2819400"/>
            <a:chExt cx="5638800" cy="1219200"/>
          </a:xfrm>
        </p:grpSpPr>
        <p:sp>
          <p:nvSpPr>
            <p:cNvPr id="3" name="Rectangle 2"/>
            <p:cNvSpPr/>
            <p:nvPr/>
          </p:nvSpPr>
          <p:spPr>
            <a:xfrm>
              <a:off x="304800" y="2819400"/>
              <a:ext cx="4572000" cy="1015663"/>
            </a:xfrm>
            <a:prstGeom prst="rect">
              <a:avLst/>
            </a:prstGeom>
          </p:spPr>
          <p:txBody>
            <a:bodyPr>
              <a:spAutoFit/>
            </a:bodyPr>
            <a:lstStyle/>
            <a:p>
              <a:pPr>
                <a:spcBef>
                  <a:spcPct val="20000"/>
                </a:spcBef>
                <a:buClr>
                  <a:srgbClr val="333399"/>
                </a:buClr>
              </a:pPr>
              <a:r>
                <a:rPr lang="en-GB" altLang="en-US" sz="2000" dirty="0"/>
                <a:t>These give the probability that a normal random variable is not more than </a:t>
              </a:r>
              <a:r>
                <a:rPr lang="en-GB" altLang="en-US" sz="2000" i="1" dirty="0"/>
                <a:t>z</a:t>
              </a:r>
              <a:r>
                <a:rPr lang="en-GB" altLang="en-US" sz="2000" dirty="0"/>
                <a:t> standard deviations above its mean</a:t>
              </a:r>
            </a:p>
          </p:txBody>
        </p:sp>
        <p:cxnSp>
          <p:nvCxnSpPr>
            <p:cNvPr id="6" name="Straight Arrow Connector 5"/>
            <p:cNvCxnSpPr/>
            <p:nvPr/>
          </p:nvCxnSpPr>
          <p:spPr>
            <a:xfrm>
              <a:off x="4191000" y="3327231"/>
              <a:ext cx="1752600" cy="7113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084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3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95400"/>
            <a:ext cx="5915025" cy="2608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7335" name="Text Box 7"/>
          <p:cNvSpPr txBox="1">
            <a:spLocks noChangeArrowheads="1"/>
          </p:cNvSpPr>
          <p:nvPr/>
        </p:nvSpPr>
        <p:spPr bwMode="auto">
          <a:xfrm>
            <a:off x="381000" y="4191000"/>
            <a:ext cx="800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dirty="0"/>
              <a:t>e.g. probability of a value &lt;1.46 </a:t>
            </a:r>
            <a:r>
              <a:rPr lang="en-GB" altLang="en-US" dirty="0" err="1"/>
              <a:t>sd</a:t>
            </a:r>
            <a:r>
              <a:rPr lang="en-GB" altLang="en-US" dirty="0"/>
              <a:t> above the mean i.e. p(</a:t>
            </a:r>
            <a:r>
              <a:rPr lang="en-GB" altLang="en-US" i="1" dirty="0">
                <a:latin typeface="Times New Roman" pitchFamily="18" charset="0"/>
              </a:rPr>
              <a:t>z</a:t>
            </a:r>
            <a:r>
              <a:rPr lang="en-GB" altLang="en-US" dirty="0"/>
              <a:t>&lt;1.46)</a:t>
            </a:r>
          </a:p>
        </p:txBody>
      </p:sp>
      <p:sp>
        <p:nvSpPr>
          <p:cNvPr id="2" name="Title 1"/>
          <p:cNvSpPr>
            <a:spLocks noGrp="1"/>
          </p:cNvSpPr>
          <p:nvPr>
            <p:ph type="title"/>
          </p:nvPr>
        </p:nvSpPr>
        <p:spPr/>
        <p:txBody>
          <a:bodyPr>
            <a:normAutofit fontScale="90000"/>
          </a:bodyPr>
          <a:lstStyle/>
          <a:p>
            <a:r>
              <a:rPr lang="en-GB" altLang="en-US" dirty="0"/>
              <a:t>Calculating Normal Distribution Probabilities</a:t>
            </a:r>
            <a:endParaRPr lang="en-GB" dirty="0"/>
          </a:p>
        </p:txBody>
      </p:sp>
      <p:sp>
        <p:nvSpPr>
          <p:cNvPr id="3" name="Rectangle 2"/>
          <p:cNvSpPr/>
          <p:nvPr/>
        </p:nvSpPr>
        <p:spPr>
          <a:xfrm>
            <a:off x="337752" y="838200"/>
            <a:ext cx="3938194" cy="400110"/>
          </a:xfrm>
          <a:prstGeom prst="rect">
            <a:avLst/>
          </a:prstGeom>
        </p:spPr>
        <p:txBody>
          <a:bodyPr wrap="none">
            <a:spAutoFit/>
          </a:bodyPr>
          <a:lstStyle/>
          <a:p>
            <a:r>
              <a:rPr lang="en-GB" altLang="en-US" sz="2000" b="1" dirty="0"/>
              <a:t>Example 1</a:t>
            </a:r>
            <a:r>
              <a:rPr lang="en-GB" altLang="en-US" sz="2000" dirty="0"/>
              <a:t>: Lower tail probabilities…</a:t>
            </a:r>
            <a:endParaRPr lang="en-GB" sz="2000" dirty="0"/>
          </a:p>
        </p:txBody>
      </p:sp>
      <p:sp>
        <p:nvSpPr>
          <p:cNvPr id="4" name="Rectangle 3"/>
          <p:cNvSpPr/>
          <p:nvPr/>
        </p:nvSpPr>
        <p:spPr>
          <a:xfrm>
            <a:off x="1143000" y="4572000"/>
            <a:ext cx="5486400" cy="369332"/>
          </a:xfrm>
          <a:prstGeom prst="rect">
            <a:avLst/>
          </a:prstGeom>
        </p:spPr>
        <p:txBody>
          <a:bodyPr wrap="square">
            <a:spAutoFit/>
          </a:bodyPr>
          <a:lstStyle/>
          <a:p>
            <a:r>
              <a:rPr lang="en-GB" altLang="en-US" dirty="0">
                <a:solidFill>
                  <a:srgbClr val="333399"/>
                </a:solidFill>
              </a:rPr>
              <a:t>this can be read directly from the tables: = 0.9279</a:t>
            </a:r>
            <a:endParaRPr lang="en-US" altLang="en-US" dirty="0">
              <a:solidFill>
                <a:srgbClr val="333399"/>
              </a:solidFill>
            </a:endParaRPr>
          </a:p>
        </p:txBody>
      </p:sp>
    </p:spTree>
    <p:extLst>
      <p:ext uri="{BB962C8B-B14F-4D97-AF65-F5344CB8AC3E}">
        <p14:creationId xmlns:p14="http://schemas.microsoft.com/office/powerpoint/2010/main" val="54479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E2D9C3-B312-403E-9DEF-2C9E6BC48ED5}"/>
              </a:ext>
            </a:extLst>
          </p:cNvPr>
          <p:cNvPicPr>
            <a:picLocks noChangeAspect="1"/>
          </p:cNvPicPr>
          <p:nvPr/>
        </p:nvPicPr>
        <p:blipFill>
          <a:blip r:embed="rId2"/>
          <a:stretch>
            <a:fillRect/>
          </a:stretch>
        </p:blipFill>
        <p:spPr>
          <a:xfrm>
            <a:off x="576001" y="1261369"/>
            <a:ext cx="7991998" cy="3429000"/>
          </a:xfrm>
          <a:prstGeom prst="rect">
            <a:avLst/>
          </a:prstGeom>
        </p:spPr>
      </p:pic>
      <p:sp>
        <p:nvSpPr>
          <p:cNvPr id="4" name="Rectangle 3">
            <a:extLst>
              <a:ext uri="{FF2B5EF4-FFF2-40B4-BE49-F238E27FC236}">
                <a16:creationId xmlns:a16="http://schemas.microsoft.com/office/drawing/2014/main" id="{AD159054-AC83-4632-AB33-06D8241A2A93}"/>
              </a:ext>
            </a:extLst>
          </p:cNvPr>
          <p:cNvSpPr/>
          <p:nvPr/>
        </p:nvSpPr>
        <p:spPr>
          <a:xfrm>
            <a:off x="762000" y="4448452"/>
            <a:ext cx="5410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D05830DC-E359-4B9A-8F69-3662DFA9E059}"/>
              </a:ext>
            </a:extLst>
          </p:cNvPr>
          <p:cNvSpPr/>
          <p:nvPr/>
        </p:nvSpPr>
        <p:spPr>
          <a:xfrm rot="5400000">
            <a:off x="4114800" y="2695852"/>
            <a:ext cx="3429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544823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3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85855"/>
            <a:ext cx="7370763" cy="2973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8357" name="Text Box 5"/>
          <p:cNvSpPr txBox="1">
            <a:spLocks noChangeArrowheads="1"/>
          </p:cNvSpPr>
          <p:nvPr/>
        </p:nvSpPr>
        <p:spPr bwMode="auto">
          <a:xfrm>
            <a:off x="304800" y="685800"/>
            <a:ext cx="45179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b="1" dirty="0"/>
              <a:t>Example 2</a:t>
            </a:r>
            <a:r>
              <a:rPr lang="en-GB" altLang="en-US" sz="2000" dirty="0"/>
              <a:t>: Probability of a range/interval</a:t>
            </a:r>
            <a:endParaRPr lang="en-US" altLang="en-US" sz="2000" dirty="0"/>
          </a:p>
        </p:txBody>
      </p:sp>
      <p:sp>
        <p:nvSpPr>
          <p:cNvPr id="228359" name="Text Box 7"/>
          <p:cNvSpPr txBox="1">
            <a:spLocks noChangeArrowheads="1"/>
          </p:cNvSpPr>
          <p:nvPr/>
        </p:nvSpPr>
        <p:spPr bwMode="auto">
          <a:xfrm>
            <a:off x="304800" y="3858161"/>
            <a:ext cx="8153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000" dirty="0"/>
              <a:t>e.g. probability of a value between 1.46 and 2.05 i.e. p(1.46&lt;</a:t>
            </a:r>
            <a:r>
              <a:rPr lang="en-GB" altLang="en-US" sz="2000" i="1" dirty="0"/>
              <a:t>z&lt;</a:t>
            </a:r>
            <a:r>
              <a:rPr lang="en-GB" altLang="en-US" sz="2000" dirty="0"/>
              <a:t>2.05)</a:t>
            </a:r>
          </a:p>
        </p:txBody>
      </p:sp>
      <p:sp>
        <p:nvSpPr>
          <p:cNvPr id="2" name="Title 1"/>
          <p:cNvSpPr>
            <a:spLocks noGrp="1"/>
          </p:cNvSpPr>
          <p:nvPr>
            <p:ph type="title"/>
          </p:nvPr>
        </p:nvSpPr>
        <p:spPr/>
        <p:txBody>
          <a:bodyPr>
            <a:normAutofit fontScale="90000"/>
          </a:bodyPr>
          <a:lstStyle/>
          <a:p>
            <a:r>
              <a:rPr lang="en-GB" altLang="en-US" dirty="0"/>
              <a:t>Calculating Normal Distribution Probabilities</a:t>
            </a:r>
            <a:endParaRPr lang="en-GB" dirty="0"/>
          </a:p>
        </p:txBody>
      </p:sp>
      <p:sp>
        <p:nvSpPr>
          <p:cNvPr id="3" name="Rectangle 2"/>
          <p:cNvSpPr/>
          <p:nvPr/>
        </p:nvSpPr>
        <p:spPr>
          <a:xfrm>
            <a:off x="1066800" y="4242137"/>
            <a:ext cx="4572000" cy="707886"/>
          </a:xfrm>
          <a:prstGeom prst="rect">
            <a:avLst/>
          </a:prstGeom>
        </p:spPr>
        <p:txBody>
          <a:bodyPr>
            <a:spAutoFit/>
          </a:bodyPr>
          <a:lstStyle/>
          <a:p>
            <a:r>
              <a:rPr lang="en-GB" altLang="en-US" sz="2000" dirty="0">
                <a:solidFill>
                  <a:srgbClr val="333399"/>
                </a:solidFill>
              </a:rPr>
              <a:t>p(1.46&lt;z&lt;2.05) </a:t>
            </a:r>
          </a:p>
          <a:p>
            <a:r>
              <a:rPr lang="en-GB" altLang="en-US" sz="2000" dirty="0">
                <a:solidFill>
                  <a:srgbClr val="333399"/>
                </a:solidFill>
              </a:rPr>
              <a:t>= p(</a:t>
            </a:r>
            <a:r>
              <a:rPr lang="en-GB" altLang="en-US" sz="2000" i="1" dirty="0">
                <a:solidFill>
                  <a:srgbClr val="333399"/>
                </a:solidFill>
              </a:rPr>
              <a:t>z</a:t>
            </a:r>
            <a:r>
              <a:rPr lang="en-GB" altLang="en-US" sz="2000" dirty="0">
                <a:solidFill>
                  <a:srgbClr val="333399"/>
                </a:solidFill>
              </a:rPr>
              <a:t>&lt;2.05) – p(</a:t>
            </a:r>
            <a:r>
              <a:rPr lang="en-GB" altLang="en-US" sz="2000" i="1" dirty="0">
                <a:solidFill>
                  <a:srgbClr val="333399"/>
                </a:solidFill>
              </a:rPr>
              <a:t>z</a:t>
            </a:r>
            <a:r>
              <a:rPr lang="en-GB" altLang="en-US" sz="2000" dirty="0">
                <a:solidFill>
                  <a:srgbClr val="333399"/>
                </a:solidFill>
              </a:rPr>
              <a:t>&lt;1.46)</a:t>
            </a:r>
            <a:endParaRPr lang="en-US" altLang="en-US" sz="2000" dirty="0">
              <a:solidFill>
                <a:srgbClr val="333399"/>
              </a:solidFill>
            </a:endParaRPr>
          </a:p>
        </p:txBody>
      </p:sp>
    </p:spTree>
    <p:extLst>
      <p:ext uri="{BB962C8B-B14F-4D97-AF65-F5344CB8AC3E}">
        <p14:creationId xmlns:p14="http://schemas.microsoft.com/office/powerpoint/2010/main" val="421889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7BCD0D-9BC6-4A32-910F-F9813CCE4A09}"/>
              </a:ext>
            </a:extLst>
          </p:cNvPr>
          <p:cNvPicPr>
            <a:picLocks noChangeAspect="1"/>
          </p:cNvPicPr>
          <p:nvPr/>
        </p:nvPicPr>
        <p:blipFill>
          <a:blip r:embed="rId2"/>
          <a:stretch>
            <a:fillRect/>
          </a:stretch>
        </p:blipFill>
        <p:spPr>
          <a:xfrm>
            <a:off x="685800" y="425626"/>
            <a:ext cx="7620000" cy="4365356"/>
          </a:xfrm>
          <a:prstGeom prst="rect">
            <a:avLst/>
          </a:prstGeom>
        </p:spPr>
      </p:pic>
      <p:sp>
        <p:nvSpPr>
          <p:cNvPr id="4" name="Rectangle 3">
            <a:extLst>
              <a:ext uri="{FF2B5EF4-FFF2-40B4-BE49-F238E27FC236}">
                <a16:creationId xmlns:a16="http://schemas.microsoft.com/office/drawing/2014/main" id="{AD159054-AC83-4632-AB33-06D8241A2A93}"/>
              </a:ext>
            </a:extLst>
          </p:cNvPr>
          <p:cNvSpPr/>
          <p:nvPr/>
        </p:nvSpPr>
        <p:spPr>
          <a:xfrm>
            <a:off x="838200" y="3505200"/>
            <a:ext cx="5105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D05830DC-E359-4B9A-8F69-3662DFA9E059}"/>
              </a:ext>
            </a:extLst>
          </p:cNvPr>
          <p:cNvSpPr/>
          <p:nvPr/>
        </p:nvSpPr>
        <p:spPr>
          <a:xfrm rot="5400000">
            <a:off x="3986074" y="2795726"/>
            <a:ext cx="3381652"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AFB03773-566D-40C0-94AB-6E8F2074A425}"/>
              </a:ext>
            </a:extLst>
          </p:cNvPr>
          <p:cNvSpPr/>
          <p:nvPr/>
        </p:nvSpPr>
        <p:spPr>
          <a:xfrm>
            <a:off x="838200" y="4572238"/>
            <a:ext cx="4419600" cy="228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D691A50-1267-41C1-B3FE-DFFAF6A59B97}"/>
              </a:ext>
            </a:extLst>
          </p:cNvPr>
          <p:cNvSpPr/>
          <p:nvPr/>
        </p:nvSpPr>
        <p:spPr>
          <a:xfrm rot="5400000">
            <a:off x="2889562" y="2444437"/>
            <a:ext cx="4203075" cy="5334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79273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3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85855"/>
            <a:ext cx="7370763" cy="2973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8357" name="Text Box 5"/>
          <p:cNvSpPr txBox="1">
            <a:spLocks noChangeArrowheads="1"/>
          </p:cNvSpPr>
          <p:nvPr/>
        </p:nvSpPr>
        <p:spPr bwMode="auto">
          <a:xfrm>
            <a:off x="304800" y="685800"/>
            <a:ext cx="45179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b="1" dirty="0"/>
              <a:t>Example 2</a:t>
            </a:r>
            <a:r>
              <a:rPr lang="en-GB" altLang="en-US" sz="2000" dirty="0"/>
              <a:t>: Probability of a range/interval</a:t>
            </a:r>
            <a:endParaRPr lang="en-US" altLang="en-US" sz="2000" dirty="0"/>
          </a:p>
        </p:txBody>
      </p:sp>
      <p:sp>
        <p:nvSpPr>
          <p:cNvPr id="228359" name="Text Box 7"/>
          <p:cNvSpPr txBox="1">
            <a:spLocks noChangeArrowheads="1"/>
          </p:cNvSpPr>
          <p:nvPr/>
        </p:nvSpPr>
        <p:spPr bwMode="auto">
          <a:xfrm>
            <a:off x="304800" y="3858161"/>
            <a:ext cx="8153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000" dirty="0"/>
              <a:t>e.g. probability of a value between 1.46 and 2.05 i.e. p(1.46&lt;</a:t>
            </a:r>
            <a:r>
              <a:rPr lang="en-GB" altLang="en-US" sz="2000" i="1" dirty="0"/>
              <a:t>z&lt;</a:t>
            </a:r>
            <a:r>
              <a:rPr lang="en-GB" altLang="en-US" sz="2000" dirty="0"/>
              <a:t>2.05)</a:t>
            </a:r>
          </a:p>
        </p:txBody>
      </p:sp>
      <p:sp>
        <p:nvSpPr>
          <p:cNvPr id="2" name="Title 1"/>
          <p:cNvSpPr>
            <a:spLocks noGrp="1"/>
          </p:cNvSpPr>
          <p:nvPr>
            <p:ph type="title"/>
          </p:nvPr>
        </p:nvSpPr>
        <p:spPr/>
        <p:txBody>
          <a:bodyPr>
            <a:normAutofit fontScale="90000"/>
          </a:bodyPr>
          <a:lstStyle/>
          <a:p>
            <a:r>
              <a:rPr lang="en-GB" altLang="en-US" dirty="0"/>
              <a:t>Calculating Normal Distribution Probabilities</a:t>
            </a:r>
            <a:endParaRPr lang="en-GB" dirty="0"/>
          </a:p>
        </p:txBody>
      </p:sp>
      <p:sp>
        <p:nvSpPr>
          <p:cNvPr id="3" name="Rectangle 2"/>
          <p:cNvSpPr/>
          <p:nvPr/>
        </p:nvSpPr>
        <p:spPr>
          <a:xfrm>
            <a:off x="1066800" y="4242137"/>
            <a:ext cx="4572000" cy="1323439"/>
          </a:xfrm>
          <a:prstGeom prst="rect">
            <a:avLst/>
          </a:prstGeom>
        </p:spPr>
        <p:txBody>
          <a:bodyPr>
            <a:spAutoFit/>
          </a:bodyPr>
          <a:lstStyle/>
          <a:p>
            <a:r>
              <a:rPr lang="en-GB" altLang="en-US" sz="2000" dirty="0">
                <a:solidFill>
                  <a:srgbClr val="333399"/>
                </a:solidFill>
              </a:rPr>
              <a:t>p(1.46&lt;z&lt;2.05) </a:t>
            </a:r>
          </a:p>
          <a:p>
            <a:r>
              <a:rPr lang="en-GB" altLang="en-US" sz="2000" dirty="0">
                <a:solidFill>
                  <a:srgbClr val="333399"/>
                </a:solidFill>
              </a:rPr>
              <a:t>= p(</a:t>
            </a:r>
            <a:r>
              <a:rPr lang="en-GB" altLang="en-US" sz="2000" i="1" dirty="0">
                <a:solidFill>
                  <a:srgbClr val="333399"/>
                </a:solidFill>
              </a:rPr>
              <a:t>z</a:t>
            </a:r>
            <a:r>
              <a:rPr lang="en-GB" altLang="en-US" sz="2000" dirty="0">
                <a:solidFill>
                  <a:srgbClr val="333399"/>
                </a:solidFill>
              </a:rPr>
              <a:t>&lt;2.05) – p(</a:t>
            </a:r>
            <a:r>
              <a:rPr lang="en-GB" altLang="en-US" sz="2000" i="1" dirty="0">
                <a:solidFill>
                  <a:srgbClr val="333399"/>
                </a:solidFill>
              </a:rPr>
              <a:t>z</a:t>
            </a:r>
            <a:r>
              <a:rPr lang="en-GB" altLang="en-US" sz="2000" dirty="0">
                <a:solidFill>
                  <a:srgbClr val="333399"/>
                </a:solidFill>
              </a:rPr>
              <a:t>&lt;1.46)</a:t>
            </a:r>
          </a:p>
          <a:p>
            <a:r>
              <a:rPr lang="en-GB" altLang="en-US" sz="2000" dirty="0">
                <a:solidFill>
                  <a:srgbClr val="333399"/>
                </a:solidFill>
              </a:rPr>
              <a:t>= 0.9798 – 0.9279 </a:t>
            </a:r>
          </a:p>
          <a:p>
            <a:r>
              <a:rPr lang="en-GB" altLang="en-US" sz="2000" dirty="0">
                <a:solidFill>
                  <a:srgbClr val="333399"/>
                </a:solidFill>
              </a:rPr>
              <a:t>= 0.0519</a:t>
            </a:r>
            <a:endParaRPr lang="en-US" altLang="en-US" sz="2000" dirty="0">
              <a:solidFill>
                <a:srgbClr val="333399"/>
              </a:solidFill>
            </a:endParaRPr>
          </a:p>
        </p:txBody>
      </p:sp>
    </p:spTree>
    <p:extLst>
      <p:ext uri="{BB962C8B-B14F-4D97-AF65-F5344CB8AC3E}">
        <p14:creationId xmlns:p14="http://schemas.microsoft.com/office/powerpoint/2010/main" val="30396339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5" name="Text Box 7"/>
          <p:cNvSpPr txBox="1">
            <a:spLocks noChangeArrowheads="1"/>
          </p:cNvSpPr>
          <p:nvPr/>
        </p:nvSpPr>
        <p:spPr bwMode="auto">
          <a:xfrm>
            <a:off x="381000" y="4191000"/>
            <a:ext cx="800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dirty="0"/>
              <a:t>e.g. probability of a value &gt; 2.05 </a:t>
            </a:r>
            <a:r>
              <a:rPr lang="en-GB" altLang="en-US" dirty="0" err="1"/>
              <a:t>sd</a:t>
            </a:r>
            <a:r>
              <a:rPr lang="en-GB" altLang="en-US" dirty="0"/>
              <a:t> above the mean i.e. p(</a:t>
            </a:r>
            <a:r>
              <a:rPr lang="en-GB" altLang="en-US" i="1" dirty="0">
                <a:latin typeface="Times New Roman" pitchFamily="18" charset="0"/>
              </a:rPr>
              <a:t>z</a:t>
            </a:r>
            <a:r>
              <a:rPr lang="en-GB" altLang="en-US" dirty="0"/>
              <a:t>&gt;2.05)</a:t>
            </a:r>
          </a:p>
        </p:txBody>
      </p:sp>
      <p:sp>
        <p:nvSpPr>
          <p:cNvPr id="2" name="Title 1"/>
          <p:cNvSpPr>
            <a:spLocks noGrp="1"/>
          </p:cNvSpPr>
          <p:nvPr>
            <p:ph type="title"/>
          </p:nvPr>
        </p:nvSpPr>
        <p:spPr/>
        <p:txBody>
          <a:bodyPr>
            <a:normAutofit fontScale="90000"/>
          </a:bodyPr>
          <a:lstStyle/>
          <a:p>
            <a:r>
              <a:rPr lang="en-GB" altLang="en-US" dirty="0"/>
              <a:t>Calculating Normal Distribution Probabilities</a:t>
            </a:r>
            <a:endParaRPr lang="en-GB" dirty="0"/>
          </a:p>
        </p:txBody>
      </p:sp>
      <p:sp>
        <p:nvSpPr>
          <p:cNvPr id="3" name="Rectangle 2"/>
          <p:cNvSpPr/>
          <p:nvPr/>
        </p:nvSpPr>
        <p:spPr>
          <a:xfrm>
            <a:off x="337752" y="838200"/>
            <a:ext cx="3974101" cy="400110"/>
          </a:xfrm>
          <a:prstGeom prst="rect">
            <a:avLst/>
          </a:prstGeom>
        </p:spPr>
        <p:txBody>
          <a:bodyPr wrap="none">
            <a:spAutoFit/>
          </a:bodyPr>
          <a:lstStyle/>
          <a:p>
            <a:r>
              <a:rPr lang="en-GB" altLang="en-US" sz="2000" b="1" dirty="0"/>
              <a:t>Example 3</a:t>
            </a:r>
            <a:r>
              <a:rPr lang="en-GB" altLang="en-US" sz="2000" dirty="0"/>
              <a:t>: Upper tail probabilities…</a:t>
            </a:r>
            <a:endParaRPr lang="en-GB" sz="2000"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312637"/>
            <a:ext cx="5268913" cy="249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43000" y="4572000"/>
            <a:ext cx="5410200" cy="369332"/>
          </a:xfrm>
          <a:prstGeom prst="rect">
            <a:avLst/>
          </a:prstGeom>
        </p:spPr>
        <p:txBody>
          <a:bodyPr wrap="square">
            <a:spAutoFit/>
          </a:bodyPr>
          <a:lstStyle/>
          <a:p>
            <a:r>
              <a:rPr lang="en-GB" altLang="en-US" dirty="0">
                <a:solidFill>
                  <a:srgbClr val="333399"/>
                </a:solidFill>
              </a:rPr>
              <a:t>p(z&gt;2.05) = 1 – p(</a:t>
            </a:r>
            <a:r>
              <a:rPr lang="en-GB" altLang="en-US" i="1" dirty="0">
                <a:solidFill>
                  <a:srgbClr val="333399"/>
                </a:solidFill>
                <a:latin typeface="Times New Roman" pitchFamily="18" charset="0"/>
              </a:rPr>
              <a:t>z</a:t>
            </a:r>
            <a:r>
              <a:rPr lang="en-GB" altLang="en-US" dirty="0">
                <a:solidFill>
                  <a:srgbClr val="333399"/>
                </a:solidFill>
              </a:rPr>
              <a:t>&lt;2.05)</a:t>
            </a:r>
            <a:endParaRPr lang="en-US" altLang="en-US" dirty="0">
              <a:solidFill>
                <a:srgbClr val="333399"/>
              </a:solidFill>
            </a:endParaRPr>
          </a:p>
        </p:txBody>
      </p:sp>
    </p:spTree>
    <p:extLst>
      <p:ext uri="{BB962C8B-B14F-4D97-AF65-F5344CB8AC3E}">
        <p14:creationId xmlns:p14="http://schemas.microsoft.com/office/powerpoint/2010/main" val="204932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7BCD0D-9BC6-4A32-910F-F9813CCE4A09}"/>
              </a:ext>
            </a:extLst>
          </p:cNvPr>
          <p:cNvPicPr>
            <a:picLocks noChangeAspect="1"/>
          </p:cNvPicPr>
          <p:nvPr/>
        </p:nvPicPr>
        <p:blipFill>
          <a:blip r:embed="rId2"/>
          <a:stretch>
            <a:fillRect/>
          </a:stretch>
        </p:blipFill>
        <p:spPr>
          <a:xfrm>
            <a:off x="685800" y="425626"/>
            <a:ext cx="7620000" cy="4365356"/>
          </a:xfrm>
          <a:prstGeom prst="rect">
            <a:avLst/>
          </a:prstGeom>
        </p:spPr>
      </p:pic>
      <p:sp>
        <p:nvSpPr>
          <p:cNvPr id="6" name="Rectangle 5">
            <a:extLst>
              <a:ext uri="{FF2B5EF4-FFF2-40B4-BE49-F238E27FC236}">
                <a16:creationId xmlns:a16="http://schemas.microsoft.com/office/drawing/2014/main" id="{AFB03773-566D-40C0-94AB-6E8F2074A425}"/>
              </a:ext>
            </a:extLst>
          </p:cNvPr>
          <p:cNvSpPr/>
          <p:nvPr/>
        </p:nvSpPr>
        <p:spPr>
          <a:xfrm>
            <a:off x="838200" y="4572238"/>
            <a:ext cx="4419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D691A50-1267-41C1-B3FE-DFFAF6A59B97}"/>
              </a:ext>
            </a:extLst>
          </p:cNvPr>
          <p:cNvSpPr/>
          <p:nvPr/>
        </p:nvSpPr>
        <p:spPr>
          <a:xfrm rot="5400000">
            <a:off x="2889562" y="2444437"/>
            <a:ext cx="4203075"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59849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5" name="Text Box 7"/>
          <p:cNvSpPr txBox="1">
            <a:spLocks noChangeArrowheads="1"/>
          </p:cNvSpPr>
          <p:nvPr/>
        </p:nvSpPr>
        <p:spPr bwMode="auto">
          <a:xfrm>
            <a:off x="381000" y="3886200"/>
            <a:ext cx="800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dirty="0"/>
              <a:t>e.g. probability of a value &gt; 2.05 </a:t>
            </a:r>
            <a:r>
              <a:rPr lang="en-GB" altLang="en-US" dirty="0" err="1"/>
              <a:t>sd</a:t>
            </a:r>
            <a:r>
              <a:rPr lang="en-GB" altLang="en-US" dirty="0"/>
              <a:t> above the mean i.e. p(</a:t>
            </a:r>
            <a:r>
              <a:rPr lang="en-GB" altLang="en-US" i="1" dirty="0">
                <a:latin typeface="Times New Roman" pitchFamily="18" charset="0"/>
              </a:rPr>
              <a:t>z</a:t>
            </a:r>
            <a:r>
              <a:rPr lang="en-GB" altLang="en-US" dirty="0"/>
              <a:t>&gt;2.05)</a:t>
            </a:r>
          </a:p>
        </p:txBody>
      </p:sp>
      <p:sp>
        <p:nvSpPr>
          <p:cNvPr id="2" name="Title 1"/>
          <p:cNvSpPr>
            <a:spLocks noGrp="1"/>
          </p:cNvSpPr>
          <p:nvPr>
            <p:ph type="title"/>
          </p:nvPr>
        </p:nvSpPr>
        <p:spPr/>
        <p:txBody>
          <a:bodyPr>
            <a:normAutofit fontScale="90000"/>
          </a:bodyPr>
          <a:lstStyle/>
          <a:p>
            <a:r>
              <a:rPr lang="en-GB" altLang="en-US" dirty="0"/>
              <a:t>Calculating Normal Distribution Probabilities</a:t>
            </a:r>
            <a:endParaRPr lang="en-GB" dirty="0"/>
          </a:p>
        </p:txBody>
      </p:sp>
      <p:sp>
        <p:nvSpPr>
          <p:cNvPr id="3" name="Rectangle 2"/>
          <p:cNvSpPr/>
          <p:nvPr/>
        </p:nvSpPr>
        <p:spPr>
          <a:xfrm>
            <a:off x="337752" y="838200"/>
            <a:ext cx="3974101" cy="400110"/>
          </a:xfrm>
          <a:prstGeom prst="rect">
            <a:avLst/>
          </a:prstGeom>
        </p:spPr>
        <p:txBody>
          <a:bodyPr wrap="none">
            <a:spAutoFit/>
          </a:bodyPr>
          <a:lstStyle/>
          <a:p>
            <a:r>
              <a:rPr lang="en-GB" altLang="en-US" sz="2000" b="1" dirty="0"/>
              <a:t>Example 3</a:t>
            </a:r>
            <a:r>
              <a:rPr lang="en-GB" altLang="en-US" sz="2000" dirty="0"/>
              <a:t>: Upper tail probabilities…</a:t>
            </a:r>
            <a:endParaRPr lang="en-GB" sz="2000"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312637"/>
            <a:ext cx="5268913" cy="249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43000" y="4267200"/>
            <a:ext cx="5410200" cy="1200329"/>
          </a:xfrm>
          <a:prstGeom prst="rect">
            <a:avLst/>
          </a:prstGeom>
        </p:spPr>
        <p:txBody>
          <a:bodyPr wrap="square">
            <a:spAutoFit/>
          </a:bodyPr>
          <a:lstStyle/>
          <a:p>
            <a:r>
              <a:rPr lang="en-GB" altLang="en-US" dirty="0">
                <a:solidFill>
                  <a:srgbClr val="333399"/>
                </a:solidFill>
              </a:rPr>
              <a:t>p(z&gt;2.05) </a:t>
            </a:r>
          </a:p>
          <a:p>
            <a:r>
              <a:rPr lang="en-GB" altLang="en-US" dirty="0">
                <a:solidFill>
                  <a:srgbClr val="333399"/>
                </a:solidFill>
              </a:rPr>
              <a:t>= 1 – p(</a:t>
            </a:r>
            <a:r>
              <a:rPr lang="en-GB" altLang="en-US" i="1" dirty="0">
                <a:solidFill>
                  <a:srgbClr val="333399"/>
                </a:solidFill>
                <a:latin typeface="Times New Roman" pitchFamily="18" charset="0"/>
              </a:rPr>
              <a:t>z</a:t>
            </a:r>
            <a:r>
              <a:rPr lang="en-GB" altLang="en-US" dirty="0">
                <a:solidFill>
                  <a:srgbClr val="333399"/>
                </a:solidFill>
              </a:rPr>
              <a:t>&lt;2.05) </a:t>
            </a:r>
          </a:p>
          <a:p>
            <a:r>
              <a:rPr lang="en-GB" altLang="en-US" dirty="0">
                <a:solidFill>
                  <a:srgbClr val="333399"/>
                </a:solidFill>
              </a:rPr>
              <a:t>= 1 – 0.9798 </a:t>
            </a:r>
          </a:p>
          <a:p>
            <a:r>
              <a:rPr lang="en-GB" altLang="en-US" dirty="0">
                <a:solidFill>
                  <a:srgbClr val="333399"/>
                </a:solidFill>
              </a:rPr>
              <a:t>= 0.0202</a:t>
            </a:r>
            <a:endParaRPr lang="en-US" altLang="en-US" dirty="0">
              <a:solidFill>
                <a:srgbClr val="333399"/>
              </a:solidFill>
            </a:endParaRPr>
          </a:p>
        </p:txBody>
      </p:sp>
    </p:spTree>
    <p:extLst>
      <p:ext uri="{BB962C8B-B14F-4D97-AF65-F5344CB8AC3E}">
        <p14:creationId xmlns:p14="http://schemas.microsoft.com/office/powerpoint/2010/main" val="257574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3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779948"/>
            <a:ext cx="7267575" cy="3182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9380" name="Text Box 4"/>
          <p:cNvSpPr txBox="1">
            <a:spLocks noChangeArrowheads="1"/>
          </p:cNvSpPr>
          <p:nvPr/>
        </p:nvSpPr>
        <p:spPr bwMode="auto">
          <a:xfrm>
            <a:off x="228600" y="819090"/>
            <a:ext cx="39644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2000" b="1" dirty="0"/>
              <a:t>Example 4</a:t>
            </a:r>
            <a:r>
              <a:rPr lang="en-GB" altLang="en-US" sz="2000" dirty="0"/>
              <a:t>: Values below the mean</a:t>
            </a:r>
            <a:endParaRPr lang="en-US" altLang="en-US" sz="2000" dirty="0"/>
          </a:p>
        </p:txBody>
      </p:sp>
      <p:sp>
        <p:nvSpPr>
          <p:cNvPr id="229382" name="Text Box 6"/>
          <p:cNvSpPr txBox="1">
            <a:spLocks noChangeArrowheads="1"/>
          </p:cNvSpPr>
          <p:nvPr/>
        </p:nvSpPr>
        <p:spPr bwMode="auto">
          <a:xfrm>
            <a:off x="304800" y="3886200"/>
            <a:ext cx="71627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000" dirty="0"/>
              <a:t>e.g. probability of a value &lt;-1.3     i.e. p(</a:t>
            </a:r>
            <a:r>
              <a:rPr lang="en-GB" altLang="en-US" sz="2000" i="1" dirty="0"/>
              <a:t>z&lt;-</a:t>
            </a:r>
            <a:r>
              <a:rPr lang="en-GB" altLang="en-US" sz="2000" dirty="0"/>
              <a:t>1.3)</a:t>
            </a:r>
          </a:p>
        </p:txBody>
      </p:sp>
      <p:sp>
        <p:nvSpPr>
          <p:cNvPr id="2" name="Title 1"/>
          <p:cNvSpPr>
            <a:spLocks noGrp="1"/>
          </p:cNvSpPr>
          <p:nvPr>
            <p:ph type="title"/>
          </p:nvPr>
        </p:nvSpPr>
        <p:spPr/>
        <p:txBody>
          <a:bodyPr>
            <a:normAutofit fontScale="90000"/>
          </a:bodyPr>
          <a:lstStyle/>
          <a:p>
            <a:r>
              <a:rPr lang="en-GB" altLang="en-US" dirty="0"/>
              <a:t>Calculating Normal Distribution Probabilities</a:t>
            </a:r>
            <a:endParaRPr lang="en-GB" dirty="0"/>
          </a:p>
        </p:txBody>
      </p:sp>
      <p:sp>
        <p:nvSpPr>
          <p:cNvPr id="3" name="Rectangle 2"/>
          <p:cNvSpPr/>
          <p:nvPr/>
        </p:nvSpPr>
        <p:spPr>
          <a:xfrm>
            <a:off x="838200" y="4343400"/>
            <a:ext cx="5715000" cy="923330"/>
          </a:xfrm>
          <a:prstGeom prst="rect">
            <a:avLst/>
          </a:prstGeom>
        </p:spPr>
        <p:txBody>
          <a:bodyPr wrap="square">
            <a:spAutoFit/>
          </a:bodyPr>
          <a:lstStyle/>
          <a:p>
            <a:r>
              <a:rPr lang="en-GB" altLang="en-US" dirty="0">
                <a:solidFill>
                  <a:srgbClr val="333399"/>
                </a:solidFill>
              </a:rPr>
              <a:t>p(z&lt;-1.3) </a:t>
            </a:r>
          </a:p>
          <a:p>
            <a:r>
              <a:rPr lang="en-GB" altLang="en-US" dirty="0">
                <a:solidFill>
                  <a:srgbClr val="333399"/>
                </a:solidFill>
              </a:rPr>
              <a:t>= p(</a:t>
            </a:r>
            <a:r>
              <a:rPr lang="en-GB" altLang="en-US" i="1" dirty="0">
                <a:solidFill>
                  <a:srgbClr val="333399"/>
                </a:solidFill>
              </a:rPr>
              <a:t>z</a:t>
            </a:r>
            <a:r>
              <a:rPr lang="en-GB" altLang="en-US" dirty="0">
                <a:solidFill>
                  <a:srgbClr val="333399"/>
                </a:solidFill>
              </a:rPr>
              <a:t>&gt;1.3) </a:t>
            </a:r>
          </a:p>
          <a:p>
            <a:r>
              <a:rPr lang="en-GB" altLang="en-US" dirty="0">
                <a:solidFill>
                  <a:srgbClr val="333399"/>
                </a:solidFill>
              </a:rPr>
              <a:t>= 1 – p(z&lt;1.3)</a:t>
            </a:r>
            <a:endParaRPr lang="en-US" altLang="en-US" dirty="0">
              <a:solidFill>
                <a:srgbClr val="333399"/>
              </a:solidFill>
            </a:endParaRPr>
          </a:p>
        </p:txBody>
      </p:sp>
    </p:spTree>
    <p:extLst>
      <p:ext uri="{BB962C8B-B14F-4D97-AF65-F5344CB8AC3E}">
        <p14:creationId xmlns:p14="http://schemas.microsoft.com/office/powerpoint/2010/main" val="157849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7" name="Rectangle 5"/>
          <p:cNvSpPr>
            <a:spLocks noChangeArrowheads="1"/>
          </p:cNvSpPr>
          <p:nvPr/>
        </p:nvSpPr>
        <p:spPr bwMode="auto">
          <a:xfrm>
            <a:off x="304800" y="914400"/>
            <a:ext cx="7848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spcBef>
                <a:spcPct val="20000"/>
              </a:spcBef>
              <a:buClr>
                <a:srgbClr val="333399"/>
              </a:buClr>
            </a:pPr>
            <a:r>
              <a:rPr lang="en-GB" altLang="en-US" sz="2000" dirty="0">
                <a:latin typeface="+mn-lt"/>
              </a:rPr>
              <a:t>List of </a:t>
            </a:r>
            <a:r>
              <a:rPr lang="en-GB" altLang="en-US" sz="2000" b="1" dirty="0">
                <a:latin typeface="+mn-lt"/>
              </a:rPr>
              <a:t>all possible values</a:t>
            </a:r>
            <a:r>
              <a:rPr lang="en-GB" altLang="en-US" sz="2000" dirty="0">
                <a:latin typeface="+mn-lt"/>
              </a:rPr>
              <a:t> that the variable can take (i.e. all possible outcomes) </a:t>
            </a:r>
            <a:r>
              <a:rPr lang="en-GB" altLang="en-US" sz="2000" b="1" dirty="0">
                <a:latin typeface="+mn-lt"/>
              </a:rPr>
              <a:t>and their </a:t>
            </a:r>
            <a:r>
              <a:rPr lang="en-GB" altLang="en-US" sz="2000" dirty="0">
                <a:latin typeface="+mn-lt"/>
              </a:rPr>
              <a:t>associated </a:t>
            </a:r>
            <a:r>
              <a:rPr lang="en-GB" altLang="en-US" sz="2000" b="1" dirty="0">
                <a:latin typeface="+mn-lt"/>
              </a:rPr>
              <a:t>probabilities</a:t>
            </a:r>
          </a:p>
        </p:txBody>
      </p:sp>
      <p:sp>
        <p:nvSpPr>
          <p:cNvPr id="2" name="Title 1"/>
          <p:cNvSpPr>
            <a:spLocks noGrp="1"/>
          </p:cNvSpPr>
          <p:nvPr>
            <p:ph type="title"/>
          </p:nvPr>
        </p:nvSpPr>
        <p:spPr/>
        <p:txBody>
          <a:bodyPr>
            <a:normAutofit/>
          </a:bodyPr>
          <a:lstStyle/>
          <a:p>
            <a:r>
              <a:rPr lang="en-GB" altLang="en-US" dirty="0"/>
              <a:t>Probability distributions</a:t>
            </a:r>
            <a:endParaRPr lang="en-GB" dirty="0"/>
          </a:p>
        </p:txBody>
      </p:sp>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570163"/>
            <a:ext cx="6985000" cy="123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6"/>
          <p:cNvSpPr txBox="1">
            <a:spLocks noChangeArrowheads="1"/>
          </p:cNvSpPr>
          <p:nvPr/>
        </p:nvSpPr>
        <p:spPr bwMode="auto">
          <a:xfrm>
            <a:off x="304800" y="1905000"/>
            <a:ext cx="8305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000" dirty="0"/>
              <a:t>For example, we get this </a:t>
            </a:r>
            <a:r>
              <a:rPr lang="en-GB" altLang="en-US" sz="2000" b="1" dirty="0"/>
              <a:t>probability distribution </a:t>
            </a:r>
            <a:r>
              <a:rPr lang="en-GB" altLang="en-US" sz="2000" dirty="0"/>
              <a:t>table </a:t>
            </a:r>
            <a:r>
              <a:rPr lang="en-GB" altLang="en-US" sz="2000" b="1" dirty="0"/>
              <a:t>for</a:t>
            </a:r>
            <a:r>
              <a:rPr lang="en-GB" altLang="en-US" sz="2000" dirty="0"/>
              <a:t> a roll of </a:t>
            </a:r>
            <a:r>
              <a:rPr lang="en-GB" altLang="en-US" sz="2000" b="1" dirty="0"/>
              <a:t>a die</a:t>
            </a:r>
            <a:r>
              <a:rPr lang="en-GB" altLang="en-US" sz="2000" dirty="0"/>
              <a:t>:</a:t>
            </a:r>
            <a:endParaRPr lang="en-US" altLang="en-US" sz="2000" dirty="0"/>
          </a:p>
        </p:txBody>
      </p:sp>
      <p:graphicFrame>
        <p:nvGraphicFramePr>
          <p:cNvPr id="4" name="Chart 3"/>
          <p:cNvGraphicFramePr/>
          <p:nvPr>
            <p:extLst>
              <p:ext uri="{D42A27DB-BD31-4B8C-83A1-F6EECF244321}">
                <p14:modId xmlns:p14="http://schemas.microsoft.com/office/powerpoint/2010/main" val="35104643"/>
              </p:ext>
            </p:extLst>
          </p:nvPr>
        </p:nvGraphicFramePr>
        <p:xfrm>
          <a:off x="1778000" y="3810000"/>
          <a:ext cx="5842000" cy="1498600"/>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ular Callout 4"/>
          <p:cNvSpPr/>
          <p:nvPr/>
        </p:nvSpPr>
        <p:spPr>
          <a:xfrm>
            <a:off x="7543800" y="3733800"/>
            <a:ext cx="1066800" cy="304800"/>
          </a:xfrm>
          <a:prstGeom prst="wedgeRectCallout">
            <a:avLst>
              <a:gd name="adj1" fmla="val -122243"/>
              <a:gd name="adj2" fmla="val 5400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600" b="1" dirty="0"/>
              <a:t>UNIFORM</a:t>
            </a:r>
          </a:p>
        </p:txBody>
      </p:sp>
      <p:sp>
        <p:nvSpPr>
          <p:cNvPr id="10" name="Rectangular Callout 9"/>
          <p:cNvSpPr/>
          <p:nvPr/>
        </p:nvSpPr>
        <p:spPr>
          <a:xfrm>
            <a:off x="685800" y="2421402"/>
            <a:ext cx="1066800" cy="304800"/>
          </a:xfrm>
          <a:prstGeom prst="wedgeRectCallout">
            <a:avLst>
              <a:gd name="adj1" fmla="val 126556"/>
              <a:gd name="adj2" fmla="val 6462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600" b="1" dirty="0"/>
              <a:t>DISCRETE</a:t>
            </a:r>
          </a:p>
        </p:txBody>
      </p:sp>
    </p:spTree>
    <p:extLst>
      <p:ext uri="{BB962C8B-B14F-4D97-AF65-F5344CB8AC3E}">
        <p14:creationId xmlns:p14="http://schemas.microsoft.com/office/powerpoint/2010/main" val="378634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2517"/>
                                        </p:tgtEl>
                                        <p:attrNameLst>
                                          <p:attrName>style.visibility</p:attrName>
                                        </p:attrNameLst>
                                      </p:cBhvr>
                                      <p:to>
                                        <p:strVal val="visible"/>
                                      </p:to>
                                    </p:set>
                                    <p:animEffect transition="in" filter="fade">
                                      <p:cBhvr>
                                        <p:cTn id="7" dur="500"/>
                                        <p:tgtEl>
                                          <p:spTgt spid="1925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7" grpId="0"/>
      <p:bldP spid="8" grpId="0"/>
      <p:bldGraphic spid="4" grpId="0">
        <p:bldAsOne/>
      </p:bldGraphic>
      <p:bldP spid="5" grpId="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E2D9C3-B312-403E-9DEF-2C9E6BC48ED5}"/>
              </a:ext>
            </a:extLst>
          </p:cNvPr>
          <p:cNvPicPr>
            <a:picLocks noChangeAspect="1"/>
          </p:cNvPicPr>
          <p:nvPr/>
        </p:nvPicPr>
        <p:blipFill>
          <a:blip r:embed="rId2"/>
          <a:stretch>
            <a:fillRect/>
          </a:stretch>
        </p:blipFill>
        <p:spPr>
          <a:xfrm>
            <a:off x="576001" y="1272465"/>
            <a:ext cx="7991998" cy="3429000"/>
          </a:xfrm>
          <a:prstGeom prst="rect">
            <a:avLst/>
          </a:prstGeom>
        </p:spPr>
      </p:pic>
      <p:sp>
        <p:nvSpPr>
          <p:cNvPr id="4" name="Rectangle 3">
            <a:extLst>
              <a:ext uri="{FF2B5EF4-FFF2-40B4-BE49-F238E27FC236}">
                <a16:creationId xmlns:a16="http://schemas.microsoft.com/office/drawing/2014/main" id="{AD159054-AC83-4632-AB33-06D8241A2A93}"/>
              </a:ext>
            </a:extLst>
          </p:cNvPr>
          <p:cNvSpPr/>
          <p:nvPr/>
        </p:nvSpPr>
        <p:spPr>
          <a:xfrm>
            <a:off x="762000" y="4343400"/>
            <a:ext cx="1066800" cy="2171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D05830DC-E359-4B9A-8F69-3662DFA9E059}"/>
              </a:ext>
            </a:extLst>
          </p:cNvPr>
          <p:cNvSpPr/>
          <p:nvPr/>
        </p:nvSpPr>
        <p:spPr>
          <a:xfrm rot="5400000">
            <a:off x="5734" y="2737466"/>
            <a:ext cx="3036532"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205649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3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779948"/>
            <a:ext cx="7267575" cy="3182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9380" name="Text Box 4"/>
          <p:cNvSpPr txBox="1">
            <a:spLocks noChangeArrowheads="1"/>
          </p:cNvSpPr>
          <p:nvPr/>
        </p:nvSpPr>
        <p:spPr bwMode="auto">
          <a:xfrm>
            <a:off x="228600" y="819090"/>
            <a:ext cx="39644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2000" b="1" dirty="0"/>
              <a:t>Example 4</a:t>
            </a:r>
            <a:r>
              <a:rPr lang="en-GB" altLang="en-US" sz="2000" dirty="0"/>
              <a:t>: Values below the mean</a:t>
            </a:r>
            <a:endParaRPr lang="en-US" altLang="en-US" sz="2000" dirty="0"/>
          </a:p>
        </p:txBody>
      </p:sp>
      <p:sp>
        <p:nvSpPr>
          <p:cNvPr id="229382" name="Text Box 6"/>
          <p:cNvSpPr txBox="1">
            <a:spLocks noChangeArrowheads="1"/>
          </p:cNvSpPr>
          <p:nvPr/>
        </p:nvSpPr>
        <p:spPr bwMode="auto">
          <a:xfrm>
            <a:off x="304800" y="3886200"/>
            <a:ext cx="71627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000" dirty="0"/>
              <a:t>e.g. probability of a value &lt;-1.3     i.e. p(</a:t>
            </a:r>
            <a:r>
              <a:rPr lang="en-GB" altLang="en-US" sz="2000" i="1" dirty="0"/>
              <a:t>z&lt;-</a:t>
            </a:r>
            <a:r>
              <a:rPr lang="en-GB" altLang="en-US" sz="2000" dirty="0"/>
              <a:t>1.3)</a:t>
            </a:r>
          </a:p>
        </p:txBody>
      </p:sp>
      <p:sp>
        <p:nvSpPr>
          <p:cNvPr id="2" name="Title 1"/>
          <p:cNvSpPr>
            <a:spLocks noGrp="1"/>
          </p:cNvSpPr>
          <p:nvPr>
            <p:ph type="title"/>
          </p:nvPr>
        </p:nvSpPr>
        <p:spPr/>
        <p:txBody>
          <a:bodyPr>
            <a:normAutofit fontScale="90000"/>
          </a:bodyPr>
          <a:lstStyle/>
          <a:p>
            <a:r>
              <a:rPr lang="en-GB" altLang="en-US" dirty="0"/>
              <a:t>Calculating Normal Distribution Probabilities</a:t>
            </a:r>
            <a:endParaRPr lang="en-GB" dirty="0"/>
          </a:p>
        </p:txBody>
      </p:sp>
      <p:sp>
        <p:nvSpPr>
          <p:cNvPr id="3" name="Rectangle 2"/>
          <p:cNvSpPr/>
          <p:nvPr/>
        </p:nvSpPr>
        <p:spPr>
          <a:xfrm>
            <a:off x="838200" y="4343400"/>
            <a:ext cx="5715000" cy="1200329"/>
          </a:xfrm>
          <a:prstGeom prst="rect">
            <a:avLst/>
          </a:prstGeom>
        </p:spPr>
        <p:txBody>
          <a:bodyPr wrap="square">
            <a:spAutoFit/>
          </a:bodyPr>
          <a:lstStyle/>
          <a:p>
            <a:r>
              <a:rPr lang="en-GB" altLang="en-US" dirty="0">
                <a:solidFill>
                  <a:srgbClr val="333399"/>
                </a:solidFill>
              </a:rPr>
              <a:t>p(z&lt;-1.3) </a:t>
            </a:r>
          </a:p>
          <a:p>
            <a:r>
              <a:rPr lang="en-GB" altLang="en-US" dirty="0">
                <a:solidFill>
                  <a:srgbClr val="333399"/>
                </a:solidFill>
              </a:rPr>
              <a:t>= p(</a:t>
            </a:r>
            <a:r>
              <a:rPr lang="en-GB" altLang="en-US" i="1" dirty="0">
                <a:solidFill>
                  <a:srgbClr val="333399"/>
                </a:solidFill>
              </a:rPr>
              <a:t>z</a:t>
            </a:r>
            <a:r>
              <a:rPr lang="en-GB" altLang="en-US" dirty="0">
                <a:solidFill>
                  <a:srgbClr val="333399"/>
                </a:solidFill>
              </a:rPr>
              <a:t>&gt;1.3) </a:t>
            </a:r>
          </a:p>
          <a:p>
            <a:r>
              <a:rPr lang="en-GB" altLang="en-US" dirty="0">
                <a:solidFill>
                  <a:srgbClr val="333399"/>
                </a:solidFill>
              </a:rPr>
              <a:t>= 1 – p(z&lt;1.3)</a:t>
            </a:r>
          </a:p>
          <a:p>
            <a:r>
              <a:rPr lang="en-GB" altLang="en-US" dirty="0">
                <a:solidFill>
                  <a:srgbClr val="333399"/>
                </a:solidFill>
              </a:rPr>
              <a:t>= 1 – 0.9032 = 0.0968</a:t>
            </a:r>
            <a:endParaRPr lang="en-US" altLang="en-US" dirty="0">
              <a:solidFill>
                <a:srgbClr val="333399"/>
              </a:solidFill>
            </a:endParaRPr>
          </a:p>
        </p:txBody>
      </p:sp>
    </p:spTree>
    <p:extLst>
      <p:ext uri="{BB962C8B-B14F-4D97-AF65-F5344CB8AC3E}">
        <p14:creationId xmlns:p14="http://schemas.microsoft.com/office/powerpoint/2010/main" val="17823037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164" y="914400"/>
            <a:ext cx="7226436" cy="300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1431" name="Text Box 7"/>
          <p:cNvSpPr txBox="1">
            <a:spLocks noChangeArrowheads="1"/>
          </p:cNvSpPr>
          <p:nvPr/>
        </p:nvSpPr>
        <p:spPr bwMode="auto">
          <a:xfrm>
            <a:off x="322522" y="4114800"/>
            <a:ext cx="66116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000" dirty="0"/>
              <a:t>e.g. probability of a value &gt; -1.52    i.e. p(</a:t>
            </a:r>
            <a:r>
              <a:rPr lang="en-GB" altLang="en-US" sz="2000" i="1" dirty="0"/>
              <a:t>z&gt;-</a:t>
            </a:r>
            <a:r>
              <a:rPr lang="en-GB" altLang="en-US" sz="2000" dirty="0"/>
              <a:t>1.52)</a:t>
            </a:r>
          </a:p>
        </p:txBody>
      </p:sp>
      <p:sp>
        <p:nvSpPr>
          <p:cNvPr id="2" name="Title 1"/>
          <p:cNvSpPr>
            <a:spLocks noGrp="1"/>
          </p:cNvSpPr>
          <p:nvPr>
            <p:ph type="title"/>
          </p:nvPr>
        </p:nvSpPr>
        <p:spPr/>
        <p:txBody>
          <a:bodyPr>
            <a:normAutofit fontScale="90000"/>
          </a:bodyPr>
          <a:lstStyle/>
          <a:p>
            <a:r>
              <a:rPr lang="en-GB" altLang="en-US" dirty="0"/>
              <a:t>Calculating Normal Distribution Probabilities</a:t>
            </a:r>
            <a:endParaRPr lang="en-GB" dirty="0"/>
          </a:p>
        </p:txBody>
      </p:sp>
      <p:sp>
        <p:nvSpPr>
          <p:cNvPr id="6" name="Text Box 4"/>
          <p:cNvSpPr txBox="1">
            <a:spLocks noChangeArrowheads="1"/>
          </p:cNvSpPr>
          <p:nvPr/>
        </p:nvSpPr>
        <p:spPr bwMode="auto">
          <a:xfrm>
            <a:off x="304800" y="819090"/>
            <a:ext cx="3834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2000" b="1" dirty="0"/>
              <a:t>Example 5</a:t>
            </a:r>
            <a:r>
              <a:rPr lang="en-GB" altLang="en-US" sz="2000" dirty="0"/>
              <a:t>: Values below the mean</a:t>
            </a:r>
            <a:endParaRPr lang="en-US" altLang="en-US" sz="2000" dirty="0"/>
          </a:p>
        </p:txBody>
      </p:sp>
      <p:sp>
        <p:nvSpPr>
          <p:cNvPr id="3" name="Rectangle 2"/>
          <p:cNvSpPr/>
          <p:nvPr/>
        </p:nvSpPr>
        <p:spPr>
          <a:xfrm>
            <a:off x="787332" y="4495800"/>
            <a:ext cx="7899468" cy="646331"/>
          </a:xfrm>
          <a:prstGeom prst="rect">
            <a:avLst/>
          </a:prstGeom>
        </p:spPr>
        <p:txBody>
          <a:bodyPr wrap="square">
            <a:spAutoFit/>
          </a:bodyPr>
          <a:lstStyle/>
          <a:p>
            <a:r>
              <a:rPr lang="en-GB" altLang="en-US" dirty="0">
                <a:solidFill>
                  <a:srgbClr val="333399"/>
                </a:solidFill>
              </a:rPr>
              <a:t>p(z&gt;-1.52) </a:t>
            </a:r>
          </a:p>
          <a:p>
            <a:r>
              <a:rPr lang="en-GB" altLang="en-US" dirty="0">
                <a:solidFill>
                  <a:srgbClr val="333399"/>
                </a:solidFill>
              </a:rPr>
              <a:t>= p(</a:t>
            </a:r>
            <a:r>
              <a:rPr lang="en-GB" altLang="en-US" i="1" dirty="0">
                <a:solidFill>
                  <a:srgbClr val="333399"/>
                </a:solidFill>
              </a:rPr>
              <a:t>z&lt;</a:t>
            </a:r>
            <a:r>
              <a:rPr lang="en-GB" altLang="en-US" dirty="0">
                <a:solidFill>
                  <a:srgbClr val="333399"/>
                </a:solidFill>
              </a:rPr>
              <a:t>1.52)</a:t>
            </a:r>
            <a:endParaRPr lang="en-US" altLang="en-US" dirty="0">
              <a:solidFill>
                <a:srgbClr val="333399"/>
              </a:solidFill>
            </a:endParaRPr>
          </a:p>
        </p:txBody>
      </p:sp>
    </p:spTree>
    <p:extLst>
      <p:ext uri="{BB962C8B-B14F-4D97-AF65-F5344CB8AC3E}">
        <p14:creationId xmlns:p14="http://schemas.microsoft.com/office/powerpoint/2010/main" val="372266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7BCD0D-9BC6-4A32-910F-F9813CCE4A09}"/>
              </a:ext>
            </a:extLst>
          </p:cNvPr>
          <p:cNvPicPr>
            <a:picLocks noChangeAspect="1"/>
          </p:cNvPicPr>
          <p:nvPr/>
        </p:nvPicPr>
        <p:blipFill>
          <a:blip r:embed="rId2"/>
          <a:stretch>
            <a:fillRect/>
          </a:stretch>
        </p:blipFill>
        <p:spPr>
          <a:xfrm>
            <a:off x="685800" y="425626"/>
            <a:ext cx="7620000" cy="4365356"/>
          </a:xfrm>
          <a:prstGeom prst="rect">
            <a:avLst/>
          </a:prstGeom>
        </p:spPr>
      </p:pic>
      <p:sp>
        <p:nvSpPr>
          <p:cNvPr id="6" name="Rectangle 5">
            <a:extLst>
              <a:ext uri="{FF2B5EF4-FFF2-40B4-BE49-F238E27FC236}">
                <a16:creationId xmlns:a16="http://schemas.microsoft.com/office/drawing/2014/main" id="{AFB03773-566D-40C0-94AB-6E8F2074A425}"/>
              </a:ext>
            </a:extLst>
          </p:cNvPr>
          <p:cNvSpPr/>
          <p:nvPr/>
        </p:nvSpPr>
        <p:spPr>
          <a:xfrm>
            <a:off x="805649" y="3657600"/>
            <a:ext cx="2394751"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D691A50-1267-41C1-B3FE-DFFAF6A59B97}"/>
              </a:ext>
            </a:extLst>
          </p:cNvPr>
          <p:cNvSpPr/>
          <p:nvPr/>
        </p:nvSpPr>
        <p:spPr>
          <a:xfrm rot="5400000">
            <a:off x="832162" y="2422745"/>
            <a:ext cx="4203075"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3681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164" y="914400"/>
            <a:ext cx="7226436" cy="300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1431" name="Text Box 7"/>
          <p:cNvSpPr txBox="1">
            <a:spLocks noChangeArrowheads="1"/>
          </p:cNvSpPr>
          <p:nvPr/>
        </p:nvSpPr>
        <p:spPr bwMode="auto">
          <a:xfrm>
            <a:off x="322522" y="4114800"/>
            <a:ext cx="66116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000" dirty="0"/>
              <a:t>e.g. probability of a value &gt; -1.52    i.e. p(</a:t>
            </a:r>
            <a:r>
              <a:rPr lang="en-GB" altLang="en-US" sz="2000" i="1" dirty="0"/>
              <a:t>z&gt;-</a:t>
            </a:r>
            <a:r>
              <a:rPr lang="en-GB" altLang="en-US" sz="2000" dirty="0"/>
              <a:t>1.52)</a:t>
            </a:r>
          </a:p>
        </p:txBody>
      </p:sp>
      <p:sp>
        <p:nvSpPr>
          <p:cNvPr id="2" name="Title 1"/>
          <p:cNvSpPr>
            <a:spLocks noGrp="1"/>
          </p:cNvSpPr>
          <p:nvPr>
            <p:ph type="title"/>
          </p:nvPr>
        </p:nvSpPr>
        <p:spPr/>
        <p:txBody>
          <a:bodyPr>
            <a:normAutofit fontScale="90000"/>
          </a:bodyPr>
          <a:lstStyle/>
          <a:p>
            <a:r>
              <a:rPr lang="en-GB" altLang="en-US" dirty="0"/>
              <a:t>Calculating Normal Distribution Probabilities</a:t>
            </a:r>
            <a:endParaRPr lang="en-GB" dirty="0"/>
          </a:p>
        </p:txBody>
      </p:sp>
      <p:sp>
        <p:nvSpPr>
          <p:cNvPr id="6" name="Text Box 4"/>
          <p:cNvSpPr txBox="1">
            <a:spLocks noChangeArrowheads="1"/>
          </p:cNvSpPr>
          <p:nvPr/>
        </p:nvSpPr>
        <p:spPr bwMode="auto">
          <a:xfrm>
            <a:off x="304800" y="819090"/>
            <a:ext cx="3834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2000" b="1" dirty="0"/>
              <a:t>Example 5</a:t>
            </a:r>
            <a:r>
              <a:rPr lang="en-GB" altLang="en-US" sz="2000" dirty="0"/>
              <a:t>: Values below the mean</a:t>
            </a:r>
            <a:endParaRPr lang="en-US" altLang="en-US" sz="2000" dirty="0"/>
          </a:p>
        </p:txBody>
      </p:sp>
      <p:sp>
        <p:nvSpPr>
          <p:cNvPr id="3" name="Rectangle 2"/>
          <p:cNvSpPr/>
          <p:nvPr/>
        </p:nvSpPr>
        <p:spPr>
          <a:xfrm>
            <a:off x="787332" y="4495800"/>
            <a:ext cx="7899468" cy="923330"/>
          </a:xfrm>
          <a:prstGeom prst="rect">
            <a:avLst/>
          </a:prstGeom>
        </p:spPr>
        <p:txBody>
          <a:bodyPr wrap="square">
            <a:spAutoFit/>
          </a:bodyPr>
          <a:lstStyle/>
          <a:p>
            <a:r>
              <a:rPr lang="en-GB" altLang="en-US" dirty="0">
                <a:solidFill>
                  <a:srgbClr val="333399"/>
                </a:solidFill>
              </a:rPr>
              <a:t>p(z&gt;-1.52) </a:t>
            </a:r>
          </a:p>
          <a:p>
            <a:r>
              <a:rPr lang="en-GB" altLang="en-US" dirty="0">
                <a:solidFill>
                  <a:srgbClr val="333399"/>
                </a:solidFill>
              </a:rPr>
              <a:t>= p(</a:t>
            </a:r>
            <a:r>
              <a:rPr lang="en-GB" altLang="en-US" i="1" dirty="0">
                <a:solidFill>
                  <a:srgbClr val="333399"/>
                </a:solidFill>
              </a:rPr>
              <a:t>z&lt;</a:t>
            </a:r>
            <a:r>
              <a:rPr lang="en-GB" altLang="en-US" dirty="0">
                <a:solidFill>
                  <a:srgbClr val="333399"/>
                </a:solidFill>
              </a:rPr>
              <a:t>1.52)</a:t>
            </a:r>
          </a:p>
          <a:p>
            <a:r>
              <a:rPr lang="en-GB" altLang="en-US" dirty="0">
                <a:solidFill>
                  <a:srgbClr val="333399"/>
                </a:solidFill>
              </a:rPr>
              <a:t>= 0.9357</a:t>
            </a:r>
            <a:endParaRPr lang="en-US" altLang="en-US" dirty="0">
              <a:solidFill>
                <a:srgbClr val="333399"/>
              </a:solidFill>
            </a:endParaRPr>
          </a:p>
        </p:txBody>
      </p:sp>
    </p:spTree>
    <p:extLst>
      <p:ext uri="{BB962C8B-B14F-4D97-AF65-F5344CB8AC3E}">
        <p14:creationId xmlns:p14="http://schemas.microsoft.com/office/powerpoint/2010/main" val="32817300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4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685800"/>
            <a:ext cx="6509342" cy="292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2455" name="Text Box 7"/>
          <p:cNvSpPr txBox="1">
            <a:spLocks noChangeArrowheads="1"/>
          </p:cNvSpPr>
          <p:nvPr/>
        </p:nvSpPr>
        <p:spPr bwMode="auto">
          <a:xfrm>
            <a:off x="381001" y="3657600"/>
            <a:ext cx="8305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000" dirty="0"/>
              <a:t>e.g. probability of a value between -1.96 and 1.25 i.e. p(-1.96&lt;</a:t>
            </a:r>
            <a:r>
              <a:rPr lang="en-GB" altLang="en-US" sz="2000" i="1" dirty="0"/>
              <a:t>z&lt;</a:t>
            </a:r>
            <a:r>
              <a:rPr lang="en-GB" altLang="en-US" sz="2000" dirty="0"/>
              <a:t>1.25 )</a:t>
            </a:r>
          </a:p>
        </p:txBody>
      </p:sp>
      <p:sp>
        <p:nvSpPr>
          <p:cNvPr id="2" name="Rectangle 1"/>
          <p:cNvSpPr/>
          <p:nvPr/>
        </p:nvSpPr>
        <p:spPr>
          <a:xfrm>
            <a:off x="304800" y="685800"/>
            <a:ext cx="4205255" cy="400110"/>
          </a:xfrm>
          <a:prstGeom prst="rect">
            <a:avLst/>
          </a:prstGeom>
        </p:spPr>
        <p:txBody>
          <a:bodyPr wrap="none">
            <a:spAutoFit/>
          </a:bodyPr>
          <a:lstStyle/>
          <a:p>
            <a:pPr algn="ctr"/>
            <a:r>
              <a:rPr lang="en-GB" altLang="en-US" sz="2000" b="1" dirty="0"/>
              <a:t>Example 6</a:t>
            </a:r>
            <a:r>
              <a:rPr lang="en-GB" altLang="en-US" sz="2000" dirty="0"/>
              <a:t>: Ranges spanning the mean</a:t>
            </a:r>
            <a:endParaRPr lang="en-US" altLang="en-US" sz="2000" dirty="0"/>
          </a:p>
        </p:txBody>
      </p:sp>
      <p:sp>
        <p:nvSpPr>
          <p:cNvPr id="3" name="Title 2"/>
          <p:cNvSpPr>
            <a:spLocks noGrp="1"/>
          </p:cNvSpPr>
          <p:nvPr>
            <p:ph type="title"/>
          </p:nvPr>
        </p:nvSpPr>
        <p:spPr/>
        <p:txBody>
          <a:bodyPr>
            <a:normAutofit fontScale="90000"/>
          </a:bodyPr>
          <a:lstStyle/>
          <a:p>
            <a:r>
              <a:rPr lang="en-GB" altLang="en-US" dirty="0"/>
              <a:t>Calculating Normal Distribution Probabilities</a:t>
            </a:r>
            <a:endParaRPr lang="en-GB" dirty="0"/>
          </a:p>
        </p:txBody>
      </p:sp>
      <p:sp>
        <p:nvSpPr>
          <p:cNvPr id="4" name="Rectangle 3"/>
          <p:cNvSpPr/>
          <p:nvPr/>
        </p:nvSpPr>
        <p:spPr>
          <a:xfrm>
            <a:off x="914400" y="4038600"/>
            <a:ext cx="6096000" cy="923330"/>
          </a:xfrm>
          <a:prstGeom prst="rect">
            <a:avLst/>
          </a:prstGeom>
        </p:spPr>
        <p:txBody>
          <a:bodyPr wrap="square">
            <a:spAutoFit/>
          </a:bodyPr>
          <a:lstStyle/>
          <a:p>
            <a:r>
              <a:rPr lang="en-GB" altLang="en-US" dirty="0">
                <a:solidFill>
                  <a:srgbClr val="333399"/>
                </a:solidFill>
              </a:rPr>
              <a:t>p(-1.96&lt;z&lt;1.25) </a:t>
            </a:r>
          </a:p>
          <a:p>
            <a:r>
              <a:rPr lang="en-GB" altLang="en-US" dirty="0">
                <a:solidFill>
                  <a:srgbClr val="333399"/>
                </a:solidFill>
              </a:rPr>
              <a:t>= p(</a:t>
            </a:r>
            <a:r>
              <a:rPr lang="en-GB" altLang="en-US" i="1" dirty="0">
                <a:solidFill>
                  <a:srgbClr val="333399"/>
                </a:solidFill>
              </a:rPr>
              <a:t>z</a:t>
            </a:r>
            <a:r>
              <a:rPr lang="en-GB" altLang="en-US" dirty="0">
                <a:solidFill>
                  <a:srgbClr val="333399"/>
                </a:solidFill>
              </a:rPr>
              <a:t>&lt;1.25) - p(</a:t>
            </a:r>
            <a:r>
              <a:rPr lang="en-GB" altLang="en-US" i="1" dirty="0">
                <a:solidFill>
                  <a:srgbClr val="333399"/>
                </a:solidFill>
              </a:rPr>
              <a:t>z</a:t>
            </a:r>
            <a:r>
              <a:rPr lang="en-GB" altLang="en-US" dirty="0">
                <a:solidFill>
                  <a:srgbClr val="333399"/>
                </a:solidFill>
              </a:rPr>
              <a:t>&lt;-1.96)</a:t>
            </a:r>
          </a:p>
          <a:p>
            <a:r>
              <a:rPr lang="en-GB" altLang="en-US" dirty="0">
                <a:solidFill>
                  <a:srgbClr val="333399"/>
                </a:solidFill>
              </a:rPr>
              <a:t>= p(</a:t>
            </a:r>
            <a:r>
              <a:rPr lang="en-GB" altLang="en-US" i="1" dirty="0">
                <a:solidFill>
                  <a:srgbClr val="333399"/>
                </a:solidFill>
              </a:rPr>
              <a:t>z</a:t>
            </a:r>
            <a:r>
              <a:rPr lang="en-GB" altLang="en-US" dirty="0">
                <a:solidFill>
                  <a:srgbClr val="333399"/>
                </a:solidFill>
              </a:rPr>
              <a:t>&lt;1.25) – (1 - p(</a:t>
            </a:r>
            <a:r>
              <a:rPr lang="en-GB" altLang="en-US" i="1" dirty="0">
                <a:solidFill>
                  <a:srgbClr val="333399"/>
                </a:solidFill>
              </a:rPr>
              <a:t>z</a:t>
            </a:r>
            <a:r>
              <a:rPr lang="en-GB" altLang="en-US" dirty="0">
                <a:solidFill>
                  <a:srgbClr val="333399"/>
                </a:solidFill>
              </a:rPr>
              <a:t>&lt;1.96)) </a:t>
            </a:r>
          </a:p>
        </p:txBody>
      </p:sp>
    </p:spTree>
    <p:extLst>
      <p:ext uri="{BB962C8B-B14F-4D97-AF65-F5344CB8AC3E}">
        <p14:creationId xmlns:p14="http://schemas.microsoft.com/office/powerpoint/2010/main" val="299356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7BCD0D-9BC6-4A32-910F-F9813CCE4A09}"/>
              </a:ext>
            </a:extLst>
          </p:cNvPr>
          <p:cNvPicPr>
            <a:picLocks noChangeAspect="1"/>
          </p:cNvPicPr>
          <p:nvPr/>
        </p:nvPicPr>
        <p:blipFill>
          <a:blip r:embed="rId2"/>
          <a:stretch>
            <a:fillRect/>
          </a:stretch>
        </p:blipFill>
        <p:spPr>
          <a:xfrm>
            <a:off x="685800" y="381846"/>
            <a:ext cx="7620000" cy="4365356"/>
          </a:xfrm>
          <a:prstGeom prst="rect">
            <a:avLst/>
          </a:prstGeom>
        </p:spPr>
      </p:pic>
      <p:sp>
        <p:nvSpPr>
          <p:cNvPr id="4" name="Rectangle 3">
            <a:extLst>
              <a:ext uri="{FF2B5EF4-FFF2-40B4-BE49-F238E27FC236}">
                <a16:creationId xmlns:a16="http://schemas.microsoft.com/office/drawing/2014/main" id="{AD159054-AC83-4632-AB33-06D8241A2A93}"/>
              </a:ext>
            </a:extLst>
          </p:cNvPr>
          <p:cNvSpPr/>
          <p:nvPr/>
        </p:nvSpPr>
        <p:spPr>
          <a:xfrm>
            <a:off x="838200" y="3124200"/>
            <a:ext cx="4419600" cy="1668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D05830DC-E359-4B9A-8F69-3662DFA9E059}"/>
              </a:ext>
            </a:extLst>
          </p:cNvPr>
          <p:cNvSpPr/>
          <p:nvPr/>
        </p:nvSpPr>
        <p:spPr>
          <a:xfrm rot="5400000">
            <a:off x="3644468" y="1677697"/>
            <a:ext cx="2693264"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AFB03773-566D-40C0-94AB-6E8F2074A425}"/>
              </a:ext>
            </a:extLst>
          </p:cNvPr>
          <p:cNvSpPr/>
          <p:nvPr/>
        </p:nvSpPr>
        <p:spPr>
          <a:xfrm>
            <a:off x="838200" y="4343400"/>
            <a:ext cx="5097262" cy="2286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D691A50-1267-41C1-B3FE-DFFAF6A59B97}"/>
              </a:ext>
            </a:extLst>
          </p:cNvPr>
          <p:cNvSpPr/>
          <p:nvPr/>
        </p:nvSpPr>
        <p:spPr>
          <a:xfrm rot="5400000">
            <a:off x="3681643" y="2318184"/>
            <a:ext cx="3974238" cy="5334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310862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4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685800"/>
            <a:ext cx="6509342" cy="292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2455" name="Text Box 7"/>
          <p:cNvSpPr txBox="1">
            <a:spLocks noChangeArrowheads="1"/>
          </p:cNvSpPr>
          <p:nvPr/>
        </p:nvSpPr>
        <p:spPr bwMode="auto">
          <a:xfrm>
            <a:off x="381001" y="3657600"/>
            <a:ext cx="8305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000" dirty="0"/>
              <a:t>e.g. probability of a value between -1.96 and 1.25 i.e. p(-1.96&lt;</a:t>
            </a:r>
            <a:r>
              <a:rPr lang="en-GB" altLang="en-US" sz="2000" i="1" dirty="0"/>
              <a:t>z&lt;</a:t>
            </a:r>
            <a:r>
              <a:rPr lang="en-GB" altLang="en-US" sz="2000" dirty="0"/>
              <a:t>1.25 )</a:t>
            </a:r>
          </a:p>
        </p:txBody>
      </p:sp>
      <p:sp>
        <p:nvSpPr>
          <p:cNvPr id="2" name="Rectangle 1"/>
          <p:cNvSpPr/>
          <p:nvPr/>
        </p:nvSpPr>
        <p:spPr>
          <a:xfrm>
            <a:off x="304800" y="685800"/>
            <a:ext cx="4205255" cy="400110"/>
          </a:xfrm>
          <a:prstGeom prst="rect">
            <a:avLst/>
          </a:prstGeom>
        </p:spPr>
        <p:txBody>
          <a:bodyPr wrap="none">
            <a:spAutoFit/>
          </a:bodyPr>
          <a:lstStyle/>
          <a:p>
            <a:pPr algn="ctr"/>
            <a:r>
              <a:rPr lang="en-GB" altLang="en-US" sz="2000" b="1" dirty="0"/>
              <a:t>Example 6</a:t>
            </a:r>
            <a:r>
              <a:rPr lang="en-GB" altLang="en-US" sz="2000" dirty="0"/>
              <a:t>: Ranges spanning the mean</a:t>
            </a:r>
            <a:endParaRPr lang="en-US" altLang="en-US" sz="2000" dirty="0"/>
          </a:p>
        </p:txBody>
      </p:sp>
      <p:sp>
        <p:nvSpPr>
          <p:cNvPr id="3" name="Title 2"/>
          <p:cNvSpPr>
            <a:spLocks noGrp="1"/>
          </p:cNvSpPr>
          <p:nvPr>
            <p:ph type="title"/>
          </p:nvPr>
        </p:nvSpPr>
        <p:spPr/>
        <p:txBody>
          <a:bodyPr>
            <a:normAutofit fontScale="90000"/>
          </a:bodyPr>
          <a:lstStyle/>
          <a:p>
            <a:r>
              <a:rPr lang="en-GB" altLang="en-US" dirty="0"/>
              <a:t>Calculating Normal Distribution Probabilities</a:t>
            </a:r>
            <a:endParaRPr lang="en-GB" dirty="0"/>
          </a:p>
        </p:txBody>
      </p:sp>
      <p:sp>
        <p:nvSpPr>
          <p:cNvPr id="4" name="Rectangle 3"/>
          <p:cNvSpPr/>
          <p:nvPr/>
        </p:nvSpPr>
        <p:spPr>
          <a:xfrm>
            <a:off x="914400" y="4038600"/>
            <a:ext cx="6096000" cy="1477328"/>
          </a:xfrm>
          <a:prstGeom prst="rect">
            <a:avLst/>
          </a:prstGeom>
        </p:spPr>
        <p:txBody>
          <a:bodyPr wrap="square">
            <a:spAutoFit/>
          </a:bodyPr>
          <a:lstStyle/>
          <a:p>
            <a:r>
              <a:rPr lang="en-GB" altLang="en-US" dirty="0">
                <a:solidFill>
                  <a:srgbClr val="333399"/>
                </a:solidFill>
              </a:rPr>
              <a:t>p(-1.96&lt;z&lt;1.25) </a:t>
            </a:r>
          </a:p>
          <a:p>
            <a:r>
              <a:rPr lang="en-GB" altLang="en-US" dirty="0">
                <a:solidFill>
                  <a:srgbClr val="333399"/>
                </a:solidFill>
              </a:rPr>
              <a:t>= p(</a:t>
            </a:r>
            <a:r>
              <a:rPr lang="en-GB" altLang="en-US" i="1" dirty="0">
                <a:solidFill>
                  <a:srgbClr val="333399"/>
                </a:solidFill>
              </a:rPr>
              <a:t>z</a:t>
            </a:r>
            <a:r>
              <a:rPr lang="en-GB" altLang="en-US" dirty="0">
                <a:solidFill>
                  <a:srgbClr val="333399"/>
                </a:solidFill>
              </a:rPr>
              <a:t>&lt;1.25) - p(</a:t>
            </a:r>
            <a:r>
              <a:rPr lang="en-GB" altLang="en-US" i="1" dirty="0">
                <a:solidFill>
                  <a:srgbClr val="333399"/>
                </a:solidFill>
              </a:rPr>
              <a:t>z</a:t>
            </a:r>
            <a:r>
              <a:rPr lang="en-GB" altLang="en-US" dirty="0">
                <a:solidFill>
                  <a:srgbClr val="333399"/>
                </a:solidFill>
              </a:rPr>
              <a:t>&lt;-1.96)</a:t>
            </a:r>
          </a:p>
          <a:p>
            <a:r>
              <a:rPr lang="en-GB" altLang="en-US" dirty="0">
                <a:solidFill>
                  <a:srgbClr val="333399"/>
                </a:solidFill>
              </a:rPr>
              <a:t>= p(</a:t>
            </a:r>
            <a:r>
              <a:rPr lang="en-GB" altLang="en-US" i="1" dirty="0">
                <a:solidFill>
                  <a:srgbClr val="333399"/>
                </a:solidFill>
              </a:rPr>
              <a:t>z</a:t>
            </a:r>
            <a:r>
              <a:rPr lang="en-GB" altLang="en-US" dirty="0">
                <a:solidFill>
                  <a:srgbClr val="333399"/>
                </a:solidFill>
              </a:rPr>
              <a:t>&lt;1.25) – (1 - p(</a:t>
            </a:r>
            <a:r>
              <a:rPr lang="en-GB" altLang="en-US" i="1" dirty="0">
                <a:solidFill>
                  <a:srgbClr val="333399"/>
                </a:solidFill>
              </a:rPr>
              <a:t>z</a:t>
            </a:r>
            <a:r>
              <a:rPr lang="en-GB" altLang="en-US" dirty="0">
                <a:solidFill>
                  <a:srgbClr val="333399"/>
                </a:solidFill>
              </a:rPr>
              <a:t>&lt;1.96)) </a:t>
            </a:r>
          </a:p>
          <a:p>
            <a:r>
              <a:rPr lang="en-GB" altLang="en-US" dirty="0">
                <a:solidFill>
                  <a:srgbClr val="333399"/>
                </a:solidFill>
              </a:rPr>
              <a:t>= 0.8944 – (1 – 0.9750)</a:t>
            </a:r>
          </a:p>
          <a:p>
            <a:r>
              <a:rPr lang="en-GB" altLang="en-US" dirty="0">
                <a:solidFill>
                  <a:srgbClr val="333399"/>
                </a:solidFill>
              </a:rPr>
              <a:t>= 0.8694</a:t>
            </a:r>
            <a:endParaRPr lang="en-US" altLang="en-US" dirty="0">
              <a:solidFill>
                <a:srgbClr val="333399"/>
              </a:solidFill>
            </a:endParaRPr>
          </a:p>
        </p:txBody>
      </p:sp>
    </p:spTree>
    <p:extLst>
      <p:ext uri="{BB962C8B-B14F-4D97-AF65-F5344CB8AC3E}">
        <p14:creationId xmlns:p14="http://schemas.microsoft.com/office/powerpoint/2010/main" val="9308186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4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574" y="685800"/>
            <a:ext cx="6563302" cy="284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479" name="Text Box 7"/>
          <p:cNvSpPr txBox="1">
            <a:spLocks noChangeArrowheads="1"/>
          </p:cNvSpPr>
          <p:nvPr/>
        </p:nvSpPr>
        <p:spPr bwMode="auto">
          <a:xfrm>
            <a:off x="350838" y="3810000"/>
            <a:ext cx="60499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000" dirty="0"/>
              <a:t>e.g. probability of a value &lt;-2 or &gt; 2</a:t>
            </a:r>
          </a:p>
        </p:txBody>
      </p:sp>
      <p:sp>
        <p:nvSpPr>
          <p:cNvPr id="2" name="Rectangle 1"/>
          <p:cNvSpPr/>
          <p:nvPr/>
        </p:nvSpPr>
        <p:spPr>
          <a:xfrm>
            <a:off x="313586" y="685800"/>
            <a:ext cx="3724866" cy="400110"/>
          </a:xfrm>
          <a:prstGeom prst="rect">
            <a:avLst/>
          </a:prstGeom>
        </p:spPr>
        <p:txBody>
          <a:bodyPr wrap="none">
            <a:spAutoFit/>
          </a:bodyPr>
          <a:lstStyle/>
          <a:p>
            <a:r>
              <a:rPr lang="en-GB" altLang="en-US" sz="2000" b="1" dirty="0"/>
              <a:t>Example 7</a:t>
            </a:r>
            <a:r>
              <a:rPr lang="en-GB" altLang="en-US" sz="2000" dirty="0"/>
              <a:t>: Probability in two tails</a:t>
            </a:r>
            <a:endParaRPr lang="en-US" altLang="en-US" sz="2000" dirty="0"/>
          </a:p>
        </p:txBody>
      </p:sp>
      <p:sp>
        <p:nvSpPr>
          <p:cNvPr id="3" name="Title 2"/>
          <p:cNvSpPr>
            <a:spLocks noGrp="1"/>
          </p:cNvSpPr>
          <p:nvPr>
            <p:ph type="title"/>
          </p:nvPr>
        </p:nvSpPr>
        <p:spPr/>
        <p:txBody>
          <a:bodyPr>
            <a:normAutofit fontScale="90000"/>
          </a:bodyPr>
          <a:lstStyle/>
          <a:p>
            <a:r>
              <a:rPr lang="en-GB" altLang="en-US" dirty="0"/>
              <a:t>Calculating Normal Distribution Probabilities</a:t>
            </a:r>
            <a:endParaRPr lang="en-GB" dirty="0"/>
          </a:p>
        </p:txBody>
      </p:sp>
      <p:sp>
        <p:nvSpPr>
          <p:cNvPr id="4" name="Rectangle 3"/>
          <p:cNvSpPr/>
          <p:nvPr/>
        </p:nvSpPr>
        <p:spPr>
          <a:xfrm>
            <a:off x="914400" y="4267200"/>
            <a:ext cx="6324600" cy="923330"/>
          </a:xfrm>
          <a:prstGeom prst="rect">
            <a:avLst/>
          </a:prstGeom>
        </p:spPr>
        <p:txBody>
          <a:bodyPr wrap="square">
            <a:spAutoFit/>
          </a:bodyPr>
          <a:lstStyle/>
          <a:p>
            <a:r>
              <a:rPr lang="en-GB" altLang="en-US" dirty="0">
                <a:solidFill>
                  <a:srgbClr val="333399"/>
                </a:solidFill>
              </a:rPr>
              <a:t>p(z&lt;-2 or z&gt;2) </a:t>
            </a:r>
          </a:p>
          <a:p>
            <a:r>
              <a:rPr lang="en-GB" altLang="en-US" dirty="0">
                <a:solidFill>
                  <a:srgbClr val="333399"/>
                </a:solidFill>
              </a:rPr>
              <a:t>= 2 x p(</a:t>
            </a:r>
            <a:r>
              <a:rPr lang="en-GB" altLang="en-US" i="1" dirty="0">
                <a:solidFill>
                  <a:srgbClr val="333399"/>
                </a:solidFill>
              </a:rPr>
              <a:t>z</a:t>
            </a:r>
            <a:r>
              <a:rPr lang="en-GB" altLang="en-US" dirty="0">
                <a:solidFill>
                  <a:srgbClr val="333399"/>
                </a:solidFill>
              </a:rPr>
              <a:t>&gt;2)</a:t>
            </a:r>
          </a:p>
          <a:p>
            <a:r>
              <a:rPr lang="en-GB" altLang="en-US" dirty="0">
                <a:solidFill>
                  <a:srgbClr val="333399"/>
                </a:solidFill>
              </a:rPr>
              <a:t>= 2 x (1-p(z&lt;2))</a:t>
            </a:r>
          </a:p>
        </p:txBody>
      </p:sp>
    </p:spTree>
    <p:extLst>
      <p:ext uri="{BB962C8B-B14F-4D97-AF65-F5344CB8AC3E}">
        <p14:creationId xmlns:p14="http://schemas.microsoft.com/office/powerpoint/2010/main" val="273107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7BCD0D-9BC6-4A32-910F-F9813CCE4A09}"/>
              </a:ext>
            </a:extLst>
          </p:cNvPr>
          <p:cNvPicPr>
            <a:picLocks noChangeAspect="1"/>
          </p:cNvPicPr>
          <p:nvPr/>
        </p:nvPicPr>
        <p:blipFill>
          <a:blip r:embed="rId2"/>
          <a:stretch>
            <a:fillRect/>
          </a:stretch>
        </p:blipFill>
        <p:spPr>
          <a:xfrm>
            <a:off x="685800" y="381846"/>
            <a:ext cx="7620000" cy="4365356"/>
          </a:xfrm>
          <a:prstGeom prst="rect">
            <a:avLst/>
          </a:prstGeom>
        </p:spPr>
      </p:pic>
      <p:sp>
        <p:nvSpPr>
          <p:cNvPr id="4" name="Rectangle 3">
            <a:extLst>
              <a:ext uri="{FF2B5EF4-FFF2-40B4-BE49-F238E27FC236}">
                <a16:creationId xmlns:a16="http://schemas.microsoft.com/office/drawing/2014/main" id="{AD159054-AC83-4632-AB33-06D8241A2A93}"/>
              </a:ext>
            </a:extLst>
          </p:cNvPr>
          <p:cNvSpPr/>
          <p:nvPr/>
        </p:nvSpPr>
        <p:spPr>
          <a:xfrm>
            <a:off x="852256" y="4572000"/>
            <a:ext cx="999478" cy="1765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D05830DC-E359-4B9A-8F69-3662DFA9E059}"/>
              </a:ext>
            </a:extLst>
          </p:cNvPr>
          <p:cNvSpPr/>
          <p:nvPr/>
        </p:nvSpPr>
        <p:spPr>
          <a:xfrm rot="5400000">
            <a:off x="-543508" y="2372308"/>
            <a:ext cx="4135015"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03779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dirty="0"/>
              <a:t>Probability distributions</a:t>
            </a:r>
            <a:endParaRPr lang="en-GB" dirty="0"/>
          </a:p>
        </p:txBody>
      </p:sp>
      <p:sp>
        <p:nvSpPr>
          <p:cNvPr id="5" name="Rectangle 4"/>
          <p:cNvSpPr/>
          <p:nvPr/>
        </p:nvSpPr>
        <p:spPr>
          <a:xfrm>
            <a:off x="304800" y="990600"/>
            <a:ext cx="8077200" cy="769441"/>
          </a:xfrm>
          <a:prstGeom prst="rect">
            <a:avLst/>
          </a:prstGeom>
        </p:spPr>
        <p:txBody>
          <a:bodyPr wrap="square">
            <a:spAutoFit/>
          </a:bodyPr>
          <a:lstStyle/>
          <a:p>
            <a:pPr>
              <a:spcBef>
                <a:spcPct val="20000"/>
              </a:spcBef>
              <a:buClr>
                <a:srgbClr val="333399"/>
              </a:buClr>
            </a:pPr>
            <a:r>
              <a:rPr lang="en-GB" altLang="en-US" sz="2000" dirty="0"/>
              <a:t>The </a:t>
            </a:r>
            <a:r>
              <a:rPr lang="en-GB" altLang="en-US" sz="2000" b="1" dirty="0"/>
              <a:t>sum of the probabilities </a:t>
            </a:r>
            <a:r>
              <a:rPr lang="en-GB" altLang="en-US" sz="2000" dirty="0"/>
              <a:t>is always </a:t>
            </a:r>
            <a:r>
              <a:rPr lang="en-GB" altLang="en-US" sz="2000" b="1" dirty="0"/>
              <a:t>equal to 1</a:t>
            </a:r>
          </a:p>
          <a:p>
            <a:pPr>
              <a:spcBef>
                <a:spcPct val="20000"/>
              </a:spcBef>
              <a:buClr>
                <a:srgbClr val="333399"/>
              </a:buClr>
            </a:pPr>
            <a:r>
              <a:rPr lang="en-GB" altLang="en-US" sz="2000" dirty="0"/>
              <a:t>	for discrete random variables</a:t>
            </a:r>
          </a:p>
        </p:txBody>
      </p:sp>
      <p:sp>
        <p:nvSpPr>
          <p:cNvPr id="6" name="Rectangle 5"/>
          <p:cNvSpPr/>
          <p:nvPr/>
        </p:nvSpPr>
        <p:spPr>
          <a:xfrm>
            <a:off x="304800" y="2069068"/>
            <a:ext cx="8077200" cy="1138773"/>
          </a:xfrm>
          <a:prstGeom prst="rect">
            <a:avLst/>
          </a:prstGeom>
        </p:spPr>
        <p:txBody>
          <a:bodyPr wrap="square">
            <a:spAutoFit/>
          </a:bodyPr>
          <a:lstStyle/>
          <a:p>
            <a:pPr>
              <a:spcBef>
                <a:spcPct val="20000"/>
              </a:spcBef>
              <a:buClr>
                <a:srgbClr val="333399"/>
              </a:buClr>
            </a:pPr>
            <a:r>
              <a:rPr lang="en-GB" altLang="en-US" sz="2000" dirty="0"/>
              <a:t>This is because the </a:t>
            </a:r>
            <a:r>
              <a:rPr lang="en-GB" altLang="en-US" sz="2000" b="1" dirty="0"/>
              <a:t>outcomes are </a:t>
            </a:r>
          </a:p>
          <a:p>
            <a:pPr>
              <a:spcBef>
                <a:spcPct val="20000"/>
              </a:spcBef>
              <a:buClr>
                <a:srgbClr val="333399"/>
              </a:buClr>
            </a:pPr>
            <a:r>
              <a:rPr lang="en-GB" altLang="en-US" sz="2000" dirty="0"/>
              <a:t>	</a:t>
            </a:r>
            <a:r>
              <a:rPr lang="en-GB" altLang="en-US" sz="2000" b="1" dirty="0"/>
              <a:t>mutually exclusive </a:t>
            </a:r>
            <a:r>
              <a:rPr lang="en-GB" altLang="en-US" sz="2000" dirty="0"/>
              <a:t>(only one occurs at a time) and </a:t>
            </a:r>
          </a:p>
          <a:p>
            <a:pPr>
              <a:spcBef>
                <a:spcPct val="20000"/>
              </a:spcBef>
              <a:buClr>
                <a:srgbClr val="333399"/>
              </a:buClr>
            </a:pPr>
            <a:r>
              <a:rPr lang="en-GB" altLang="en-US" sz="2000" dirty="0"/>
              <a:t>	</a:t>
            </a:r>
            <a:r>
              <a:rPr lang="en-GB" altLang="en-US" sz="2000" b="1" dirty="0"/>
              <a:t>collectively exhaustive </a:t>
            </a:r>
            <a:r>
              <a:rPr lang="en-GB" altLang="en-US" sz="2000" dirty="0"/>
              <a:t>(no other outcomes are possible)</a:t>
            </a:r>
          </a:p>
        </p:txBody>
      </p:sp>
      <p:graphicFrame>
        <p:nvGraphicFramePr>
          <p:cNvPr id="7" name="Chart 6"/>
          <p:cNvGraphicFramePr/>
          <p:nvPr>
            <p:extLst>
              <p:ext uri="{D42A27DB-BD31-4B8C-83A1-F6EECF244321}">
                <p14:modId xmlns:p14="http://schemas.microsoft.com/office/powerpoint/2010/main" val="853424153"/>
              </p:ext>
            </p:extLst>
          </p:nvPr>
        </p:nvGraphicFramePr>
        <p:xfrm>
          <a:off x="1778000" y="3810000"/>
          <a:ext cx="5842000" cy="1498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5446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4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574" y="685800"/>
            <a:ext cx="6563302" cy="284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479" name="Text Box 7"/>
          <p:cNvSpPr txBox="1">
            <a:spLocks noChangeArrowheads="1"/>
          </p:cNvSpPr>
          <p:nvPr/>
        </p:nvSpPr>
        <p:spPr bwMode="auto">
          <a:xfrm>
            <a:off x="350838" y="3581400"/>
            <a:ext cx="60499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000" dirty="0"/>
              <a:t>e.g. probability of a value &lt;-2 or &gt; 2</a:t>
            </a:r>
          </a:p>
        </p:txBody>
      </p:sp>
      <p:sp>
        <p:nvSpPr>
          <p:cNvPr id="2" name="Rectangle 1"/>
          <p:cNvSpPr/>
          <p:nvPr/>
        </p:nvSpPr>
        <p:spPr>
          <a:xfrm>
            <a:off x="313586" y="685800"/>
            <a:ext cx="3724866" cy="400110"/>
          </a:xfrm>
          <a:prstGeom prst="rect">
            <a:avLst/>
          </a:prstGeom>
        </p:spPr>
        <p:txBody>
          <a:bodyPr wrap="none">
            <a:spAutoFit/>
          </a:bodyPr>
          <a:lstStyle/>
          <a:p>
            <a:r>
              <a:rPr lang="en-GB" altLang="en-US" sz="2000" b="1" dirty="0"/>
              <a:t>Example 7</a:t>
            </a:r>
            <a:r>
              <a:rPr lang="en-GB" altLang="en-US" sz="2000" dirty="0"/>
              <a:t>: Probability in two tails</a:t>
            </a:r>
            <a:endParaRPr lang="en-US" altLang="en-US" sz="2000" dirty="0"/>
          </a:p>
        </p:txBody>
      </p:sp>
      <p:sp>
        <p:nvSpPr>
          <p:cNvPr id="3" name="Title 2"/>
          <p:cNvSpPr>
            <a:spLocks noGrp="1"/>
          </p:cNvSpPr>
          <p:nvPr>
            <p:ph type="title"/>
          </p:nvPr>
        </p:nvSpPr>
        <p:spPr/>
        <p:txBody>
          <a:bodyPr>
            <a:normAutofit fontScale="90000"/>
          </a:bodyPr>
          <a:lstStyle/>
          <a:p>
            <a:r>
              <a:rPr lang="en-GB" altLang="en-US" dirty="0"/>
              <a:t>Calculating Normal Distribution Probabilities</a:t>
            </a:r>
            <a:endParaRPr lang="en-GB" dirty="0"/>
          </a:p>
        </p:txBody>
      </p:sp>
      <p:sp>
        <p:nvSpPr>
          <p:cNvPr id="4" name="Rectangle 3"/>
          <p:cNvSpPr/>
          <p:nvPr/>
        </p:nvSpPr>
        <p:spPr>
          <a:xfrm>
            <a:off x="914400" y="4038600"/>
            <a:ext cx="6324600" cy="1477328"/>
          </a:xfrm>
          <a:prstGeom prst="rect">
            <a:avLst/>
          </a:prstGeom>
        </p:spPr>
        <p:txBody>
          <a:bodyPr wrap="square">
            <a:spAutoFit/>
          </a:bodyPr>
          <a:lstStyle/>
          <a:p>
            <a:r>
              <a:rPr lang="en-GB" altLang="en-US" dirty="0">
                <a:solidFill>
                  <a:srgbClr val="333399"/>
                </a:solidFill>
              </a:rPr>
              <a:t>p(z&lt;-2 or z&gt;2) </a:t>
            </a:r>
          </a:p>
          <a:p>
            <a:r>
              <a:rPr lang="en-GB" altLang="en-US" dirty="0">
                <a:solidFill>
                  <a:srgbClr val="333399"/>
                </a:solidFill>
              </a:rPr>
              <a:t>= 2 x p(</a:t>
            </a:r>
            <a:r>
              <a:rPr lang="en-GB" altLang="en-US" i="1" dirty="0">
                <a:solidFill>
                  <a:srgbClr val="333399"/>
                </a:solidFill>
              </a:rPr>
              <a:t>z</a:t>
            </a:r>
            <a:r>
              <a:rPr lang="en-GB" altLang="en-US" dirty="0">
                <a:solidFill>
                  <a:srgbClr val="333399"/>
                </a:solidFill>
              </a:rPr>
              <a:t>&gt;2)</a:t>
            </a:r>
          </a:p>
          <a:p>
            <a:r>
              <a:rPr lang="en-GB" altLang="en-US" dirty="0">
                <a:solidFill>
                  <a:srgbClr val="333399"/>
                </a:solidFill>
              </a:rPr>
              <a:t>= 2 x (1-p(z&lt;2))</a:t>
            </a:r>
          </a:p>
          <a:p>
            <a:r>
              <a:rPr lang="en-GB" altLang="en-US" dirty="0">
                <a:solidFill>
                  <a:srgbClr val="333399"/>
                </a:solidFill>
              </a:rPr>
              <a:t>= 2 x (1 – 0.9772)</a:t>
            </a:r>
          </a:p>
          <a:p>
            <a:r>
              <a:rPr lang="en-GB" altLang="en-US" dirty="0">
                <a:solidFill>
                  <a:srgbClr val="333399"/>
                </a:solidFill>
              </a:rPr>
              <a:t>= 0.0456</a:t>
            </a:r>
          </a:p>
        </p:txBody>
      </p:sp>
    </p:spTree>
    <p:extLst>
      <p:ext uri="{BB962C8B-B14F-4D97-AF65-F5344CB8AC3E}">
        <p14:creationId xmlns:p14="http://schemas.microsoft.com/office/powerpoint/2010/main" val="40347293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a:bodyPr>
          <a:lstStyle/>
          <a:p>
            <a:r>
              <a:rPr lang="en-GB" altLang="en-US" dirty="0"/>
              <a:t>A manufacturer promises delivery in 7 weeks or less</a:t>
            </a:r>
            <a:endParaRPr lang="en-GB" dirty="0"/>
          </a:p>
        </p:txBody>
      </p:sp>
      <p:sp>
        <p:nvSpPr>
          <p:cNvPr id="7" name="Text Box 4"/>
          <p:cNvSpPr txBox="1">
            <a:spLocks noGrp="1" noChangeArrowheads="1"/>
          </p:cNvSpPr>
          <p:nvPr>
            <p:ph type="subTitle" idx="1"/>
          </p:nvPr>
        </p:nvSpPr>
        <p:spPr bwMode="auto">
          <a:xfrm>
            <a:off x="1371600" y="3886200"/>
            <a:ext cx="6400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dirty="0"/>
              <a:t>Records show an approximately normally distributed delivery times</a:t>
            </a:r>
          </a:p>
        </p:txBody>
      </p:sp>
      <p:sp>
        <p:nvSpPr>
          <p:cNvPr id="9" name="Rectangle 8"/>
          <p:cNvSpPr/>
          <p:nvPr/>
        </p:nvSpPr>
        <p:spPr>
          <a:xfrm>
            <a:off x="1752600" y="4876800"/>
            <a:ext cx="5867400" cy="369332"/>
          </a:xfrm>
          <a:prstGeom prst="rect">
            <a:avLst/>
          </a:prstGeom>
        </p:spPr>
        <p:txBody>
          <a:bodyPr wrap="square">
            <a:spAutoFit/>
          </a:bodyPr>
          <a:lstStyle/>
          <a:p>
            <a:r>
              <a:rPr lang="en-GB" altLang="en-US" dirty="0"/>
              <a:t>with a mean of 42 days and a standard deviation of 14 days</a:t>
            </a:r>
            <a:r>
              <a:rPr lang="en-US" altLang="en-US" dirty="0"/>
              <a:t> </a:t>
            </a:r>
          </a:p>
        </p:txBody>
      </p:sp>
      <p:pic>
        <p:nvPicPr>
          <p:cNvPr id="10" name="Picture 2" descr="http://www.plymouthtools.com/image/data/deliver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228600"/>
            <a:ext cx="1476375" cy="184308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762000" y="1415534"/>
            <a:ext cx="1918602" cy="461665"/>
          </a:xfrm>
          <a:prstGeom prst="rect">
            <a:avLst/>
          </a:prstGeom>
          <a:solidFill>
            <a:schemeClr val="accent1">
              <a:lumMod val="20000"/>
              <a:lumOff val="80000"/>
            </a:schemeClr>
          </a:solidFill>
        </p:spPr>
        <p:txBody>
          <a:bodyPr wrap="none">
            <a:spAutoFit/>
          </a:bodyPr>
          <a:lstStyle/>
          <a:p>
            <a:r>
              <a:rPr lang="en-US" altLang="en-US" sz="2400" b="1" dirty="0"/>
              <a:t>Class Exercise</a:t>
            </a:r>
            <a:endParaRPr lang="en-GB" sz="2400" b="1" dirty="0"/>
          </a:p>
        </p:txBody>
      </p:sp>
    </p:spTree>
    <p:extLst>
      <p:ext uri="{BB962C8B-B14F-4D97-AF65-F5344CB8AC3E}">
        <p14:creationId xmlns:p14="http://schemas.microsoft.com/office/powerpoint/2010/main" val="4481886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 1</a:t>
            </a:r>
          </a:p>
        </p:txBody>
      </p:sp>
      <p:sp>
        <p:nvSpPr>
          <p:cNvPr id="108" name="Rectangle 107"/>
          <p:cNvSpPr/>
          <p:nvPr/>
        </p:nvSpPr>
        <p:spPr>
          <a:xfrm>
            <a:off x="7239000" y="152400"/>
            <a:ext cx="1752600" cy="923330"/>
          </a:xfrm>
          <a:prstGeom prst="rect">
            <a:avLst/>
          </a:prstGeom>
          <a:solidFill>
            <a:schemeClr val="accent1">
              <a:lumMod val="20000"/>
              <a:lumOff val="80000"/>
            </a:schemeClr>
          </a:solidFill>
        </p:spPr>
        <p:txBody>
          <a:bodyPr wrap="square">
            <a:spAutoFit/>
          </a:bodyPr>
          <a:lstStyle/>
          <a:p>
            <a:pPr algn="r"/>
            <a:r>
              <a:rPr lang="en-GB" altLang="en-US" dirty="0"/>
              <a:t>Promise 7 weeks</a:t>
            </a:r>
          </a:p>
          <a:p>
            <a:pPr algn="r"/>
            <a:r>
              <a:rPr lang="en-GB" altLang="en-US" dirty="0"/>
              <a:t>Mean 42 days</a:t>
            </a:r>
          </a:p>
          <a:p>
            <a:pPr algn="r"/>
            <a:r>
              <a:rPr lang="en-GB" altLang="en-US" dirty="0"/>
              <a:t>SD 14 days</a:t>
            </a:r>
            <a:r>
              <a:rPr lang="en-US" altLang="en-US" dirty="0"/>
              <a:t> </a:t>
            </a:r>
          </a:p>
        </p:txBody>
      </p:sp>
      <p:sp>
        <p:nvSpPr>
          <p:cNvPr id="109" name="Rectangle 108"/>
          <p:cNvSpPr/>
          <p:nvPr/>
        </p:nvSpPr>
        <p:spPr>
          <a:xfrm>
            <a:off x="304800" y="685800"/>
            <a:ext cx="8458200" cy="400110"/>
          </a:xfrm>
          <a:prstGeom prst="rect">
            <a:avLst/>
          </a:prstGeom>
        </p:spPr>
        <p:txBody>
          <a:bodyPr wrap="square">
            <a:spAutoFit/>
          </a:bodyPr>
          <a:lstStyle/>
          <a:p>
            <a:r>
              <a:rPr lang="en-GB" altLang="en-US" sz="2000" dirty="0"/>
              <a:t>What proportion of customers receive their deliveries late?</a:t>
            </a:r>
            <a:r>
              <a:rPr lang="en-US" altLang="en-US" sz="2000" dirty="0"/>
              <a:t> </a:t>
            </a:r>
          </a:p>
        </p:txBody>
      </p:sp>
      <p:pic>
        <p:nvPicPr>
          <p:cNvPr id="9" name="Picture 8">
            <a:extLst>
              <a:ext uri="{FF2B5EF4-FFF2-40B4-BE49-F238E27FC236}">
                <a16:creationId xmlns:a16="http://schemas.microsoft.com/office/drawing/2014/main" id="{A3FBB2AC-8368-D2D2-77FF-772E69B8DD31}"/>
              </a:ext>
            </a:extLst>
          </p:cNvPr>
          <p:cNvPicPr>
            <a:picLocks noChangeAspect="1"/>
          </p:cNvPicPr>
          <p:nvPr/>
        </p:nvPicPr>
        <p:blipFill rotWithShape="1">
          <a:blip r:embed="rId3">
            <a:extLst>
              <a:ext uri="{28A0092B-C50C-407E-A947-70E740481C1C}">
                <a14:useLocalDpi xmlns:a14="http://schemas.microsoft.com/office/drawing/2010/main" val="0"/>
              </a:ext>
            </a:extLst>
          </a:blip>
          <a:srcRect t="1717"/>
          <a:stretch/>
        </p:blipFill>
        <p:spPr>
          <a:xfrm>
            <a:off x="685800" y="1143000"/>
            <a:ext cx="7696200" cy="4221283"/>
          </a:xfrm>
          <a:prstGeom prst="rect">
            <a:avLst/>
          </a:prstGeom>
        </p:spPr>
      </p:pic>
    </p:spTree>
    <p:extLst>
      <p:ext uri="{BB962C8B-B14F-4D97-AF65-F5344CB8AC3E}">
        <p14:creationId xmlns:p14="http://schemas.microsoft.com/office/powerpoint/2010/main" val="6027246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 1</a:t>
            </a:r>
          </a:p>
        </p:txBody>
      </p:sp>
      <p:sp>
        <p:nvSpPr>
          <p:cNvPr id="108" name="Rectangle 107"/>
          <p:cNvSpPr/>
          <p:nvPr/>
        </p:nvSpPr>
        <p:spPr>
          <a:xfrm>
            <a:off x="7239000" y="152400"/>
            <a:ext cx="1752600" cy="923330"/>
          </a:xfrm>
          <a:prstGeom prst="rect">
            <a:avLst/>
          </a:prstGeom>
          <a:solidFill>
            <a:schemeClr val="accent1">
              <a:lumMod val="20000"/>
              <a:lumOff val="80000"/>
            </a:schemeClr>
          </a:solidFill>
        </p:spPr>
        <p:txBody>
          <a:bodyPr wrap="square">
            <a:spAutoFit/>
          </a:bodyPr>
          <a:lstStyle/>
          <a:p>
            <a:pPr algn="r"/>
            <a:r>
              <a:rPr lang="en-GB" altLang="en-US" dirty="0"/>
              <a:t>Promise 7 weeks</a:t>
            </a:r>
          </a:p>
          <a:p>
            <a:pPr algn="r"/>
            <a:r>
              <a:rPr lang="en-GB" altLang="en-US" dirty="0"/>
              <a:t>Mean 42 days</a:t>
            </a:r>
          </a:p>
          <a:p>
            <a:pPr algn="r"/>
            <a:r>
              <a:rPr lang="en-GB" altLang="en-US" dirty="0"/>
              <a:t>SD 14 days</a:t>
            </a:r>
            <a:r>
              <a:rPr lang="en-US" altLang="en-US" dirty="0"/>
              <a:t> </a:t>
            </a:r>
          </a:p>
        </p:txBody>
      </p:sp>
      <p:sp>
        <p:nvSpPr>
          <p:cNvPr id="109" name="Rectangle 108"/>
          <p:cNvSpPr/>
          <p:nvPr/>
        </p:nvSpPr>
        <p:spPr>
          <a:xfrm>
            <a:off x="304800" y="685800"/>
            <a:ext cx="8458200" cy="400110"/>
          </a:xfrm>
          <a:prstGeom prst="rect">
            <a:avLst/>
          </a:prstGeom>
        </p:spPr>
        <p:txBody>
          <a:bodyPr wrap="square">
            <a:spAutoFit/>
          </a:bodyPr>
          <a:lstStyle/>
          <a:p>
            <a:r>
              <a:rPr lang="en-GB" altLang="en-US" sz="2000" dirty="0"/>
              <a:t>What proportion of customers receive their deliveries late?</a:t>
            </a:r>
            <a:r>
              <a:rPr lang="en-US" altLang="en-US" sz="2000" dirty="0"/>
              <a:t> </a:t>
            </a:r>
          </a:p>
        </p:txBody>
      </p:sp>
      <p:grpSp>
        <p:nvGrpSpPr>
          <p:cNvPr id="110" name="Group 109"/>
          <p:cNvGrpSpPr/>
          <p:nvPr/>
        </p:nvGrpSpPr>
        <p:grpSpPr>
          <a:xfrm>
            <a:off x="381000" y="1752600"/>
            <a:ext cx="6337300" cy="3876675"/>
            <a:chOff x="533400" y="1628775"/>
            <a:chExt cx="6337300" cy="3876675"/>
          </a:xfrm>
        </p:grpSpPr>
        <p:grpSp>
          <p:nvGrpSpPr>
            <p:cNvPr id="111" name="Group 110"/>
            <p:cNvGrpSpPr>
              <a:grpSpLocks/>
            </p:cNvGrpSpPr>
            <p:nvPr/>
          </p:nvGrpSpPr>
          <p:grpSpPr bwMode="auto">
            <a:xfrm>
              <a:off x="533400" y="1628775"/>
              <a:ext cx="6337300" cy="3241675"/>
              <a:chOff x="787" y="1473"/>
              <a:chExt cx="3992" cy="2042"/>
            </a:xfrm>
          </p:grpSpPr>
          <p:sp>
            <p:nvSpPr>
              <p:cNvPr id="118" name="Line 6"/>
              <p:cNvSpPr>
                <a:spLocks noChangeShapeType="1"/>
              </p:cNvSpPr>
              <p:nvPr/>
            </p:nvSpPr>
            <p:spPr bwMode="auto">
              <a:xfrm>
                <a:off x="813" y="1630"/>
                <a:ext cx="0" cy="18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9" name="Line 7"/>
              <p:cNvSpPr>
                <a:spLocks noChangeShapeType="1"/>
              </p:cNvSpPr>
              <p:nvPr/>
            </p:nvSpPr>
            <p:spPr bwMode="auto">
              <a:xfrm flipV="1">
                <a:off x="813" y="3498"/>
                <a:ext cx="0" cy="1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20" name="Line 8"/>
              <p:cNvSpPr>
                <a:spLocks noChangeShapeType="1"/>
              </p:cNvSpPr>
              <p:nvPr/>
            </p:nvSpPr>
            <p:spPr bwMode="auto">
              <a:xfrm flipV="1">
                <a:off x="1206" y="3498"/>
                <a:ext cx="0" cy="1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21" name="Line 9"/>
              <p:cNvSpPr>
                <a:spLocks noChangeShapeType="1"/>
              </p:cNvSpPr>
              <p:nvPr/>
            </p:nvSpPr>
            <p:spPr bwMode="auto">
              <a:xfrm flipV="1">
                <a:off x="4362" y="3498"/>
                <a:ext cx="0" cy="1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22" name="Line 10"/>
              <p:cNvSpPr>
                <a:spLocks noChangeShapeType="1"/>
              </p:cNvSpPr>
              <p:nvPr/>
            </p:nvSpPr>
            <p:spPr bwMode="auto">
              <a:xfrm>
                <a:off x="1012"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23" name="Line 11"/>
              <p:cNvSpPr>
                <a:spLocks noChangeShapeType="1"/>
              </p:cNvSpPr>
              <p:nvPr/>
            </p:nvSpPr>
            <p:spPr bwMode="auto">
              <a:xfrm>
                <a:off x="1050"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24" name="Freeform 123"/>
              <p:cNvSpPr>
                <a:spLocks/>
              </p:cNvSpPr>
              <p:nvPr/>
            </p:nvSpPr>
            <p:spPr bwMode="auto">
              <a:xfrm>
                <a:off x="1088" y="3498"/>
                <a:ext cx="42" cy="0"/>
              </a:xfrm>
              <a:custGeom>
                <a:avLst/>
                <a:gdLst>
                  <a:gd name="T0" fmla="*/ 0 w 42"/>
                  <a:gd name="T1" fmla="*/ 21 w 42"/>
                  <a:gd name="T2" fmla="*/ 42 w 42"/>
                </a:gdLst>
                <a:ahLst/>
                <a:cxnLst>
                  <a:cxn ang="0">
                    <a:pos x="T0" y="0"/>
                  </a:cxn>
                  <a:cxn ang="0">
                    <a:pos x="T1" y="0"/>
                  </a:cxn>
                  <a:cxn ang="0">
                    <a:pos x="T2" y="0"/>
                  </a:cxn>
                </a:cxnLst>
                <a:rect l="0" t="0" r="r" b="b"/>
                <a:pathLst>
                  <a:path w="42">
                    <a:moveTo>
                      <a:pt x="0" y="0"/>
                    </a:moveTo>
                    <a:lnTo>
                      <a:pt x="21" y="0"/>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25" name="Line 13"/>
              <p:cNvSpPr>
                <a:spLocks noChangeShapeType="1"/>
              </p:cNvSpPr>
              <p:nvPr/>
            </p:nvSpPr>
            <p:spPr bwMode="auto">
              <a:xfrm>
                <a:off x="1130"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26" name="Line 14"/>
              <p:cNvSpPr>
                <a:spLocks noChangeShapeType="1"/>
              </p:cNvSpPr>
              <p:nvPr/>
            </p:nvSpPr>
            <p:spPr bwMode="auto">
              <a:xfrm>
                <a:off x="1168"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27" name="Freeform 126"/>
              <p:cNvSpPr>
                <a:spLocks/>
              </p:cNvSpPr>
              <p:nvPr/>
            </p:nvSpPr>
            <p:spPr bwMode="auto">
              <a:xfrm>
                <a:off x="1206" y="3498"/>
                <a:ext cx="42" cy="0"/>
              </a:xfrm>
              <a:custGeom>
                <a:avLst/>
                <a:gdLst>
                  <a:gd name="T0" fmla="*/ 0 w 42"/>
                  <a:gd name="T1" fmla="*/ 21 w 42"/>
                  <a:gd name="T2" fmla="*/ 42 w 42"/>
                </a:gdLst>
                <a:ahLst/>
                <a:cxnLst>
                  <a:cxn ang="0">
                    <a:pos x="T0" y="0"/>
                  </a:cxn>
                  <a:cxn ang="0">
                    <a:pos x="T1" y="0"/>
                  </a:cxn>
                  <a:cxn ang="0">
                    <a:pos x="T2" y="0"/>
                  </a:cxn>
                </a:cxnLst>
                <a:rect l="0" t="0" r="r" b="b"/>
                <a:pathLst>
                  <a:path w="42">
                    <a:moveTo>
                      <a:pt x="0" y="0"/>
                    </a:moveTo>
                    <a:lnTo>
                      <a:pt x="21" y="0"/>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28" name="Line 16"/>
              <p:cNvSpPr>
                <a:spLocks noChangeShapeType="1"/>
              </p:cNvSpPr>
              <p:nvPr/>
            </p:nvSpPr>
            <p:spPr bwMode="auto">
              <a:xfrm>
                <a:off x="1248"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29" name="Freeform 128"/>
              <p:cNvSpPr>
                <a:spLocks/>
              </p:cNvSpPr>
              <p:nvPr/>
            </p:nvSpPr>
            <p:spPr bwMode="auto">
              <a:xfrm>
                <a:off x="1286" y="3493"/>
                <a:ext cx="38" cy="5"/>
              </a:xfrm>
              <a:custGeom>
                <a:avLst/>
                <a:gdLst>
                  <a:gd name="T0" fmla="*/ 0 w 38"/>
                  <a:gd name="T1" fmla="*/ 5 h 5"/>
                  <a:gd name="T2" fmla="*/ 17 w 38"/>
                  <a:gd name="T3" fmla="*/ 0 h 5"/>
                  <a:gd name="T4" fmla="*/ 38 w 38"/>
                  <a:gd name="T5" fmla="*/ 0 h 5"/>
                </a:gdLst>
                <a:ahLst/>
                <a:cxnLst>
                  <a:cxn ang="0">
                    <a:pos x="T0" y="T1"/>
                  </a:cxn>
                  <a:cxn ang="0">
                    <a:pos x="T2" y="T3"/>
                  </a:cxn>
                  <a:cxn ang="0">
                    <a:pos x="T4" y="T5"/>
                  </a:cxn>
                </a:cxnLst>
                <a:rect l="0" t="0" r="r" b="b"/>
                <a:pathLst>
                  <a:path w="38" h="5">
                    <a:moveTo>
                      <a:pt x="0" y="5"/>
                    </a:moveTo>
                    <a:lnTo>
                      <a:pt x="17" y="0"/>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30" name="Freeform 129"/>
              <p:cNvSpPr>
                <a:spLocks/>
              </p:cNvSpPr>
              <p:nvPr/>
            </p:nvSpPr>
            <p:spPr bwMode="auto">
              <a:xfrm>
                <a:off x="1324" y="3493"/>
                <a:ext cx="42" cy="0"/>
              </a:xfrm>
              <a:custGeom>
                <a:avLst/>
                <a:gdLst>
                  <a:gd name="T0" fmla="*/ 0 w 42"/>
                  <a:gd name="T1" fmla="*/ 21 w 42"/>
                  <a:gd name="T2" fmla="*/ 42 w 42"/>
                </a:gdLst>
                <a:ahLst/>
                <a:cxnLst>
                  <a:cxn ang="0">
                    <a:pos x="T0" y="0"/>
                  </a:cxn>
                  <a:cxn ang="0">
                    <a:pos x="T1" y="0"/>
                  </a:cxn>
                  <a:cxn ang="0">
                    <a:pos x="T2" y="0"/>
                  </a:cxn>
                </a:cxnLst>
                <a:rect l="0" t="0" r="r" b="b"/>
                <a:pathLst>
                  <a:path w="42">
                    <a:moveTo>
                      <a:pt x="0" y="0"/>
                    </a:moveTo>
                    <a:lnTo>
                      <a:pt x="21" y="0"/>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31" name="Line 19"/>
              <p:cNvSpPr>
                <a:spLocks noChangeShapeType="1"/>
              </p:cNvSpPr>
              <p:nvPr/>
            </p:nvSpPr>
            <p:spPr bwMode="auto">
              <a:xfrm>
                <a:off x="1366" y="3493"/>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2" name="Line 20"/>
              <p:cNvSpPr>
                <a:spLocks noChangeShapeType="1"/>
              </p:cNvSpPr>
              <p:nvPr/>
            </p:nvSpPr>
            <p:spPr bwMode="auto">
              <a:xfrm>
                <a:off x="1404" y="3493"/>
                <a:ext cx="39"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 name="Freeform 132"/>
              <p:cNvSpPr>
                <a:spLocks/>
              </p:cNvSpPr>
              <p:nvPr/>
            </p:nvSpPr>
            <p:spPr bwMode="auto">
              <a:xfrm>
                <a:off x="1443" y="3489"/>
                <a:ext cx="42" cy="4"/>
              </a:xfrm>
              <a:custGeom>
                <a:avLst/>
                <a:gdLst>
                  <a:gd name="T0" fmla="*/ 0 w 42"/>
                  <a:gd name="T1" fmla="*/ 4 h 4"/>
                  <a:gd name="T2" fmla="*/ 21 w 42"/>
                  <a:gd name="T3" fmla="*/ 4 h 4"/>
                  <a:gd name="T4" fmla="*/ 42 w 42"/>
                  <a:gd name="T5" fmla="*/ 0 h 4"/>
                </a:gdLst>
                <a:ahLst/>
                <a:cxnLst>
                  <a:cxn ang="0">
                    <a:pos x="T0" y="T1"/>
                  </a:cxn>
                  <a:cxn ang="0">
                    <a:pos x="T2" y="T3"/>
                  </a:cxn>
                  <a:cxn ang="0">
                    <a:pos x="T4" y="T5"/>
                  </a:cxn>
                </a:cxnLst>
                <a:rect l="0" t="0" r="r" b="b"/>
                <a:pathLst>
                  <a:path w="42" h="4">
                    <a:moveTo>
                      <a:pt x="0" y="4"/>
                    </a:moveTo>
                    <a:lnTo>
                      <a:pt x="21" y="4"/>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34" name="Line 22"/>
              <p:cNvSpPr>
                <a:spLocks noChangeShapeType="1"/>
              </p:cNvSpPr>
              <p:nvPr/>
            </p:nvSpPr>
            <p:spPr bwMode="auto">
              <a:xfrm flipV="1">
                <a:off x="1485" y="3485"/>
                <a:ext cx="38" cy="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5" name="Line 23"/>
              <p:cNvSpPr>
                <a:spLocks noChangeShapeType="1"/>
              </p:cNvSpPr>
              <p:nvPr/>
            </p:nvSpPr>
            <p:spPr bwMode="auto">
              <a:xfrm flipV="1">
                <a:off x="1523" y="3481"/>
                <a:ext cx="38" cy="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6" name="Freeform 135"/>
              <p:cNvSpPr>
                <a:spLocks/>
              </p:cNvSpPr>
              <p:nvPr/>
            </p:nvSpPr>
            <p:spPr bwMode="auto">
              <a:xfrm>
                <a:off x="1561" y="3477"/>
                <a:ext cx="42" cy="4"/>
              </a:xfrm>
              <a:custGeom>
                <a:avLst/>
                <a:gdLst>
                  <a:gd name="T0" fmla="*/ 0 w 42"/>
                  <a:gd name="T1" fmla="*/ 4 h 4"/>
                  <a:gd name="T2" fmla="*/ 21 w 42"/>
                  <a:gd name="T3" fmla="*/ 4 h 4"/>
                  <a:gd name="T4" fmla="*/ 42 w 42"/>
                  <a:gd name="T5" fmla="*/ 0 h 4"/>
                </a:gdLst>
                <a:ahLst/>
                <a:cxnLst>
                  <a:cxn ang="0">
                    <a:pos x="T0" y="T1"/>
                  </a:cxn>
                  <a:cxn ang="0">
                    <a:pos x="T2" y="T3"/>
                  </a:cxn>
                  <a:cxn ang="0">
                    <a:pos x="T4" y="T5"/>
                  </a:cxn>
                </a:cxnLst>
                <a:rect l="0" t="0" r="r" b="b"/>
                <a:pathLst>
                  <a:path w="42" h="4">
                    <a:moveTo>
                      <a:pt x="0" y="4"/>
                    </a:moveTo>
                    <a:lnTo>
                      <a:pt x="21" y="4"/>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37" name="Line 25"/>
              <p:cNvSpPr>
                <a:spLocks noChangeShapeType="1"/>
              </p:cNvSpPr>
              <p:nvPr/>
            </p:nvSpPr>
            <p:spPr bwMode="auto">
              <a:xfrm flipV="1">
                <a:off x="1603" y="3468"/>
                <a:ext cx="38" cy="9"/>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8" name="Freeform 137"/>
              <p:cNvSpPr>
                <a:spLocks/>
              </p:cNvSpPr>
              <p:nvPr/>
            </p:nvSpPr>
            <p:spPr bwMode="auto">
              <a:xfrm>
                <a:off x="1641" y="3460"/>
                <a:ext cx="38" cy="8"/>
              </a:xfrm>
              <a:custGeom>
                <a:avLst/>
                <a:gdLst>
                  <a:gd name="T0" fmla="*/ 0 w 38"/>
                  <a:gd name="T1" fmla="*/ 8 h 8"/>
                  <a:gd name="T2" fmla="*/ 17 w 38"/>
                  <a:gd name="T3" fmla="*/ 4 h 8"/>
                  <a:gd name="T4" fmla="*/ 38 w 38"/>
                  <a:gd name="T5" fmla="*/ 0 h 8"/>
                </a:gdLst>
                <a:ahLst/>
                <a:cxnLst>
                  <a:cxn ang="0">
                    <a:pos x="T0" y="T1"/>
                  </a:cxn>
                  <a:cxn ang="0">
                    <a:pos x="T2" y="T3"/>
                  </a:cxn>
                  <a:cxn ang="0">
                    <a:pos x="T4" y="T5"/>
                  </a:cxn>
                </a:cxnLst>
                <a:rect l="0" t="0" r="r" b="b"/>
                <a:pathLst>
                  <a:path w="38" h="8">
                    <a:moveTo>
                      <a:pt x="0" y="8"/>
                    </a:moveTo>
                    <a:lnTo>
                      <a:pt x="17" y="4"/>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39" name="Freeform 138"/>
              <p:cNvSpPr>
                <a:spLocks/>
              </p:cNvSpPr>
              <p:nvPr/>
            </p:nvSpPr>
            <p:spPr bwMode="auto">
              <a:xfrm>
                <a:off x="1679" y="3443"/>
                <a:ext cx="42" cy="17"/>
              </a:xfrm>
              <a:custGeom>
                <a:avLst/>
                <a:gdLst>
                  <a:gd name="T0" fmla="*/ 0 w 42"/>
                  <a:gd name="T1" fmla="*/ 17 h 17"/>
                  <a:gd name="T2" fmla="*/ 21 w 42"/>
                  <a:gd name="T3" fmla="*/ 8 h 17"/>
                  <a:gd name="T4" fmla="*/ 42 w 42"/>
                  <a:gd name="T5" fmla="*/ 0 h 17"/>
                </a:gdLst>
                <a:ahLst/>
                <a:cxnLst>
                  <a:cxn ang="0">
                    <a:pos x="T0" y="T1"/>
                  </a:cxn>
                  <a:cxn ang="0">
                    <a:pos x="T2" y="T3"/>
                  </a:cxn>
                  <a:cxn ang="0">
                    <a:pos x="T4" y="T5"/>
                  </a:cxn>
                </a:cxnLst>
                <a:rect l="0" t="0" r="r" b="b"/>
                <a:pathLst>
                  <a:path w="42" h="17">
                    <a:moveTo>
                      <a:pt x="0" y="17"/>
                    </a:moveTo>
                    <a:lnTo>
                      <a:pt x="21" y="8"/>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40" name="Freeform 139"/>
              <p:cNvSpPr>
                <a:spLocks/>
              </p:cNvSpPr>
              <p:nvPr/>
            </p:nvSpPr>
            <p:spPr bwMode="auto">
              <a:xfrm>
                <a:off x="1721" y="3430"/>
                <a:ext cx="38" cy="13"/>
              </a:xfrm>
              <a:custGeom>
                <a:avLst/>
                <a:gdLst>
                  <a:gd name="T0" fmla="*/ 0 w 38"/>
                  <a:gd name="T1" fmla="*/ 13 h 13"/>
                  <a:gd name="T2" fmla="*/ 22 w 38"/>
                  <a:gd name="T3" fmla="*/ 8 h 13"/>
                  <a:gd name="T4" fmla="*/ 38 w 38"/>
                  <a:gd name="T5" fmla="*/ 0 h 13"/>
                </a:gdLst>
                <a:ahLst/>
                <a:cxnLst>
                  <a:cxn ang="0">
                    <a:pos x="T0" y="T1"/>
                  </a:cxn>
                  <a:cxn ang="0">
                    <a:pos x="T2" y="T3"/>
                  </a:cxn>
                  <a:cxn ang="0">
                    <a:pos x="T4" y="T5"/>
                  </a:cxn>
                </a:cxnLst>
                <a:rect l="0" t="0" r="r" b="b"/>
                <a:pathLst>
                  <a:path w="38" h="13">
                    <a:moveTo>
                      <a:pt x="0" y="13"/>
                    </a:moveTo>
                    <a:lnTo>
                      <a:pt x="22" y="8"/>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41" name="Freeform 140"/>
              <p:cNvSpPr>
                <a:spLocks/>
              </p:cNvSpPr>
              <p:nvPr/>
            </p:nvSpPr>
            <p:spPr bwMode="auto">
              <a:xfrm>
                <a:off x="1759" y="3409"/>
                <a:ext cx="38" cy="21"/>
              </a:xfrm>
              <a:custGeom>
                <a:avLst/>
                <a:gdLst>
                  <a:gd name="T0" fmla="*/ 0 w 38"/>
                  <a:gd name="T1" fmla="*/ 21 h 21"/>
                  <a:gd name="T2" fmla="*/ 17 w 38"/>
                  <a:gd name="T3" fmla="*/ 13 h 21"/>
                  <a:gd name="T4" fmla="*/ 38 w 38"/>
                  <a:gd name="T5" fmla="*/ 0 h 21"/>
                </a:gdLst>
                <a:ahLst/>
                <a:cxnLst>
                  <a:cxn ang="0">
                    <a:pos x="T0" y="T1"/>
                  </a:cxn>
                  <a:cxn ang="0">
                    <a:pos x="T2" y="T3"/>
                  </a:cxn>
                  <a:cxn ang="0">
                    <a:pos x="T4" y="T5"/>
                  </a:cxn>
                </a:cxnLst>
                <a:rect l="0" t="0" r="r" b="b"/>
                <a:pathLst>
                  <a:path w="38" h="21">
                    <a:moveTo>
                      <a:pt x="0" y="21"/>
                    </a:moveTo>
                    <a:lnTo>
                      <a:pt x="17" y="13"/>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42" name="Freeform 141"/>
              <p:cNvSpPr>
                <a:spLocks/>
              </p:cNvSpPr>
              <p:nvPr/>
            </p:nvSpPr>
            <p:spPr bwMode="auto">
              <a:xfrm>
                <a:off x="1797" y="3384"/>
                <a:ext cx="43" cy="25"/>
              </a:xfrm>
              <a:custGeom>
                <a:avLst/>
                <a:gdLst>
                  <a:gd name="T0" fmla="*/ 0 w 43"/>
                  <a:gd name="T1" fmla="*/ 25 h 25"/>
                  <a:gd name="T2" fmla="*/ 22 w 43"/>
                  <a:gd name="T3" fmla="*/ 12 h 25"/>
                  <a:gd name="T4" fmla="*/ 43 w 43"/>
                  <a:gd name="T5" fmla="*/ 0 h 25"/>
                </a:gdLst>
                <a:ahLst/>
                <a:cxnLst>
                  <a:cxn ang="0">
                    <a:pos x="T0" y="T1"/>
                  </a:cxn>
                  <a:cxn ang="0">
                    <a:pos x="T2" y="T3"/>
                  </a:cxn>
                  <a:cxn ang="0">
                    <a:pos x="T4" y="T5"/>
                  </a:cxn>
                </a:cxnLst>
                <a:rect l="0" t="0" r="r" b="b"/>
                <a:pathLst>
                  <a:path w="43" h="25">
                    <a:moveTo>
                      <a:pt x="0" y="25"/>
                    </a:moveTo>
                    <a:lnTo>
                      <a:pt x="22" y="12"/>
                    </a:lnTo>
                    <a:lnTo>
                      <a:pt x="43"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43" name="Line 31"/>
              <p:cNvSpPr>
                <a:spLocks noChangeShapeType="1"/>
              </p:cNvSpPr>
              <p:nvPr/>
            </p:nvSpPr>
            <p:spPr bwMode="auto">
              <a:xfrm flipV="1">
                <a:off x="1840" y="3354"/>
                <a:ext cx="38" cy="3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4" name="Freeform 143"/>
              <p:cNvSpPr>
                <a:spLocks/>
              </p:cNvSpPr>
              <p:nvPr/>
            </p:nvSpPr>
            <p:spPr bwMode="auto">
              <a:xfrm>
                <a:off x="1878" y="3316"/>
                <a:ext cx="38" cy="38"/>
              </a:xfrm>
              <a:custGeom>
                <a:avLst/>
                <a:gdLst>
                  <a:gd name="T0" fmla="*/ 0 w 38"/>
                  <a:gd name="T1" fmla="*/ 38 h 38"/>
                  <a:gd name="T2" fmla="*/ 17 w 38"/>
                  <a:gd name="T3" fmla="*/ 21 h 38"/>
                  <a:gd name="T4" fmla="*/ 38 w 38"/>
                  <a:gd name="T5" fmla="*/ 0 h 38"/>
                </a:gdLst>
                <a:ahLst/>
                <a:cxnLst>
                  <a:cxn ang="0">
                    <a:pos x="T0" y="T1"/>
                  </a:cxn>
                  <a:cxn ang="0">
                    <a:pos x="T2" y="T3"/>
                  </a:cxn>
                  <a:cxn ang="0">
                    <a:pos x="T4" y="T5"/>
                  </a:cxn>
                </a:cxnLst>
                <a:rect l="0" t="0" r="r" b="b"/>
                <a:pathLst>
                  <a:path w="38" h="38">
                    <a:moveTo>
                      <a:pt x="0" y="38"/>
                    </a:moveTo>
                    <a:lnTo>
                      <a:pt x="17" y="21"/>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45" name="Freeform 144"/>
              <p:cNvSpPr>
                <a:spLocks/>
              </p:cNvSpPr>
              <p:nvPr/>
            </p:nvSpPr>
            <p:spPr bwMode="auto">
              <a:xfrm>
                <a:off x="1916" y="3274"/>
                <a:ext cx="42" cy="42"/>
              </a:xfrm>
              <a:custGeom>
                <a:avLst/>
                <a:gdLst>
                  <a:gd name="T0" fmla="*/ 0 w 42"/>
                  <a:gd name="T1" fmla="*/ 42 h 42"/>
                  <a:gd name="T2" fmla="*/ 21 w 42"/>
                  <a:gd name="T3" fmla="*/ 21 h 42"/>
                  <a:gd name="T4" fmla="*/ 42 w 42"/>
                  <a:gd name="T5" fmla="*/ 0 h 42"/>
                </a:gdLst>
                <a:ahLst/>
                <a:cxnLst>
                  <a:cxn ang="0">
                    <a:pos x="T0" y="T1"/>
                  </a:cxn>
                  <a:cxn ang="0">
                    <a:pos x="T2" y="T3"/>
                  </a:cxn>
                  <a:cxn ang="0">
                    <a:pos x="T4" y="T5"/>
                  </a:cxn>
                </a:cxnLst>
                <a:rect l="0" t="0" r="r" b="b"/>
                <a:pathLst>
                  <a:path w="42" h="42">
                    <a:moveTo>
                      <a:pt x="0" y="42"/>
                    </a:moveTo>
                    <a:lnTo>
                      <a:pt x="21" y="21"/>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46" name="Line 34"/>
              <p:cNvSpPr>
                <a:spLocks noChangeShapeType="1"/>
              </p:cNvSpPr>
              <p:nvPr/>
            </p:nvSpPr>
            <p:spPr bwMode="auto">
              <a:xfrm flipV="1">
                <a:off x="1958" y="3223"/>
                <a:ext cx="38" cy="51"/>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7" name="Line 35"/>
              <p:cNvSpPr>
                <a:spLocks noChangeShapeType="1"/>
              </p:cNvSpPr>
              <p:nvPr/>
            </p:nvSpPr>
            <p:spPr bwMode="auto">
              <a:xfrm flipV="1">
                <a:off x="1996" y="3164"/>
                <a:ext cx="38" cy="59"/>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8" name="Freeform 147"/>
              <p:cNvSpPr>
                <a:spLocks/>
              </p:cNvSpPr>
              <p:nvPr/>
            </p:nvSpPr>
            <p:spPr bwMode="auto">
              <a:xfrm>
                <a:off x="2034" y="3096"/>
                <a:ext cx="42" cy="68"/>
              </a:xfrm>
              <a:custGeom>
                <a:avLst/>
                <a:gdLst>
                  <a:gd name="T0" fmla="*/ 0 w 42"/>
                  <a:gd name="T1" fmla="*/ 68 h 68"/>
                  <a:gd name="T2" fmla="*/ 21 w 42"/>
                  <a:gd name="T3" fmla="*/ 34 h 68"/>
                  <a:gd name="T4" fmla="*/ 42 w 42"/>
                  <a:gd name="T5" fmla="*/ 0 h 68"/>
                </a:gdLst>
                <a:ahLst/>
                <a:cxnLst>
                  <a:cxn ang="0">
                    <a:pos x="T0" y="T1"/>
                  </a:cxn>
                  <a:cxn ang="0">
                    <a:pos x="T2" y="T3"/>
                  </a:cxn>
                  <a:cxn ang="0">
                    <a:pos x="T4" y="T5"/>
                  </a:cxn>
                </a:cxnLst>
                <a:rect l="0" t="0" r="r" b="b"/>
                <a:pathLst>
                  <a:path w="42" h="68">
                    <a:moveTo>
                      <a:pt x="0" y="68"/>
                    </a:moveTo>
                    <a:lnTo>
                      <a:pt x="21" y="34"/>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49" name="Line 37"/>
              <p:cNvSpPr>
                <a:spLocks noChangeShapeType="1"/>
              </p:cNvSpPr>
              <p:nvPr/>
            </p:nvSpPr>
            <p:spPr bwMode="auto">
              <a:xfrm flipV="1">
                <a:off x="2076" y="3020"/>
                <a:ext cx="38" cy="76"/>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0" name="Line 38"/>
              <p:cNvSpPr>
                <a:spLocks noChangeShapeType="1"/>
              </p:cNvSpPr>
              <p:nvPr/>
            </p:nvSpPr>
            <p:spPr bwMode="auto">
              <a:xfrm flipV="1">
                <a:off x="2114" y="2936"/>
                <a:ext cx="38" cy="8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1" name="Freeform 150"/>
              <p:cNvSpPr>
                <a:spLocks/>
              </p:cNvSpPr>
              <p:nvPr/>
            </p:nvSpPr>
            <p:spPr bwMode="auto">
              <a:xfrm>
                <a:off x="2152" y="2843"/>
                <a:ext cx="43" cy="93"/>
              </a:xfrm>
              <a:custGeom>
                <a:avLst/>
                <a:gdLst>
                  <a:gd name="T0" fmla="*/ 0 w 43"/>
                  <a:gd name="T1" fmla="*/ 93 h 93"/>
                  <a:gd name="T2" fmla="*/ 21 w 43"/>
                  <a:gd name="T3" fmla="*/ 46 h 93"/>
                  <a:gd name="T4" fmla="*/ 43 w 43"/>
                  <a:gd name="T5" fmla="*/ 0 h 93"/>
                </a:gdLst>
                <a:ahLst/>
                <a:cxnLst>
                  <a:cxn ang="0">
                    <a:pos x="T0" y="T1"/>
                  </a:cxn>
                  <a:cxn ang="0">
                    <a:pos x="T2" y="T3"/>
                  </a:cxn>
                  <a:cxn ang="0">
                    <a:pos x="T4" y="T5"/>
                  </a:cxn>
                </a:cxnLst>
                <a:rect l="0" t="0" r="r" b="b"/>
                <a:pathLst>
                  <a:path w="43" h="93">
                    <a:moveTo>
                      <a:pt x="0" y="93"/>
                    </a:moveTo>
                    <a:lnTo>
                      <a:pt x="21" y="46"/>
                    </a:lnTo>
                    <a:lnTo>
                      <a:pt x="43"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52" name="Freeform 151"/>
              <p:cNvSpPr>
                <a:spLocks/>
              </p:cNvSpPr>
              <p:nvPr/>
            </p:nvSpPr>
            <p:spPr bwMode="auto">
              <a:xfrm>
                <a:off x="2195" y="2737"/>
                <a:ext cx="38" cy="106"/>
              </a:xfrm>
              <a:custGeom>
                <a:avLst/>
                <a:gdLst>
                  <a:gd name="T0" fmla="*/ 0 w 38"/>
                  <a:gd name="T1" fmla="*/ 106 h 106"/>
                  <a:gd name="T2" fmla="*/ 21 w 38"/>
                  <a:gd name="T3" fmla="*/ 55 h 106"/>
                  <a:gd name="T4" fmla="*/ 38 w 38"/>
                  <a:gd name="T5" fmla="*/ 0 h 106"/>
                </a:gdLst>
                <a:ahLst/>
                <a:cxnLst>
                  <a:cxn ang="0">
                    <a:pos x="T0" y="T1"/>
                  </a:cxn>
                  <a:cxn ang="0">
                    <a:pos x="T2" y="T3"/>
                  </a:cxn>
                  <a:cxn ang="0">
                    <a:pos x="T4" y="T5"/>
                  </a:cxn>
                </a:cxnLst>
                <a:rect l="0" t="0" r="r" b="b"/>
                <a:pathLst>
                  <a:path w="38" h="106">
                    <a:moveTo>
                      <a:pt x="0" y="106"/>
                    </a:moveTo>
                    <a:lnTo>
                      <a:pt x="21" y="55"/>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53" name="Line 41"/>
              <p:cNvSpPr>
                <a:spLocks noChangeShapeType="1"/>
              </p:cNvSpPr>
              <p:nvPr/>
            </p:nvSpPr>
            <p:spPr bwMode="auto">
              <a:xfrm flipV="1">
                <a:off x="2233" y="2627"/>
                <a:ext cx="38" cy="11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4" name="Freeform 153"/>
              <p:cNvSpPr>
                <a:spLocks/>
              </p:cNvSpPr>
              <p:nvPr/>
            </p:nvSpPr>
            <p:spPr bwMode="auto">
              <a:xfrm>
                <a:off x="2271" y="2513"/>
                <a:ext cx="42" cy="114"/>
              </a:xfrm>
              <a:custGeom>
                <a:avLst/>
                <a:gdLst>
                  <a:gd name="T0" fmla="*/ 0 w 42"/>
                  <a:gd name="T1" fmla="*/ 114 h 114"/>
                  <a:gd name="T2" fmla="*/ 21 w 42"/>
                  <a:gd name="T3" fmla="*/ 59 h 114"/>
                  <a:gd name="T4" fmla="*/ 42 w 42"/>
                  <a:gd name="T5" fmla="*/ 0 h 114"/>
                </a:gdLst>
                <a:ahLst/>
                <a:cxnLst>
                  <a:cxn ang="0">
                    <a:pos x="T0" y="T1"/>
                  </a:cxn>
                  <a:cxn ang="0">
                    <a:pos x="T2" y="T3"/>
                  </a:cxn>
                  <a:cxn ang="0">
                    <a:pos x="T4" y="T5"/>
                  </a:cxn>
                </a:cxnLst>
                <a:rect l="0" t="0" r="r" b="b"/>
                <a:pathLst>
                  <a:path w="42" h="114">
                    <a:moveTo>
                      <a:pt x="0" y="114"/>
                    </a:moveTo>
                    <a:lnTo>
                      <a:pt x="21" y="59"/>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55" name="Line 43"/>
              <p:cNvSpPr>
                <a:spLocks noChangeShapeType="1"/>
              </p:cNvSpPr>
              <p:nvPr/>
            </p:nvSpPr>
            <p:spPr bwMode="auto">
              <a:xfrm flipV="1">
                <a:off x="2313" y="2395"/>
                <a:ext cx="38" cy="118"/>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6" name="Line 44"/>
              <p:cNvSpPr>
                <a:spLocks noChangeShapeType="1"/>
              </p:cNvSpPr>
              <p:nvPr/>
            </p:nvSpPr>
            <p:spPr bwMode="auto">
              <a:xfrm flipV="1">
                <a:off x="2351" y="2272"/>
                <a:ext cx="38" cy="123"/>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7" name="Freeform 156"/>
              <p:cNvSpPr>
                <a:spLocks/>
              </p:cNvSpPr>
              <p:nvPr/>
            </p:nvSpPr>
            <p:spPr bwMode="auto">
              <a:xfrm>
                <a:off x="2389" y="2149"/>
                <a:ext cx="42" cy="123"/>
              </a:xfrm>
              <a:custGeom>
                <a:avLst/>
                <a:gdLst>
                  <a:gd name="T0" fmla="*/ 0 w 42"/>
                  <a:gd name="T1" fmla="*/ 123 h 123"/>
                  <a:gd name="T2" fmla="*/ 21 w 42"/>
                  <a:gd name="T3" fmla="*/ 60 h 123"/>
                  <a:gd name="T4" fmla="*/ 42 w 42"/>
                  <a:gd name="T5" fmla="*/ 0 h 123"/>
                </a:gdLst>
                <a:ahLst/>
                <a:cxnLst>
                  <a:cxn ang="0">
                    <a:pos x="T0" y="T1"/>
                  </a:cxn>
                  <a:cxn ang="0">
                    <a:pos x="T2" y="T3"/>
                  </a:cxn>
                  <a:cxn ang="0">
                    <a:pos x="T4" y="T5"/>
                  </a:cxn>
                </a:cxnLst>
                <a:rect l="0" t="0" r="r" b="b"/>
                <a:pathLst>
                  <a:path w="42" h="123">
                    <a:moveTo>
                      <a:pt x="0" y="123"/>
                    </a:moveTo>
                    <a:lnTo>
                      <a:pt x="21" y="60"/>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58" name="Freeform 157"/>
              <p:cNvSpPr>
                <a:spLocks/>
              </p:cNvSpPr>
              <p:nvPr/>
            </p:nvSpPr>
            <p:spPr bwMode="auto">
              <a:xfrm>
                <a:off x="2431" y="2027"/>
                <a:ext cx="38" cy="122"/>
              </a:xfrm>
              <a:custGeom>
                <a:avLst/>
                <a:gdLst>
                  <a:gd name="T0" fmla="*/ 0 w 38"/>
                  <a:gd name="T1" fmla="*/ 122 h 122"/>
                  <a:gd name="T2" fmla="*/ 21 w 38"/>
                  <a:gd name="T3" fmla="*/ 59 h 122"/>
                  <a:gd name="T4" fmla="*/ 38 w 38"/>
                  <a:gd name="T5" fmla="*/ 0 h 122"/>
                </a:gdLst>
                <a:ahLst/>
                <a:cxnLst>
                  <a:cxn ang="0">
                    <a:pos x="T0" y="T1"/>
                  </a:cxn>
                  <a:cxn ang="0">
                    <a:pos x="T2" y="T3"/>
                  </a:cxn>
                  <a:cxn ang="0">
                    <a:pos x="T4" y="T5"/>
                  </a:cxn>
                </a:cxnLst>
                <a:rect l="0" t="0" r="r" b="b"/>
                <a:pathLst>
                  <a:path w="38" h="122">
                    <a:moveTo>
                      <a:pt x="0" y="122"/>
                    </a:moveTo>
                    <a:lnTo>
                      <a:pt x="21" y="59"/>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59" name="Line 47"/>
              <p:cNvSpPr>
                <a:spLocks noChangeShapeType="1"/>
              </p:cNvSpPr>
              <p:nvPr/>
            </p:nvSpPr>
            <p:spPr bwMode="auto">
              <a:xfrm flipV="1">
                <a:off x="2469" y="1913"/>
                <a:ext cx="38" cy="11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60" name="Freeform 159"/>
              <p:cNvSpPr>
                <a:spLocks/>
              </p:cNvSpPr>
              <p:nvPr/>
            </p:nvSpPr>
            <p:spPr bwMode="auto">
              <a:xfrm>
                <a:off x="2507" y="1807"/>
                <a:ext cx="43" cy="106"/>
              </a:xfrm>
              <a:custGeom>
                <a:avLst/>
                <a:gdLst>
                  <a:gd name="T0" fmla="*/ 0 w 43"/>
                  <a:gd name="T1" fmla="*/ 106 h 106"/>
                  <a:gd name="T2" fmla="*/ 21 w 43"/>
                  <a:gd name="T3" fmla="*/ 51 h 106"/>
                  <a:gd name="T4" fmla="*/ 43 w 43"/>
                  <a:gd name="T5" fmla="*/ 0 h 106"/>
                </a:gdLst>
                <a:ahLst/>
                <a:cxnLst>
                  <a:cxn ang="0">
                    <a:pos x="T0" y="T1"/>
                  </a:cxn>
                  <a:cxn ang="0">
                    <a:pos x="T2" y="T3"/>
                  </a:cxn>
                  <a:cxn ang="0">
                    <a:pos x="T4" y="T5"/>
                  </a:cxn>
                </a:cxnLst>
                <a:rect l="0" t="0" r="r" b="b"/>
                <a:pathLst>
                  <a:path w="43" h="106">
                    <a:moveTo>
                      <a:pt x="0" y="106"/>
                    </a:moveTo>
                    <a:lnTo>
                      <a:pt x="21" y="51"/>
                    </a:lnTo>
                    <a:lnTo>
                      <a:pt x="43"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61" name="Freeform 160"/>
              <p:cNvSpPr>
                <a:spLocks/>
              </p:cNvSpPr>
              <p:nvPr/>
            </p:nvSpPr>
            <p:spPr bwMode="auto">
              <a:xfrm>
                <a:off x="2550" y="1714"/>
                <a:ext cx="38" cy="93"/>
              </a:xfrm>
              <a:custGeom>
                <a:avLst/>
                <a:gdLst>
                  <a:gd name="T0" fmla="*/ 0 w 38"/>
                  <a:gd name="T1" fmla="*/ 93 h 93"/>
                  <a:gd name="T2" fmla="*/ 21 w 38"/>
                  <a:gd name="T3" fmla="*/ 47 h 93"/>
                  <a:gd name="T4" fmla="*/ 38 w 38"/>
                  <a:gd name="T5" fmla="*/ 0 h 93"/>
                </a:gdLst>
                <a:ahLst/>
                <a:cxnLst>
                  <a:cxn ang="0">
                    <a:pos x="T0" y="T1"/>
                  </a:cxn>
                  <a:cxn ang="0">
                    <a:pos x="T2" y="T3"/>
                  </a:cxn>
                  <a:cxn ang="0">
                    <a:pos x="T4" y="T5"/>
                  </a:cxn>
                </a:cxnLst>
                <a:rect l="0" t="0" r="r" b="b"/>
                <a:pathLst>
                  <a:path w="38" h="93">
                    <a:moveTo>
                      <a:pt x="0" y="93"/>
                    </a:moveTo>
                    <a:lnTo>
                      <a:pt x="21" y="47"/>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62" name="Freeform 161"/>
              <p:cNvSpPr>
                <a:spLocks/>
              </p:cNvSpPr>
              <p:nvPr/>
            </p:nvSpPr>
            <p:spPr bwMode="auto">
              <a:xfrm>
                <a:off x="2588" y="1630"/>
                <a:ext cx="38" cy="84"/>
              </a:xfrm>
              <a:custGeom>
                <a:avLst/>
                <a:gdLst>
                  <a:gd name="T0" fmla="*/ 0 w 38"/>
                  <a:gd name="T1" fmla="*/ 84 h 84"/>
                  <a:gd name="T2" fmla="*/ 16 w 38"/>
                  <a:gd name="T3" fmla="*/ 42 h 84"/>
                  <a:gd name="T4" fmla="*/ 38 w 38"/>
                  <a:gd name="T5" fmla="*/ 0 h 84"/>
                </a:gdLst>
                <a:ahLst/>
                <a:cxnLst>
                  <a:cxn ang="0">
                    <a:pos x="T0" y="T1"/>
                  </a:cxn>
                  <a:cxn ang="0">
                    <a:pos x="T2" y="T3"/>
                  </a:cxn>
                  <a:cxn ang="0">
                    <a:pos x="T4" y="T5"/>
                  </a:cxn>
                </a:cxnLst>
                <a:rect l="0" t="0" r="r" b="b"/>
                <a:pathLst>
                  <a:path w="38" h="84">
                    <a:moveTo>
                      <a:pt x="0" y="84"/>
                    </a:moveTo>
                    <a:lnTo>
                      <a:pt x="16" y="42"/>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63" name="Freeform 162"/>
              <p:cNvSpPr>
                <a:spLocks/>
              </p:cNvSpPr>
              <p:nvPr/>
            </p:nvSpPr>
            <p:spPr bwMode="auto">
              <a:xfrm>
                <a:off x="2626" y="1562"/>
                <a:ext cx="42" cy="68"/>
              </a:xfrm>
              <a:custGeom>
                <a:avLst/>
                <a:gdLst>
                  <a:gd name="T0" fmla="*/ 0 w 42"/>
                  <a:gd name="T1" fmla="*/ 68 h 68"/>
                  <a:gd name="T2" fmla="*/ 21 w 42"/>
                  <a:gd name="T3" fmla="*/ 30 h 68"/>
                  <a:gd name="T4" fmla="*/ 42 w 42"/>
                  <a:gd name="T5" fmla="*/ 0 h 68"/>
                </a:gdLst>
                <a:ahLst/>
                <a:cxnLst>
                  <a:cxn ang="0">
                    <a:pos x="T0" y="T1"/>
                  </a:cxn>
                  <a:cxn ang="0">
                    <a:pos x="T2" y="T3"/>
                  </a:cxn>
                  <a:cxn ang="0">
                    <a:pos x="T4" y="T5"/>
                  </a:cxn>
                </a:cxnLst>
                <a:rect l="0" t="0" r="r" b="b"/>
                <a:pathLst>
                  <a:path w="42" h="68">
                    <a:moveTo>
                      <a:pt x="0" y="68"/>
                    </a:moveTo>
                    <a:lnTo>
                      <a:pt x="21" y="30"/>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64" name="Freeform 163"/>
              <p:cNvSpPr>
                <a:spLocks/>
              </p:cNvSpPr>
              <p:nvPr/>
            </p:nvSpPr>
            <p:spPr bwMode="auto">
              <a:xfrm>
                <a:off x="2668" y="1515"/>
                <a:ext cx="38" cy="47"/>
              </a:xfrm>
              <a:custGeom>
                <a:avLst/>
                <a:gdLst>
                  <a:gd name="T0" fmla="*/ 0 w 38"/>
                  <a:gd name="T1" fmla="*/ 47 h 47"/>
                  <a:gd name="T2" fmla="*/ 21 w 38"/>
                  <a:gd name="T3" fmla="*/ 22 h 47"/>
                  <a:gd name="T4" fmla="*/ 38 w 38"/>
                  <a:gd name="T5" fmla="*/ 0 h 47"/>
                </a:gdLst>
                <a:ahLst/>
                <a:cxnLst>
                  <a:cxn ang="0">
                    <a:pos x="T0" y="T1"/>
                  </a:cxn>
                  <a:cxn ang="0">
                    <a:pos x="T2" y="T3"/>
                  </a:cxn>
                  <a:cxn ang="0">
                    <a:pos x="T4" y="T5"/>
                  </a:cxn>
                </a:cxnLst>
                <a:rect l="0" t="0" r="r" b="b"/>
                <a:pathLst>
                  <a:path w="38" h="47">
                    <a:moveTo>
                      <a:pt x="0" y="47"/>
                    </a:moveTo>
                    <a:lnTo>
                      <a:pt x="21" y="22"/>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65" name="Freeform 164"/>
              <p:cNvSpPr>
                <a:spLocks/>
              </p:cNvSpPr>
              <p:nvPr/>
            </p:nvSpPr>
            <p:spPr bwMode="auto">
              <a:xfrm>
                <a:off x="2706" y="1486"/>
                <a:ext cx="38" cy="29"/>
              </a:xfrm>
              <a:custGeom>
                <a:avLst/>
                <a:gdLst>
                  <a:gd name="T0" fmla="*/ 0 w 38"/>
                  <a:gd name="T1" fmla="*/ 29 h 29"/>
                  <a:gd name="T2" fmla="*/ 17 w 38"/>
                  <a:gd name="T3" fmla="*/ 13 h 29"/>
                  <a:gd name="T4" fmla="*/ 38 w 38"/>
                  <a:gd name="T5" fmla="*/ 0 h 29"/>
                </a:gdLst>
                <a:ahLst/>
                <a:cxnLst>
                  <a:cxn ang="0">
                    <a:pos x="T0" y="T1"/>
                  </a:cxn>
                  <a:cxn ang="0">
                    <a:pos x="T2" y="T3"/>
                  </a:cxn>
                  <a:cxn ang="0">
                    <a:pos x="T4" y="T5"/>
                  </a:cxn>
                </a:cxnLst>
                <a:rect l="0" t="0" r="r" b="b"/>
                <a:pathLst>
                  <a:path w="38" h="29">
                    <a:moveTo>
                      <a:pt x="0" y="29"/>
                    </a:moveTo>
                    <a:lnTo>
                      <a:pt x="17" y="13"/>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66" name="Freeform 165"/>
              <p:cNvSpPr>
                <a:spLocks/>
              </p:cNvSpPr>
              <p:nvPr/>
            </p:nvSpPr>
            <p:spPr bwMode="auto">
              <a:xfrm>
                <a:off x="2744" y="1473"/>
                <a:ext cx="38" cy="13"/>
              </a:xfrm>
              <a:custGeom>
                <a:avLst/>
                <a:gdLst>
                  <a:gd name="T0" fmla="*/ 0 w 38"/>
                  <a:gd name="T1" fmla="*/ 13 h 13"/>
                  <a:gd name="T2" fmla="*/ 17 w 38"/>
                  <a:gd name="T3" fmla="*/ 4 h 13"/>
                  <a:gd name="T4" fmla="*/ 38 w 38"/>
                  <a:gd name="T5" fmla="*/ 0 h 13"/>
                </a:gdLst>
                <a:ahLst/>
                <a:cxnLst>
                  <a:cxn ang="0">
                    <a:pos x="T0" y="T1"/>
                  </a:cxn>
                  <a:cxn ang="0">
                    <a:pos x="T2" y="T3"/>
                  </a:cxn>
                  <a:cxn ang="0">
                    <a:pos x="T4" y="T5"/>
                  </a:cxn>
                </a:cxnLst>
                <a:rect l="0" t="0" r="r" b="b"/>
                <a:pathLst>
                  <a:path w="38" h="13">
                    <a:moveTo>
                      <a:pt x="0" y="13"/>
                    </a:moveTo>
                    <a:lnTo>
                      <a:pt x="17" y="4"/>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67" name="Freeform 166"/>
              <p:cNvSpPr>
                <a:spLocks/>
              </p:cNvSpPr>
              <p:nvPr/>
            </p:nvSpPr>
            <p:spPr bwMode="auto">
              <a:xfrm>
                <a:off x="2782" y="1473"/>
                <a:ext cx="42" cy="13"/>
              </a:xfrm>
              <a:custGeom>
                <a:avLst/>
                <a:gdLst>
                  <a:gd name="T0" fmla="*/ 0 w 42"/>
                  <a:gd name="T1" fmla="*/ 0 h 13"/>
                  <a:gd name="T2" fmla="*/ 21 w 42"/>
                  <a:gd name="T3" fmla="*/ 4 h 13"/>
                  <a:gd name="T4" fmla="*/ 42 w 42"/>
                  <a:gd name="T5" fmla="*/ 13 h 13"/>
                </a:gdLst>
                <a:ahLst/>
                <a:cxnLst>
                  <a:cxn ang="0">
                    <a:pos x="T0" y="T1"/>
                  </a:cxn>
                  <a:cxn ang="0">
                    <a:pos x="T2" y="T3"/>
                  </a:cxn>
                  <a:cxn ang="0">
                    <a:pos x="T4" y="T5"/>
                  </a:cxn>
                </a:cxnLst>
                <a:rect l="0" t="0" r="r" b="b"/>
                <a:pathLst>
                  <a:path w="42" h="13">
                    <a:moveTo>
                      <a:pt x="0" y="0"/>
                    </a:moveTo>
                    <a:lnTo>
                      <a:pt x="21" y="4"/>
                    </a:lnTo>
                    <a:lnTo>
                      <a:pt x="42" y="13"/>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68" name="Freeform 167"/>
              <p:cNvSpPr>
                <a:spLocks/>
              </p:cNvSpPr>
              <p:nvPr/>
            </p:nvSpPr>
            <p:spPr bwMode="auto">
              <a:xfrm>
                <a:off x="2824" y="1486"/>
                <a:ext cx="38" cy="29"/>
              </a:xfrm>
              <a:custGeom>
                <a:avLst/>
                <a:gdLst>
                  <a:gd name="T0" fmla="*/ 0 w 38"/>
                  <a:gd name="T1" fmla="*/ 0 h 29"/>
                  <a:gd name="T2" fmla="*/ 21 w 38"/>
                  <a:gd name="T3" fmla="*/ 13 h 29"/>
                  <a:gd name="T4" fmla="*/ 38 w 38"/>
                  <a:gd name="T5" fmla="*/ 29 h 29"/>
                </a:gdLst>
                <a:ahLst/>
                <a:cxnLst>
                  <a:cxn ang="0">
                    <a:pos x="T0" y="T1"/>
                  </a:cxn>
                  <a:cxn ang="0">
                    <a:pos x="T2" y="T3"/>
                  </a:cxn>
                  <a:cxn ang="0">
                    <a:pos x="T4" y="T5"/>
                  </a:cxn>
                </a:cxnLst>
                <a:rect l="0" t="0" r="r" b="b"/>
                <a:pathLst>
                  <a:path w="38" h="29">
                    <a:moveTo>
                      <a:pt x="0" y="0"/>
                    </a:moveTo>
                    <a:lnTo>
                      <a:pt x="21" y="13"/>
                    </a:lnTo>
                    <a:lnTo>
                      <a:pt x="38" y="29"/>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69" name="Freeform 168"/>
              <p:cNvSpPr>
                <a:spLocks/>
              </p:cNvSpPr>
              <p:nvPr/>
            </p:nvSpPr>
            <p:spPr bwMode="auto">
              <a:xfrm>
                <a:off x="2862" y="1515"/>
                <a:ext cx="38" cy="47"/>
              </a:xfrm>
              <a:custGeom>
                <a:avLst/>
                <a:gdLst>
                  <a:gd name="T0" fmla="*/ 0 w 38"/>
                  <a:gd name="T1" fmla="*/ 0 h 47"/>
                  <a:gd name="T2" fmla="*/ 17 w 38"/>
                  <a:gd name="T3" fmla="*/ 22 h 47"/>
                  <a:gd name="T4" fmla="*/ 38 w 38"/>
                  <a:gd name="T5" fmla="*/ 47 h 47"/>
                </a:gdLst>
                <a:ahLst/>
                <a:cxnLst>
                  <a:cxn ang="0">
                    <a:pos x="T0" y="T1"/>
                  </a:cxn>
                  <a:cxn ang="0">
                    <a:pos x="T2" y="T3"/>
                  </a:cxn>
                  <a:cxn ang="0">
                    <a:pos x="T4" y="T5"/>
                  </a:cxn>
                </a:cxnLst>
                <a:rect l="0" t="0" r="r" b="b"/>
                <a:pathLst>
                  <a:path w="38" h="47">
                    <a:moveTo>
                      <a:pt x="0" y="0"/>
                    </a:moveTo>
                    <a:lnTo>
                      <a:pt x="17" y="22"/>
                    </a:lnTo>
                    <a:lnTo>
                      <a:pt x="38" y="47"/>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70" name="Freeform 169"/>
              <p:cNvSpPr>
                <a:spLocks/>
              </p:cNvSpPr>
              <p:nvPr/>
            </p:nvSpPr>
            <p:spPr bwMode="auto">
              <a:xfrm>
                <a:off x="2900" y="1562"/>
                <a:ext cx="42" cy="68"/>
              </a:xfrm>
              <a:custGeom>
                <a:avLst/>
                <a:gdLst>
                  <a:gd name="T0" fmla="*/ 0 w 42"/>
                  <a:gd name="T1" fmla="*/ 0 h 68"/>
                  <a:gd name="T2" fmla="*/ 21 w 42"/>
                  <a:gd name="T3" fmla="*/ 30 h 68"/>
                  <a:gd name="T4" fmla="*/ 42 w 42"/>
                  <a:gd name="T5" fmla="*/ 68 h 68"/>
                </a:gdLst>
                <a:ahLst/>
                <a:cxnLst>
                  <a:cxn ang="0">
                    <a:pos x="T0" y="T1"/>
                  </a:cxn>
                  <a:cxn ang="0">
                    <a:pos x="T2" y="T3"/>
                  </a:cxn>
                  <a:cxn ang="0">
                    <a:pos x="T4" y="T5"/>
                  </a:cxn>
                </a:cxnLst>
                <a:rect l="0" t="0" r="r" b="b"/>
                <a:pathLst>
                  <a:path w="42" h="68">
                    <a:moveTo>
                      <a:pt x="0" y="0"/>
                    </a:moveTo>
                    <a:lnTo>
                      <a:pt x="21" y="30"/>
                    </a:lnTo>
                    <a:lnTo>
                      <a:pt x="42" y="68"/>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71" name="Freeform 170"/>
              <p:cNvSpPr>
                <a:spLocks/>
              </p:cNvSpPr>
              <p:nvPr/>
            </p:nvSpPr>
            <p:spPr bwMode="auto">
              <a:xfrm>
                <a:off x="2942" y="1630"/>
                <a:ext cx="39" cy="84"/>
              </a:xfrm>
              <a:custGeom>
                <a:avLst/>
                <a:gdLst>
                  <a:gd name="T0" fmla="*/ 0 w 39"/>
                  <a:gd name="T1" fmla="*/ 0 h 84"/>
                  <a:gd name="T2" fmla="*/ 22 w 39"/>
                  <a:gd name="T3" fmla="*/ 42 h 84"/>
                  <a:gd name="T4" fmla="*/ 39 w 39"/>
                  <a:gd name="T5" fmla="*/ 84 h 84"/>
                </a:gdLst>
                <a:ahLst/>
                <a:cxnLst>
                  <a:cxn ang="0">
                    <a:pos x="T0" y="T1"/>
                  </a:cxn>
                  <a:cxn ang="0">
                    <a:pos x="T2" y="T3"/>
                  </a:cxn>
                  <a:cxn ang="0">
                    <a:pos x="T4" y="T5"/>
                  </a:cxn>
                </a:cxnLst>
                <a:rect l="0" t="0" r="r" b="b"/>
                <a:pathLst>
                  <a:path w="39" h="84">
                    <a:moveTo>
                      <a:pt x="0" y="0"/>
                    </a:moveTo>
                    <a:lnTo>
                      <a:pt x="22" y="42"/>
                    </a:lnTo>
                    <a:lnTo>
                      <a:pt x="39" y="84"/>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72" name="Freeform 171"/>
              <p:cNvSpPr>
                <a:spLocks/>
              </p:cNvSpPr>
              <p:nvPr/>
            </p:nvSpPr>
            <p:spPr bwMode="auto">
              <a:xfrm>
                <a:off x="2981" y="1714"/>
                <a:ext cx="38" cy="93"/>
              </a:xfrm>
              <a:custGeom>
                <a:avLst/>
                <a:gdLst>
                  <a:gd name="T0" fmla="*/ 0 w 38"/>
                  <a:gd name="T1" fmla="*/ 0 h 93"/>
                  <a:gd name="T2" fmla="*/ 16 w 38"/>
                  <a:gd name="T3" fmla="*/ 47 h 93"/>
                  <a:gd name="T4" fmla="*/ 38 w 38"/>
                  <a:gd name="T5" fmla="*/ 93 h 93"/>
                </a:gdLst>
                <a:ahLst/>
                <a:cxnLst>
                  <a:cxn ang="0">
                    <a:pos x="T0" y="T1"/>
                  </a:cxn>
                  <a:cxn ang="0">
                    <a:pos x="T2" y="T3"/>
                  </a:cxn>
                  <a:cxn ang="0">
                    <a:pos x="T4" y="T5"/>
                  </a:cxn>
                </a:cxnLst>
                <a:rect l="0" t="0" r="r" b="b"/>
                <a:pathLst>
                  <a:path w="38" h="93">
                    <a:moveTo>
                      <a:pt x="0" y="0"/>
                    </a:moveTo>
                    <a:lnTo>
                      <a:pt x="16" y="47"/>
                    </a:lnTo>
                    <a:lnTo>
                      <a:pt x="38" y="93"/>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73" name="Freeform 172"/>
              <p:cNvSpPr>
                <a:spLocks/>
              </p:cNvSpPr>
              <p:nvPr/>
            </p:nvSpPr>
            <p:spPr bwMode="auto">
              <a:xfrm>
                <a:off x="3019" y="1807"/>
                <a:ext cx="42" cy="106"/>
              </a:xfrm>
              <a:custGeom>
                <a:avLst/>
                <a:gdLst>
                  <a:gd name="T0" fmla="*/ 0 w 42"/>
                  <a:gd name="T1" fmla="*/ 0 h 106"/>
                  <a:gd name="T2" fmla="*/ 21 w 42"/>
                  <a:gd name="T3" fmla="*/ 51 h 106"/>
                  <a:gd name="T4" fmla="*/ 42 w 42"/>
                  <a:gd name="T5" fmla="*/ 106 h 106"/>
                </a:gdLst>
                <a:ahLst/>
                <a:cxnLst>
                  <a:cxn ang="0">
                    <a:pos x="T0" y="T1"/>
                  </a:cxn>
                  <a:cxn ang="0">
                    <a:pos x="T2" y="T3"/>
                  </a:cxn>
                  <a:cxn ang="0">
                    <a:pos x="T4" y="T5"/>
                  </a:cxn>
                </a:cxnLst>
                <a:rect l="0" t="0" r="r" b="b"/>
                <a:pathLst>
                  <a:path w="42" h="106">
                    <a:moveTo>
                      <a:pt x="0" y="0"/>
                    </a:moveTo>
                    <a:lnTo>
                      <a:pt x="21" y="51"/>
                    </a:lnTo>
                    <a:lnTo>
                      <a:pt x="42" y="106"/>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74" name="Line 62"/>
              <p:cNvSpPr>
                <a:spLocks noChangeShapeType="1"/>
              </p:cNvSpPr>
              <p:nvPr/>
            </p:nvSpPr>
            <p:spPr bwMode="auto">
              <a:xfrm>
                <a:off x="3061" y="1913"/>
                <a:ext cx="38" cy="11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75" name="Freeform 174"/>
              <p:cNvSpPr>
                <a:spLocks/>
              </p:cNvSpPr>
              <p:nvPr/>
            </p:nvSpPr>
            <p:spPr bwMode="auto">
              <a:xfrm>
                <a:off x="3099" y="2027"/>
                <a:ext cx="38" cy="122"/>
              </a:xfrm>
              <a:custGeom>
                <a:avLst/>
                <a:gdLst>
                  <a:gd name="T0" fmla="*/ 0 w 38"/>
                  <a:gd name="T1" fmla="*/ 0 h 122"/>
                  <a:gd name="T2" fmla="*/ 17 w 38"/>
                  <a:gd name="T3" fmla="*/ 59 h 122"/>
                  <a:gd name="T4" fmla="*/ 38 w 38"/>
                  <a:gd name="T5" fmla="*/ 122 h 122"/>
                </a:gdLst>
                <a:ahLst/>
                <a:cxnLst>
                  <a:cxn ang="0">
                    <a:pos x="T0" y="T1"/>
                  </a:cxn>
                  <a:cxn ang="0">
                    <a:pos x="T2" y="T3"/>
                  </a:cxn>
                  <a:cxn ang="0">
                    <a:pos x="T4" y="T5"/>
                  </a:cxn>
                </a:cxnLst>
                <a:rect l="0" t="0" r="r" b="b"/>
                <a:pathLst>
                  <a:path w="38" h="122">
                    <a:moveTo>
                      <a:pt x="0" y="0"/>
                    </a:moveTo>
                    <a:lnTo>
                      <a:pt x="17" y="59"/>
                    </a:lnTo>
                    <a:lnTo>
                      <a:pt x="38" y="122"/>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76" name="Freeform 175"/>
              <p:cNvSpPr>
                <a:spLocks/>
              </p:cNvSpPr>
              <p:nvPr/>
            </p:nvSpPr>
            <p:spPr bwMode="auto">
              <a:xfrm>
                <a:off x="3137" y="2149"/>
                <a:ext cx="42" cy="123"/>
              </a:xfrm>
              <a:custGeom>
                <a:avLst/>
                <a:gdLst>
                  <a:gd name="T0" fmla="*/ 0 w 42"/>
                  <a:gd name="T1" fmla="*/ 0 h 123"/>
                  <a:gd name="T2" fmla="*/ 21 w 42"/>
                  <a:gd name="T3" fmla="*/ 60 h 123"/>
                  <a:gd name="T4" fmla="*/ 42 w 42"/>
                  <a:gd name="T5" fmla="*/ 123 h 123"/>
                </a:gdLst>
                <a:ahLst/>
                <a:cxnLst>
                  <a:cxn ang="0">
                    <a:pos x="T0" y="T1"/>
                  </a:cxn>
                  <a:cxn ang="0">
                    <a:pos x="T2" y="T3"/>
                  </a:cxn>
                  <a:cxn ang="0">
                    <a:pos x="T4" y="T5"/>
                  </a:cxn>
                </a:cxnLst>
                <a:rect l="0" t="0" r="r" b="b"/>
                <a:pathLst>
                  <a:path w="42" h="123">
                    <a:moveTo>
                      <a:pt x="0" y="0"/>
                    </a:moveTo>
                    <a:lnTo>
                      <a:pt x="21" y="60"/>
                    </a:lnTo>
                    <a:lnTo>
                      <a:pt x="42" y="123"/>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77" name="Line 65"/>
              <p:cNvSpPr>
                <a:spLocks noChangeShapeType="1"/>
              </p:cNvSpPr>
              <p:nvPr/>
            </p:nvSpPr>
            <p:spPr bwMode="auto">
              <a:xfrm>
                <a:off x="3179" y="2272"/>
                <a:ext cx="38" cy="123"/>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78" name="Line 66"/>
              <p:cNvSpPr>
                <a:spLocks noChangeShapeType="1"/>
              </p:cNvSpPr>
              <p:nvPr/>
            </p:nvSpPr>
            <p:spPr bwMode="auto">
              <a:xfrm>
                <a:off x="3217" y="2395"/>
                <a:ext cx="38" cy="118"/>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79" name="Freeform 178"/>
              <p:cNvSpPr>
                <a:spLocks/>
              </p:cNvSpPr>
              <p:nvPr/>
            </p:nvSpPr>
            <p:spPr bwMode="auto">
              <a:xfrm>
                <a:off x="3255" y="2513"/>
                <a:ext cx="42" cy="114"/>
              </a:xfrm>
              <a:custGeom>
                <a:avLst/>
                <a:gdLst>
                  <a:gd name="T0" fmla="*/ 0 w 42"/>
                  <a:gd name="T1" fmla="*/ 0 h 114"/>
                  <a:gd name="T2" fmla="*/ 21 w 42"/>
                  <a:gd name="T3" fmla="*/ 59 h 114"/>
                  <a:gd name="T4" fmla="*/ 42 w 42"/>
                  <a:gd name="T5" fmla="*/ 114 h 114"/>
                </a:gdLst>
                <a:ahLst/>
                <a:cxnLst>
                  <a:cxn ang="0">
                    <a:pos x="T0" y="T1"/>
                  </a:cxn>
                  <a:cxn ang="0">
                    <a:pos x="T2" y="T3"/>
                  </a:cxn>
                  <a:cxn ang="0">
                    <a:pos x="T4" y="T5"/>
                  </a:cxn>
                </a:cxnLst>
                <a:rect l="0" t="0" r="r" b="b"/>
                <a:pathLst>
                  <a:path w="42" h="114">
                    <a:moveTo>
                      <a:pt x="0" y="0"/>
                    </a:moveTo>
                    <a:lnTo>
                      <a:pt x="21" y="59"/>
                    </a:lnTo>
                    <a:lnTo>
                      <a:pt x="42" y="114"/>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80" name="Line 68"/>
              <p:cNvSpPr>
                <a:spLocks noChangeShapeType="1"/>
              </p:cNvSpPr>
              <p:nvPr/>
            </p:nvSpPr>
            <p:spPr bwMode="auto">
              <a:xfrm>
                <a:off x="3297" y="2627"/>
                <a:ext cx="38" cy="11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81" name="Freeform 180"/>
              <p:cNvSpPr>
                <a:spLocks/>
              </p:cNvSpPr>
              <p:nvPr/>
            </p:nvSpPr>
            <p:spPr bwMode="auto">
              <a:xfrm>
                <a:off x="3335" y="2737"/>
                <a:ext cx="38" cy="106"/>
              </a:xfrm>
              <a:custGeom>
                <a:avLst/>
                <a:gdLst>
                  <a:gd name="T0" fmla="*/ 0 w 38"/>
                  <a:gd name="T1" fmla="*/ 0 h 106"/>
                  <a:gd name="T2" fmla="*/ 17 w 38"/>
                  <a:gd name="T3" fmla="*/ 55 h 106"/>
                  <a:gd name="T4" fmla="*/ 38 w 38"/>
                  <a:gd name="T5" fmla="*/ 106 h 106"/>
                </a:gdLst>
                <a:ahLst/>
                <a:cxnLst>
                  <a:cxn ang="0">
                    <a:pos x="T0" y="T1"/>
                  </a:cxn>
                  <a:cxn ang="0">
                    <a:pos x="T2" y="T3"/>
                  </a:cxn>
                  <a:cxn ang="0">
                    <a:pos x="T4" y="T5"/>
                  </a:cxn>
                </a:cxnLst>
                <a:rect l="0" t="0" r="r" b="b"/>
                <a:pathLst>
                  <a:path w="38" h="106">
                    <a:moveTo>
                      <a:pt x="0" y="0"/>
                    </a:moveTo>
                    <a:lnTo>
                      <a:pt x="17" y="55"/>
                    </a:lnTo>
                    <a:lnTo>
                      <a:pt x="38" y="106"/>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82" name="Freeform 181"/>
              <p:cNvSpPr>
                <a:spLocks/>
              </p:cNvSpPr>
              <p:nvPr/>
            </p:nvSpPr>
            <p:spPr bwMode="auto">
              <a:xfrm>
                <a:off x="3373" y="2843"/>
                <a:ext cx="43" cy="93"/>
              </a:xfrm>
              <a:custGeom>
                <a:avLst/>
                <a:gdLst>
                  <a:gd name="T0" fmla="*/ 0 w 43"/>
                  <a:gd name="T1" fmla="*/ 0 h 93"/>
                  <a:gd name="T2" fmla="*/ 22 w 43"/>
                  <a:gd name="T3" fmla="*/ 46 h 93"/>
                  <a:gd name="T4" fmla="*/ 43 w 43"/>
                  <a:gd name="T5" fmla="*/ 93 h 93"/>
                </a:gdLst>
                <a:ahLst/>
                <a:cxnLst>
                  <a:cxn ang="0">
                    <a:pos x="T0" y="T1"/>
                  </a:cxn>
                  <a:cxn ang="0">
                    <a:pos x="T2" y="T3"/>
                  </a:cxn>
                  <a:cxn ang="0">
                    <a:pos x="T4" y="T5"/>
                  </a:cxn>
                </a:cxnLst>
                <a:rect l="0" t="0" r="r" b="b"/>
                <a:pathLst>
                  <a:path w="43" h="93">
                    <a:moveTo>
                      <a:pt x="0" y="0"/>
                    </a:moveTo>
                    <a:lnTo>
                      <a:pt x="22" y="46"/>
                    </a:lnTo>
                    <a:lnTo>
                      <a:pt x="43" y="93"/>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83" name="Line 71"/>
              <p:cNvSpPr>
                <a:spLocks noChangeShapeType="1"/>
              </p:cNvSpPr>
              <p:nvPr/>
            </p:nvSpPr>
            <p:spPr bwMode="auto">
              <a:xfrm>
                <a:off x="3416" y="2936"/>
                <a:ext cx="38" cy="8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84" name="Line 72"/>
              <p:cNvSpPr>
                <a:spLocks noChangeShapeType="1"/>
              </p:cNvSpPr>
              <p:nvPr/>
            </p:nvSpPr>
            <p:spPr bwMode="auto">
              <a:xfrm>
                <a:off x="3454" y="3020"/>
                <a:ext cx="38" cy="76"/>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85" name="Freeform 184"/>
              <p:cNvSpPr>
                <a:spLocks/>
              </p:cNvSpPr>
              <p:nvPr/>
            </p:nvSpPr>
            <p:spPr bwMode="auto">
              <a:xfrm>
                <a:off x="3492" y="3096"/>
                <a:ext cx="42" cy="68"/>
              </a:xfrm>
              <a:custGeom>
                <a:avLst/>
                <a:gdLst>
                  <a:gd name="T0" fmla="*/ 0 w 42"/>
                  <a:gd name="T1" fmla="*/ 0 h 68"/>
                  <a:gd name="T2" fmla="*/ 21 w 42"/>
                  <a:gd name="T3" fmla="*/ 34 h 68"/>
                  <a:gd name="T4" fmla="*/ 42 w 42"/>
                  <a:gd name="T5" fmla="*/ 68 h 68"/>
                </a:gdLst>
                <a:ahLst/>
                <a:cxnLst>
                  <a:cxn ang="0">
                    <a:pos x="T0" y="T1"/>
                  </a:cxn>
                  <a:cxn ang="0">
                    <a:pos x="T2" y="T3"/>
                  </a:cxn>
                  <a:cxn ang="0">
                    <a:pos x="T4" y="T5"/>
                  </a:cxn>
                </a:cxnLst>
                <a:rect l="0" t="0" r="r" b="b"/>
                <a:pathLst>
                  <a:path w="42" h="68">
                    <a:moveTo>
                      <a:pt x="0" y="0"/>
                    </a:moveTo>
                    <a:lnTo>
                      <a:pt x="21" y="34"/>
                    </a:lnTo>
                    <a:lnTo>
                      <a:pt x="42" y="68"/>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86" name="Line 74"/>
              <p:cNvSpPr>
                <a:spLocks noChangeShapeType="1"/>
              </p:cNvSpPr>
              <p:nvPr/>
            </p:nvSpPr>
            <p:spPr bwMode="auto">
              <a:xfrm>
                <a:off x="3534" y="3164"/>
                <a:ext cx="38" cy="59"/>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87" name="Line 75"/>
              <p:cNvSpPr>
                <a:spLocks noChangeShapeType="1"/>
              </p:cNvSpPr>
              <p:nvPr/>
            </p:nvSpPr>
            <p:spPr bwMode="auto">
              <a:xfrm>
                <a:off x="3572" y="3223"/>
                <a:ext cx="38" cy="51"/>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88" name="Freeform 187"/>
              <p:cNvSpPr>
                <a:spLocks/>
              </p:cNvSpPr>
              <p:nvPr/>
            </p:nvSpPr>
            <p:spPr bwMode="auto">
              <a:xfrm>
                <a:off x="3610" y="3274"/>
                <a:ext cx="42" cy="42"/>
              </a:xfrm>
              <a:custGeom>
                <a:avLst/>
                <a:gdLst>
                  <a:gd name="T0" fmla="*/ 0 w 42"/>
                  <a:gd name="T1" fmla="*/ 0 h 42"/>
                  <a:gd name="T2" fmla="*/ 21 w 42"/>
                  <a:gd name="T3" fmla="*/ 21 h 42"/>
                  <a:gd name="T4" fmla="*/ 42 w 42"/>
                  <a:gd name="T5" fmla="*/ 42 h 42"/>
                </a:gdLst>
                <a:ahLst/>
                <a:cxnLst>
                  <a:cxn ang="0">
                    <a:pos x="T0" y="T1"/>
                  </a:cxn>
                  <a:cxn ang="0">
                    <a:pos x="T2" y="T3"/>
                  </a:cxn>
                  <a:cxn ang="0">
                    <a:pos x="T4" y="T5"/>
                  </a:cxn>
                </a:cxnLst>
                <a:rect l="0" t="0" r="r" b="b"/>
                <a:pathLst>
                  <a:path w="42" h="42">
                    <a:moveTo>
                      <a:pt x="0" y="0"/>
                    </a:moveTo>
                    <a:lnTo>
                      <a:pt x="21" y="21"/>
                    </a:lnTo>
                    <a:lnTo>
                      <a:pt x="42" y="42"/>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89" name="Freeform 188"/>
              <p:cNvSpPr>
                <a:spLocks/>
              </p:cNvSpPr>
              <p:nvPr/>
            </p:nvSpPr>
            <p:spPr bwMode="auto">
              <a:xfrm>
                <a:off x="3652" y="3316"/>
                <a:ext cx="38" cy="38"/>
              </a:xfrm>
              <a:custGeom>
                <a:avLst/>
                <a:gdLst>
                  <a:gd name="T0" fmla="*/ 0 w 38"/>
                  <a:gd name="T1" fmla="*/ 0 h 38"/>
                  <a:gd name="T2" fmla="*/ 21 w 38"/>
                  <a:gd name="T3" fmla="*/ 21 h 38"/>
                  <a:gd name="T4" fmla="*/ 38 w 38"/>
                  <a:gd name="T5" fmla="*/ 38 h 38"/>
                </a:gdLst>
                <a:ahLst/>
                <a:cxnLst>
                  <a:cxn ang="0">
                    <a:pos x="T0" y="T1"/>
                  </a:cxn>
                  <a:cxn ang="0">
                    <a:pos x="T2" y="T3"/>
                  </a:cxn>
                  <a:cxn ang="0">
                    <a:pos x="T4" y="T5"/>
                  </a:cxn>
                </a:cxnLst>
                <a:rect l="0" t="0" r="r" b="b"/>
                <a:pathLst>
                  <a:path w="38" h="38">
                    <a:moveTo>
                      <a:pt x="0" y="0"/>
                    </a:moveTo>
                    <a:lnTo>
                      <a:pt x="21" y="21"/>
                    </a:lnTo>
                    <a:lnTo>
                      <a:pt x="38" y="38"/>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0" name="Line 78"/>
              <p:cNvSpPr>
                <a:spLocks noChangeShapeType="1"/>
              </p:cNvSpPr>
              <p:nvPr/>
            </p:nvSpPr>
            <p:spPr bwMode="auto">
              <a:xfrm>
                <a:off x="3690" y="3354"/>
                <a:ext cx="38" cy="3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1" name="Freeform 190"/>
              <p:cNvSpPr>
                <a:spLocks/>
              </p:cNvSpPr>
              <p:nvPr/>
            </p:nvSpPr>
            <p:spPr bwMode="auto">
              <a:xfrm>
                <a:off x="3728" y="3384"/>
                <a:ext cx="43" cy="25"/>
              </a:xfrm>
              <a:custGeom>
                <a:avLst/>
                <a:gdLst>
                  <a:gd name="T0" fmla="*/ 0 w 43"/>
                  <a:gd name="T1" fmla="*/ 0 h 25"/>
                  <a:gd name="T2" fmla="*/ 21 w 43"/>
                  <a:gd name="T3" fmla="*/ 12 h 25"/>
                  <a:gd name="T4" fmla="*/ 43 w 43"/>
                  <a:gd name="T5" fmla="*/ 25 h 25"/>
                </a:gdLst>
                <a:ahLst/>
                <a:cxnLst>
                  <a:cxn ang="0">
                    <a:pos x="T0" y="T1"/>
                  </a:cxn>
                  <a:cxn ang="0">
                    <a:pos x="T2" y="T3"/>
                  </a:cxn>
                  <a:cxn ang="0">
                    <a:pos x="T4" y="T5"/>
                  </a:cxn>
                </a:cxnLst>
                <a:rect l="0" t="0" r="r" b="b"/>
                <a:pathLst>
                  <a:path w="43" h="25">
                    <a:moveTo>
                      <a:pt x="0" y="0"/>
                    </a:moveTo>
                    <a:lnTo>
                      <a:pt x="21" y="12"/>
                    </a:lnTo>
                    <a:lnTo>
                      <a:pt x="43" y="25"/>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2" name="Freeform 191"/>
              <p:cNvSpPr>
                <a:spLocks/>
              </p:cNvSpPr>
              <p:nvPr/>
            </p:nvSpPr>
            <p:spPr bwMode="auto">
              <a:xfrm>
                <a:off x="3771" y="3409"/>
                <a:ext cx="38" cy="21"/>
              </a:xfrm>
              <a:custGeom>
                <a:avLst/>
                <a:gdLst>
                  <a:gd name="T0" fmla="*/ 0 w 38"/>
                  <a:gd name="T1" fmla="*/ 0 h 21"/>
                  <a:gd name="T2" fmla="*/ 21 w 38"/>
                  <a:gd name="T3" fmla="*/ 13 h 21"/>
                  <a:gd name="T4" fmla="*/ 38 w 38"/>
                  <a:gd name="T5" fmla="*/ 21 h 21"/>
                </a:gdLst>
                <a:ahLst/>
                <a:cxnLst>
                  <a:cxn ang="0">
                    <a:pos x="T0" y="T1"/>
                  </a:cxn>
                  <a:cxn ang="0">
                    <a:pos x="T2" y="T3"/>
                  </a:cxn>
                  <a:cxn ang="0">
                    <a:pos x="T4" y="T5"/>
                  </a:cxn>
                </a:cxnLst>
                <a:rect l="0" t="0" r="r" b="b"/>
                <a:pathLst>
                  <a:path w="38" h="21">
                    <a:moveTo>
                      <a:pt x="0" y="0"/>
                    </a:moveTo>
                    <a:lnTo>
                      <a:pt x="21" y="13"/>
                    </a:lnTo>
                    <a:lnTo>
                      <a:pt x="38" y="21"/>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3" name="Freeform 192"/>
              <p:cNvSpPr>
                <a:spLocks/>
              </p:cNvSpPr>
              <p:nvPr/>
            </p:nvSpPr>
            <p:spPr bwMode="auto">
              <a:xfrm>
                <a:off x="3809" y="3430"/>
                <a:ext cx="38" cy="13"/>
              </a:xfrm>
              <a:custGeom>
                <a:avLst/>
                <a:gdLst>
                  <a:gd name="T0" fmla="*/ 0 w 38"/>
                  <a:gd name="T1" fmla="*/ 0 h 13"/>
                  <a:gd name="T2" fmla="*/ 17 w 38"/>
                  <a:gd name="T3" fmla="*/ 8 h 13"/>
                  <a:gd name="T4" fmla="*/ 38 w 38"/>
                  <a:gd name="T5" fmla="*/ 13 h 13"/>
                </a:gdLst>
                <a:ahLst/>
                <a:cxnLst>
                  <a:cxn ang="0">
                    <a:pos x="T0" y="T1"/>
                  </a:cxn>
                  <a:cxn ang="0">
                    <a:pos x="T2" y="T3"/>
                  </a:cxn>
                  <a:cxn ang="0">
                    <a:pos x="T4" y="T5"/>
                  </a:cxn>
                </a:cxnLst>
                <a:rect l="0" t="0" r="r" b="b"/>
                <a:pathLst>
                  <a:path w="38" h="13">
                    <a:moveTo>
                      <a:pt x="0" y="0"/>
                    </a:moveTo>
                    <a:lnTo>
                      <a:pt x="17" y="8"/>
                    </a:lnTo>
                    <a:lnTo>
                      <a:pt x="38" y="13"/>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4" name="Freeform 193"/>
              <p:cNvSpPr>
                <a:spLocks/>
              </p:cNvSpPr>
              <p:nvPr/>
            </p:nvSpPr>
            <p:spPr bwMode="auto">
              <a:xfrm>
                <a:off x="3847" y="3443"/>
                <a:ext cx="42" cy="17"/>
              </a:xfrm>
              <a:custGeom>
                <a:avLst/>
                <a:gdLst>
                  <a:gd name="T0" fmla="*/ 0 w 42"/>
                  <a:gd name="T1" fmla="*/ 0 h 17"/>
                  <a:gd name="T2" fmla="*/ 21 w 42"/>
                  <a:gd name="T3" fmla="*/ 8 h 17"/>
                  <a:gd name="T4" fmla="*/ 42 w 42"/>
                  <a:gd name="T5" fmla="*/ 17 h 17"/>
                </a:gdLst>
                <a:ahLst/>
                <a:cxnLst>
                  <a:cxn ang="0">
                    <a:pos x="T0" y="T1"/>
                  </a:cxn>
                  <a:cxn ang="0">
                    <a:pos x="T2" y="T3"/>
                  </a:cxn>
                  <a:cxn ang="0">
                    <a:pos x="T4" y="T5"/>
                  </a:cxn>
                </a:cxnLst>
                <a:rect l="0" t="0" r="r" b="b"/>
                <a:pathLst>
                  <a:path w="42" h="17">
                    <a:moveTo>
                      <a:pt x="0" y="0"/>
                    </a:moveTo>
                    <a:lnTo>
                      <a:pt x="21" y="8"/>
                    </a:lnTo>
                    <a:lnTo>
                      <a:pt x="42" y="17"/>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 name="Freeform 194"/>
              <p:cNvSpPr>
                <a:spLocks/>
              </p:cNvSpPr>
              <p:nvPr/>
            </p:nvSpPr>
            <p:spPr bwMode="auto">
              <a:xfrm>
                <a:off x="3889" y="3460"/>
                <a:ext cx="38" cy="8"/>
              </a:xfrm>
              <a:custGeom>
                <a:avLst/>
                <a:gdLst>
                  <a:gd name="T0" fmla="*/ 0 w 38"/>
                  <a:gd name="T1" fmla="*/ 0 h 8"/>
                  <a:gd name="T2" fmla="*/ 21 w 38"/>
                  <a:gd name="T3" fmla="*/ 4 h 8"/>
                  <a:gd name="T4" fmla="*/ 38 w 38"/>
                  <a:gd name="T5" fmla="*/ 8 h 8"/>
                </a:gdLst>
                <a:ahLst/>
                <a:cxnLst>
                  <a:cxn ang="0">
                    <a:pos x="T0" y="T1"/>
                  </a:cxn>
                  <a:cxn ang="0">
                    <a:pos x="T2" y="T3"/>
                  </a:cxn>
                  <a:cxn ang="0">
                    <a:pos x="T4" y="T5"/>
                  </a:cxn>
                </a:cxnLst>
                <a:rect l="0" t="0" r="r" b="b"/>
                <a:pathLst>
                  <a:path w="38" h="8">
                    <a:moveTo>
                      <a:pt x="0" y="0"/>
                    </a:moveTo>
                    <a:lnTo>
                      <a:pt x="21" y="4"/>
                    </a:lnTo>
                    <a:lnTo>
                      <a:pt x="38" y="8"/>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6" name="Line 84"/>
              <p:cNvSpPr>
                <a:spLocks noChangeShapeType="1"/>
              </p:cNvSpPr>
              <p:nvPr/>
            </p:nvSpPr>
            <p:spPr bwMode="auto">
              <a:xfrm>
                <a:off x="3927" y="3468"/>
                <a:ext cx="38" cy="9"/>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7" name="Freeform 196"/>
              <p:cNvSpPr>
                <a:spLocks/>
              </p:cNvSpPr>
              <p:nvPr/>
            </p:nvSpPr>
            <p:spPr bwMode="auto">
              <a:xfrm>
                <a:off x="3965" y="3477"/>
                <a:ext cx="42" cy="4"/>
              </a:xfrm>
              <a:custGeom>
                <a:avLst/>
                <a:gdLst>
                  <a:gd name="T0" fmla="*/ 0 w 42"/>
                  <a:gd name="T1" fmla="*/ 0 h 4"/>
                  <a:gd name="T2" fmla="*/ 21 w 42"/>
                  <a:gd name="T3" fmla="*/ 4 h 4"/>
                  <a:gd name="T4" fmla="*/ 42 w 42"/>
                  <a:gd name="T5" fmla="*/ 4 h 4"/>
                </a:gdLst>
                <a:ahLst/>
                <a:cxnLst>
                  <a:cxn ang="0">
                    <a:pos x="T0" y="T1"/>
                  </a:cxn>
                  <a:cxn ang="0">
                    <a:pos x="T2" y="T3"/>
                  </a:cxn>
                  <a:cxn ang="0">
                    <a:pos x="T4" y="T5"/>
                  </a:cxn>
                </a:cxnLst>
                <a:rect l="0" t="0" r="r" b="b"/>
                <a:pathLst>
                  <a:path w="42" h="4">
                    <a:moveTo>
                      <a:pt x="0" y="0"/>
                    </a:moveTo>
                    <a:lnTo>
                      <a:pt x="21" y="4"/>
                    </a:lnTo>
                    <a:lnTo>
                      <a:pt x="42" y="4"/>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8" name="Line 86"/>
              <p:cNvSpPr>
                <a:spLocks noChangeShapeType="1"/>
              </p:cNvSpPr>
              <p:nvPr/>
            </p:nvSpPr>
            <p:spPr bwMode="auto">
              <a:xfrm>
                <a:off x="4007" y="3481"/>
                <a:ext cx="38" cy="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9" name="Line 87"/>
              <p:cNvSpPr>
                <a:spLocks noChangeShapeType="1"/>
              </p:cNvSpPr>
              <p:nvPr/>
            </p:nvSpPr>
            <p:spPr bwMode="auto">
              <a:xfrm>
                <a:off x="4045" y="3485"/>
                <a:ext cx="38" cy="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0" name="Freeform 199"/>
              <p:cNvSpPr>
                <a:spLocks/>
              </p:cNvSpPr>
              <p:nvPr/>
            </p:nvSpPr>
            <p:spPr bwMode="auto">
              <a:xfrm>
                <a:off x="4083" y="3489"/>
                <a:ext cx="43" cy="4"/>
              </a:xfrm>
              <a:custGeom>
                <a:avLst/>
                <a:gdLst>
                  <a:gd name="T0" fmla="*/ 0 w 43"/>
                  <a:gd name="T1" fmla="*/ 0 h 4"/>
                  <a:gd name="T2" fmla="*/ 21 w 43"/>
                  <a:gd name="T3" fmla="*/ 4 h 4"/>
                  <a:gd name="T4" fmla="*/ 43 w 43"/>
                  <a:gd name="T5" fmla="*/ 4 h 4"/>
                </a:gdLst>
                <a:ahLst/>
                <a:cxnLst>
                  <a:cxn ang="0">
                    <a:pos x="T0" y="T1"/>
                  </a:cxn>
                  <a:cxn ang="0">
                    <a:pos x="T2" y="T3"/>
                  </a:cxn>
                  <a:cxn ang="0">
                    <a:pos x="T4" y="T5"/>
                  </a:cxn>
                </a:cxnLst>
                <a:rect l="0" t="0" r="r" b="b"/>
                <a:pathLst>
                  <a:path w="43" h="4">
                    <a:moveTo>
                      <a:pt x="0" y="0"/>
                    </a:moveTo>
                    <a:lnTo>
                      <a:pt x="21" y="4"/>
                    </a:lnTo>
                    <a:lnTo>
                      <a:pt x="43" y="4"/>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01" name="Line 89"/>
              <p:cNvSpPr>
                <a:spLocks noChangeShapeType="1"/>
              </p:cNvSpPr>
              <p:nvPr/>
            </p:nvSpPr>
            <p:spPr bwMode="auto">
              <a:xfrm>
                <a:off x="4126" y="3493"/>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2" name="Line 90"/>
              <p:cNvSpPr>
                <a:spLocks noChangeShapeType="1"/>
              </p:cNvSpPr>
              <p:nvPr/>
            </p:nvSpPr>
            <p:spPr bwMode="auto">
              <a:xfrm>
                <a:off x="4164" y="3493"/>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3" name="Freeform 202"/>
              <p:cNvSpPr>
                <a:spLocks/>
              </p:cNvSpPr>
              <p:nvPr/>
            </p:nvSpPr>
            <p:spPr bwMode="auto">
              <a:xfrm>
                <a:off x="4202" y="3493"/>
                <a:ext cx="42" cy="0"/>
              </a:xfrm>
              <a:custGeom>
                <a:avLst/>
                <a:gdLst>
                  <a:gd name="T0" fmla="*/ 0 w 42"/>
                  <a:gd name="T1" fmla="*/ 21 w 42"/>
                  <a:gd name="T2" fmla="*/ 42 w 42"/>
                </a:gdLst>
                <a:ahLst/>
                <a:cxnLst>
                  <a:cxn ang="0">
                    <a:pos x="T0" y="0"/>
                  </a:cxn>
                  <a:cxn ang="0">
                    <a:pos x="T1" y="0"/>
                  </a:cxn>
                  <a:cxn ang="0">
                    <a:pos x="T2" y="0"/>
                  </a:cxn>
                </a:cxnLst>
                <a:rect l="0" t="0" r="r" b="b"/>
                <a:pathLst>
                  <a:path w="42">
                    <a:moveTo>
                      <a:pt x="0" y="0"/>
                    </a:moveTo>
                    <a:lnTo>
                      <a:pt x="21" y="0"/>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04" name="Freeform 203"/>
              <p:cNvSpPr>
                <a:spLocks/>
              </p:cNvSpPr>
              <p:nvPr/>
            </p:nvSpPr>
            <p:spPr bwMode="auto">
              <a:xfrm>
                <a:off x="4244" y="3493"/>
                <a:ext cx="38" cy="5"/>
              </a:xfrm>
              <a:custGeom>
                <a:avLst/>
                <a:gdLst>
                  <a:gd name="T0" fmla="*/ 0 w 38"/>
                  <a:gd name="T1" fmla="*/ 0 h 5"/>
                  <a:gd name="T2" fmla="*/ 21 w 38"/>
                  <a:gd name="T3" fmla="*/ 0 h 5"/>
                  <a:gd name="T4" fmla="*/ 38 w 38"/>
                  <a:gd name="T5" fmla="*/ 5 h 5"/>
                </a:gdLst>
                <a:ahLst/>
                <a:cxnLst>
                  <a:cxn ang="0">
                    <a:pos x="T0" y="T1"/>
                  </a:cxn>
                  <a:cxn ang="0">
                    <a:pos x="T2" y="T3"/>
                  </a:cxn>
                  <a:cxn ang="0">
                    <a:pos x="T4" y="T5"/>
                  </a:cxn>
                </a:cxnLst>
                <a:rect l="0" t="0" r="r" b="b"/>
                <a:pathLst>
                  <a:path w="38" h="5">
                    <a:moveTo>
                      <a:pt x="0" y="0"/>
                    </a:moveTo>
                    <a:lnTo>
                      <a:pt x="21" y="0"/>
                    </a:lnTo>
                    <a:lnTo>
                      <a:pt x="38" y="5"/>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05" name="Line 93"/>
              <p:cNvSpPr>
                <a:spLocks noChangeShapeType="1"/>
              </p:cNvSpPr>
              <p:nvPr/>
            </p:nvSpPr>
            <p:spPr bwMode="auto">
              <a:xfrm>
                <a:off x="4282"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6" name="Freeform 205"/>
              <p:cNvSpPr>
                <a:spLocks/>
              </p:cNvSpPr>
              <p:nvPr/>
            </p:nvSpPr>
            <p:spPr bwMode="auto">
              <a:xfrm>
                <a:off x="4320" y="3498"/>
                <a:ext cx="42" cy="0"/>
              </a:xfrm>
              <a:custGeom>
                <a:avLst/>
                <a:gdLst>
                  <a:gd name="T0" fmla="*/ 0 w 42"/>
                  <a:gd name="T1" fmla="*/ 21 w 42"/>
                  <a:gd name="T2" fmla="*/ 42 w 42"/>
                </a:gdLst>
                <a:ahLst/>
                <a:cxnLst>
                  <a:cxn ang="0">
                    <a:pos x="T0" y="0"/>
                  </a:cxn>
                  <a:cxn ang="0">
                    <a:pos x="T1" y="0"/>
                  </a:cxn>
                  <a:cxn ang="0">
                    <a:pos x="T2" y="0"/>
                  </a:cxn>
                </a:cxnLst>
                <a:rect l="0" t="0" r="r" b="b"/>
                <a:pathLst>
                  <a:path w="42">
                    <a:moveTo>
                      <a:pt x="0" y="0"/>
                    </a:moveTo>
                    <a:lnTo>
                      <a:pt x="21" y="0"/>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07" name="Line 95"/>
              <p:cNvSpPr>
                <a:spLocks noChangeShapeType="1"/>
              </p:cNvSpPr>
              <p:nvPr/>
            </p:nvSpPr>
            <p:spPr bwMode="auto">
              <a:xfrm>
                <a:off x="4362"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8" name="Line 96"/>
              <p:cNvSpPr>
                <a:spLocks noChangeShapeType="1"/>
              </p:cNvSpPr>
              <p:nvPr/>
            </p:nvSpPr>
            <p:spPr bwMode="auto">
              <a:xfrm>
                <a:off x="4400"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9" name="Freeform 208"/>
              <p:cNvSpPr>
                <a:spLocks/>
              </p:cNvSpPr>
              <p:nvPr/>
            </p:nvSpPr>
            <p:spPr bwMode="auto">
              <a:xfrm>
                <a:off x="4438" y="3498"/>
                <a:ext cx="42" cy="0"/>
              </a:xfrm>
              <a:custGeom>
                <a:avLst/>
                <a:gdLst>
                  <a:gd name="T0" fmla="*/ 0 w 42"/>
                  <a:gd name="T1" fmla="*/ 21 w 42"/>
                  <a:gd name="T2" fmla="*/ 42 w 42"/>
                </a:gdLst>
                <a:ahLst/>
                <a:cxnLst>
                  <a:cxn ang="0">
                    <a:pos x="T0" y="0"/>
                  </a:cxn>
                  <a:cxn ang="0">
                    <a:pos x="T1" y="0"/>
                  </a:cxn>
                  <a:cxn ang="0">
                    <a:pos x="T2" y="0"/>
                  </a:cxn>
                </a:cxnLst>
                <a:rect l="0" t="0" r="r" b="b"/>
                <a:pathLst>
                  <a:path w="42">
                    <a:moveTo>
                      <a:pt x="0" y="0"/>
                    </a:moveTo>
                    <a:lnTo>
                      <a:pt x="21" y="0"/>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10" name="Line 98"/>
              <p:cNvSpPr>
                <a:spLocks noChangeShapeType="1"/>
              </p:cNvSpPr>
              <p:nvPr/>
            </p:nvSpPr>
            <p:spPr bwMode="auto">
              <a:xfrm>
                <a:off x="4480"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1" name="Line 99"/>
              <p:cNvSpPr>
                <a:spLocks noChangeShapeType="1"/>
              </p:cNvSpPr>
              <p:nvPr/>
            </p:nvSpPr>
            <p:spPr bwMode="auto">
              <a:xfrm>
                <a:off x="4518" y="3498"/>
                <a:ext cx="39"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2" name="Line 100"/>
              <p:cNvSpPr>
                <a:spLocks noChangeShapeType="1"/>
              </p:cNvSpPr>
              <p:nvPr/>
            </p:nvSpPr>
            <p:spPr bwMode="auto">
              <a:xfrm>
                <a:off x="787" y="3499"/>
                <a:ext cx="39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12" name="Line 103"/>
            <p:cNvSpPr>
              <a:spLocks noChangeShapeType="1"/>
            </p:cNvSpPr>
            <p:nvPr/>
          </p:nvSpPr>
          <p:spPr bwMode="auto">
            <a:xfrm>
              <a:off x="3702050" y="1651000"/>
              <a:ext cx="0" cy="32400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3" name="Text Box 104"/>
            <p:cNvSpPr txBox="1">
              <a:spLocks noChangeArrowheads="1"/>
            </p:cNvSpPr>
            <p:nvPr/>
          </p:nvSpPr>
          <p:spPr bwMode="auto">
            <a:xfrm>
              <a:off x="4150518" y="5048250"/>
              <a:ext cx="52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dirty="0"/>
                <a:t>49</a:t>
              </a:r>
              <a:endParaRPr lang="en-US" altLang="en-US" dirty="0"/>
            </a:p>
          </p:txBody>
        </p:sp>
        <p:sp>
          <p:nvSpPr>
            <p:cNvPr id="114" name="Line 105"/>
            <p:cNvSpPr>
              <a:spLocks noChangeShapeType="1"/>
            </p:cNvSpPr>
            <p:nvPr/>
          </p:nvSpPr>
          <p:spPr bwMode="auto">
            <a:xfrm>
              <a:off x="3917950" y="1795462"/>
              <a:ext cx="0" cy="309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5" name="Line 106"/>
            <p:cNvSpPr>
              <a:spLocks noChangeShapeType="1"/>
            </p:cNvSpPr>
            <p:nvPr/>
          </p:nvSpPr>
          <p:spPr bwMode="auto">
            <a:xfrm>
              <a:off x="3702050" y="3090862"/>
              <a:ext cx="215900"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6" name="Text Box 107"/>
            <p:cNvSpPr txBox="1">
              <a:spLocks noChangeArrowheads="1"/>
            </p:cNvSpPr>
            <p:nvPr/>
          </p:nvSpPr>
          <p:spPr bwMode="auto">
            <a:xfrm>
              <a:off x="3414713" y="4819650"/>
              <a:ext cx="52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42</a:t>
              </a:r>
              <a:endParaRPr lang="en-US" altLang="en-US"/>
            </a:p>
          </p:txBody>
        </p:sp>
        <p:sp>
          <p:nvSpPr>
            <p:cNvPr id="117" name="Line 108"/>
            <p:cNvSpPr>
              <a:spLocks noChangeShapeType="1"/>
            </p:cNvSpPr>
            <p:nvPr/>
          </p:nvSpPr>
          <p:spPr bwMode="auto">
            <a:xfrm flipH="1" flipV="1">
              <a:off x="3917950" y="4891086"/>
              <a:ext cx="285750" cy="290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213" name="Text Box 101"/>
          <p:cNvSpPr txBox="1">
            <a:spLocks noChangeArrowheads="1"/>
          </p:cNvSpPr>
          <p:nvPr/>
        </p:nvSpPr>
        <p:spPr bwMode="auto">
          <a:xfrm>
            <a:off x="5410200" y="1600200"/>
            <a:ext cx="36411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dirty="0">
                <a:solidFill>
                  <a:srgbClr val="333399"/>
                </a:solidFill>
              </a:rPr>
              <a:t>how many </a:t>
            </a:r>
            <a:r>
              <a:rPr lang="en-GB" altLang="en-US" dirty="0" err="1">
                <a:solidFill>
                  <a:srgbClr val="333399"/>
                </a:solidFill>
              </a:rPr>
              <a:t>sd</a:t>
            </a:r>
            <a:r>
              <a:rPr lang="en-GB" altLang="en-US" dirty="0">
                <a:solidFill>
                  <a:srgbClr val="333399"/>
                </a:solidFill>
              </a:rPr>
              <a:t> above the mean</a:t>
            </a:r>
          </a:p>
          <a:p>
            <a:r>
              <a:rPr lang="en-GB" altLang="en-US" dirty="0">
                <a:solidFill>
                  <a:srgbClr val="333399"/>
                </a:solidFill>
              </a:rPr>
              <a:t>is this?</a:t>
            </a:r>
            <a:endParaRPr lang="en-GB" altLang="en-US" dirty="0"/>
          </a:p>
        </p:txBody>
      </p:sp>
      <p:sp>
        <p:nvSpPr>
          <p:cNvPr id="3" name="Rectangle 2"/>
          <p:cNvSpPr/>
          <p:nvPr/>
        </p:nvSpPr>
        <p:spPr>
          <a:xfrm>
            <a:off x="5395912" y="3953470"/>
            <a:ext cx="3367088" cy="923330"/>
          </a:xfrm>
          <a:prstGeom prst="rect">
            <a:avLst/>
          </a:prstGeom>
        </p:spPr>
        <p:txBody>
          <a:bodyPr wrap="square">
            <a:spAutoFit/>
          </a:bodyPr>
          <a:lstStyle/>
          <a:p>
            <a:endParaRPr lang="en-GB" altLang="en-US" dirty="0">
              <a:solidFill>
                <a:srgbClr val="333399"/>
              </a:solidFill>
            </a:endParaRPr>
          </a:p>
          <a:p>
            <a:r>
              <a:rPr lang="en-GB" altLang="en-US" dirty="0">
                <a:solidFill>
                  <a:srgbClr val="333399"/>
                </a:solidFill>
              </a:rPr>
              <a:t>So </a:t>
            </a:r>
            <a:r>
              <a:rPr lang="en-GB" altLang="en-US" dirty="0"/>
              <a:t>30.85% of customers </a:t>
            </a:r>
            <a:r>
              <a:rPr lang="en-GB" altLang="en-US" dirty="0">
                <a:solidFill>
                  <a:srgbClr val="333399"/>
                </a:solidFill>
              </a:rPr>
              <a:t>receive their deliveries late</a:t>
            </a:r>
          </a:p>
        </p:txBody>
      </p:sp>
      <p:sp>
        <p:nvSpPr>
          <p:cNvPr id="214" name="Text Box 101"/>
          <p:cNvSpPr txBox="1">
            <a:spLocks noChangeArrowheads="1"/>
          </p:cNvSpPr>
          <p:nvPr/>
        </p:nvSpPr>
        <p:spPr bwMode="auto">
          <a:xfrm>
            <a:off x="5698524" y="2145268"/>
            <a:ext cx="17361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dirty="0"/>
              <a:t>(49-42/14) = 0.5</a:t>
            </a:r>
          </a:p>
        </p:txBody>
      </p:sp>
      <p:sp>
        <p:nvSpPr>
          <p:cNvPr id="215" name="Text Box 101"/>
          <p:cNvSpPr txBox="1">
            <a:spLocks noChangeArrowheads="1"/>
          </p:cNvSpPr>
          <p:nvPr/>
        </p:nvSpPr>
        <p:spPr bwMode="auto">
          <a:xfrm>
            <a:off x="5410200" y="2481997"/>
            <a:ext cx="36411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dirty="0">
                <a:solidFill>
                  <a:srgbClr val="333399"/>
                </a:solidFill>
              </a:rPr>
              <a:t>what is the probability of a </a:t>
            </a:r>
          </a:p>
          <a:p>
            <a:r>
              <a:rPr lang="en-GB" altLang="en-US" dirty="0">
                <a:solidFill>
                  <a:srgbClr val="333399"/>
                </a:solidFill>
              </a:rPr>
              <a:t>value &lt; 0.5 </a:t>
            </a:r>
            <a:r>
              <a:rPr lang="en-GB" altLang="en-US" dirty="0" err="1">
                <a:solidFill>
                  <a:srgbClr val="333399"/>
                </a:solidFill>
              </a:rPr>
              <a:t>sd</a:t>
            </a:r>
            <a:r>
              <a:rPr lang="en-GB" altLang="en-US" dirty="0">
                <a:solidFill>
                  <a:srgbClr val="333399"/>
                </a:solidFill>
              </a:rPr>
              <a:t>?</a:t>
            </a:r>
            <a:endParaRPr lang="en-GB" altLang="en-US" dirty="0"/>
          </a:p>
        </p:txBody>
      </p:sp>
      <p:sp>
        <p:nvSpPr>
          <p:cNvPr id="217" name="Text Box 101"/>
          <p:cNvSpPr txBox="1">
            <a:spLocks noChangeArrowheads="1"/>
          </p:cNvSpPr>
          <p:nvPr/>
        </p:nvSpPr>
        <p:spPr bwMode="auto">
          <a:xfrm>
            <a:off x="5410200" y="3429000"/>
            <a:ext cx="36411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dirty="0">
                <a:solidFill>
                  <a:srgbClr val="333399"/>
                </a:solidFill>
              </a:rPr>
              <a:t>value &gt; 0.5 </a:t>
            </a:r>
            <a:r>
              <a:rPr lang="en-GB" altLang="en-US" dirty="0" err="1">
                <a:solidFill>
                  <a:srgbClr val="333399"/>
                </a:solidFill>
              </a:rPr>
              <a:t>sd</a:t>
            </a:r>
            <a:r>
              <a:rPr lang="en-GB" altLang="en-US" dirty="0">
                <a:solidFill>
                  <a:srgbClr val="333399"/>
                </a:solidFill>
              </a:rPr>
              <a:t>?</a:t>
            </a:r>
            <a:endParaRPr lang="en-GB" altLang="en-US" dirty="0"/>
          </a:p>
        </p:txBody>
      </p:sp>
      <p:sp>
        <p:nvSpPr>
          <p:cNvPr id="218" name="Text Box 101"/>
          <p:cNvSpPr txBox="1">
            <a:spLocks noChangeArrowheads="1"/>
          </p:cNvSpPr>
          <p:nvPr/>
        </p:nvSpPr>
        <p:spPr bwMode="auto">
          <a:xfrm>
            <a:off x="5698524" y="2983468"/>
            <a:ext cx="19647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dirty="0"/>
              <a:t>P(z&lt;0.5) is 0.6915</a:t>
            </a:r>
          </a:p>
        </p:txBody>
      </p:sp>
      <p:sp>
        <p:nvSpPr>
          <p:cNvPr id="4" name="Rectangle 3"/>
          <p:cNvSpPr/>
          <p:nvPr/>
        </p:nvSpPr>
        <p:spPr>
          <a:xfrm>
            <a:off x="5698524" y="3669268"/>
            <a:ext cx="3089307" cy="369332"/>
          </a:xfrm>
          <a:prstGeom prst="rect">
            <a:avLst/>
          </a:prstGeom>
        </p:spPr>
        <p:txBody>
          <a:bodyPr wrap="none">
            <a:spAutoFit/>
          </a:bodyPr>
          <a:lstStyle/>
          <a:p>
            <a:r>
              <a:rPr lang="en-GB" altLang="en-US" dirty="0"/>
              <a:t>P(z&gt;0.5) is 1 – 0.6915 =  0.3085</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30D54FF-8401-496C-D13D-A4905639552B}"/>
                  </a:ext>
                </a:extLst>
              </p:cNvPr>
              <p:cNvSpPr txBox="1"/>
              <p:nvPr/>
            </p:nvSpPr>
            <p:spPr>
              <a:xfrm>
                <a:off x="792163" y="1411259"/>
                <a:ext cx="1987380" cy="8302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a:rPr>
                        <m:t>𝑧</m:t>
                      </m:r>
                      <m:r>
                        <a:rPr lang="en-GB" sz="2800" b="0" i="1" smtClean="0">
                          <a:latin typeface="Cambria Math"/>
                        </a:rPr>
                        <m:t>=</m:t>
                      </m:r>
                      <m:f>
                        <m:fPr>
                          <m:ctrlPr>
                            <a:rPr lang="en-GB" sz="2800" b="0" i="1" smtClean="0">
                              <a:latin typeface="Cambria Math" panose="02040503050406030204" pitchFamily="18" charset="0"/>
                            </a:rPr>
                          </m:ctrlPr>
                        </m:fPr>
                        <m:num>
                          <m:r>
                            <a:rPr lang="en-GB" sz="2800" b="0" i="1" smtClean="0">
                              <a:latin typeface="Cambria Math"/>
                            </a:rPr>
                            <m:t>𝑥</m:t>
                          </m:r>
                          <m:r>
                            <a:rPr lang="en-GB" sz="2800" b="0" i="1" smtClean="0">
                              <a:latin typeface="Cambria Math"/>
                            </a:rPr>
                            <m:t>−</m:t>
                          </m:r>
                          <m:r>
                            <a:rPr lang="en-GB" sz="2800" b="0" i="1" smtClean="0">
                              <a:latin typeface="Cambria Math"/>
                              <a:ea typeface="Cambria Math"/>
                            </a:rPr>
                            <m:t>𝜇</m:t>
                          </m:r>
                        </m:num>
                        <m:den>
                          <m:r>
                            <a:rPr lang="en-GB" sz="2800" b="0" i="1" smtClean="0">
                              <a:latin typeface="Cambria Math"/>
                              <a:ea typeface="Cambria Math"/>
                            </a:rPr>
                            <m:t>𝜎</m:t>
                          </m:r>
                        </m:den>
                      </m:f>
                    </m:oMath>
                  </m:oMathPara>
                </a14:m>
                <a:endParaRPr lang="en-GB" sz="2800" dirty="0"/>
              </a:p>
            </p:txBody>
          </p:sp>
        </mc:Choice>
        <mc:Fallback xmlns="">
          <p:sp>
            <p:nvSpPr>
              <p:cNvPr id="5" name="TextBox 4">
                <a:extLst>
                  <a:ext uri="{FF2B5EF4-FFF2-40B4-BE49-F238E27FC236}">
                    <a16:creationId xmlns:a16="http://schemas.microsoft.com/office/drawing/2014/main" id="{030D54FF-8401-496C-D13D-A4905639552B}"/>
                  </a:ext>
                </a:extLst>
              </p:cNvPr>
              <p:cNvSpPr txBox="1">
                <a:spLocks noRot="1" noChangeAspect="1" noMove="1" noResize="1" noEditPoints="1" noAdjustHandles="1" noChangeArrowheads="1" noChangeShapeType="1" noTextEdit="1"/>
              </p:cNvSpPr>
              <p:nvPr/>
            </p:nvSpPr>
            <p:spPr>
              <a:xfrm>
                <a:off x="792163" y="1411259"/>
                <a:ext cx="1987380" cy="830292"/>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44711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500"/>
                                        <p:tgtEl>
                                          <p:spTgt spid="2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4"/>
                                        </p:tgtEl>
                                        <p:attrNameLst>
                                          <p:attrName>style.visibility</p:attrName>
                                        </p:attrNameLst>
                                      </p:cBhvr>
                                      <p:to>
                                        <p:strVal val="visible"/>
                                      </p:to>
                                    </p:set>
                                    <p:animEffect transition="in" filter="fade">
                                      <p:cBhvr>
                                        <p:cTn id="12" dur="500"/>
                                        <p:tgtEl>
                                          <p:spTgt spid="2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
                                        </p:tgtEl>
                                        <p:attrNameLst>
                                          <p:attrName>style.visibility</p:attrName>
                                        </p:attrNameLst>
                                      </p:cBhvr>
                                      <p:to>
                                        <p:strVal val="visible"/>
                                      </p:to>
                                    </p:set>
                                    <p:animEffect transition="in" filter="fade">
                                      <p:cBhvr>
                                        <p:cTn id="17" dur="500"/>
                                        <p:tgtEl>
                                          <p:spTgt spid="2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8"/>
                                        </p:tgtEl>
                                        <p:attrNameLst>
                                          <p:attrName>style.visibility</p:attrName>
                                        </p:attrNameLst>
                                      </p:cBhvr>
                                      <p:to>
                                        <p:strVal val="visible"/>
                                      </p:to>
                                    </p:set>
                                    <p:animEffect transition="in" filter="fade">
                                      <p:cBhvr>
                                        <p:cTn id="22" dur="500"/>
                                        <p:tgtEl>
                                          <p:spTgt spid="2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7"/>
                                        </p:tgtEl>
                                        <p:attrNameLst>
                                          <p:attrName>style.visibility</p:attrName>
                                        </p:attrNameLst>
                                      </p:cBhvr>
                                      <p:to>
                                        <p:strVal val="visible"/>
                                      </p:to>
                                    </p:set>
                                    <p:animEffect transition="in" filter="fade">
                                      <p:cBhvr>
                                        <p:cTn id="27" dur="500"/>
                                        <p:tgtEl>
                                          <p:spTgt spid="2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3" grpId="0"/>
      <p:bldP spid="214" grpId="0"/>
      <p:bldP spid="215" grpId="0"/>
      <p:bldP spid="217" grpId="0"/>
      <p:bldP spid="218" grpId="0"/>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Question 2</a:t>
            </a:r>
            <a:endParaRPr lang="en-GB" dirty="0"/>
          </a:p>
        </p:txBody>
      </p:sp>
      <p:sp>
        <p:nvSpPr>
          <p:cNvPr id="5" name="Rectangle 4"/>
          <p:cNvSpPr/>
          <p:nvPr/>
        </p:nvSpPr>
        <p:spPr>
          <a:xfrm>
            <a:off x="304800" y="685800"/>
            <a:ext cx="8458200" cy="707886"/>
          </a:xfrm>
          <a:prstGeom prst="rect">
            <a:avLst/>
          </a:prstGeom>
        </p:spPr>
        <p:txBody>
          <a:bodyPr wrap="square">
            <a:spAutoFit/>
          </a:bodyPr>
          <a:lstStyle/>
          <a:p>
            <a:r>
              <a:rPr lang="en-GB" altLang="en-US" sz="2000" dirty="0"/>
              <a:t>What proportion of customers receive delivery between </a:t>
            </a:r>
          </a:p>
          <a:p>
            <a:r>
              <a:rPr lang="en-GB" altLang="en-US" sz="2000" dirty="0"/>
              <a:t>28 days and 49 days (inclusive)?</a:t>
            </a:r>
            <a:endParaRPr lang="en-US" altLang="en-US" sz="2000" dirty="0"/>
          </a:p>
        </p:txBody>
      </p:sp>
      <p:sp>
        <p:nvSpPr>
          <p:cNvPr id="7" name="Rectangle 6"/>
          <p:cNvSpPr/>
          <p:nvPr/>
        </p:nvSpPr>
        <p:spPr>
          <a:xfrm>
            <a:off x="7239000" y="152400"/>
            <a:ext cx="1752600" cy="923330"/>
          </a:xfrm>
          <a:prstGeom prst="rect">
            <a:avLst/>
          </a:prstGeom>
          <a:solidFill>
            <a:schemeClr val="accent1">
              <a:lumMod val="20000"/>
              <a:lumOff val="80000"/>
            </a:schemeClr>
          </a:solidFill>
        </p:spPr>
        <p:txBody>
          <a:bodyPr wrap="square">
            <a:spAutoFit/>
          </a:bodyPr>
          <a:lstStyle/>
          <a:p>
            <a:pPr algn="r"/>
            <a:r>
              <a:rPr lang="en-GB" altLang="en-US" dirty="0"/>
              <a:t>Promise 7 weeks</a:t>
            </a:r>
          </a:p>
          <a:p>
            <a:pPr algn="r"/>
            <a:r>
              <a:rPr lang="en-GB" altLang="en-US" dirty="0"/>
              <a:t>Mean 42 days</a:t>
            </a:r>
          </a:p>
          <a:p>
            <a:pPr algn="r"/>
            <a:r>
              <a:rPr lang="en-GB" altLang="en-US" dirty="0"/>
              <a:t>SD 14 days</a:t>
            </a:r>
            <a:r>
              <a:rPr lang="en-US" altLang="en-US" dirty="0"/>
              <a:t> </a:t>
            </a:r>
          </a:p>
        </p:txBody>
      </p:sp>
      <p:pic>
        <p:nvPicPr>
          <p:cNvPr id="6" name="Picture 5">
            <a:extLst>
              <a:ext uri="{FF2B5EF4-FFF2-40B4-BE49-F238E27FC236}">
                <a16:creationId xmlns:a16="http://schemas.microsoft.com/office/drawing/2014/main" id="{17619BAC-49E5-9C6C-ECAF-3FBE5443342C}"/>
              </a:ext>
            </a:extLst>
          </p:cNvPr>
          <p:cNvPicPr>
            <a:picLocks noChangeAspect="1"/>
          </p:cNvPicPr>
          <p:nvPr/>
        </p:nvPicPr>
        <p:blipFill rotWithShape="1">
          <a:blip r:embed="rId3">
            <a:extLst>
              <a:ext uri="{28A0092B-C50C-407E-A947-70E740481C1C}">
                <a14:useLocalDpi xmlns:a14="http://schemas.microsoft.com/office/drawing/2010/main" val="0"/>
              </a:ext>
            </a:extLst>
          </a:blip>
          <a:srcRect t="1717"/>
          <a:stretch/>
        </p:blipFill>
        <p:spPr>
          <a:xfrm>
            <a:off x="762000" y="1351974"/>
            <a:ext cx="7315200" cy="4012309"/>
          </a:xfrm>
          <a:prstGeom prst="rect">
            <a:avLst/>
          </a:prstGeom>
        </p:spPr>
      </p:pic>
    </p:spTree>
    <p:extLst>
      <p:ext uri="{BB962C8B-B14F-4D97-AF65-F5344CB8AC3E}">
        <p14:creationId xmlns:p14="http://schemas.microsoft.com/office/powerpoint/2010/main" val="27425978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Question 2</a:t>
            </a:r>
            <a:endParaRPr lang="en-GB" dirty="0"/>
          </a:p>
        </p:txBody>
      </p:sp>
      <p:sp>
        <p:nvSpPr>
          <p:cNvPr id="5" name="Rectangle 4"/>
          <p:cNvSpPr/>
          <p:nvPr/>
        </p:nvSpPr>
        <p:spPr>
          <a:xfrm>
            <a:off x="304800" y="685800"/>
            <a:ext cx="8458200" cy="707886"/>
          </a:xfrm>
          <a:prstGeom prst="rect">
            <a:avLst/>
          </a:prstGeom>
        </p:spPr>
        <p:txBody>
          <a:bodyPr wrap="square">
            <a:spAutoFit/>
          </a:bodyPr>
          <a:lstStyle/>
          <a:p>
            <a:r>
              <a:rPr lang="en-GB" altLang="en-US" sz="2000" dirty="0"/>
              <a:t>What proportion of customers receive delivery between </a:t>
            </a:r>
          </a:p>
          <a:p>
            <a:r>
              <a:rPr lang="en-GB" altLang="en-US" sz="2000" dirty="0"/>
              <a:t>28 days and 49 days (inclusive)?</a:t>
            </a:r>
            <a:endParaRPr lang="en-US" altLang="en-US" sz="2000" dirty="0"/>
          </a:p>
        </p:txBody>
      </p:sp>
      <p:sp>
        <p:nvSpPr>
          <p:cNvPr id="7" name="Rectangle 6"/>
          <p:cNvSpPr/>
          <p:nvPr/>
        </p:nvSpPr>
        <p:spPr>
          <a:xfrm>
            <a:off x="7239000" y="152400"/>
            <a:ext cx="1752600" cy="923330"/>
          </a:xfrm>
          <a:prstGeom prst="rect">
            <a:avLst/>
          </a:prstGeom>
          <a:solidFill>
            <a:schemeClr val="accent1">
              <a:lumMod val="20000"/>
              <a:lumOff val="80000"/>
            </a:schemeClr>
          </a:solidFill>
        </p:spPr>
        <p:txBody>
          <a:bodyPr wrap="square">
            <a:spAutoFit/>
          </a:bodyPr>
          <a:lstStyle/>
          <a:p>
            <a:pPr algn="r"/>
            <a:r>
              <a:rPr lang="en-GB" altLang="en-US" dirty="0"/>
              <a:t>Promise 7 weeks</a:t>
            </a:r>
          </a:p>
          <a:p>
            <a:pPr algn="r"/>
            <a:r>
              <a:rPr lang="en-GB" altLang="en-US" dirty="0"/>
              <a:t>Mean 42 days</a:t>
            </a:r>
          </a:p>
          <a:p>
            <a:pPr algn="r"/>
            <a:r>
              <a:rPr lang="en-GB" altLang="en-US" dirty="0"/>
              <a:t>SD 14 days</a:t>
            </a:r>
            <a:r>
              <a:rPr lang="en-US" altLang="en-US" dirty="0"/>
              <a:t> </a:t>
            </a:r>
          </a:p>
        </p:txBody>
      </p:sp>
      <p:grpSp>
        <p:nvGrpSpPr>
          <p:cNvPr id="120" name="Group 119"/>
          <p:cNvGrpSpPr/>
          <p:nvPr/>
        </p:nvGrpSpPr>
        <p:grpSpPr>
          <a:xfrm>
            <a:off x="311150" y="1981201"/>
            <a:ext cx="5175250" cy="3562350"/>
            <a:chOff x="1276350" y="1219201"/>
            <a:chExt cx="6337300" cy="4324349"/>
          </a:xfrm>
        </p:grpSpPr>
        <p:grpSp>
          <p:nvGrpSpPr>
            <p:cNvPr id="121" name="Group 5"/>
            <p:cNvGrpSpPr>
              <a:grpSpLocks/>
            </p:cNvGrpSpPr>
            <p:nvPr/>
          </p:nvGrpSpPr>
          <p:grpSpPr bwMode="auto">
            <a:xfrm>
              <a:off x="1276350" y="1219201"/>
              <a:ext cx="6337300" cy="3270250"/>
              <a:chOff x="787" y="1473"/>
              <a:chExt cx="3992" cy="2042"/>
            </a:xfrm>
          </p:grpSpPr>
          <p:sp>
            <p:nvSpPr>
              <p:cNvPr id="132" name="Line 6"/>
              <p:cNvSpPr>
                <a:spLocks noChangeShapeType="1"/>
              </p:cNvSpPr>
              <p:nvPr/>
            </p:nvSpPr>
            <p:spPr bwMode="auto">
              <a:xfrm>
                <a:off x="813" y="1918"/>
                <a:ext cx="0" cy="15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 name="Line 7"/>
              <p:cNvSpPr>
                <a:spLocks noChangeShapeType="1"/>
              </p:cNvSpPr>
              <p:nvPr/>
            </p:nvSpPr>
            <p:spPr bwMode="auto">
              <a:xfrm flipV="1">
                <a:off x="813" y="3498"/>
                <a:ext cx="0" cy="1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4" name="Line 8"/>
              <p:cNvSpPr>
                <a:spLocks noChangeShapeType="1"/>
              </p:cNvSpPr>
              <p:nvPr/>
            </p:nvSpPr>
            <p:spPr bwMode="auto">
              <a:xfrm flipV="1">
                <a:off x="1206" y="3498"/>
                <a:ext cx="0" cy="1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5" name="Line 9"/>
              <p:cNvSpPr>
                <a:spLocks noChangeShapeType="1"/>
              </p:cNvSpPr>
              <p:nvPr/>
            </p:nvSpPr>
            <p:spPr bwMode="auto">
              <a:xfrm flipV="1">
                <a:off x="4362" y="3498"/>
                <a:ext cx="0" cy="1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6" name="Line 10"/>
              <p:cNvSpPr>
                <a:spLocks noChangeShapeType="1"/>
              </p:cNvSpPr>
              <p:nvPr/>
            </p:nvSpPr>
            <p:spPr bwMode="auto">
              <a:xfrm>
                <a:off x="1012"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7" name="Line 11"/>
              <p:cNvSpPr>
                <a:spLocks noChangeShapeType="1"/>
              </p:cNvSpPr>
              <p:nvPr/>
            </p:nvSpPr>
            <p:spPr bwMode="auto">
              <a:xfrm>
                <a:off x="1050"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8" name="Freeform 12"/>
              <p:cNvSpPr>
                <a:spLocks/>
              </p:cNvSpPr>
              <p:nvPr/>
            </p:nvSpPr>
            <p:spPr bwMode="auto">
              <a:xfrm>
                <a:off x="1088" y="3498"/>
                <a:ext cx="42" cy="0"/>
              </a:xfrm>
              <a:custGeom>
                <a:avLst/>
                <a:gdLst>
                  <a:gd name="T0" fmla="*/ 0 w 42"/>
                  <a:gd name="T1" fmla="*/ 21 w 42"/>
                  <a:gd name="T2" fmla="*/ 42 w 42"/>
                </a:gdLst>
                <a:ahLst/>
                <a:cxnLst>
                  <a:cxn ang="0">
                    <a:pos x="T0" y="0"/>
                  </a:cxn>
                  <a:cxn ang="0">
                    <a:pos x="T1" y="0"/>
                  </a:cxn>
                  <a:cxn ang="0">
                    <a:pos x="T2" y="0"/>
                  </a:cxn>
                </a:cxnLst>
                <a:rect l="0" t="0" r="r" b="b"/>
                <a:pathLst>
                  <a:path w="42">
                    <a:moveTo>
                      <a:pt x="0" y="0"/>
                    </a:moveTo>
                    <a:lnTo>
                      <a:pt x="21" y="0"/>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39" name="Line 13"/>
              <p:cNvSpPr>
                <a:spLocks noChangeShapeType="1"/>
              </p:cNvSpPr>
              <p:nvPr/>
            </p:nvSpPr>
            <p:spPr bwMode="auto">
              <a:xfrm>
                <a:off x="1130"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0" name="Line 14"/>
              <p:cNvSpPr>
                <a:spLocks noChangeShapeType="1"/>
              </p:cNvSpPr>
              <p:nvPr/>
            </p:nvSpPr>
            <p:spPr bwMode="auto">
              <a:xfrm>
                <a:off x="1168"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1" name="Freeform 15"/>
              <p:cNvSpPr>
                <a:spLocks/>
              </p:cNvSpPr>
              <p:nvPr/>
            </p:nvSpPr>
            <p:spPr bwMode="auto">
              <a:xfrm>
                <a:off x="1206" y="3498"/>
                <a:ext cx="42" cy="0"/>
              </a:xfrm>
              <a:custGeom>
                <a:avLst/>
                <a:gdLst>
                  <a:gd name="T0" fmla="*/ 0 w 42"/>
                  <a:gd name="T1" fmla="*/ 21 w 42"/>
                  <a:gd name="T2" fmla="*/ 42 w 42"/>
                </a:gdLst>
                <a:ahLst/>
                <a:cxnLst>
                  <a:cxn ang="0">
                    <a:pos x="T0" y="0"/>
                  </a:cxn>
                  <a:cxn ang="0">
                    <a:pos x="T1" y="0"/>
                  </a:cxn>
                  <a:cxn ang="0">
                    <a:pos x="T2" y="0"/>
                  </a:cxn>
                </a:cxnLst>
                <a:rect l="0" t="0" r="r" b="b"/>
                <a:pathLst>
                  <a:path w="42">
                    <a:moveTo>
                      <a:pt x="0" y="0"/>
                    </a:moveTo>
                    <a:lnTo>
                      <a:pt x="21" y="0"/>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42" name="Line 16"/>
              <p:cNvSpPr>
                <a:spLocks noChangeShapeType="1"/>
              </p:cNvSpPr>
              <p:nvPr/>
            </p:nvSpPr>
            <p:spPr bwMode="auto">
              <a:xfrm>
                <a:off x="1248"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3" name="Freeform 17"/>
              <p:cNvSpPr>
                <a:spLocks/>
              </p:cNvSpPr>
              <p:nvPr/>
            </p:nvSpPr>
            <p:spPr bwMode="auto">
              <a:xfrm>
                <a:off x="1286" y="3493"/>
                <a:ext cx="38" cy="5"/>
              </a:xfrm>
              <a:custGeom>
                <a:avLst/>
                <a:gdLst>
                  <a:gd name="T0" fmla="*/ 0 w 38"/>
                  <a:gd name="T1" fmla="*/ 5 h 5"/>
                  <a:gd name="T2" fmla="*/ 17 w 38"/>
                  <a:gd name="T3" fmla="*/ 0 h 5"/>
                  <a:gd name="T4" fmla="*/ 38 w 38"/>
                  <a:gd name="T5" fmla="*/ 0 h 5"/>
                </a:gdLst>
                <a:ahLst/>
                <a:cxnLst>
                  <a:cxn ang="0">
                    <a:pos x="T0" y="T1"/>
                  </a:cxn>
                  <a:cxn ang="0">
                    <a:pos x="T2" y="T3"/>
                  </a:cxn>
                  <a:cxn ang="0">
                    <a:pos x="T4" y="T5"/>
                  </a:cxn>
                </a:cxnLst>
                <a:rect l="0" t="0" r="r" b="b"/>
                <a:pathLst>
                  <a:path w="38" h="5">
                    <a:moveTo>
                      <a:pt x="0" y="5"/>
                    </a:moveTo>
                    <a:lnTo>
                      <a:pt x="17" y="0"/>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44" name="Freeform 18"/>
              <p:cNvSpPr>
                <a:spLocks/>
              </p:cNvSpPr>
              <p:nvPr/>
            </p:nvSpPr>
            <p:spPr bwMode="auto">
              <a:xfrm>
                <a:off x="1324" y="3493"/>
                <a:ext cx="42" cy="0"/>
              </a:xfrm>
              <a:custGeom>
                <a:avLst/>
                <a:gdLst>
                  <a:gd name="T0" fmla="*/ 0 w 42"/>
                  <a:gd name="T1" fmla="*/ 21 w 42"/>
                  <a:gd name="T2" fmla="*/ 42 w 42"/>
                </a:gdLst>
                <a:ahLst/>
                <a:cxnLst>
                  <a:cxn ang="0">
                    <a:pos x="T0" y="0"/>
                  </a:cxn>
                  <a:cxn ang="0">
                    <a:pos x="T1" y="0"/>
                  </a:cxn>
                  <a:cxn ang="0">
                    <a:pos x="T2" y="0"/>
                  </a:cxn>
                </a:cxnLst>
                <a:rect l="0" t="0" r="r" b="b"/>
                <a:pathLst>
                  <a:path w="42">
                    <a:moveTo>
                      <a:pt x="0" y="0"/>
                    </a:moveTo>
                    <a:lnTo>
                      <a:pt x="21" y="0"/>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45" name="Line 19"/>
              <p:cNvSpPr>
                <a:spLocks noChangeShapeType="1"/>
              </p:cNvSpPr>
              <p:nvPr/>
            </p:nvSpPr>
            <p:spPr bwMode="auto">
              <a:xfrm>
                <a:off x="1366" y="3493"/>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6" name="Line 20"/>
              <p:cNvSpPr>
                <a:spLocks noChangeShapeType="1"/>
              </p:cNvSpPr>
              <p:nvPr/>
            </p:nvSpPr>
            <p:spPr bwMode="auto">
              <a:xfrm>
                <a:off x="1404" y="3493"/>
                <a:ext cx="39"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7" name="Freeform 21"/>
              <p:cNvSpPr>
                <a:spLocks/>
              </p:cNvSpPr>
              <p:nvPr/>
            </p:nvSpPr>
            <p:spPr bwMode="auto">
              <a:xfrm>
                <a:off x="1443" y="3489"/>
                <a:ext cx="42" cy="4"/>
              </a:xfrm>
              <a:custGeom>
                <a:avLst/>
                <a:gdLst>
                  <a:gd name="T0" fmla="*/ 0 w 42"/>
                  <a:gd name="T1" fmla="*/ 4 h 4"/>
                  <a:gd name="T2" fmla="*/ 21 w 42"/>
                  <a:gd name="T3" fmla="*/ 4 h 4"/>
                  <a:gd name="T4" fmla="*/ 42 w 42"/>
                  <a:gd name="T5" fmla="*/ 0 h 4"/>
                </a:gdLst>
                <a:ahLst/>
                <a:cxnLst>
                  <a:cxn ang="0">
                    <a:pos x="T0" y="T1"/>
                  </a:cxn>
                  <a:cxn ang="0">
                    <a:pos x="T2" y="T3"/>
                  </a:cxn>
                  <a:cxn ang="0">
                    <a:pos x="T4" y="T5"/>
                  </a:cxn>
                </a:cxnLst>
                <a:rect l="0" t="0" r="r" b="b"/>
                <a:pathLst>
                  <a:path w="42" h="4">
                    <a:moveTo>
                      <a:pt x="0" y="4"/>
                    </a:moveTo>
                    <a:lnTo>
                      <a:pt x="21" y="4"/>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48" name="Line 22"/>
              <p:cNvSpPr>
                <a:spLocks noChangeShapeType="1"/>
              </p:cNvSpPr>
              <p:nvPr/>
            </p:nvSpPr>
            <p:spPr bwMode="auto">
              <a:xfrm flipV="1">
                <a:off x="1485" y="3485"/>
                <a:ext cx="38" cy="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9" name="Line 23"/>
              <p:cNvSpPr>
                <a:spLocks noChangeShapeType="1"/>
              </p:cNvSpPr>
              <p:nvPr/>
            </p:nvSpPr>
            <p:spPr bwMode="auto">
              <a:xfrm flipV="1">
                <a:off x="1523" y="3481"/>
                <a:ext cx="38" cy="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0" name="Freeform 24"/>
              <p:cNvSpPr>
                <a:spLocks/>
              </p:cNvSpPr>
              <p:nvPr/>
            </p:nvSpPr>
            <p:spPr bwMode="auto">
              <a:xfrm>
                <a:off x="1561" y="3477"/>
                <a:ext cx="42" cy="4"/>
              </a:xfrm>
              <a:custGeom>
                <a:avLst/>
                <a:gdLst>
                  <a:gd name="T0" fmla="*/ 0 w 42"/>
                  <a:gd name="T1" fmla="*/ 4 h 4"/>
                  <a:gd name="T2" fmla="*/ 21 w 42"/>
                  <a:gd name="T3" fmla="*/ 4 h 4"/>
                  <a:gd name="T4" fmla="*/ 42 w 42"/>
                  <a:gd name="T5" fmla="*/ 0 h 4"/>
                </a:gdLst>
                <a:ahLst/>
                <a:cxnLst>
                  <a:cxn ang="0">
                    <a:pos x="T0" y="T1"/>
                  </a:cxn>
                  <a:cxn ang="0">
                    <a:pos x="T2" y="T3"/>
                  </a:cxn>
                  <a:cxn ang="0">
                    <a:pos x="T4" y="T5"/>
                  </a:cxn>
                </a:cxnLst>
                <a:rect l="0" t="0" r="r" b="b"/>
                <a:pathLst>
                  <a:path w="42" h="4">
                    <a:moveTo>
                      <a:pt x="0" y="4"/>
                    </a:moveTo>
                    <a:lnTo>
                      <a:pt x="21" y="4"/>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51" name="Line 25"/>
              <p:cNvSpPr>
                <a:spLocks noChangeShapeType="1"/>
              </p:cNvSpPr>
              <p:nvPr/>
            </p:nvSpPr>
            <p:spPr bwMode="auto">
              <a:xfrm flipV="1">
                <a:off x="1603" y="3468"/>
                <a:ext cx="38" cy="9"/>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2" name="Freeform 26"/>
              <p:cNvSpPr>
                <a:spLocks/>
              </p:cNvSpPr>
              <p:nvPr/>
            </p:nvSpPr>
            <p:spPr bwMode="auto">
              <a:xfrm>
                <a:off x="1641" y="3460"/>
                <a:ext cx="38" cy="8"/>
              </a:xfrm>
              <a:custGeom>
                <a:avLst/>
                <a:gdLst>
                  <a:gd name="T0" fmla="*/ 0 w 38"/>
                  <a:gd name="T1" fmla="*/ 8 h 8"/>
                  <a:gd name="T2" fmla="*/ 17 w 38"/>
                  <a:gd name="T3" fmla="*/ 4 h 8"/>
                  <a:gd name="T4" fmla="*/ 38 w 38"/>
                  <a:gd name="T5" fmla="*/ 0 h 8"/>
                </a:gdLst>
                <a:ahLst/>
                <a:cxnLst>
                  <a:cxn ang="0">
                    <a:pos x="T0" y="T1"/>
                  </a:cxn>
                  <a:cxn ang="0">
                    <a:pos x="T2" y="T3"/>
                  </a:cxn>
                  <a:cxn ang="0">
                    <a:pos x="T4" y="T5"/>
                  </a:cxn>
                </a:cxnLst>
                <a:rect l="0" t="0" r="r" b="b"/>
                <a:pathLst>
                  <a:path w="38" h="8">
                    <a:moveTo>
                      <a:pt x="0" y="8"/>
                    </a:moveTo>
                    <a:lnTo>
                      <a:pt x="17" y="4"/>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53" name="Freeform 27"/>
              <p:cNvSpPr>
                <a:spLocks/>
              </p:cNvSpPr>
              <p:nvPr/>
            </p:nvSpPr>
            <p:spPr bwMode="auto">
              <a:xfrm>
                <a:off x="1679" y="3443"/>
                <a:ext cx="42" cy="17"/>
              </a:xfrm>
              <a:custGeom>
                <a:avLst/>
                <a:gdLst>
                  <a:gd name="T0" fmla="*/ 0 w 42"/>
                  <a:gd name="T1" fmla="*/ 17 h 17"/>
                  <a:gd name="T2" fmla="*/ 21 w 42"/>
                  <a:gd name="T3" fmla="*/ 8 h 17"/>
                  <a:gd name="T4" fmla="*/ 42 w 42"/>
                  <a:gd name="T5" fmla="*/ 0 h 17"/>
                </a:gdLst>
                <a:ahLst/>
                <a:cxnLst>
                  <a:cxn ang="0">
                    <a:pos x="T0" y="T1"/>
                  </a:cxn>
                  <a:cxn ang="0">
                    <a:pos x="T2" y="T3"/>
                  </a:cxn>
                  <a:cxn ang="0">
                    <a:pos x="T4" y="T5"/>
                  </a:cxn>
                </a:cxnLst>
                <a:rect l="0" t="0" r="r" b="b"/>
                <a:pathLst>
                  <a:path w="42" h="17">
                    <a:moveTo>
                      <a:pt x="0" y="17"/>
                    </a:moveTo>
                    <a:lnTo>
                      <a:pt x="21" y="8"/>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54" name="Freeform 28"/>
              <p:cNvSpPr>
                <a:spLocks/>
              </p:cNvSpPr>
              <p:nvPr/>
            </p:nvSpPr>
            <p:spPr bwMode="auto">
              <a:xfrm>
                <a:off x="1721" y="3430"/>
                <a:ext cx="38" cy="13"/>
              </a:xfrm>
              <a:custGeom>
                <a:avLst/>
                <a:gdLst>
                  <a:gd name="T0" fmla="*/ 0 w 38"/>
                  <a:gd name="T1" fmla="*/ 13 h 13"/>
                  <a:gd name="T2" fmla="*/ 22 w 38"/>
                  <a:gd name="T3" fmla="*/ 8 h 13"/>
                  <a:gd name="T4" fmla="*/ 38 w 38"/>
                  <a:gd name="T5" fmla="*/ 0 h 13"/>
                </a:gdLst>
                <a:ahLst/>
                <a:cxnLst>
                  <a:cxn ang="0">
                    <a:pos x="T0" y="T1"/>
                  </a:cxn>
                  <a:cxn ang="0">
                    <a:pos x="T2" y="T3"/>
                  </a:cxn>
                  <a:cxn ang="0">
                    <a:pos x="T4" y="T5"/>
                  </a:cxn>
                </a:cxnLst>
                <a:rect l="0" t="0" r="r" b="b"/>
                <a:pathLst>
                  <a:path w="38" h="13">
                    <a:moveTo>
                      <a:pt x="0" y="13"/>
                    </a:moveTo>
                    <a:lnTo>
                      <a:pt x="22" y="8"/>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55" name="Freeform 29"/>
              <p:cNvSpPr>
                <a:spLocks/>
              </p:cNvSpPr>
              <p:nvPr/>
            </p:nvSpPr>
            <p:spPr bwMode="auto">
              <a:xfrm>
                <a:off x="1759" y="3409"/>
                <a:ext cx="38" cy="21"/>
              </a:xfrm>
              <a:custGeom>
                <a:avLst/>
                <a:gdLst>
                  <a:gd name="T0" fmla="*/ 0 w 38"/>
                  <a:gd name="T1" fmla="*/ 21 h 21"/>
                  <a:gd name="T2" fmla="*/ 17 w 38"/>
                  <a:gd name="T3" fmla="*/ 13 h 21"/>
                  <a:gd name="T4" fmla="*/ 38 w 38"/>
                  <a:gd name="T5" fmla="*/ 0 h 21"/>
                </a:gdLst>
                <a:ahLst/>
                <a:cxnLst>
                  <a:cxn ang="0">
                    <a:pos x="T0" y="T1"/>
                  </a:cxn>
                  <a:cxn ang="0">
                    <a:pos x="T2" y="T3"/>
                  </a:cxn>
                  <a:cxn ang="0">
                    <a:pos x="T4" y="T5"/>
                  </a:cxn>
                </a:cxnLst>
                <a:rect l="0" t="0" r="r" b="b"/>
                <a:pathLst>
                  <a:path w="38" h="21">
                    <a:moveTo>
                      <a:pt x="0" y="21"/>
                    </a:moveTo>
                    <a:lnTo>
                      <a:pt x="17" y="13"/>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56" name="Freeform 30"/>
              <p:cNvSpPr>
                <a:spLocks/>
              </p:cNvSpPr>
              <p:nvPr/>
            </p:nvSpPr>
            <p:spPr bwMode="auto">
              <a:xfrm>
                <a:off x="1797" y="3384"/>
                <a:ext cx="43" cy="25"/>
              </a:xfrm>
              <a:custGeom>
                <a:avLst/>
                <a:gdLst>
                  <a:gd name="T0" fmla="*/ 0 w 43"/>
                  <a:gd name="T1" fmla="*/ 25 h 25"/>
                  <a:gd name="T2" fmla="*/ 22 w 43"/>
                  <a:gd name="T3" fmla="*/ 12 h 25"/>
                  <a:gd name="T4" fmla="*/ 43 w 43"/>
                  <a:gd name="T5" fmla="*/ 0 h 25"/>
                </a:gdLst>
                <a:ahLst/>
                <a:cxnLst>
                  <a:cxn ang="0">
                    <a:pos x="T0" y="T1"/>
                  </a:cxn>
                  <a:cxn ang="0">
                    <a:pos x="T2" y="T3"/>
                  </a:cxn>
                  <a:cxn ang="0">
                    <a:pos x="T4" y="T5"/>
                  </a:cxn>
                </a:cxnLst>
                <a:rect l="0" t="0" r="r" b="b"/>
                <a:pathLst>
                  <a:path w="43" h="25">
                    <a:moveTo>
                      <a:pt x="0" y="25"/>
                    </a:moveTo>
                    <a:lnTo>
                      <a:pt x="22" y="12"/>
                    </a:lnTo>
                    <a:lnTo>
                      <a:pt x="43"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57" name="Line 31"/>
              <p:cNvSpPr>
                <a:spLocks noChangeShapeType="1"/>
              </p:cNvSpPr>
              <p:nvPr/>
            </p:nvSpPr>
            <p:spPr bwMode="auto">
              <a:xfrm flipV="1">
                <a:off x="1840" y="3354"/>
                <a:ext cx="38" cy="3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58" name="Freeform 32"/>
              <p:cNvSpPr>
                <a:spLocks/>
              </p:cNvSpPr>
              <p:nvPr/>
            </p:nvSpPr>
            <p:spPr bwMode="auto">
              <a:xfrm>
                <a:off x="1878" y="3316"/>
                <a:ext cx="38" cy="38"/>
              </a:xfrm>
              <a:custGeom>
                <a:avLst/>
                <a:gdLst>
                  <a:gd name="T0" fmla="*/ 0 w 38"/>
                  <a:gd name="T1" fmla="*/ 38 h 38"/>
                  <a:gd name="T2" fmla="*/ 17 w 38"/>
                  <a:gd name="T3" fmla="*/ 21 h 38"/>
                  <a:gd name="T4" fmla="*/ 38 w 38"/>
                  <a:gd name="T5" fmla="*/ 0 h 38"/>
                </a:gdLst>
                <a:ahLst/>
                <a:cxnLst>
                  <a:cxn ang="0">
                    <a:pos x="T0" y="T1"/>
                  </a:cxn>
                  <a:cxn ang="0">
                    <a:pos x="T2" y="T3"/>
                  </a:cxn>
                  <a:cxn ang="0">
                    <a:pos x="T4" y="T5"/>
                  </a:cxn>
                </a:cxnLst>
                <a:rect l="0" t="0" r="r" b="b"/>
                <a:pathLst>
                  <a:path w="38" h="38">
                    <a:moveTo>
                      <a:pt x="0" y="38"/>
                    </a:moveTo>
                    <a:lnTo>
                      <a:pt x="17" y="21"/>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59" name="Freeform 33"/>
              <p:cNvSpPr>
                <a:spLocks/>
              </p:cNvSpPr>
              <p:nvPr/>
            </p:nvSpPr>
            <p:spPr bwMode="auto">
              <a:xfrm>
                <a:off x="1916" y="3274"/>
                <a:ext cx="42" cy="42"/>
              </a:xfrm>
              <a:custGeom>
                <a:avLst/>
                <a:gdLst>
                  <a:gd name="T0" fmla="*/ 0 w 42"/>
                  <a:gd name="T1" fmla="*/ 42 h 42"/>
                  <a:gd name="T2" fmla="*/ 21 w 42"/>
                  <a:gd name="T3" fmla="*/ 21 h 42"/>
                  <a:gd name="T4" fmla="*/ 42 w 42"/>
                  <a:gd name="T5" fmla="*/ 0 h 42"/>
                </a:gdLst>
                <a:ahLst/>
                <a:cxnLst>
                  <a:cxn ang="0">
                    <a:pos x="T0" y="T1"/>
                  </a:cxn>
                  <a:cxn ang="0">
                    <a:pos x="T2" y="T3"/>
                  </a:cxn>
                  <a:cxn ang="0">
                    <a:pos x="T4" y="T5"/>
                  </a:cxn>
                </a:cxnLst>
                <a:rect l="0" t="0" r="r" b="b"/>
                <a:pathLst>
                  <a:path w="42" h="42">
                    <a:moveTo>
                      <a:pt x="0" y="42"/>
                    </a:moveTo>
                    <a:lnTo>
                      <a:pt x="21" y="21"/>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60" name="Line 34"/>
              <p:cNvSpPr>
                <a:spLocks noChangeShapeType="1"/>
              </p:cNvSpPr>
              <p:nvPr/>
            </p:nvSpPr>
            <p:spPr bwMode="auto">
              <a:xfrm flipV="1">
                <a:off x="1958" y="3223"/>
                <a:ext cx="38" cy="51"/>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61" name="Line 35"/>
              <p:cNvSpPr>
                <a:spLocks noChangeShapeType="1"/>
              </p:cNvSpPr>
              <p:nvPr/>
            </p:nvSpPr>
            <p:spPr bwMode="auto">
              <a:xfrm flipV="1">
                <a:off x="1996" y="3164"/>
                <a:ext cx="38" cy="59"/>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62" name="Freeform 36"/>
              <p:cNvSpPr>
                <a:spLocks/>
              </p:cNvSpPr>
              <p:nvPr/>
            </p:nvSpPr>
            <p:spPr bwMode="auto">
              <a:xfrm>
                <a:off x="2034" y="3096"/>
                <a:ext cx="42" cy="68"/>
              </a:xfrm>
              <a:custGeom>
                <a:avLst/>
                <a:gdLst>
                  <a:gd name="T0" fmla="*/ 0 w 42"/>
                  <a:gd name="T1" fmla="*/ 68 h 68"/>
                  <a:gd name="T2" fmla="*/ 21 w 42"/>
                  <a:gd name="T3" fmla="*/ 34 h 68"/>
                  <a:gd name="T4" fmla="*/ 42 w 42"/>
                  <a:gd name="T5" fmla="*/ 0 h 68"/>
                </a:gdLst>
                <a:ahLst/>
                <a:cxnLst>
                  <a:cxn ang="0">
                    <a:pos x="T0" y="T1"/>
                  </a:cxn>
                  <a:cxn ang="0">
                    <a:pos x="T2" y="T3"/>
                  </a:cxn>
                  <a:cxn ang="0">
                    <a:pos x="T4" y="T5"/>
                  </a:cxn>
                </a:cxnLst>
                <a:rect l="0" t="0" r="r" b="b"/>
                <a:pathLst>
                  <a:path w="42" h="68">
                    <a:moveTo>
                      <a:pt x="0" y="68"/>
                    </a:moveTo>
                    <a:lnTo>
                      <a:pt x="21" y="34"/>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63" name="Line 37"/>
              <p:cNvSpPr>
                <a:spLocks noChangeShapeType="1"/>
              </p:cNvSpPr>
              <p:nvPr/>
            </p:nvSpPr>
            <p:spPr bwMode="auto">
              <a:xfrm flipV="1">
                <a:off x="2076" y="3020"/>
                <a:ext cx="38" cy="76"/>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64" name="Line 38"/>
              <p:cNvSpPr>
                <a:spLocks noChangeShapeType="1"/>
              </p:cNvSpPr>
              <p:nvPr/>
            </p:nvSpPr>
            <p:spPr bwMode="auto">
              <a:xfrm flipV="1">
                <a:off x="2114" y="2936"/>
                <a:ext cx="38" cy="8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65" name="Freeform 39"/>
              <p:cNvSpPr>
                <a:spLocks/>
              </p:cNvSpPr>
              <p:nvPr/>
            </p:nvSpPr>
            <p:spPr bwMode="auto">
              <a:xfrm>
                <a:off x="2152" y="2843"/>
                <a:ext cx="43" cy="93"/>
              </a:xfrm>
              <a:custGeom>
                <a:avLst/>
                <a:gdLst>
                  <a:gd name="T0" fmla="*/ 0 w 43"/>
                  <a:gd name="T1" fmla="*/ 93 h 93"/>
                  <a:gd name="T2" fmla="*/ 21 w 43"/>
                  <a:gd name="T3" fmla="*/ 46 h 93"/>
                  <a:gd name="T4" fmla="*/ 43 w 43"/>
                  <a:gd name="T5" fmla="*/ 0 h 93"/>
                </a:gdLst>
                <a:ahLst/>
                <a:cxnLst>
                  <a:cxn ang="0">
                    <a:pos x="T0" y="T1"/>
                  </a:cxn>
                  <a:cxn ang="0">
                    <a:pos x="T2" y="T3"/>
                  </a:cxn>
                  <a:cxn ang="0">
                    <a:pos x="T4" y="T5"/>
                  </a:cxn>
                </a:cxnLst>
                <a:rect l="0" t="0" r="r" b="b"/>
                <a:pathLst>
                  <a:path w="43" h="93">
                    <a:moveTo>
                      <a:pt x="0" y="93"/>
                    </a:moveTo>
                    <a:lnTo>
                      <a:pt x="21" y="46"/>
                    </a:lnTo>
                    <a:lnTo>
                      <a:pt x="43"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66" name="Freeform 40"/>
              <p:cNvSpPr>
                <a:spLocks/>
              </p:cNvSpPr>
              <p:nvPr/>
            </p:nvSpPr>
            <p:spPr bwMode="auto">
              <a:xfrm>
                <a:off x="2195" y="2737"/>
                <a:ext cx="38" cy="106"/>
              </a:xfrm>
              <a:custGeom>
                <a:avLst/>
                <a:gdLst>
                  <a:gd name="T0" fmla="*/ 0 w 38"/>
                  <a:gd name="T1" fmla="*/ 106 h 106"/>
                  <a:gd name="T2" fmla="*/ 21 w 38"/>
                  <a:gd name="T3" fmla="*/ 55 h 106"/>
                  <a:gd name="T4" fmla="*/ 38 w 38"/>
                  <a:gd name="T5" fmla="*/ 0 h 106"/>
                </a:gdLst>
                <a:ahLst/>
                <a:cxnLst>
                  <a:cxn ang="0">
                    <a:pos x="T0" y="T1"/>
                  </a:cxn>
                  <a:cxn ang="0">
                    <a:pos x="T2" y="T3"/>
                  </a:cxn>
                  <a:cxn ang="0">
                    <a:pos x="T4" y="T5"/>
                  </a:cxn>
                </a:cxnLst>
                <a:rect l="0" t="0" r="r" b="b"/>
                <a:pathLst>
                  <a:path w="38" h="106">
                    <a:moveTo>
                      <a:pt x="0" y="106"/>
                    </a:moveTo>
                    <a:lnTo>
                      <a:pt x="21" y="55"/>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67" name="Line 41"/>
              <p:cNvSpPr>
                <a:spLocks noChangeShapeType="1"/>
              </p:cNvSpPr>
              <p:nvPr/>
            </p:nvSpPr>
            <p:spPr bwMode="auto">
              <a:xfrm flipV="1">
                <a:off x="2233" y="2627"/>
                <a:ext cx="38" cy="11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68" name="Freeform 42"/>
              <p:cNvSpPr>
                <a:spLocks/>
              </p:cNvSpPr>
              <p:nvPr/>
            </p:nvSpPr>
            <p:spPr bwMode="auto">
              <a:xfrm>
                <a:off x="2271" y="2513"/>
                <a:ext cx="42" cy="114"/>
              </a:xfrm>
              <a:custGeom>
                <a:avLst/>
                <a:gdLst>
                  <a:gd name="T0" fmla="*/ 0 w 42"/>
                  <a:gd name="T1" fmla="*/ 114 h 114"/>
                  <a:gd name="T2" fmla="*/ 21 w 42"/>
                  <a:gd name="T3" fmla="*/ 59 h 114"/>
                  <a:gd name="T4" fmla="*/ 42 w 42"/>
                  <a:gd name="T5" fmla="*/ 0 h 114"/>
                </a:gdLst>
                <a:ahLst/>
                <a:cxnLst>
                  <a:cxn ang="0">
                    <a:pos x="T0" y="T1"/>
                  </a:cxn>
                  <a:cxn ang="0">
                    <a:pos x="T2" y="T3"/>
                  </a:cxn>
                  <a:cxn ang="0">
                    <a:pos x="T4" y="T5"/>
                  </a:cxn>
                </a:cxnLst>
                <a:rect l="0" t="0" r="r" b="b"/>
                <a:pathLst>
                  <a:path w="42" h="114">
                    <a:moveTo>
                      <a:pt x="0" y="114"/>
                    </a:moveTo>
                    <a:lnTo>
                      <a:pt x="21" y="59"/>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69" name="Line 43"/>
              <p:cNvSpPr>
                <a:spLocks noChangeShapeType="1"/>
              </p:cNvSpPr>
              <p:nvPr/>
            </p:nvSpPr>
            <p:spPr bwMode="auto">
              <a:xfrm flipV="1">
                <a:off x="2313" y="2395"/>
                <a:ext cx="38" cy="118"/>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70" name="Line 44"/>
              <p:cNvSpPr>
                <a:spLocks noChangeShapeType="1"/>
              </p:cNvSpPr>
              <p:nvPr/>
            </p:nvSpPr>
            <p:spPr bwMode="auto">
              <a:xfrm flipV="1">
                <a:off x="2351" y="2272"/>
                <a:ext cx="38" cy="123"/>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71" name="Freeform 45"/>
              <p:cNvSpPr>
                <a:spLocks/>
              </p:cNvSpPr>
              <p:nvPr/>
            </p:nvSpPr>
            <p:spPr bwMode="auto">
              <a:xfrm>
                <a:off x="2389" y="2149"/>
                <a:ext cx="42" cy="123"/>
              </a:xfrm>
              <a:custGeom>
                <a:avLst/>
                <a:gdLst>
                  <a:gd name="T0" fmla="*/ 0 w 42"/>
                  <a:gd name="T1" fmla="*/ 123 h 123"/>
                  <a:gd name="T2" fmla="*/ 21 w 42"/>
                  <a:gd name="T3" fmla="*/ 60 h 123"/>
                  <a:gd name="T4" fmla="*/ 42 w 42"/>
                  <a:gd name="T5" fmla="*/ 0 h 123"/>
                </a:gdLst>
                <a:ahLst/>
                <a:cxnLst>
                  <a:cxn ang="0">
                    <a:pos x="T0" y="T1"/>
                  </a:cxn>
                  <a:cxn ang="0">
                    <a:pos x="T2" y="T3"/>
                  </a:cxn>
                  <a:cxn ang="0">
                    <a:pos x="T4" y="T5"/>
                  </a:cxn>
                </a:cxnLst>
                <a:rect l="0" t="0" r="r" b="b"/>
                <a:pathLst>
                  <a:path w="42" h="123">
                    <a:moveTo>
                      <a:pt x="0" y="123"/>
                    </a:moveTo>
                    <a:lnTo>
                      <a:pt x="21" y="60"/>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72" name="Freeform 46"/>
              <p:cNvSpPr>
                <a:spLocks/>
              </p:cNvSpPr>
              <p:nvPr/>
            </p:nvSpPr>
            <p:spPr bwMode="auto">
              <a:xfrm>
                <a:off x="2431" y="2027"/>
                <a:ext cx="38" cy="122"/>
              </a:xfrm>
              <a:custGeom>
                <a:avLst/>
                <a:gdLst>
                  <a:gd name="T0" fmla="*/ 0 w 38"/>
                  <a:gd name="T1" fmla="*/ 122 h 122"/>
                  <a:gd name="T2" fmla="*/ 21 w 38"/>
                  <a:gd name="T3" fmla="*/ 59 h 122"/>
                  <a:gd name="T4" fmla="*/ 38 w 38"/>
                  <a:gd name="T5" fmla="*/ 0 h 122"/>
                </a:gdLst>
                <a:ahLst/>
                <a:cxnLst>
                  <a:cxn ang="0">
                    <a:pos x="T0" y="T1"/>
                  </a:cxn>
                  <a:cxn ang="0">
                    <a:pos x="T2" y="T3"/>
                  </a:cxn>
                  <a:cxn ang="0">
                    <a:pos x="T4" y="T5"/>
                  </a:cxn>
                </a:cxnLst>
                <a:rect l="0" t="0" r="r" b="b"/>
                <a:pathLst>
                  <a:path w="38" h="122">
                    <a:moveTo>
                      <a:pt x="0" y="122"/>
                    </a:moveTo>
                    <a:lnTo>
                      <a:pt x="21" y="59"/>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73" name="Line 47"/>
              <p:cNvSpPr>
                <a:spLocks noChangeShapeType="1"/>
              </p:cNvSpPr>
              <p:nvPr/>
            </p:nvSpPr>
            <p:spPr bwMode="auto">
              <a:xfrm flipV="1">
                <a:off x="2469" y="1913"/>
                <a:ext cx="38" cy="11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74" name="Freeform 48"/>
              <p:cNvSpPr>
                <a:spLocks/>
              </p:cNvSpPr>
              <p:nvPr/>
            </p:nvSpPr>
            <p:spPr bwMode="auto">
              <a:xfrm>
                <a:off x="2507" y="1807"/>
                <a:ext cx="43" cy="106"/>
              </a:xfrm>
              <a:custGeom>
                <a:avLst/>
                <a:gdLst>
                  <a:gd name="T0" fmla="*/ 0 w 43"/>
                  <a:gd name="T1" fmla="*/ 106 h 106"/>
                  <a:gd name="T2" fmla="*/ 21 w 43"/>
                  <a:gd name="T3" fmla="*/ 51 h 106"/>
                  <a:gd name="T4" fmla="*/ 43 w 43"/>
                  <a:gd name="T5" fmla="*/ 0 h 106"/>
                </a:gdLst>
                <a:ahLst/>
                <a:cxnLst>
                  <a:cxn ang="0">
                    <a:pos x="T0" y="T1"/>
                  </a:cxn>
                  <a:cxn ang="0">
                    <a:pos x="T2" y="T3"/>
                  </a:cxn>
                  <a:cxn ang="0">
                    <a:pos x="T4" y="T5"/>
                  </a:cxn>
                </a:cxnLst>
                <a:rect l="0" t="0" r="r" b="b"/>
                <a:pathLst>
                  <a:path w="43" h="106">
                    <a:moveTo>
                      <a:pt x="0" y="106"/>
                    </a:moveTo>
                    <a:lnTo>
                      <a:pt x="21" y="51"/>
                    </a:lnTo>
                    <a:lnTo>
                      <a:pt x="43"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75" name="Freeform 49"/>
              <p:cNvSpPr>
                <a:spLocks/>
              </p:cNvSpPr>
              <p:nvPr/>
            </p:nvSpPr>
            <p:spPr bwMode="auto">
              <a:xfrm>
                <a:off x="2550" y="1714"/>
                <a:ext cx="38" cy="93"/>
              </a:xfrm>
              <a:custGeom>
                <a:avLst/>
                <a:gdLst>
                  <a:gd name="T0" fmla="*/ 0 w 38"/>
                  <a:gd name="T1" fmla="*/ 93 h 93"/>
                  <a:gd name="T2" fmla="*/ 21 w 38"/>
                  <a:gd name="T3" fmla="*/ 47 h 93"/>
                  <a:gd name="T4" fmla="*/ 38 w 38"/>
                  <a:gd name="T5" fmla="*/ 0 h 93"/>
                </a:gdLst>
                <a:ahLst/>
                <a:cxnLst>
                  <a:cxn ang="0">
                    <a:pos x="T0" y="T1"/>
                  </a:cxn>
                  <a:cxn ang="0">
                    <a:pos x="T2" y="T3"/>
                  </a:cxn>
                  <a:cxn ang="0">
                    <a:pos x="T4" y="T5"/>
                  </a:cxn>
                </a:cxnLst>
                <a:rect l="0" t="0" r="r" b="b"/>
                <a:pathLst>
                  <a:path w="38" h="93">
                    <a:moveTo>
                      <a:pt x="0" y="93"/>
                    </a:moveTo>
                    <a:lnTo>
                      <a:pt x="21" y="47"/>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76" name="Freeform 50"/>
              <p:cNvSpPr>
                <a:spLocks/>
              </p:cNvSpPr>
              <p:nvPr/>
            </p:nvSpPr>
            <p:spPr bwMode="auto">
              <a:xfrm>
                <a:off x="2588" y="1630"/>
                <a:ext cx="38" cy="84"/>
              </a:xfrm>
              <a:custGeom>
                <a:avLst/>
                <a:gdLst>
                  <a:gd name="T0" fmla="*/ 0 w 38"/>
                  <a:gd name="T1" fmla="*/ 84 h 84"/>
                  <a:gd name="T2" fmla="*/ 16 w 38"/>
                  <a:gd name="T3" fmla="*/ 42 h 84"/>
                  <a:gd name="T4" fmla="*/ 38 w 38"/>
                  <a:gd name="T5" fmla="*/ 0 h 84"/>
                </a:gdLst>
                <a:ahLst/>
                <a:cxnLst>
                  <a:cxn ang="0">
                    <a:pos x="T0" y="T1"/>
                  </a:cxn>
                  <a:cxn ang="0">
                    <a:pos x="T2" y="T3"/>
                  </a:cxn>
                  <a:cxn ang="0">
                    <a:pos x="T4" y="T5"/>
                  </a:cxn>
                </a:cxnLst>
                <a:rect l="0" t="0" r="r" b="b"/>
                <a:pathLst>
                  <a:path w="38" h="84">
                    <a:moveTo>
                      <a:pt x="0" y="84"/>
                    </a:moveTo>
                    <a:lnTo>
                      <a:pt x="16" y="42"/>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77" name="Freeform 51"/>
              <p:cNvSpPr>
                <a:spLocks/>
              </p:cNvSpPr>
              <p:nvPr/>
            </p:nvSpPr>
            <p:spPr bwMode="auto">
              <a:xfrm>
                <a:off x="2626" y="1562"/>
                <a:ext cx="42" cy="68"/>
              </a:xfrm>
              <a:custGeom>
                <a:avLst/>
                <a:gdLst>
                  <a:gd name="T0" fmla="*/ 0 w 42"/>
                  <a:gd name="T1" fmla="*/ 68 h 68"/>
                  <a:gd name="T2" fmla="*/ 21 w 42"/>
                  <a:gd name="T3" fmla="*/ 30 h 68"/>
                  <a:gd name="T4" fmla="*/ 42 w 42"/>
                  <a:gd name="T5" fmla="*/ 0 h 68"/>
                </a:gdLst>
                <a:ahLst/>
                <a:cxnLst>
                  <a:cxn ang="0">
                    <a:pos x="T0" y="T1"/>
                  </a:cxn>
                  <a:cxn ang="0">
                    <a:pos x="T2" y="T3"/>
                  </a:cxn>
                  <a:cxn ang="0">
                    <a:pos x="T4" y="T5"/>
                  </a:cxn>
                </a:cxnLst>
                <a:rect l="0" t="0" r="r" b="b"/>
                <a:pathLst>
                  <a:path w="42" h="68">
                    <a:moveTo>
                      <a:pt x="0" y="68"/>
                    </a:moveTo>
                    <a:lnTo>
                      <a:pt x="21" y="30"/>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78" name="Freeform 52"/>
              <p:cNvSpPr>
                <a:spLocks/>
              </p:cNvSpPr>
              <p:nvPr/>
            </p:nvSpPr>
            <p:spPr bwMode="auto">
              <a:xfrm>
                <a:off x="2668" y="1515"/>
                <a:ext cx="38" cy="47"/>
              </a:xfrm>
              <a:custGeom>
                <a:avLst/>
                <a:gdLst>
                  <a:gd name="T0" fmla="*/ 0 w 38"/>
                  <a:gd name="T1" fmla="*/ 47 h 47"/>
                  <a:gd name="T2" fmla="*/ 21 w 38"/>
                  <a:gd name="T3" fmla="*/ 22 h 47"/>
                  <a:gd name="T4" fmla="*/ 38 w 38"/>
                  <a:gd name="T5" fmla="*/ 0 h 47"/>
                </a:gdLst>
                <a:ahLst/>
                <a:cxnLst>
                  <a:cxn ang="0">
                    <a:pos x="T0" y="T1"/>
                  </a:cxn>
                  <a:cxn ang="0">
                    <a:pos x="T2" y="T3"/>
                  </a:cxn>
                  <a:cxn ang="0">
                    <a:pos x="T4" y="T5"/>
                  </a:cxn>
                </a:cxnLst>
                <a:rect l="0" t="0" r="r" b="b"/>
                <a:pathLst>
                  <a:path w="38" h="47">
                    <a:moveTo>
                      <a:pt x="0" y="47"/>
                    </a:moveTo>
                    <a:lnTo>
                      <a:pt x="21" y="22"/>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79" name="Freeform 53"/>
              <p:cNvSpPr>
                <a:spLocks/>
              </p:cNvSpPr>
              <p:nvPr/>
            </p:nvSpPr>
            <p:spPr bwMode="auto">
              <a:xfrm>
                <a:off x="2706" y="1486"/>
                <a:ext cx="38" cy="29"/>
              </a:xfrm>
              <a:custGeom>
                <a:avLst/>
                <a:gdLst>
                  <a:gd name="T0" fmla="*/ 0 w 38"/>
                  <a:gd name="T1" fmla="*/ 29 h 29"/>
                  <a:gd name="T2" fmla="*/ 17 w 38"/>
                  <a:gd name="T3" fmla="*/ 13 h 29"/>
                  <a:gd name="T4" fmla="*/ 38 w 38"/>
                  <a:gd name="T5" fmla="*/ 0 h 29"/>
                </a:gdLst>
                <a:ahLst/>
                <a:cxnLst>
                  <a:cxn ang="0">
                    <a:pos x="T0" y="T1"/>
                  </a:cxn>
                  <a:cxn ang="0">
                    <a:pos x="T2" y="T3"/>
                  </a:cxn>
                  <a:cxn ang="0">
                    <a:pos x="T4" y="T5"/>
                  </a:cxn>
                </a:cxnLst>
                <a:rect l="0" t="0" r="r" b="b"/>
                <a:pathLst>
                  <a:path w="38" h="29">
                    <a:moveTo>
                      <a:pt x="0" y="29"/>
                    </a:moveTo>
                    <a:lnTo>
                      <a:pt x="17" y="13"/>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80" name="Freeform 54"/>
              <p:cNvSpPr>
                <a:spLocks/>
              </p:cNvSpPr>
              <p:nvPr/>
            </p:nvSpPr>
            <p:spPr bwMode="auto">
              <a:xfrm>
                <a:off x="2744" y="1473"/>
                <a:ext cx="38" cy="13"/>
              </a:xfrm>
              <a:custGeom>
                <a:avLst/>
                <a:gdLst>
                  <a:gd name="T0" fmla="*/ 0 w 38"/>
                  <a:gd name="T1" fmla="*/ 13 h 13"/>
                  <a:gd name="T2" fmla="*/ 17 w 38"/>
                  <a:gd name="T3" fmla="*/ 4 h 13"/>
                  <a:gd name="T4" fmla="*/ 38 w 38"/>
                  <a:gd name="T5" fmla="*/ 0 h 13"/>
                </a:gdLst>
                <a:ahLst/>
                <a:cxnLst>
                  <a:cxn ang="0">
                    <a:pos x="T0" y="T1"/>
                  </a:cxn>
                  <a:cxn ang="0">
                    <a:pos x="T2" y="T3"/>
                  </a:cxn>
                  <a:cxn ang="0">
                    <a:pos x="T4" y="T5"/>
                  </a:cxn>
                </a:cxnLst>
                <a:rect l="0" t="0" r="r" b="b"/>
                <a:pathLst>
                  <a:path w="38" h="13">
                    <a:moveTo>
                      <a:pt x="0" y="13"/>
                    </a:moveTo>
                    <a:lnTo>
                      <a:pt x="17" y="4"/>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81" name="Freeform 55"/>
              <p:cNvSpPr>
                <a:spLocks/>
              </p:cNvSpPr>
              <p:nvPr/>
            </p:nvSpPr>
            <p:spPr bwMode="auto">
              <a:xfrm>
                <a:off x="2782" y="1473"/>
                <a:ext cx="42" cy="13"/>
              </a:xfrm>
              <a:custGeom>
                <a:avLst/>
                <a:gdLst>
                  <a:gd name="T0" fmla="*/ 0 w 42"/>
                  <a:gd name="T1" fmla="*/ 0 h 13"/>
                  <a:gd name="T2" fmla="*/ 21 w 42"/>
                  <a:gd name="T3" fmla="*/ 4 h 13"/>
                  <a:gd name="T4" fmla="*/ 42 w 42"/>
                  <a:gd name="T5" fmla="*/ 13 h 13"/>
                </a:gdLst>
                <a:ahLst/>
                <a:cxnLst>
                  <a:cxn ang="0">
                    <a:pos x="T0" y="T1"/>
                  </a:cxn>
                  <a:cxn ang="0">
                    <a:pos x="T2" y="T3"/>
                  </a:cxn>
                  <a:cxn ang="0">
                    <a:pos x="T4" y="T5"/>
                  </a:cxn>
                </a:cxnLst>
                <a:rect l="0" t="0" r="r" b="b"/>
                <a:pathLst>
                  <a:path w="42" h="13">
                    <a:moveTo>
                      <a:pt x="0" y="0"/>
                    </a:moveTo>
                    <a:lnTo>
                      <a:pt x="21" y="4"/>
                    </a:lnTo>
                    <a:lnTo>
                      <a:pt x="42" y="13"/>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82" name="Freeform 56"/>
              <p:cNvSpPr>
                <a:spLocks/>
              </p:cNvSpPr>
              <p:nvPr/>
            </p:nvSpPr>
            <p:spPr bwMode="auto">
              <a:xfrm>
                <a:off x="2824" y="1486"/>
                <a:ext cx="38" cy="29"/>
              </a:xfrm>
              <a:custGeom>
                <a:avLst/>
                <a:gdLst>
                  <a:gd name="T0" fmla="*/ 0 w 38"/>
                  <a:gd name="T1" fmla="*/ 0 h 29"/>
                  <a:gd name="T2" fmla="*/ 21 w 38"/>
                  <a:gd name="T3" fmla="*/ 13 h 29"/>
                  <a:gd name="T4" fmla="*/ 38 w 38"/>
                  <a:gd name="T5" fmla="*/ 29 h 29"/>
                </a:gdLst>
                <a:ahLst/>
                <a:cxnLst>
                  <a:cxn ang="0">
                    <a:pos x="T0" y="T1"/>
                  </a:cxn>
                  <a:cxn ang="0">
                    <a:pos x="T2" y="T3"/>
                  </a:cxn>
                  <a:cxn ang="0">
                    <a:pos x="T4" y="T5"/>
                  </a:cxn>
                </a:cxnLst>
                <a:rect l="0" t="0" r="r" b="b"/>
                <a:pathLst>
                  <a:path w="38" h="29">
                    <a:moveTo>
                      <a:pt x="0" y="0"/>
                    </a:moveTo>
                    <a:lnTo>
                      <a:pt x="21" y="13"/>
                    </a:lnTo>
                    <a:lnTo>
                      <a:pt x="38" y="29"/>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83" name="Freeform 57"/>
              <p:cNvSpPr>
                <a:spLocks/>
              </p:cNvSpPr>
              <p:nvPr/>
            </p:nvSpPr>
            <p:spPr bwMode="auto">
              <a:xfrm>
                <a:off x="2862" y="1515"/>
                <a:ext cx="38" cy="47"/>
              </a:xfrm>
              <a:custGeom>
                <a:avLst/>
                <a:gdLst>
                  <a:gd name="T0" fmla="*/ 0 w 38"/>
                  <a:gd name="T1" fmla="*/ 0 h 47"/>
                  <a:gd name="T2" fmla="*/ 17 w 38"/>
                  <a:gd name="T3" fmla="*/ 22 h 47"/>
                  <a:gd name="T4" fmla="*/ 38 w 38"/>
                  <a:gd name="T5" fmla="*/ 47 h 47"/>
                </a:gdLst>
                <a:ahLst/>
                <a:cxnLst>
                  <a:cxn ang="0">
                    <a:pos x="T0" y="T1"/>
                  </a:cxn>
                  <a:cxn ang="0">
                    <a:pos x="T2" y="T3"/>
                  </a:cxn>
                  <a:cxn ang="0">
                    <a:pos x="T4" y="T5"/>
                  </a:cxn>
                </a:cxnLst>
                <a:rect l="0" t="0" r="r" b="b"/>
                <a:pathLst>
                  <a:path w="38" h="47">
                    <a:moveTo>
                      <a:pt x="0" y="0"/>
                    </a:moveTo>
                    <a:lnTo>
                      <a:pt x="17" y="22"/>
                    </a:lnTo>
                    <a:lnTo>
                      <a:pt x="38" y="47"/>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84" name="Freeform 58"/>
              <p:cNvSpPr>
                <a:spLocks/>
              </p:cNvSpPr>
              <p:nvPr/>
            </p:nvSpPr>
            <p:spPr bwMode="auto">
              <a:xfrm>
                <a:off x="2900" y="1562"/>
                <a:ext cx="42" cy="68"/>
              </a:xfrm>
              <a:custGeom>
                <a:avLst/>
                <a:gdLst>
                  <a:gd name="T0" fmla="*/ 0 w 42"/>
                  <a:gd name="T1" fmla="*/ 0 h 68"/>
                  <a:gd name="T2" fmla="*/ 21 w 42"/>
                  <a:gd name="T3" fmla="*/ 30 h 68"/>
                  <a:gd name="T4" fmla="*/ 42 w 42"/>
                  <a:gd name="T5" fmla="*/ 68 h 68"/>
                </a:gdLst>
                <a:ahLst/>
                <a:cxnLst>
                  <a:cxn ang="0">
                    <a:pos x="T0" y="T1"/>
                  </a:cxn>
                  <a:cxn ang="0">
                    <a:pos x="T2" y="T3"/>
                  </a:cxn>
                  <a:cxn ang="0">
                    <a:pos x="T4" y="T5"/>
                  </a:cxn>
                </a:cxnLst>
                <a:rect l="0" t="0" r="r" b="b"/>
                <a:pathLst>
                  <a:path w="42" h="68">
                    <a:moveTo>
                      <a:pt x="0" y="0"/>
                    </a:moveTo>
                    <a:lnTo>
                      <a:pt x="21" y="30"/>
                    </a:lnTo>
                    <a:lnTo>
                      <a:pt x="42" y="68"/>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85" name="Freeform 59"/>
              <p:cNvSpPr>
                <a:spLocks/>
              </p:cNvSpPr>
              <p:nvPr/>
            </p:nvSpPr>
            <p:spPr bwMode="auto">
              <a:xfrm>
                <a:off x="2942" y="1630"/>
                <a:ext cx="39" cy="84"/>
              </a:xfrm>
              <a:custGeom>
                <a:avLst/>
                <a:gdLst>
                  <a:gd name="T0" fmla="*/ 0 w 39"/>
                  <a:gd name="T1" fmla="*/ 0 h 84"/>
                  <a:gd name="T2" fmla="*/ 22 w 39"/>
                  <a:gd name="T3" fmla="*/ 42 h 84"/>
                  <a:gd name="T4" fmla="*/ 39 w 39"/>
                  <a:gd name="T5" fmla="*/ 84 h 84"/>
                </a:gdLst>
                <a:ahLst/>
                <a:cxnLst>
                  <a:cxn ang="0">
                    <a:pos x="T0" y="T1"/>
                  </a:cxn>
                  <a:cxn ang="0">
                    <a:pos x="T2" y="T3"/>
                  </a:cxn>
                  <a:cxn ang="0">
                    <a:pos x="T4" y="T5"/>
                  </a:cxn>
                </a:cxnLst>
                <a:rect l="0" t="0" r="r" b="b"/>
                <a:pathLst>
                  <a:path w="39" h="84">
                    <a:moveTo>
                      <a:pt x="0" y="0"/>
                    </a:moveTo>
                    <a:lnTo>
                      <a:pt x="22" y="42"/>
                    </a:lnTo>
                    <a:lnTo>
                      <a:pt x="39" y="84"/>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86" name="Freeform 60"/>
              <p:cNvSpPr>
                <a:spLocks/>
              </p:cNvSpPr>
              <p:nvPr/>
            </p:nvSpPr>
            <p:spPr bwMode="auto">
              <a:xfrm>
                <a:off x="2981" y="1714"/>
                <a:ext cx="38" cy="93"/>
              </a:xfrm>
              <a:custGeom>
                <a:avLst/>
                <a:gdLst>
                  <a:gd name="T0" fmla="*/ 0 w 38"/>
                  <a:gd name="T1" fmla="*/ 0 h 93"/>
                  <a:gd name="T2" fmla="*/ 16 w 38"/>
                  <a:gd name="T3" fmla="*/ 47 h 93"/>
                  <a:gd name="T4" fmla="*/ 38 w 38"/>
                  <a:gd name="T5" fmla="*/ 93 h 93"/>
                </a:gdLst>
                <a:ahLst/>
                <a:cxnLst>
                  <a:cxn ang="0">
                    <a:pos x="T0" y="T1"/>
                  </a:cxn>
                  <a:cxn ang="0">
                    <a:pos x="T2" y="T3"/>
                  </a:cxn>
                  <a:cxn ang="0">
                    <a:pos x="T4" y="T5"/>
                  </a:cxn>
                </a:cxnLst>
                <a:rect l="0" t="0" r="r" b="b"/>
                <a:pathLst>
                  <a:path w="38" h="93">
                    <a:moveTo>
                      <a:pt x="0" y="0"/>
                    </a:moveTo>
                    <a:lnTo>
                      <a:pt x="16" y="47"/>
                    </a:lnTo>
                    <a:lnTo>
                      <a:pt x="38" y="93"/>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87" name="Freeform 61"/>
              <p:cNvSpPr>
                <a:spLocks/>
              </p:cNvSpPr>
              <p:nvPr/>
            </p:nvSpPr>
            <p:spPr bwMode="auto">
              <a:xfrm>
                <a:off x="3019" y="1807"/>
                <a:ext cx="42" cy="106"/>
              </a:xfrm>
              <a:custGeom>
                <a:avLst/>
                <a:gdLst>
                  <a:gd name="T0" fmla="*/ 0 w 42"/>
                  <a:gd name="T1" fmla="*/ 0 h 106"/>
                  <a:gd name="T2" fmla="*/ 21 w 42"/>
                  <a:gd name="T3" fmla="*/ 51 h 106"/>
                  <a:gd name="T4" fmla="*/ 42 w 42"/>
                  <a:gd name="T5" fmla="*/ 106 h 106"/>
                </a:gdLst>
                <a:ahLst/>
                <a:cxnLst>
                  <a:cxn ang="0">
                    <a:pos x="T0" y="T1"/>
                  </a:cxn>
                  <a:cxn ang="0">
                    <a:pos x="T2" y="T3"/>
                  </a:cxn>
                  <a:cxn ang="0">
                    <a:pos x="T4" y="T5"/>
                  </a:cxn>
                </a:cxnLst>
                <a:rect l="0" t="0" r="r" b="b"/>
                <a:pathLst>
                  <a:path w="42" h="106">
                    <a:moveTo>
                      <a:pt x="0" y="0"/>
                    </a:moveTo>
                    <a:lnTo>
                      <a:pt x="21" y="51"/>
                    </a:lnTo>
                    <a:lnTo>
                      <a:pt x="42" y="106"/>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88" name="Line 62"/>
              <p:cNvSpPr>
                <a:spLocks noChangeShapeType="1"/>
              </p:cNvSpPr>
              <p:nvPr/>
            </p:nvSpPr>
            <p:spPr bwMode="auto">
              <a:xfrm>
                <a:off x="3061" y="1913"/>
                <a:ext cx="38" cy="11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89" name="Freeform 63"/>
              <p:cNvSpPr>
                <a:spLocks/>
              </p:cNvSpPr>
              <p:nvPr/>
            </p:nvSpPr>
            <p:spPr bwMode="auto">
              <a:xfrm>
                <a:off x="3099" y="2027"/>
                <a:ext cx="38" cy="122"/>
              </a:xfrm>
              <a:custGeom>
                <a:avLst/>
                <a:gdLst>
                  <a:gd name="T0" fmla="*/ 0 w 38"/>
                  <a:gd name="T1" fmla="*/ 0 h 122"/>
                  <a:gd name="T2" fmla="*/ 17 w 38"/>
                  <a:gd name="T3" fmla="*/ 59 h 122"/>
                  <a:gd name="T4" fmla="*/ 38 w 38"/>
                  <a:gd name="T5" fmla="*/ 122 h 122"/>
                </a:gdLst>
                <a:ahLst/>
                <a:cxnLst>
                  <a:cxn ang="0">
                    <a:pos x="T0" y="T1"/>
                  </a:cxn>
                  <a:cxn ang="0">
                    <a:pos x="T2" y="T3"/>
                  </a:cxn>
                  <a:cxn ang="0">
                    <a:pos x="T4" y="T5"/>
                  </a:cxn>
                </a:cxnLst>
                <a:rect l="0" t="0" r="r" b="b"/>
                <a:pathLst>
                  <a:path w="38" h="122">
                    <a:moveTo>
                      <a:pt x="0" y="0"/>
                    </a:moveTo>
                    <a:lnTo>
                      <a:pt x="17" y="59"/>
                    </a:lnTo>
                    <a:lnTo>
                      <a:pt x="38" y="122"/>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0" name="Freeform 64"/>
              <p:cNvSpPr>
                <a:spLocks/>
              </p:cNvSpPr>
              <p:nvPr/>
            </p:nvSpPr>
            <p:spPr bwMode="auto">
              <a:xfrm>
                <a:off x="3137" y="2149"/>
                <a:ext cx="42" cy="123"/>
              </a:xfrm>
              <a:custGeom>
                <a:avLst/>
                <a:gdLst>
                  <a:gd name="T0" fmla="*/ 0 w 42"/>
                  <a:gd name="T1" fmla="*/ 0 h 123"/>
                  <a:gd name="T2" fmla="*/ 21 w 42"/>
                  <a:gd name="T3" fmla="*/ 60 h 123"/>
                  <a:gd name="T4" fmla="*/ 42 w 42"/>
                  <a:gd name="T5" fmla="*/ 123 h 123"/>
                </a:gdLst>
                <a:ahLst/>
                <a:cxnLst>
                  <a:cxn ang="0">
                    <a:pos x="T0" y="T1"/>
                  </a:cxn>
                  <a:cxn ang="0">
                    <a:pos x="T2" y="T3"/>
                  </a:cxn>
                  <a:cxn ang="0">
                    <a:pos x="T4" y="T5"/>
                  </a:cxn>
                </a:cxnLst>
                <a:rect l="0" t="0" r="r" b="b"/>
                <a:pathLst>
                  <a:path w="42" h="123">
                    <a:moveTo>
                      <a:pt x="0" y="0"/>
                    </a:moveTo>
                    <a:lnTo>
                      <a:pt x="21" y="60"/>
                    </a:lnTo>
                    <a:lnTo>
                      <a:pt x="42" y="123"/>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1" name="Line 65"/>
              <p:cNvSpPr>
                <a:spLocks noChangeShapeType="1"/>
              </p:cNvSpPr>
              <p:nvPr/>
            </p:nvSpPr>
            <p:spPr bwMode="auto">
              <a:xfrm>
                <a:off x="3179" y="2272"/>
                <a:ext cx="38" cy="123"/>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2" name="Line 66"/>
              <p:cNvSpPr>
                <a:spLocks noChangeShapeType="1"/>
              </p:cNvSpPr>
              <p:nvPr/>
            </p:nvSpPr>
            <p:spPr bwMode="auto">
              <a:xfrm>
                <a:off x="3217" y="2395"/>
                <a:ext cx="38" cy="118"/>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3" name="Freeform 67"/>
              <p:cNvSpPr>
                <a:spLocks/>
              </p:cNvSpPr>
              <p:nvPr/>
            </p:nvSpPr>
            <p:spPr bwMode="auto">
              <a:xfrm>
                <a:off x="3255" y="2513"/>
                <a:ext cx="42" cy="114"/>
              </a:xfrm>
              <a:custGeom>
                <a:avLst/>
                <a:gdLst>
                  <a:gd name="T0" fmla="*/ 0 w 42"/>
                  <a:gd name="T1" fmla="*/ 0 h 114"/>
                  <a:gd name="T2" fmla="*/ 21 w 42"/>
                  <a:gd name="T3" fmla="*/ 59 h 114"/>
                  <a:gd name="T4" fmla="*/ 42 w 42"/>
                  <a:gd name="T5" fmla="*/ 114 h 114"/>
                </a:gdLst>
                <a:ahLst/>
                <a:cxnLst>
                  <a:cxn ang="0">
                    <a:pos x="T0" y="T1"/>
                  </a:cxn>
                  <a:cxn ang="0">
                    <a:pos x="T2" y="T3"/>
                  </a:cxn>
                  <a:cxn ang="0">
                    <a:pos x="T4" y="T5"/>
                  </a:cxn>
                </a:cxnLst>
                <a:rect l="0" t="0" r="r" b="b"/>
                <a:pathLst>
                  <a:path w="42" h="114">
                    <a:moveTo>
                      <a:pt x="0" y="0"/>
                    </a:moveTo>
                    <a:lnTo>
                      <a:pt x="21" y="59"/>
                    </a:lnTo>
                    <a:lnTo>
                      <a:pt x="42" y="114"/>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4" name="Line 68"/>
              <p:cNvSpPr>
                <a:spLocks noChangeShapeType="1"/>
              </p:cNvSpPr>
              <p:nvPr/>
            </p:nvSpPr>
            <p:spPr bwMode="auto">
              <a:xfrm>
                <a:off x="3297" y="2627"/>
                <a:ext cx="38" cy="11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5" name="Freeform 69"/>
              <p:cNvSpPr>
                <a:spLocks/>
              </p:cNvSpPr>
              <p:nvPr/>
            </p:nvSpPr>
            <p:spPr bwMode="auto">
              <a:xfrm>
                <a:off x="3335" y="2737"/>
                <a:ext cx="38" cy="106"/>
              </a:xfrm>
              <a:custGeom>
                <a:avLst/>
                <a:gdLst>
                  <a:gd name="T0" fmla="*/ 0 w 38"/>
                  <a:gd name="T1" fmla="*/ 0 h 106"/>
                  <a:gd name="T2" fmla="*/ 17 w 38"/>
                  <a:gd name="T3" fmla="*/ 55 h 106"/>
                  <a:gd name="T4" fmla="*/ 38 w 38"/>
                  <a:gd name="T5" fmla="*/ 106 h 106"/>
                </a:gdLst>
                <a:ahLst/>
                <a:cxnLst>
                  <a:cxn ang="0">
                    <a:pos x="T0" y="T1"/>
                  </a:cxn>
                  <a:cxn ang="0">
                    <a:pos x="T2" y="T3"/>
                  </a:cxn>
                  <a:cxn ang="0">
                    <a:pos x="T4" y="T5"/>
                  </a:cxn>
                </a:cxnLst>
                <a:rect l="0" t="0" r="r" b="b"/>
                <a:pathLst>
                  <a:path w="38" h="106">
                    <a:moveTo>
                      <a:pt x="0" y="0"/>
                    </a:moveTo>
                    <a:lnTo>
                      <a:pt x="17" y="55"/>
                    </a:lnTo>
                    <a:lnTo>
                      <a:pt x="38" y="106"/>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6" name="Freeform 70"/>
              <p:cNvSpPr>
                <a:spLocks/>
              </p:cNvSpPr>
              <p:nvPr/>
            </p:nvSpPr>
            <p:spPr bwMode="auto">
              <a:xfrm>
                <a:off x="3373" y="2843"/>
                <a:ext cx="43" cy="93"/>
              </a:xfrm>
              <a:custGeom>
                <a:avLst/>
                <a:gdLst>
                  <a:gd name="T0" fmla="*/ 0 w 43"/>
                  <a:gd name="T1" fmla="*/ 0 h 93"/>
                  <a:gd name="T2" fmla="*/ 22 w 43"/>
                  <a:gd name="T3" fmla="*/ 46 h 93"/>
                  <a:gd name="T4" fmla="*/ 43 w 43"/>
                  <a:gd name="T5" fmla="*/ 93 h 93"/>
                </a:gdLst>
                <a:ahLst/>
                <a:cxnLst>
                  <a:cxn ang="0">
                    <a:pos x="T0" y="T1"/>
                  </a:cxn>
                  <a:cxn ang="0">
                    <a:pos x="T2" y="T3"/>
                  </a:cxn>
                  <a:cxn ang="0">
                    <a:pos x="T4" y="T5"/>
                  </a:cxn>
                </a:cxnLst>
                <a:rect l="0" t="0" r="r" b="b"/>
                <a:pathLst>
                  <a:path w="43" h="93">
                    <a:moveTo>
                      <a:pt x="0" y="0"/>
                    </a:moveTo>
                    <a:lnTo>
                      <a:pt x="22" y="46"/>
                    </a:lnTo>
                    <a:lnTo>
                      <a:pt x="43" y="93"/>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7" name="Line 71"/>
              <p:cNvSpPr>
                <a:spLocks noChangeShapeType="1"/>
              </p:cNvSpPr>
              <p:nvPr/>
            </p:nvSpPr>
            <p:spPr bwMode="auto">
              <a:xfrm>
                <a:off x="3416" y="2936"/>
                <a:ext cx="38" cy="8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8" name="Line 72"/>
              <p:cNvSpPr>
                <a:spLocks noChangeShapeType="1"/>
              </p:cNvSpPr>
              <p:nvPr/>
            </p:nvSpPr>
            <p:spPr bwMode="auto">
              <a:xfrm>
                <a:off x="3454" y="3020"/>
                <a:ext cx="38" cy="76"/>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9" name="Freeform 73"/>
              <p:cNvSpPr>
                <a:spLocks/>
              </p:cNvSpPr>
              <p:nvPr/>
            </p:nvSpPr>
            <p:spPr bwMode="auto">
              <a:xfrm>
                <a:off x="3492" y="3096"/>
                <a:ext cx="42" cy="68"/>
              </a:xfrm>
              <a:custGeom>
                <a:avLst/>
                <a:gdLst>
                  <a:gd name="T0" fmla="*/ 0 w 42"/>
                  <a:gd name="T1" fmla="*/ 0 h 68"/>
                  <a:gd name="T2" fmla="*/ 21 w 42"/>
                  <a:gd name="T3" fmla="*/ 34 h 68"/>
                  <a:gd name="T4" fmla="*/ 42 w 42"/>
                  <a:gd name="T5" fmla="*/ 68 h 68"/>
                </a:gdLst>
                <a:ahLst/>
                <a:cxnLst>
                  <a:cxn ang="0">
                    <a:pos x="T0" y="T1"/>
                  </a:cxn>
                  <a:cxn ang="0">
                    <a:pos x="T2" y="T3"/>
                  </a:cxn>
                  <a:cxn ang="0">
                    <a:pos x="T4" y="T5"/>
                  </a:cxn>
                </a:cxnLst>
                <a:rect l="0" t="0" r="r" b="b"/>
                <a:pathLst>
                  <a:path w="42" h="68">
                    <a:moveTo>
                      <a:pt x="0" y="0"/>
                    </a:moveTo>
                    <a:lnTo>
                      <a:pt x="21" y="34"/>
                    </a:lnTo>
                    <a:lnTo>
                      <a:pt x="42" y="68"/>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00" name="Line 74"/>
              <p:cNvSpPr>
                <a:spLocks noChangeShapeType="1"/>
              </p:cNvSpPr>
              <p:nvPr/>
            </p:nvSpPr>
            <p:spPr bwMode="auto">
              <a:xfrm>
                <a:off x="3534" y="3164"/>
                <a:ext cx="38" cy="59"/>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1" name="Line 75"/>
              <p:cNvSpPr>
                <a:spLocks noChangeShapeType="1"/>
              </p:cNvSpPr>
              <p:nvPr/>
            </p:nvSpPr>
            <p:spPr bwMode="auto">
              <a:xfrm>
                <a:off x="3572" y="3223"/>
                <a:ext cx="38" cy="51"/>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2" name="Freeform 76"/>
              <p:cNvSpPr>
                <a:spLocks/>
              </p:cNvSpPr>
              <p:nvPr/>
            </p:nvSpPr>
            <p:spPr bwMode="auto">
              <a:xfrm>
                <a:off x="3610" y="3274"/>
                <a:ext cx="42" cy="42"/>
              </a:xfrm>
              <a:custGeom>
                <a:avLst/>
                <a:gdLst>
                  <a:gd name="T0" fmla="*/ 0 w 42"/>
                  <a:gd name="T1" fmla="*/ 0 h 42"/>
                  <a:gd name="T2" fmla="*/ 21 w 42"/>
                  <a:gd name="T3" fmla="*/ 21 h 42"/>
                  <a:gd name="T4" fmla="*/ 42 w 42"/>
                  <a:gd name="T5" fmla="*/ 42 h 42"/>
                </a:gdLst>
                <a:ahLst/>
                <a:cxnLst>
                  <a:cxn ang="0">
                    <a:pos x="T0" y="T1"/>
                  </a:cxn>
                  <a:cxn ang="0">
                    <a:pos x="T2" y="T3"/>
                  </a:cxn>
                  <a:cxn ang="0">
                    <a:pos x="T4" y="T5"/>
                  </a:cxn>
                </a:cxnLst>
                <a:rect l="0" t="0" r="r" b="b"/>
                <a:pathLst>
                  <a:path w="42" h="42">
                    <a:moveTo>
                      <a:pt x="0" y="0"/>
                    </a:moveTo>
                    <a:lnTo>
                      <a:pt x="21" y="21"/>
                    </a:lnTo>
                    <a:lnTo>
                      <a:pt x="42" y="42"/>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03" name="Freeform 77"/>
              <p:cNvSpPr>
                <a:spLocks/>
              </p:cNvSpPr>
              <p:nvPr/>
            </p:nvSpPr>
            <p:spPr bwMode="auto">
              <a:xfrm>
                <a:off x="3652" y="3316"/>
                <a:ext cx="38" cy="38"/>
              </a:xfrm>
              <a:custGeom>
                <a:avLst/>
                <a:gdLst>
                  <a:gd name="T0" fmla="*/ 0 w 38"/>
                  <a:gd name="T1" fmla="*/ 0 h 38"/>
                  <a:gd name="T2" fmla="*/ 21 w 38"/>
                  <a:gd name="T3" fmla="*/ 21 h 38"/>
                  <a:gd name="T4" fmla="*/ 38 w 38"/>
                  <a:gd name="T5" fmla="*/ 38 h 38"/>
                </a:gdLst>
                <a:ahLst/>
                <a:cxnLst>
                  <a:cxn ang="0">
                    <a:pos x="T0" y="T1"/>
                  </a:cxn>
                  <a:cxn ang="0">
                    <a:pos x="T2" y="T3"/>
                  </a:cxn>
                  <a:cxn ang="0">
                    <a:pos x="T4" y="T5"/>
                  </a:cxn>
                </a:cxnLst>
                <a:rect l="0" t="0" r="r" b="b"/>
                <a:pathLst>
                  <a:path w="38" h="38">
                    <a:moveTo>
                      <a:pt x="0" y="0"/>
                    </a:moveTo>
                    <a:lnTo>
                      <a:pt x="21" y="21"/>
                    </a:lnTo>
                    <a:lnTo>
                      <a:pt x="38" y="38"/>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04" name="Line 78"/>
              <p:cNvSpPr>
                <a:spLocks noChangeShapeType="1"/>
              </p:cNvSpPr>
              <p:nvPr/>
            </p:nvSpPr>
            <p:spPr bwMode="auto">
              <a:xfrm>
                <a:off x="3690" y="3354"/>
                <a:ext cx="38" cy="3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5" name="Freeform 79"/>
              <p:cNvSpPr>
                <a:spLocks/>
              </p:cNvSpPr>
              <p:nvPr/>
            </p:nvSpPr>
            <p:spPr bwMode="auto">
              <a:xfrm>
                <a:off x="3728" y="3384"/>
                <a:ext cx="43" cy="25"/>
              </a:xfrm>
              <a:custGeom>
                <a:avLst/>
                <a:gdLst>
                  <a:gd name="T0" fmla="*/ 0 w 43"/>
                  <a:gd name="T1" fmla="*/ 0 h 25"/>
                  <a:gd name="T2" fmla="*/ 21 w 43"/>
                  <a:gd name="T3" fmla="*/ 12 h 25"/>
                  <a:gd name="T4" fmla="*/ 43 w 43"/>
                  <a:gd name="T5" fmla="*/ 25 h 25"/>
                </a:gdLst>
                <a:ahLst/>
                <a:cxnLst>
                  <a:cxn ang="0">
                    <a:pos x="T0" y="T1"/>
                  </a:cxn>
                  <a:cxn ang="0">
                    <a:pos x="T2" y="T3"/>
                  </a:cxn>
                  <a:cxn ang="0">
                    <a:pos x="T4" y="T5"/>
                  </a:cxn>
                </a:cxnLst>
                <a:rect l="0" t="0" r="r" b="b"/>
                <a:pathLst>
                  <a:path w="43" h="25">
                    <a:moveTo>
                      <a:pt x="0" y="0"/>
                    </a:moveTo>
                    <a:lnTo>
                      <a:pt x="21" y="12"/>
                    </a:lnTo>
                    <a:lnTo>
                      <a:pt x="43" y="25"/>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06" name="Freeform 80"/>
              <p:cNvSpPr>
                <a:spLocks/>
              </p:cNvSpPr>
              <p:nvPr/>
            </p:nvSpPr>
            <p:spPr bwMode="auto">
              <a:xfrm>
                <a:off x="3771" y="3409"/>
                <a:ext cx="38" cy="21"/>
              </a:xfrm>
              <a:custGeom>
                <a:avLst/>
                <a:gdLst>
                  <a:gd name="T0" fmla="*/ 0 w 38"/>
                  <a:gd name="T1" fmla="*/ 0 h 21"/>
                  <a:gd name="T2" fmla="*/ 21 w 38"/>
                  <a:gd name="T3" fmla="*/ 13 h 21"/>
                  <a:gd name="T4" fmla="*/ 38 w 38"/>
                  <a:gd name="T5" fmla="*/ 21 h 21"/>
                </a:gdLst>
                <a:ahLst/>
                <a:cxnLst>
                  <a:cxn ang="0">
                    <a:pos x="T0" y="T1"/>
                  </a:cxn>
                  <a:cxn ang="0">
                    <a:pos x="T2" y="T3"/>
                  </a:cxn>
                  <a:cxn ang="0">
                    <a:pos x="T4" y="T5"/>
                  </a:cxn>
                </a:cxnLst>
                <a:rect l="0" t="0" r="r" b="b"/>
                <a:pathLst>
                  <a:path w="38" h="21">
                    <a:moveTo>
                      <a:pt x="0" y="0"/>
                    </a:moveTo>
                    <a:lnTo>
                      <a:pt x="21" y="13"/>
                    </a:lnTo>
                    <a:lnTo>
                      <a:pt x="38" y="21"/>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07" name="Freeform 81"/>
              <p:cNvSpPr>
                <a:spLocks/>
              </p:cNvSpPr>
              <p:nvPr/>
            </p:nvSpPr>
            <p:spPr bwMode="auto">
              <a:xfrm>
                <a:off x="3809" y="3430"/>
                <a:ext cx="38" cy="13"/>
              </a:xfrm>
              <a:custGeom>
                <a:avLst/>
                <a:gdLst>
                  <a:gd name="T0" fmla="*/ 0 w 38"/>
                  <a:gd name="T1" fmla="*/ 0 h 13"/>
                  <a:gd name="T2" fmla="*/ 17 w 38"/>
                  <a:gd name="T3" fmla="*/ 8 h 13"/>
                  <a:gd name="T4" fmla="*/ 38 w 38"/>
                  <a:gd name="T5" fmla="*/ 13 h 13"/>
                </a:gdLst>
                <a:ahLst/>
                <a:cxnLst>
                  <a:cxn ang="0">
                    <a:pos x="T0" y="T1"/>
                  </a:cxn>
                  <a:cxn ang="0">
                    <a:pos x="T2" y="T3"/>
                  </a:cxn>
                  <a:cxn ang="0">
                    <a:pos x="T4" y="T5"/>
                  </a:cxn>
                </a:cxnLst>
                <a:rect l="0" t="0" r="r" b="b"/>
                <a:pathLst>
                  <a:path w="38" h="13">
                    <a:moveTo>
                      <a:pt x="0" y="0"/>
                    </a:moveTo>
                    <a:lnTo>
                      <a:pt x="17" y="8"/>
                    </a:lnTo>
                    <a:lnTo>
                      <a:pt x="38" y="13"/>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08" name="Freeform 82"/>
              <p:cNvSpPr>
                <a:spLocks/>
              </p:cNvSpPr>
              <p:nvPr/>
            </p:nvSpPr>
            <p:spPr bwMode="auto">
              <a:xfrm>
                <a:off x="3847" y="3443"/>
                <a:ext cx="42" cy="17"/>
              </a:xfrm>
              <a:custGeom>
                <a:avLst/>
                <a:gdLst>
                  <a:gd name="T0" fmla="*/ 0 w 42"/>
                  <a:gd name="T1" fmla="*/ 0 h 17"/>
                  <a:gd name="T2" fmla="*/ 21 w 42"/>
                  <a:gd name="T3" fmla="*/ 8 h 17"/>
                  <a:gd name="T4" fmla="*/ 42 w 42"/>
                  <a:gd name="T5" fmla="*/ 17 h 17"/>
                </a:gdLst>
                <a:ahLst/>
                <a:cxnLst>
                  <a:cxn ang="0">
                    <a:pos x="T0" y="T1"/>
                  </a:cxn>
                  <a:cxn ang="0">
                    <a:pos x="T2" y="T3"/>
                  </a:cxn>
                  <a:cxn ang="0">
                    <a:pos x="T4" y="T5"/>
                  </a:cxn>
                </a:cxnLst>
                <a:rect l="0" t="0" r="r" b="b"/>
                <a:pathLst>
                  <a:path w="42" h="17">
                    <a:moveTo>
                      <a:pt x="0" y="0"/>
                    </a:moveTo>
                    <a:lnTo>
                      <a:pt x="21" y="8"/>
                    </a:lnTo>
                    <a:lnTo>
                      <a:pt x="42" y="17"/>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09" name="Freeform 83"/>
              <p:cNvSpPr>
                <a:spLocks/>
              </p:cNvSpPr>
              <p:nvPr/>
            </p:nvSpPr>
            <p:spPr bwMode="auto">
              <a:xfrm>
                <a:off x="3889" y="3460"/>
                <a:ext cx="38" cy="8"/>
              </a:xfrm>
              <a:custGeom>
                <a:avLst/>
                <a:gdLst>
                  <a:gd name="T0" fmla="*/ 0 w 38"/>
                  <a:gd name="T1" fmla="*/ 0 h 8"/>
                  <a:gd name="T2" fmla="*/ 21 w 38"/>
                  <a:gd name="T3" fmla="*/ 4 h 8"/>
                  <a:gd name="T4" fmla="*/ 38 w 38"/>
                  <a:gd name="T5" fmla="*/ 8 h 8"/>
                </a:gdLst>
                <a:ahLst/>
                <a:cxnLst>
                  <a:cxn ang="0">
                    <a:pos x="T0" y="T1"/>
                  </a:cxn>
                  <a:cxn ang="0">
                    <a:pos x="T2" y="T3"/>
                  </a:cxn>
                  <a:cxn ang="0">
                    <a:pos x="T4" y="T5"/>
                  </a:cxn>
                </a:cxnLst>
                <a:rect l="0" t="0" r="r" b="b"/>
                <a:pathLst>
                  <a:path w="38" h="8">
                    <a:moveTo>
                      <a:pt x="0" y="0"/>
                    </a:moveTo>
                    <a:lnTo>
                      <a:pt x="21" y="4"/>
                    </a:lnTo>
                    <a:lnTo>
                      <a:pt x="38" y="8"/>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10" name="Line 84"/>
              <p:cNvSpPr>
                <a:spLocks noChangeShapeType="1"/>
              </p:cNvSpPr>
              <p:nvPr/>
            </p:nvSpPr>
            <p:spPr bwMode="auto">
              <a:xfrm>
                <a:off x="3927" y="3468"/>
                <a:ext cx="38" cy="9"/>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1" name="Freeform 85"/>
              <p:cNvSpPr>
                <a:spLocks/>
              </p:cNvSpPr>
              <p:nvPr/>
            </p:nvSpPr>
            <p:spPr bwMode="auto">
              <a:xfrm>
                <a:off x="3965" y="3477"/>
                <a:ext cx="42" cy="4"/>
              </a:xfrm>
              <a:custGeom>
                <a:avLst/>
                <a:gdLst>
                  <a:gd name="T0" fmla="*/ 0 w 42"/>
                  <a:gd name="T1" fmla="*/ 0 h 4"/>
                  <a:gd name="T2" fmla="*/ 21 w 42"/>
                  <a:gd name="T3" fmla="*/ 4 h 4"/>
                  <a:gd name="T4" fmla="*/ 42 w 42"/>
                  <a:gd name="T5" fmla="*/ 4 h 4"/>
                </a:gdLst>
                <a:ahLst/>
                <a:cxnLst>
                  <a:cxn ang="0">
                    <a:pos x="T0" y="T1"/>
                  </a:cxn>
                  <a:cxn ang="0">
                    <a:pos x="T2" y="T3"/>
                  </a:cxn>
                  <a:cxn ang="0">
                    <a:pos x="T4" y="T5"/>
                  </a:cxn>
                </a:cxnLst>
                <a:rect l="0" t="0" r="r" b="b"/>
                <a:pathLst>
                  <a:path w="42" h="4">
                    <a:moveTo>
                      <a:pt x="0" y="0"/>
                    </a:moveTo>
                    <a:lnTo>
                      <a:pt x="21" y="4"/>
                    </a:lnTo>
                    <a:lnTo>
                      <a:pt x="42" y="4"/>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12" name="Line 86"/>
              <p:cNvSpPr>
                <a:spLocks noChangeShapeType="1"/>
              </p:cNvSpPr>
              <p:nvPr/>
            </p:nvSpPr>
            <p:spPr bwMode="auto">
              <a:xfrm>
                <a:off x="4007" y="3481"/>
                <a:ext cx="38" cy="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3" name="Line 87"/>
              <p:cNvSpPr>
                <a:spLocks noChangeShapeType="1"/>
              </p:cNvSpPr>
              <p:nvPr/>
            </p:nvSpPr>
            <p:spPr bwMode="auto">
              <a:xfrm>
                <a:off x="4045" y="3485"/>
                <a:ext cx="38" cy="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4" name="Freeform 88"/>
              <p:cNvSpPr>
                <a:spLocks/>
              </p:cNvSpPr>
              <p:nvPr/>
            </p:nvSpPr>
            <p:spPr bwMode="auto">
              <a:xfrm>
                <a:off x="4083" y="3489"/>
                <a:ext cx="43" cy="4"/>
              </a:xfrm>
              <a:custGeom>
                <a:avLst/>
                <a:gdLst>
                  <a:gd name="T0" fmla="*/ 0 w 43"/>
                  <a:gd name="T1" fmla="*/ 0 h 4"/>
                  <a:gd name="T2" fmla="*/ 21 w 43"/>
                  <a:gd name="T3" fmla="*/ 4 h 4"/>
                  <a:gd name="T4" fmla="*/ 43 w 43"/>
                  <a:gd name="T5" fmla="*/ 4 h 4"/>
                </a:gdLst>
                <a:ahLst/>
                <a:cxnLst>
                  <a:cxn ang="0">
                    <a:pos x="T0" y="T1"/>
                  </a:cxn>
                  <a:cxn ang="0">
                    <a:pos x="T2" y="T3"/>
                  </a:cxn>
                  <a:cxn ang="0">
                    <a:pos x="T4" y="T5"/>
                  </a:cxn>
                </a:cxnLst>
                <a:rect l="0" t="0" r="r" b="b"/>
                <a:pathLst>
                  <a:path w="43" h="4">
                    <a:moveTo>
                      <a:pt x="0" y="0"/>
                    </a:moveTo>
                    <a:lnTo>
                      <a:pt x="21" y="4"/>
                    </a:lnTo>
                    <a:lnTo>
                      <a:pt x="43" y="4"/>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15" name="Line 89"/>
              <p:cNvSpPr>
                <a:spLocks noChangeShapeType="1"/>
              </p:cNvSpPr>
              <p:nvPr/>
            </p:nvSpPr>
            <p:spPr bwMode="auto">
              <a:xfrm>
                <a:off x="4126" y="3493"/>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6" name="Line 90"/>
              <p:cNvSpPr>
                <a:spLocks noChangeShapeType="1"/>
              </p:cNvSpPr>
              <p:nvPr/>
            </p:nvSpPr>
            <p:spPr bwMode="auto">
              <a:xfrm>
                <a:off x="4164" y="3493"/>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17" name="Freeform 91"/>
              <p:cNvSpPr>
                <a:spLocks/>
              </p:cNvSpPr>
              <p:nvPr/>
            </p:nvSpPr>
            <p:spPr bwMode="auto">
              <a:xfrm>
                <a:off x="4202" y="3493"/>
                <a:ext cx="42" cy="0"/>
              </a:xfrm>
              <a:custGeom>
                <a:avLst/>
                <a:gdLst>
                  <a:gd name="T0" fmla="*/ 0 w 42"/>
                  <a:gd name="T1" fmla="*/ 21 w 42"/>
                  <a:gd name="T2" fmla="*/ 42 w 42"/>
                </a:gdLst>
                <a:ahLst/>
                <a:cxnLst>
                  <a:cxn ang="0">
                    <a:pos x="T0" y="0"/>
                  </a:cxn>
                  <a:cxn ang="0">
                    <a:pos x="T1" y="0"/>
                  </a:cxn>
                  <a:cxn ang="0">
                    <a:pos x="T2" y="0"/>
                  </a:cxn>
                </a:cxnLst>
                <a:rect l="0" t="0" r="r" b="b"/>
                <a:pathLst>
                  <a:path w="42">
                    <a:moveTo>
                      <a:pt x="0" y="0"/>
                    </a:moveTo>
                    <a:lnTo>
                      <a:pt x="21" y="0"/>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18" name="Freeform 92"/>
              <p:cNvSpPr>
                <a:spLocks/>
              </p:cNvSpPr>
              <p:nvPr/>
            </p:nvSpPr>
            <p:spPr bwMode="auto">
              <a:xfrm>
                <a:off x="4244" y="3493"/>
                <a:ext cx="38" cy="5"/>
              </a:xfrm>
              <a:custGeom>
                <a:avLst/>
                <a:gdLst>
                  <a:gd name="T0" fmla="*/ 0 w 38"/>
                  <a:gd name="T1" fmla="*/ 0 h 5"/>
                  <a:gd name="T2" fmla="*/ 21 w 38"/>
                  <a:gd name="T3" fmla="*/ 0 h 5"/>
                  <a:gd name="T4" fmla="*/ 38 w 38"/>
                  <a:gd name="T5" fmla="*/ 5 h 5"/>
                </a:gdLst>
                <a:ahLst/>
                <a:cxnLst>
                  <a:cxn ang="0">
                    <a:pos x="T0" y="T1"/>
                  </a:cxn>
                  <a:cxn ang="0">
                    <a:pos x="T2" y="T3"/>
                  </a:cxn>
                  <a:cxn ang="0">
                    <a:pos x="T4" y="T5"/>
                  </a:cxn>
                </a:cxnLst>
                <a:rect l="0" t="0" r="r" b="b"/>
                <a:pathLst>
                  <a:path w="38" h="5">
                    <a:moveTo>
                      <a:pt x="0" y="0"/>
                    </a:moveTo>
                    <a:lnTo>
                      <a:pt x="21" y="0"/>
                    </a:lnTo>
                    <a:lnTo>
                      <a:pt x="38" y="5"/>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19" name="Line 93"/>
              <p:cNvSpPr>
                <a:spLocks noChangeShapeType="1"/>
              </p:cNvSpPr>
              <p:nvPr/>
            </p:nvSpPr>
            <p:spPr bwMode="auto">
              <a:xfrm>
                <a:off x="4282"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0" name="Freeform 94"/>
              <p:cNvSpPr>
                <a:spLocks/>
              </p:cNvSpPr>
              <p:nvPr/>
            </p:nvSpPr>
            <p:spPr bwMode="auto">
              <a:xfrm>
                <a:off x="4320" y="3498"/>
                <a:ext cx="42" cy="0"/>
              </a:xfrm>
              <a:custGeom>
                <a:avLst/>
                <a:gdLst>
                  <a:gd name="T0" fmla="*/ 0 w 42"/>
                  <a:gd name="T1" fmla="*/ 21 w 42"/>
                  <a:gd name="T2" fmla="*/ 42 w 42"/>
                </a:gdLst>
                <a:ahLst/>
                <a:cxnLst>
                  <a:cxn ang="0">
                    <a:pos x="T0" y="0"/>
                  </a:cxn>
                  <a:cxn ang="0">
                    <a:pos x="T1" y="0"/>
                  </a:cxn>
                  <a:cxn ang="0">
                    <a:pos x="T2" y="0"/>
                  </a:cxn>
                </a:cxnLst>
                <a:rect l="0" t="0" r="r" b="b"/>
                <a:pathLst>
                  <a:path w="42">
                    <a:moveTo>
                      <a:pt x="0" y="0"/>
                    </a:moveTo>
                    <a:lnTo>
                      <a:pt x="21" y="0"/>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21" name="Line 95"/>
              <p:cNvSpPr>
                <a:spLocks noChangeShapeType="1"/>
              </p:cNvSpPr>
              <p:nvPr/>
            </p:nvSpPr>
            <p:spPr bwMode="auto">
              <a:xfrm>
                <a:off x="4362"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2" name="Line 96"/>
              <p:cNvSpPr>
                <a:spLocks noChangeShapeType="1"/>
              </p:cNvSpPr>
              <p:nvPr/>
            </p:nvSpPr>
            <p:spPr bwMode="auto">
              <a:xfrm>
                <a:off x="4400"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3" name="Freeform 97"/>
              <p:cNvSpPr>
                <a:spLocks/>
              </p:cNvSpPr>
              <p:nvPr/>
            </p:nvSpPr>
            <p:spPr bwMode="auto">
              <a:xfrm>
                <a:off x="4438" y="3498"/>
                <a:ext cx="42" cy="0"/>
              </a:xfrm>
              <a:custGeom>
                <a:avLst/>
                <a:gdLst>
                  <a:gd name="T0" fmla="*/ 0 w 42"/>
                  <a:gd name="T1" fmla="*/ 21 w 42"/>
                  <a:gd name="T2" fmla="*/ 42 w 42"/>
                </a:gdLst>
                <a:ahLst/>
                <a:cxnLst>
                  <a:cxn ang="0">
                    <a:pos x="T0" y="0"/>
                  </a:cxn>
                  <a:cxn ang="0">
                    <a:pos x="T1" y="0"/>
                  </a:cxn>
                  <a:cxn ang="0">
                    <a:pos x="T2" y="0"/>
                  </a:cxn>
                </a:cxnLst>
                <a:rect l="0" t="0" r="r" b="b"/>
                <a:pathLst>
                  <a:path w="42">
                    <a:moveTo>
                      <a:pt x="0" y="0"/>
                    </a:moveTo>
                    <a:lnTo>
                      <a:pt x="21" y="0"/>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24" name="Line 98"/>
              <p:cNvSpPr>
                <a:spLocks noChangeShapeType="1"/>
              </p:cNvSpPr>
              <p:nvPr/>
            </p:nvSpPr>
            <p:spPr bwMode="auto">
              <a:xfrm>
                <a:off x="4480"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5" name="Line 99"/>
              <p:cNvSpPr>
                <a:spLocks noChangeShapeType="1"/>
              </p:cNvSpPr>
              <p:nvPr/>
            </p:nvSpPr>
            <p:spPr bwMode="auto">
              <a:xfrm>
                <a:off x="4518" y="3498"/>
                <a:ext cx="39"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26" name="Line 100"/>
              <p:cNvSpPr>
                <a:spLocks noChangeShapeType="1"/>
              </p:cNvSpPr>
              <p:nvPr/>
            </p:nvSpPr>
            <p:spPr bwMode="auto">
              <a:xfrm>
                <a:off x="787" y="3499"/>
                <a:ext cx="39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22" name="Line 101"/>
            <p:cNvSpPr>
              <a:spLocks noChangeShapeType="1"/>
            </p:cNvSpPr>
            <p:nvPr/>
          </p:nvSpPr>
          <p:spPr bwMode="auto">
            <a:xfrm>
              <a:off x="4445000" y="1241440"/>
              <a:ext cx="0" cy="32686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 name="Text Box 102"/>
            <p:cNvSpPr txBox="1">
              <a:spLocks noChangeArrowheads="1"/>
            </p:cNvSpPr>
            <p:nvPr/>
          </p:nvSpPr>
          <p:spPr bwMode="auto">
            <a:xfrm>
              <a:off x="4157662" y="4438650"/>
              <a:ext cx="52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42</a:t>
              </a:r>
              <a:endParaRPr lang="en-US" altLang="en-US"/>
            </a:p>
          </p:txBody>
        </p:sp>
        <p:sp>
          <p:nvSpPr>
            <p:cNvPr id="124" name="Line 103"/>
            <p:cNvSpPr>
              <a:spLocks noChangeShapeType="1"/>
            </p:cNvSpPr>
            <p:nvPr/>
          </p:nvSpPr>
          <p:spPr bwMode="auto">
            <a:xfrm flipV="1">
              <a:off x="4803775" y="1751344"/>
              <a:ext cx="0" cy="26873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5" name="Text Box 105"/>
            <p:cNvSpPr txBox="1">
              <a:spLocks noChangeArrowheads="1"/>
            </p:cNvSpPr>
            <p:nvPr/>
          </p:nvSpPr>
          <p:spPr bwMode="auto">
            <a:xfrm>
              <a:off x="5019675" y="49434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126" name="Text Box 106"/>
            <p:cNvSpPr txBox="1">
              <a:spLocks noChangeArrowheads="1"/>
            </p:cNvSpPr>
            <p:nvPr/>
          </p:nvSpPr>
          <p:spPr bwMode="auto">
            <a:xfrm>
              <a:off x="4587875" y="5086350"/>
              <a:ext cx="52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50</a:t>
              </a:r>
              <a:endParaRPr lang="en-US" altLang="en-US"/>
            </a:p>
          </p:txBody>
        </p:sp>
        <p:sp>
          <p:nvSpPr>
            <p:cNvPr id="127" name="Line 108"/>
            <p:cNvSpPr>
              <a:spLocks noChangeShapeType="1"/>
            </p:cNvSpPr>
            <p:nvPr/>
          </p:nvSpPr>
          <p:spPr bwMode="auto">
            <a:xfrm flipV="1">
              <a:off x="4803775" y="4433570"/>
              <a:ext cx="0" cy="5813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8" name="Line 113"/>
            <p:cNvSpPr>
              <a:spLocks noChangeShapeType="1"/>
            </p:cNvSpPr>
            <p:nvPr/>
          </p:nvSpPr>
          <p:spPr bwMode="auto">
            <a:xfrm flipV="1">
              <a:off x="3651250" y="3058162"/>
              <a:ext cx="0" cy="1380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9" name="Text Box 114"/>
            <p:cNvSpPr txBox="1">
              <a:spLocks noChangeArrowheads="1"/>
            </p:cNvSpPr>
            <p:nvPr/>
          </p:nvSpPr>
          <p:spPr bwMode="auto">
            <a:xfrm>
              <a:off x="3435350" y="5086350"/>
              <a:ext cx="52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28</a:t>
              </a:r>
              <a:endParaRPr lang="en-US" altLang="en-US"/>
            </a:p>
          </p:txBody>
        </p:sp>
        <p:sp>
          <p:nvSpPr>
            <p:cNvPr id="130" name="Line 115"/>
            <p:cNvSpPr>
              <a:spLocks noChangeShapeType="1"/>
            </p:cNvSpPr>
            <p:nvPr/>
          </p:nvSpPr>
          <p:spPr bwMode="auto">
            <a:xfrm flipV="1">
              <a:off x="3651250" y="4433570"/>
              <a:ext cx="0" cy="5813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1" name="Text Box 116"/>
            <p:cNvSpPr txBox="1">
              <a:spLocks noChangeArrowheads="1"/>
            </p:cNvSpPr>
            <p:nvPr/>
          </p:nvSpPr>
          <p:spPr bwMode="auto">
            <a:xfrm>
              <a:off x="1828800" y="1944469"/>
              <a:ext cx="16658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dirty="0"/>
                <a:t>&lt; 28 and &lt; 50 </a:t>
              </a:r>
            </a:p>
            <a:p>
              <a:r>
                <a:rPr lang="en-GB" altLang="en-US" dirty="0"/>
                <a:t>(</a:t>
              </a:r>
              <a:r>
                <a:rPr lang="en-GB" altLang="en-US" dirty="0" err="1"/>
                <a:t>i.e</a:t>
              </a:r>
              <a:r>
                <a:rPr lang="en-GB" altLang="en-US" dirty="0"/>
                <a:t> includes 49)</a:t>
              </a:r>
              <a:endParaRPr lang="en-US" altLang="en-US" dirty="0"/>
            </a:p>
          </p:txBody>
        </p:sp>
      </p:grpSp>
      <p:sp>
        <p:nvSpPr>
          <p:cNvPr id="228" name="Text Box 4"/>
          <p:cNvSpPr txBox="1">
            <a:spLocks noChangeArrowheads="1"/>
          </p:cNvSpPr>
          <p:nvPr/>
        </p:nvSpPr>
        <p:spPr bwMode="auto">
          <a:xfrm>
            <a:off x="5359086" y="3810000"/>
            <a:ext cx="3632514" cy="923330"/>
          </a:xfrm>
          <a:prstGeom prst="rect">
            <a:avLst/>
          </a:prstGeom>
          <a:solidFill>
            <a:schemeClr val="bg1">
              <a:lumMod val="95000"/>
            </a:schemeClr>
          </a:solidFill>
          <a:ln>
            <a:noFill/>
          </a:ln>
          <a:effectLst/>
        </p:spPr>
        <p:txBody>
          <a:bodyPr wrap="square">
            <a:spAutoFit/>
          </a:bodyPr>
          <a:lstStyle/>
          <a:p>
            <a:r>
              <a:rPr lang="en-GB" altLang="en-US" dirty="0"/>
              <a:t>so p(days &gt;28 and &lt;50) </a:t>
            </a:r>
          </a:p>
          <a:p>
            <a:r>
              <a:rPr lang="en-GB" altLang="en-US" dirty="0"/>
              <a:t>	= 0.7157 - 0.1587</a:t>
            </a:r>
          </a:p>
          <a:p>
            <a:r>
              <a:rPr lang="en-GB" altLang="en-US" dirty="0"/>
              <a:t>	= 0.557</a:t>
            </a:r>
          </a:p>
        </p:txBody>
      </p:sp>
      <p:sp>
        <p:nvSpPr>
          <p:cNvPr id="229" name="Text Box 4"/>
          <p:cNvSpPr txBox="1">
            <a:spLocks noChangeArrowheads="1"/>
          </p:cNvSpPr>
          <p:nvPr/>
        </p:nvSpPr>
        <p:spPr bwMode="auto">
          <a:xfrm>
            <a:off x="5359086" y="3372683"/>
            <a:ext cx="3632514" cy="369332"/>
          </a:xfrm>
          <a:prstGeom prst="rect">
            <a:avLst/>
          </a:prstGeom>
          <a:solidFill>
            <a:schemeClr val="bg1">
              <a:lumMod val="95000"/>
            </a:schemeClr>
          </a:solidFill>
          <a:ln>
            <a:noFill/>
          </a:ln>
          <a:effectLst/>
        </p:spPr>
        <p:txBody>
          <a:bodyPr wrap="square">
            <a:spAutoFit/>
          </a:bodyPr>
          <a:lstStyle/>
          <a:p>
            <a:r>
              <a:rPr lang="en-GB" altLang="en-US" b="1" dirty="0"/>
              <a:t>p(days&lt;50) = p(z&lt;0.57) </a:t>
            </a:r>
            <a:r>
              <a:rPr lang="en-GB" altLang="en-US" dirty="0"/>
              <a:t>=</a:t>
            </a:r>
            <a:r>
              <a:rPr lang="en-GB" altLang="en-US" b="1" dirty="0"/>
              <a:t> 0.7157</a:t>
            </a:r>
            <a:endParaRPr lang="en-GB" altLang="en-US" b="1" dirty="0">
              <a:solidFill>
                <a:srgbClr val="333399"/>
              </a:solidFill>
            </a:endParaRPr>
          </a:p>
        </p:txBody>
      </p:sp>
      <p:sp>
        <p:nvSpPr>
          <p:cNvPr id="230" name="Text Box 4"/>
          <p:cNvSpPr txBox="1">
            <a:spLocks noChangeArrowheads="1"/>
          </p:cNvSpPr>
          <p:nvPr/>
        </p:nvSpPr>
        <p:spPr bwMode="auto">
          <a:xfrm>
            <a:off x="5359086" y="2638425"/>
            <a:ext cx="3632514" cy="646331"/>
          </a:xfrm>
          <a:prstGeom prst="rect">
            <a:avLst/>
          </a:prstGeom>
          <a:solidFill>
            <a:schemeClr val="bg1">
              <a:lumMod val="95000"/>
            </a:schemeClr>
          </a:solidFill>
          <a:ln>
            <a:noFill/>
          </a:ln>
          <a:effectLst/>
        </p:spPr>
        <p:txBody>
          <a:bodyPr wrap="square">
            <a:spAutoFit/>
          </a:bodyPr>
          <a:lstStyle/>
          <a:p>
            <a:r>
              <a:rPr lang="en-GB" altLang="en-US" dirty="0"/>
              <a:t>So p(z&lt;-1)= 1-0.8413 = 0.1587</a:t>
            </a:r>
          </a:p>
          <a:p>
            <a:r>
              <a:rPr lang="en-GB" altLang="en-US" b="1" dirty="0"/>
              <a:t>i.e. p(days&lt;28) = 0.1587</a:t>
            </a:r>
          </a:p>
        </p:txBody>
      </p:sp>
      <p:sp>
        <p:nvSpPr>
          <p:cNvPr id="231" name="Text Box 4"/>
          <p:cNvSpPr txBox="1">
            <a:spLocks noChangeArrowheads="1"/>
          </p:cNvSpPr>
          <p:nvPr/>
        </p:nvSpPr>
        <p:spPr bwMode="auto">
          <a:xfrm>
            <a:off x="5359086" y="1924883"/>
            <a:ext cx="3632514" cy="646331"/>
          </a:xfrm>
          <a:prstGeom prst="rect">
            <a:avLst/>
          </a:prstGeom>
          <a:solidFill>
            <a:schemeClr val="bg1">
              <a:lumMod val="95000"/>
            </a:schemeClr>
          </a:solidFill>
          <a:ln>
            <a:noFill/>
          </a:ln>
          <a:effectLst/>
        </p:spPr>
        <p:txBody>
          <a:bodyPr wrap="square">
            <a:spAutoFit/>
          </a:bodyPr>
          <a:lstStyle/>
          <a:p>
            <a:r>
              <a:rPr lang="en-GB" altLang="en-US" dirty="0"/>
              <a:t>p(</a:t>
            </a:r>
            <a:r>
              <a:rPr lang="en-GB" altLang="en-US" i="1" dirty="0">
                <a:latin typeface="Times New Roman" pitchFamily="18" charset="0"/>
              </a:rPr>
              <a:t>z</a:t>
            </a:r>
            <a:r>
              <a:rPr lang="en-GB" altLang="en-US" dirty="0"/>
              <a:t>&lt;-1) = p(</a:t>
            </a:r>
            <a:r>
              <a:rPr lang="en-GB" altLang="en-US" i="1" dirty="0">
                <a:latin typeface="Times New Roman" pitchFamily="18" charset="0"/>
              </a:rPr>
              <a:t>z</a:t>
            </a:r>
            <a:r>
              <a:rPr lang="en-GB" altLang="en-US" dirty="0"/>
              <a:t>&gt;1)= 1-p(</a:t>
            </a:r>
            <a:r>
              <a:rPr lang="en-GB" altLang="en-US" i="1" dirty="0">
                <a:latin typeface="Times New Roman" pitchFamily="18" charset="0"/>
              </a:rPr>
              <a:t>z</a:t>
            </a:r>
            <a:r>
              <a:rPr lang="en-GB" altLang="en-US" dirty="0"/>
              <a:t>&lt;1)</a:t>
            </a:r>
          </a:p>
          <a:p>
            <a:r>
              <a:rPr lang="en-GB" altLang="en-US" dirty="0"/>
              <a:t>p(</a:t>
            </a:r>
            <a:r>
              <a:rPr lang="en-GB" altLang="en-US" i="1" dirty="0">
                <a:latin typeface="Times New Roman" pitchFamily="18" charset="0"/>
              </a:rPr>
              <a:t>z</a:t>
            </a:r>
            <a:r>
              <a:rPr lang="en-GB" altLang="en-US" dirty="0"/>
              <a:t>&lt;1) = 0.8413</a:t>
            </a:r>
          </a:p>
        </p:txBody>
      </p:sp>
      <p:sp>
        <p:nvSpPr>
          <p:cNvPr id="232" name="Text Box 4"/>
          <p:cNvSpPr txBox="1">
            <a:spLocks noChangeArrowheads="1"/>
          </p:cNvSpPr>
          <p:nvPr/>
        </p:nvSpPr>
        <p:spPr bwMode="auto">
          <a:xfrm>
            <a:off x="5359086" y="1219200"/>
            <a:ext cx="3632514" cy="646331"/>
          </a:xfrm>
          <a:prstGeom prst="rect">
            <a:avLst/>
          </a:prstGeom>
          <a:solidFill>
            <a:schemeClr val="bg1">
              <a:lumMod val="95000"/>
            </a:schemeClr>
          </a:solidFill>
          <a:ln>
            <a:noFill/>
          </a:ln>
          <a:effectLst/>
        </p:spPr>
        <p:txBody>
          <a:bodyPr wrap="square">
            <a:spAutoFit/>
          </a:bodyPr>
          <a:lstStyle/>
          <a:p>
            <a:r>
              <a:rPr lang="en-GB" altLang="en-US" dirty="0"/>
              <a:t>28 days is a value ((28-42)/14)= -1 </a:t>
            </a:r>
            <a:r>
              <a:rPr lang="en-GB" altLang="en-US" dirty="0" err="1"/>
              <a:t>sd</a:t>
            </a:r>
            <a:r>
              <a:rPr lang="en-GB" altLang="en-US" dirty="0"/>
              <a:t> below the mean</a:t>
            </a:r>
            <a:endParaRPr lang="en-US" altLang="en-US" dirty="0"/>
          </a:p>
        </p:txBody>
      </p:sp>
      <p:sp>
        <p:nvSpPr>
          <p:cNvPr id="233" name="Text Box 4"/>
          <p:cNvSpPr txBox="1">
            <a:spLocks noChangeArrowheads="1"/>
          </p:cNvSpPr>
          <p:nvPr/>
        </p:nvSpPr>
        <p:spPr bwMode="auto">
          <a:xfrm>
            <a:off x="5359086" y="4800600"/>
            <a:ext cx="3632514" cy="646331"/>
          </a:xfrm>
          <a:prstGeom prst="rect">
            <a:avLst/>
          </a:prstGeom>
          <a:solidFill>
            <a:schemeClr val="bg1">
              <a:lumMod val="95000"/>
            </a:schemeClr>
          </a:solidFill>
          <a:ln>
            <a:noFill/>
          </a:ln>
          <a:effectLst/>
        </p:spPr>
        <p:txBody>
          <a:bodyPr wrap="square">
            <a:spAutoFit/>
          </a:bodyPr>
          <a:lstStyle/>
          <a:p>
            <a:r>
              <a:rPr lang="en-GB" altLang="en-US" dirty="0"/>
              <a:t>So </a:t>
            </a:r>
            <a:r>
              <a:rPr lang="en-GB" altLang="en-US" dirty="0">
                <a:solidFill>
                  <a:srgbClr val="333399"/>
                </a:solidFill>
              </a:rPr>
              <a:t>55.7% of customers receive deliveries in 28 to 49 days inclusive</a:t>
            </a:r>
            <a:r>
              <a:rPr lang="en-GB" altLang="en-US" dirty="0"/>
              <a:t>.</a:t>
            </a:r>
            <a:endParaRPr lang="en-US" altLang="en-US" dirty="0"/>
          </a:p>
        </p:txBody>
      </p:sp>
    </p:spTree>
    <p:extLst>
      <p:ext uri="{BB962C8B-B14F-4D97-AF65-F5344CB8AC3E}">
        <p14:creationId xmlns:p14="http://schemas.microsoft.com/office/powerpoint/2010/main" val="208427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2"/>
                                        </p:tgtEl>
                                        <p:attrNameLst>
                                          <p:attrName>style.visibility</p:attrName>
                                        </p:attrNameLst>
                                      </p:cBhvr>
                                      <p:to>
                                        <p:strVal val="visible"/>
                                      </p:to>
                                    </p:set>
                                    <p:animEffect transition="in" filter="fade">
                                      <p:cBhvr>
                                        <p:cTn id="12" dur="500"/>
                                        <p:tgtEl>
                                          <p:spTgt spid="2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1"/>
                                        </p:tgtEl>
                                        <p:attrNameLst>
                                          <p:attrName>style.visibility</p:attrName>
                                        </p:attrNameLst>
                                      </p:cBhvr>
                                      <p:to>
                                        <p:strVal val="visible"/>
                                      </p:to>
                                    </p:set>
                                    <p:animEffect transition="in" filter="fade">
                                      <p:cBhvr>
                                        <p:cTn id="17" dur="500"/>
                                        <p:tgtEl>
                                          <p:spTgt spid="2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0"/>
                                        </p:tgtEl>
                                        <p:attrNameLst>
                                          <p:attrName>style.visibility</p:attrName>
                                        </p:attrNameLst>
                                      </p:cBhvr>
                                      <p:to>
                                        <p:strVal val="visible"/>
                                      </p:to>
                                    </p:set>
                                    <p:animEffect transition="in" filter="fade">
                                      <p:cBhvr>
                                        <p:cTn id="22" dur="500"/>
                                        <p:tgtEl>
                                          <p:spTgt spid="2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9"/>
                                        </p:tgtEl>
                                        <p:attrNameLst>
                                          <p:attrName>style.visibility</p:attrName>
                                        </p:attrNameLst>
                                      </p:cBhvr>
                                      <p:to>
                                        <p:strVal val="visible"/>
                                      </p:to>
                                    </p:set>
                                    <p:animEffect transition="in" filter="fade">
                                      <p:cBhvr>
                                        <p:cTn id="27" dur="500"/>
                                        <p:tgtEl>
                                          <p:spTgt spid="2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8"/>
                                        </p:tgtEl>
                                        <p:attrNameLst>
                                          <p:attrName>style.visibility</p:attrName>
                                        </p:attrNameLst>
                                      </p:cBhvr>
                                      <p:to>
                                        <p:strVal val="visible"/>
                                      </p:to>
                                    </p:set>
                                    <p:animEffect transition="in" filter="fade">
                                      <p:cBhvr>
                                        <p:cTn id="32" dur="500"/>
                                        <p:tgtEl>
                                          <p:spTgt spid="2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3"/>
                                        </p:tgtEl>
                                        <p:attrNameLst>
                                          <p:attrName>style.visibility</p:attrName>
                                        </p:attrNameLst>
                                      </p:cBhvr>
                                      <p:to>
                                        <p:strVal val="visible"/>
                                      </p:to>
                                    </p:set>
                                    <p:animEffect transition="in" filter="fade">
                                      <p:cBhvr>
                                        <p:cTn id="37"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animBg="1"/>
      <p:bldP spid="229" grpId="0" animBg="1"/>
      <p:bldP spid="230" grpId="0" animBg="1"/>
      <p:bldP spid="231" grpId="0" animBg="1"/>
      <p:bldP spid="232" grpId="0" animBg="1"/>
      <p:bldP spid="23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0" name="Text Box 4"/>
          <p:cNvSpPr txBox="1">
            <a:spLocks noChangeArrowheads="1"/>
          </p:cNvSpPr>
          <p:nvPr/>
        </p:nvSpPr>
        <p:spPr bwMode="auto">
          <a:xfrm>
            <a:off x="304800" y="742890"/>
            <a:ext cx="39208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dirty="0"/>
              <a:t>Calculating </a:t>
            </a:r>
            <a:r>
              <a:rPr lang="en-GB" altLang="en-US" sz="2000" i="1" dirty="0"/>
              <a:t>z</a:t>
            </a:r>
            <a:r>
              <a:rPr lang="en-GB" altLang="en-US" sz="2000" dirty="0"/>
              <a:t> for given probabilities</a:t>
            </a:r>
            <a:endParaRPr lang="en-US" altLang="en-US" sz="2000" dirty="0"/>
          </a:p>
        </p:txBody>
      </p:sp>
      <p:pic>
        <p:nvPicPr>
          <p:cNvPr id="2345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9084" y="3084514"/>
            <a:ext cx="3953916" cy="2325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GB" altLang="en-US" dirty="0"/>
              <a:t>Calculating Normal Distribution Probabilities</a:t>
            </a:r>
            <a:endParaRPr lang="en-GB" dirty="0"/>
          </a:p>
        </p:txBody>
      </p:sp>
      <p:sp>
        <p:nvSpPr>
          <p:cNvPr id="5" name="Text Box 5"/>
          <p:cNvSpPr txBox="1">
            <a:spLocks noChangeArrowheads="1"/>
          </p:cNvSpPr>
          <p:nvPr/>
        </p:nvSpPr>
        <p:spPr bwMode="auto">
          <a:xfrm>
            <a:off x="304800" y="1371600"/>
            <a:ext cx="79630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000" dirty="0"/>
              <a:t>p(</a:t>
            </a:r>
            <a:r>
              <a:rPr lang="en-GB" altLang="en-US" sz="2000" i="1" dirty="0"/>
              <a:t>z</a:t>
            </a:r>
            <a:r>
              <a:rPr lang="en-GB" altLang="en-US" sz="2000" dirty="0"/>
              <a:t>&gt;a) = 0.05 can be found by using the tables “backwards”</a:t>
            </a:r>
          </a:p>
        </p:txBody>
      </p:sp>
      <p:sp>
        <p:nvSpPr>
          <p:cNvPr id="6" name="Rectangle 5"/>
          <p:cNvSpPr/>
          <p:nvPr/>
        </p:nvSpPr>
        <p:spPr>
          <a:xfrm>
            <a:off x="304800" y="3550384"/>
            <a:ext cx="4351884" cy="1631216"/>
          </a:xfrm>
          <a:prstGeom prst="rect">
            <a:avLst/>
          </a:prstGeom>
          <a:solidFill>
            <a:schemeClr val="bg2">
              <a:lumMod val="90000"/>
            </a:schemeClr>
          </a:solidFill>
        </p:spPr>
        <p:txBody>
          <a:bodyPr wrap="square">
            <a:spAutoFit/>
          </a:bodyPr>
          <a:lstStyle/>
          <a:p>
            <a:r>
              <a:rPr lang="en-GB" altLang="en-US" sz="2000" dirty="0"/>
              <a:t>Usually </a:t>
            </a:r>
            <a:r>
              <a:rPr lang="en-GB" altLang="en-US" sz="2000" b="1" dirty="0"/>
              <a:t>take the closest</a:t>
            </a:r>
            <a:r>
              <a:rPr lang="en-GB" altLang="en-US" sz="2000" dirty="0"/>
              <a:t>, but if the problem says, for example, p(z&gt;a) is no more than 0.05 then we would use the value which is greater than 0.95 rather than less</a:t>
            </a:r>
            <a:endParaRPr lang="en-US" altLang="en-US" sz="2000" dirty="0"/>
          </a:p>
        </p:txBody>
      </p:sp>
      <p:sp>
        <p:nvSpPr>
          <p:cNvPr id="7" name="Text Box 5"/>
          <p:cNvSpPr txBox="1">
            <a:spLocks noChangeArrowheads="1"/>
          </p:cNvSpPr>
          <p:nvPr/>
        </p:nvSpPr>
        <p:spPr bwMode="auto">
          <a:xfrm>
            <a:off x="304800" y="1752600"/>
            <a:ext cx="79630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000" dirty="0"/>
              <a:t>In the cumulative table we are looking for p(z&lt;a)= 1 – 0.05 = 0.95</a:t>
            </a:r>
          </a:p>
        </p:txBody>
      </p:sp>
      <p:sp>
        <p:nvSpPr>
          <p:cNvPr id="3" name="Rectangle 2"/>
          <p:cNvSpPr/>
          <p:nvPr/>
        </p:nvSpPr>
        <p:spPr>
          <a:xfrm>
            <a:off x="304800" y="2590800"/>
            <a:ext cx="4351884" cy="369332"/>
          </a:xfrm>
          <a:prstGeom prst="rect">
            <a:avLst/>
          </a:prstGeom>
        </p:spPr>
        <p:txBody>
          <a:bodyPr wrap="square">
            <a:spAutoFit/>
          </a:bodyPr>
          <a:lstStyle/>
          <a:p>
            <a:r>
              <a:rPr lang="en-GB" altLang="en-US" dirty="0"/>
              <a:t>Find the nearest match in the tables.</a:t>
            </a:r>
          </a:p>
        </p:txBody>
      </p:sp>
      <p:sp>
        <p:nvSpPr>
          <p:cNvPr id="4" name="Rectangle 3"/>
          <p:cNvSpPr/>
          <p:nvPr/>
        </p:nvSpPr>
        <p:spPr>
          <a:xfrm>
            <a:off x="304800" y="2895600"/>
            <a:ext cx="3976730" cy="369332"/>
          </a:xfrm>
          <a:prstGeom prst="rect">
            <a:avLst/>
          </a:prstGeom>
        </p:spPr>
        <p:txBody>
          <a:bodyPr wrap="none">
            <a:spAutoFit/>
          </a:bodyPr>
          <a:lstStyle/>
          <a:p>
            <a:r>
              <a:rPr lang="en-GB" altLang="en-US" dirty="0"/>
              <a:t>Nearest for 0.95 are 0.9495 and 0.9505</a:t>
            </a:r>
            <a:endParaRPr lang="en-GB" dirty="0"/>
          </a:p>
        </p:txBody>
      </p:sp>
    </p:spTree>
    <p:extLst>
      <p:ext uri="{BB962C8B-B14F-4D97-AF65-F5344CB8AC3E}">
        <p14:creationId xmlns:p14="http://schemas.microsoft.com/office/powerpoint/2010/main" val="305882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3" grpId="0"/>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7BCD0D-9BC6-4A32-910F-F9813CCE4A09}"/>
              </a:ext>
            </a:extLst>
          </p:cNvPr>
          <p:cNvPicPr>
            <a:picLocks noChangeAspect="1"/>
          </p:cNvPicPr>
          <p:nvPr/>
        </p:nvPicPr>
        <p:blipFill>
          <a:blip r:embed="rId2"/>
          <a:stretch>
            <a:fillRect/>
          </a:stretch>
        </p:blipFill>
        <p:spPr>
          <a:xfrm>
            <a:off x="671744" y="383199"/>
            <a:ext cx="7620000" cy="4365356"/>
          </a:xfrm>
          <a:prstGeom prst="rect">
            <a:avLst/>
          </a:prstGeom>
        </p:spPr>
      </p:pic>
      <p:sp>
        <p:nvSpPr>
          <p:cNvPr id="4" name="Rectangle 3">
            <a:extLst>
              <a:ext uri="{FF2B5EF4-FFF2-40B4-BE49-F238E27FC236}">
                <a16:creationId xmlns:a16="http://schemas.microsoft.com/office/drawing/2014/main" id="{AD159054-AC83-4632-AB33-06D8241A2A93}"/>
              </a:ext>
            </a:extLst>
          </p:cNvPr>
          <p:cNvSpPr/>
          <p:nvPr/>
        </p:nvSpPr>
        <p:spPr>
          <a:xfrm>
            <a:off x="834501" y="3810001"/>
            <a:ext cx="4423300" cy="2197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D05830DC-E359-4B9A-8F69-3662DFA9E059}"/>
              </a:ext>
            </a:extLst>
          </p:cNvPr>
          <p:cNvSpPr/>
          <p:nvPr/>
        </p:nvSpPr>
        <p:spPr>
          <a:xfrm rot="5400000">
            <a:off x="3239793" y="2020594"/>
            <a:ext cx="3426414" cy="6096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4103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Question 3</a:t>
            </a:r>
            <a:endParaRPr lang="en-GB" dirty="0"/>
          </a:p>
        </p:txBody>
      </p:sp>
      <p:sp>
        <p:nvSpPr>
          <p:cNvPr id="5" name="Rectangle 4"/>
          <p:cNvSpPr/>
          <p:nvPr/>
        </p:nvSpPr>
        <p:spPr>
          <a:xfrm>
            <a:off x="304800" y="685800"/>
            <a:ext cx="8458200" cy="707886"/>
          </a:xfrm>
          <a:prstGeom prst="rect">
            <a:avLst/>
          </a:prstGeom>
        </p:spPr>
        <p:txBody>
          <a:bodyPr wrap="square">
            <a:spAutoFit/>
          </a:bodyPr>
          <a:lstStyle/>
          <a:p>
            <a:r>
              <a:rPr lang="en-GB" altLang="en-US" sz="2000" dirty="0"/>
              <a:t>To what figure should the delivery promise be amended if </a:t>
            </a:r>
          </a:p>
          <a:p>
            <a:r>
              <a:rPr lang="en-GB" altLang="en-US" sz="2000" dirty="0"/>
              <a:t>it is required that at most 20% of deliveries should be late?</a:t>
            </a:r>
            <a:endParaRPr lang="en-US" altLang="en-US" sz="2000" dirty="0"/>
          </a:p>
        </p:txBody>
      </p:sp>
      <p:sp>
        <p:nvSpPr>
          <p:cNvPr id="7" name="Rectangle 6"/>
          <p:cNvSpPr/>
          <p:nvPr/>
        </p:nvSpPr>
        <p:spPr>
          <a:xfrm>
            <a:off x="7239000" y="152400"/>
            <a:ext cx="1752600" cy="923330"/>
          </a:xfrm>
          <a:prstGeom prst="rect">
            <a:avLst/>
          </a:prstGeom>
          <a:solidFill>
            <a:schemeClr val="accent1">
              <a:lumMod val="20000"/>
              <a:lumOff val="80000"/>
            </a:schemeClr>
          </a:solidFill>
        </p:spPr>
        <p:txBody>
          <a:bodyPr wrap="square">
            <a:spAutoFit/>
          </a:bodyPr>
          <a:lstStyle/>
          <a:p>
            <a:pPr algn="r"/>
            <a:r>
              <a:rPr lang="en-GB" altLang="en-US" dirty="0"/>
              <a:t>80% Promise?</a:t>
            </a:r>
          </a:p>
          <a:p>
            <a:pPr algn="r"/>
            <a:r>
              <a:rPr lang="en-GB" altLang="en-US" dirty="0"/>
              <a:t>Mean 42 days</a:t>
            </a:r>
          </a:p>
          <a:p>
            <a:pPr algn="r"/>
            <a:r>
              <a:rPr lang="en-GB" altLang="en-US" dirty="0"/>
              <a:t>SD 14 days</a:t>
            </a:r>
            <a:r>
              <a:rPr lang="en-US" altLang="en-US" dirty="0"/>
              <a:t> </a:t>
            </a:r>
          </a:p>
        </p:txBody>
      </p:sp>
      <p:pic>
        <p:nvPicPr>
          <p:cNvPr id="3" name="Picture 2">
            <a:extLst>
              <a:ext uri="{FF2B5EF4-FFF2-40B4-BE49-F238E27FC236}">
                <a16:creationId xmlns:a16="http://schemas.microsoft.com/office/drawing/2014/main" id="{1D357974-4C73-5C85-789D-E85B6E5E56AD}"/>
              </a:ext>
            </a:extLst>
          </p:cNvPr>
          <p:cNvPicPr>
            <a:picLocks noChangeAspect="1"/>
          </p:cNvPicPr>
          <p:nvPr/>
        </p:nvPicPr>
        <p:blipFill rotWithShape="1">
          <a:blip r:embed="rId3">
            <a:extLst>
              <a:ext uri="{28A0092B-C50C-407E-A947-70E740481C1C}">
                <a14:useLocalDpi xmlns:a14="http://schemas.microsoft.com/office/drawing/2010/main" val="0"/>
              </a:ext>
            </a:extLst>
          </a:blip>
          <a:srcRect t="1717"/>
          <a:stretch/>
        </p:blipFill>
        <p:spPr>
          <a:xfrm>
            <a:off x="762000" y="1351974"/>
            <a:ext cx="7315200" cy="4012309"/>
          </a:xfrm>
          <a:prstGeom prst="rect">
            <a:avLst/>
          </a:prstGeom>
        </p:spPr>
      </p:pic>
    </p:spTree>
    <p:extLst>
      <p:ext uri="{BB962C8B-B14F-4D97-AF65-F5344CB8AC3E}">
        <p14:creationId xmlns:p14="http://schemas.microsoft.com/office/powerpoint/2010/main" val="6398964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Question 3</a:t>
            </a:r>
            <a:endParaRPr lang="en-GB" dirty="0"/>
          </a:p>
        </p:txBody>
      </p:sp>
      <p:sp>
        <p:nvSpPr>
          <p:cNvPr id="5" name="Rectangle 4"/>
          <p:cNvSpPr/>
          <p:nvPr/>
        </p:nvSpPr>
        <p:spPr>
          <a:xfrm>
            <a:off x="304800" y="685800"/>
            <a:ext cx="8458200" cy="707886"/>
          </a:xfrm>
          <a:prstGeom prst="rect">
            <a:avLst/>
          </a:prstGeom>
        </p:spPr>
        <p:txBody>
          <a:bodyPr wrap="square">
            <a:spAutoFit/>
          </a:bodyPr>
          <a:lstStyle/>
          <a:p>
            <a:r>
              <a:rPr lang="en-GB" altLang="en-US" sz="2000" dirty="0"/>
              <a:t>To what figure should the delivery promise be amended if </a:t>
            </a:r>
          </a:p>
          <a:p>
            <a:r>
              <a:rPr lang="en-GB" altLang="en-US" sz="2000" dirty="0"/>
              <a:t>it is required that at most 20% of deliveries should be late?</a:t>
            </a:r>
            <a:endParaRPr lang="en-US" altLang="en-US" sz="2000" dirty="0"/>
          </a:p>
        </p:txBody>
      </p:sp>
      <p:sp>
        <p:nvSpPr>
          <p:cNvPr id="7" name="Rectangle 6"/>
          <p:cNvSpPr/>
          <p:nvPr/>
        </p:nvSpPr>
        <p:spPr>
          <a:xfrm>
            <a:off x="7239000" y="152400"/>
            <a:ext cx="1752600" cy="923330"/>
          </a:xfrm>
          <a:prstGeom prst="rect">
            <a:avLst/>
          </a:prstGeom>
          <a:solidFill>
            <a:schemeClr val="accent1">
              <a:lumMod val="20000"/>
              <a:lumOff val="80000"/>
            </a:schemeClr>
          </a:solidFill>
        </p:spPr>
        <p:txBody>
          <a:bodyPr wrap="square">
            <a:spAutoFit/>
          </a:bodyPr>
          <a:lstStyle/>
          <a:p>
            <a:pPr algn="r"/>
            <a:r>
              <a:rPr lang="en-GB" altLang="en-US" dirty="0"/>
              <a:t>80% Promise?</a:t>
            </a:r>
          </a:p>
          <a:p>
            <a:pPr algn="r"/>
            <a:r>
              <a:rPr lang="en-GB" altLang="en-US" dirty="0"/>
              <a:t>Mean 42 days</a:t>
            </a:r>
          </a:p>
          <a:p>
            <a:pPr algn="r"/>
            <a:r>
              <a:rPr lang="en-GB" altLang="en-US" dirty="0"/>
              <a:t>SD 14 days</a:t>
            </a:r>
            <a:r>
              <a:rPr lang="en-US" altLang="en-US" dirty="0"/>
              <a:t> </a:t>
            </a:r>
          </a:p>
        </p:txBody>
      </p:sp>
      <p:grpSp>
        <p:nvGrpSpPr>
          <p:cNvPr id="113" name="Group 112"/>
          <p:cNvGrpSpPr/>
          <p:nvPr/>
        </p:nvGrpSpPr>
        <p:grpSpPr>
          <a:xfrm>
            <a:off x="381000" y="2459470"/>
            <a:ext cx="3975579" cy="2950730"/>
            <a:chOff x="1047750" y="1247775"/>
            <a:chExt cx="5735638" cy="3857625"/>
          </a:xfrm>
        </p:grpSpPr>
        <p:grpSp>
          <p:nvGrpSpPr>
            <p:cNvPr id="114" name="Group 5"/>
            <p:cNvGrpSpPr>
              <a:grpSpLocks/>
            </p:cNvGrpSpPr>
            <p:nvPr/>
          </p:nvGrpSpPr>
          <p:grpSpPr bwMode="auto">
            <a:xfrm>
              <a:off x="1047750" y="1247775"/>
              <a:ext cx="5735638" cy="3241675"/>
              <a:chOff x="787" y="1473"/>
              <a:chExt cx="3613" cy="2042"/>
            </a:xfrm>
          </p:grpSpPr>
          <p:sp>
            <p:nvSpPr>
              <p:cNvPr id="230" name="Line 6"/>
              <p:cNvSpPr>
                <a:spLocks noChangeShapeType="1"/>
              </p:cNvSpPr>
              <p:nvPr/>
            </p:nvSpPr>
            <p:spPr bwMode="auto">
              <a:xfrm>
                <a:off x="813" y="1970"/>
                <a:ext cx="0" cy="152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31" name="Line 7"/>
              <p:cNvSpPr>
                <a:spLocks noChangeShapeType="1"/>
              </p:cNvSpPr>
              <p:nvPr/>
            </p:nvSpPr>
            <p:spPr bwMode="auto">
              <a:xfrm flipV="1">
                <a:off x="813" y="3498"/>
                <a:ext cx="0" cy="1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32" name="Line 8"/>
              <p:cNvSpPr>
                <a:spLocks noChangeShapeType="1"/>
              </p:cNvSpPr>
              <p:nvPr/>
            </p:nvSpPr>
            <p:spPr bwMode="auto">
              <a:xfrm flipV="1">
                <a:off x="1206" y="3498"/>
                <a:ext cx="0" cy="1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34" name="Line 10"/>
              <p:cNvSpPr>
                <a:spLocks noChangeShapeType="1"/>
              </p:cNvSpPr>
              <p:nvPr/>
            </p:nvSpPr>
            <p:spPr bwMode="auto">
              <a:xfrm>
                <a:off x="1012"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35" name="Line 11"/>
              <p:cNvSpPr>
                <a:spLocks noChangeShapeType="1"/>
              </p:cNvSpPr>
              <p:nvPr/>
            </p:nvSpPr>
            <p:spPr bwMode="auto">
              <a:xfrm>
                <a:off x="1050"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36" name="Freeform 12"/>
              <p:cNvSpPr>
                <a:spLocks/>
              </p:cNvSpPr>
              <p:nvPr/>
            </p:nvSpPr>
            <p:spPr bwMode="auto">
              <a:xfrm>
                <a:off x="1088" y="3498"/>
                <a:ext cx="42" cy="0"/>
              </a:xfrm>
              <a:custGeom>
                <a:avLst/>
                <a:gdLst>
                  <a:gd name="T0" fmla="*/ 0 w 42"/>
                  <a:gd name="T1" fmla="*/ 21 w 42"/>
                  <a:gd name="T2" fmla="*/ 42 w 42"/>
                </a:gdLst>
                <a:ahLst/>
                <a:cxnLst>
                  <a:cxn ang="0">
                    <a:pos x="T0" y="0"/>
                  </a:cxn>
                  <a:cxn ang="0">
                    <a:pos x="T1" y="0"/>
                  </a:cxn>
                  <a:cxn ang="0">
                    <a:pos x="T2" y="0"/>
                  </a:cxn>
                </a:cxnLst>
                <a:rect l="0" t="0" r="r" b="b"/>
                <a:pathLst>
                  <a:path w="42">
                    <a:moveTo>
                      <a:pt x="0" y="0"/>
                    </a:moveTo>
                    <a:lnTo>
                      <a:pt x="21" y="0"/>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37" name="Line 13"/>
              <p:cNvSpPr>
                <a:spLocks noChangeShapeType="1"/>
              </p:cNvSpPr>
              <p:nvPr/>
            </p:nvSpPr>
            <p:spPr bwMode="auto">
              <a:xfrm>
                <a:off x="1130"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38" name="Line 14"/>
              <p:cNvSpPr>
                <a:spLocks noChangeShapeType="1"/>
              </p:cNvSpPr>
              <p:nvPr/>
            </p:nvSpPr>
            <p:spPr bwMode="auto">
              <a:xfrm>
                <a:off x="1168"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39" name="Freeform 15"/>
              <p:cNvSpPr>
                <a:spLocks/>
              </p:cNvSpPr>
              <p:nvPr/>
            </p:nvSpPr>
            <p:spPr bwMode="auto">
              <a:xfrm>
                <a:off x="1206" y="3498"/>
                <a:ext cx="42" cy="0"/>
              </a:xfrm>
              <a:custGeom>
                <a:avLst/>
                <a:gdLst>
                  <a:gd name="T0" fmla="*/ 0 w 42"/>
                  <a:gd name="T1" fmla="*/ 21 w 42"/>
                  <a:gd name="T2" fmla="*/ 42 w 42"/>
                </a:gdLst>
                <a:ahLst/>
                <a:cxnLst>
                  <a:cxn ang="0">
                    <a:pos x="T0" y="0"/>
                  </a:cxn>
                  <a:cxn ang="0">
                    <a:pos x="T1" y="0"/>
                  </a:cxn>
                  <a:cxn ang="0">
                    <a:pos x="T2" y="0"/>
                  </a:cxn>
                </a:cxnLst>
                <a:rect l="0" t="0" r="r" b="b"/>
                <a:pathLst>
                  <a:path w="42">
                    <a:moveTo>
                      <a:pt x="0" y="0"/>
                    </a:moveTo>
                    <a:lnTo>
                      <a:pt x="21" y="0"/>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40" name="Line 16"/>
              <p:cNvSpPr>
                <a:spLocks noChangeShapeType="1"/>
              </p:cNvSpPr>
              <p:nvPr/>
            </p:nvSpPr>
            <p:spPr bwMode="auto">
              <a:xfrm>
                <a:off x="1248"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1" name="Freeform 17"/>
              <p:cNvSpPr>
                <a:spLocks/>
              </p:cNvSpPr>
              <p:nvPr/>
            </p:nvSpPr>
            <p:spPr bwMode="auto">
              <a:xfrm>
                <a:off x="1286" y="3493"/>
                <a:ext cx="38" cy="5"/>
              </a:xfrm>
              <a:custGeom>
                <a:avLst/>
                <a:gdLst>
                  <a:gd name="T0" fmla="*/ 0 w 38"/>
                  <a:gd name="T1" fmla="*/ 5 h 5"/>
                  <a:gd name="T2" fmla="*/ 17 w 38"/>
                  <a:gd name="T3" fmla="*/ 0 h 5"/>
                  <a:gd name="T4" fmla="*/ 38 w 38"/>
                  <a:gd name="T5" fmla="*/ 0 h 5"/>
                </a:gdLst>
                <a:ahLst/>
                <a:cxnLst>
                  <a:cxn ang="0">
                    <a:pos x="T0" y="T1"/>
                  </a:cxn>
                  <a:cxn ang="0">
                    <a:pos x="T2" y="T3"/>
                  </a:cxn>
                  <a:cxn ang="0">
                    <a:pos x="T4" y="T5"/>
                  </a:cxn>
                </a:cxnLst>
                <a:rect l="0" t="0" r="r" b="b"/>
                <a:pathLst>
                  <a:path w="38" h="5">
                    <a:moveTo>
                      <a:pt x="0" y="5"/>
                    </a:moveTo>
                    <a:lnTo>
                      <a:pt x="17" y="0"/>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42" name="Freeform 18"/>
              <p:cNvSpPr>
                <a:spLocks/>
              </p:cNvSpPr>
              <p:nvPr/>
            </p:nvSpPr>
            <p:spPr bwMode="auto">
              <a:xfrm>
                <a:off x="1324" y="3493"/>
                <a:ext cx="42" cy="0"/>
              </a:xfrm>
              <a:custGeom>
                <a:avLst/>
                <a:gdLst>
                  <a:gd name="T0" fmla="*/ 0 w 42"/>
                  <a:gd name="T1" fmla="*/ 21 w 42"/>
                  <a:gd name="T2" fmla="*/ 42 w 42"/>
                </a:gdLst>
                <a:ahLst/>
                <a:cxnLst>
                  <a:cxn ang="0">
                    <a:pos x="T0" y="0"/>
                  </a:cxn>
                  <a:cxn ang="0">
                    <a:pos x="T1" y="0"/>
                  </a:cxn>
                  <a:cxn ang="0">
                    <a:pos x="T2" y="0"/>
                  </a:cxn>
                </a:cxnLst>
                <a:rect l="0" t="0" r="r" b="b"/>
                <a:pathLst>
                  <a:path w="42">
                    <a:moveTo>
                      <a:pt x="0" y="0"/>
                    </a:moveTo>
                    <a:lnTo>
                      <a:pt x="21" y="0"/>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43" name="Line 19"/>
              <p:cNvSpPr>
                <a:spLocks noChangeShapeType="1"/>
              </p:cNvSpPr>
              <p:nvPr/>
            </p:nvSpPr>
            <p:spPr bwMode="auto">
              <a:xfrm>
                <a:off x="1366" y="3493"/>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4" name="Line 20"/>
              <p:cNvSpPr>
                <a:spLocks noChangeShapeType="1"/>
              </p:cNvSpPr>
              <p:nvPr/>
            </p:nvSpPr>
            <p:spPr bwMode="auto">
              <a:xfrm>
                <a:off x="1404" y="3493"/>
                <a:ext cx="39"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5" name="Freeform 21"/>
              <p:cNvSpPr>
                <a:spLocks/>
              </p:cNvSpPr>
              <p:nvPr/>
            </p:nvSpPr>
            <p:spPr bwMode="auto">
              <a:xfrm>
                <a:off x="1443" y="3489"/>
                <a:ext cx="42" cy="4"/>
              </a:xfrm>
              <a:custGeom>
                <a:avLst/>
                <a:gdLst>
                  <a:gd name="T0" fmla="*/ 0 w 42"/>
                  <a:gd name="T1" fmla="*/ 4 h 4"/>
                  <a:gd name="T2" fmla="*/ 21 w 42"/>
                  <a:gd name="T3" fmla="*/ 4 h 4"/>
                  <a:gd name="T4" fmla="*/ 42 w 42"/>
                  <a:gd name="T5" fmla="*/ 0 h 4"/>
                </a:gdLst>
                <a:ahLst/>
                <a:cxnLst>
                  <a:cxn ang="0">
                    <a:pos x="T0" y="T1"/>
                  </a:cxn>
                  <a:cxn ang="0">
                    <a:pos x="T2" y="T3"/>
                  </a:cxn>
                  <a:cxn ang="0">
                    <a:pos x="T4" y="T5"/>
                  </a:cxn>
                </a:cxnLst>
                <a:rect l="0" t="0" r="r" b="b"/>
                <a:pathLst>
                  <a:path w="42" h="4">
                    <a:moveTo>
                      <a:pt x="0" y="4"/>
                    </a:moveTo>
                    <a:lnTo>
                      <a:pt x="21" y="4"/>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46" name="Line 22"/>
              <p:cNvSpPr>
                <a:spLocks noChangeShapeType="1"/>
              </p:cNvSpPr>
              <p:nvPr/>
            </p:nvSpPr>
            <p:spPr bwMode="auto">
              <a:xfrm flipV="1">
                <a:off x="1485" y="3485"/>
                <a:ext cx="38" cy="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7" name="Line 23"/>
              <p:cNvSpPr>
                <a:spLocks noChangeShapeType="1"/>
              </p:cNvSpPr>
              <p:nvPr/>
            </p:nvSpPr>
            <p:spPr bwMode="auto">
              <a:xfrm flipV="1">
                <a:off x="1523" y="3481"/>
                <a:ext cx="38" cy="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48" name="Freeform 24"/>
              <p:cNvSpPr>
                <a:spLocks/>
              </p:cNvSpPr>
              <p:nvPr/>
            </p:nvSpPr>
            <p:spPr bwMode="auto">
              <a:xfrm>
                <a:off x="1561" y="3477"/>
                <a:ext cx="42" cy="4"/>
              </a:xfrm>
              <a:custGeom>
                <a:avLst/>
                <a:gdLst>
                  <a:gd name="T0" fmla="*/ 0 w 42"/>
                  <a:gd name="T1" fmla="*/ 4 h 4"/>
                  <a:gd name="T2" fmla="*/ 21 w 42"/>
                  <a:gd name="T3" fmla="*/ 4 h 4"/>
                  <a:gd name="T4" fmla="*/ 42 w 42"/>
                  <a:gd name="T5" fmla="*/ 0 h 4"/>
                </a:gdLst>
                <a:ahLst/>
                <a:cxnLst>
                  <a:cxn ang="0">
                    <a:pos x="T0" y="T1"/>
                  </a:cxn>
                  <a:cxn ang="0">
                    <a:pos x="T2" y="T3"/>
                  </a:cxn>
                  <a:cxn ang="0">
                    <a:pos x="T4" y="T5"/>
                  </a:cxn>
                </a:cxnLst>
                <a:rect l="0" t="0" r="r" b="b"/>
                <a:pathLst>
                  <a:path w="42" h="4">
                    <a:moveTo>
                      <a:pt x="0" y="4"/>
                    </a:moveTo>
                    <a:lnTo>
                      <a:pt x="21" y="4"/>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49" name="Line 25"/>
              <p:cNvSpPr>
                <a:spLocks noChangeShapeType="1"/>
              </p:cNvSpPr>
              <p:nvPr/>
            </p:nvSpPr>
            <p:spPr bwMode="auto">
              <a:xfrm flipV="1">
                <a:off x="1603" y="3468"/>
                <a:ext cx="38" cy="9"/>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0" name="Freeform 26"/>
              <p:cNvSpPr>
                <a:spLocks/>
              </p:cNvSpPr>
              <p:nvPr/>
            </p:nvSpPr>
            <p:spPr bwMode="auto">
              <a:xfrm>
                <a:off x="1641" y="3460"/>
                <a:ext cx="38" cy="8"/>
              </a:xfrm>
              <a:custGeom>
                <a:avLst/>
                <a:gdLst>
                  <a:gd name="T0" fmla="*/ 0 w 38"/>
                  <a:gd name="T1" fmla="*/ 8 h 8"/>
                  <a:gd name="T2" fmla="*/ 17 w 38"/>
                  <a:gd name="T3" fmla="*/ 4 h 8"/>
                  <a:gd name="T4" fmla="*/ 38 w 38"/>
                  <a:gd name="T5" fmla="*/ 0 h 8"/>
                </a:gdLst>
                <a:ahLst/>
                <a:cxnLst>
                  <a:cxn ang="0">
                    <a:pos x="T0" y="T1"/>
                  </a:cxn>
                  <a:cxn ang="0">
                    <a:pos x="T2" y="T3"/>
                  </a:cxn>
                  <a:cxn ang="0">
                    <a:pos x="T4" y="T5"/>
                  </a:cxn>
                </a:cxnLst>
                <a:rect l="0" t="0" r="r" b="b"/>
                <a:pathLst>
                  <a:path w="38" h="8">
                    <a:moveTo>
                      <a:pt x="0" y="8"/>
                    </a:moveTo>
                    <a:lnTo>
                      <a:pt x="17" y="4"/>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51" name="Freeform 27"/>
              <p:cNvSpPr>
                <a:spLocks/>
              </p:cNvSpPr>
              <p:nvPr/>
            </p:nvSpPr>
            <p:spPr bwMode="auto">
              <a:xfrm>
                <a:off x="1679" y="3443"/>
                <a:ext cx="42" cy="17"/>
              </a:xfrm>
              <a:custGeom>
                <a:avLst/>
                <a:gdLst>
                  <a:gd name="T0" fmla="*/ 0 w 42"/>
                  <a:gd name="T1" fmla="*/ 17 h 17"/>
                  <a:gd name="T2" fmla="*/ 21 w 42"/>
                  <a:gd name="T3" fmla="*/ 8 h 17"/>
                  <a:gd name="T4" fmla="*/ 42 w 42"/>
                  <a:gd name="T5" fmla="*/ 0 h 17"/>
                </a:gdLst>
                <a:ahLst/>
                <a:cxnLst>
                  <a:cxn ang="0">
                    <a:pos x="T0" y="T1"/>
                  </a:cxn>
                  <a:cxn ang="0">
                    <a:pos x="T2" y="T3"/>
                  </a:cxn>
                  <a:cxn ang="0">
                    <a:pos x="T4" y="T5"/>
                  </a:cxn>
                </a:cxnLst>
                <a:rect l="0" t="0" r="r" b="b"/>
                <a:pathLst>
                  <a:path w="42" h="17">
                    <a:moveTo>
                      <a:pt x="0" y="17"/>
                    </a:moveTo>
                    <a:lnTo>
                      <a:pt x="21" y="8"/>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52" name="Freeform 28"/>
              <p:cNvSpPr>
                <a:spLocks/>
              </p:cNvSpPr>
              <p:nvPr/>
            </p:nvSpPr>
            <p:spPr bwMode="auto">
              <a:xfrm>
                <a:off x="1721" y="3430"/>
                <a:ext cx="38" cy="13"/>
              </a:xfrm>
              <a:custGeom>
                <a:avLst/>
                <a:gdLst>
                  <a:gd name="T0" fmla="*/ 0 w 38"/>
                  <a:gd name="T1" fmla="*/ 13 h 13"/>
                  <a:gd name="T2" fmla="*/ 22 w 38"/>
                  <a:gd name="T3" fmla="*/ 8 h 13"/>
                  <a:gd name="T4" fmla="*/ 38 w 38"/>
                  <a:gd name="T5" fmla="*/ 0 h 13"/>
                </a:gdLst>
                <a:ahLst/>
                <a:cxnLst>
                  <a:cxn ang="0">
                    <a:pos x="T0" y="T1"/>
                  </a:cxn>
                  <a:cxn ang="0">
                    <a:pos x="T2" y="T3"/>
                  </a:cxn>
                  <a:cxn ang="0">
                    <a:pos x="T4" y="T5"/>
                  </a:cxn>
                </a:cxnLst>
                <a:rect l="0" t="0" r="r" b="b"/>
                <a:pathLst>
                  <a:path w="38" h="13">
                    <a:moveTo>
                      <a:pt x="0" y="13"/>
                    </a:moveTo>
                    <a:lnTo>
                      <a:pt x="22" y="8"/>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53" name="Freeform 29"/>
              <p:cNvSpPr>
                <a:spLocks/>
              </p:cNvSpPr>
              <p:nvPr/>
            </p:nvSpPr>
            <p:spPr bwMode="auto">
              <a:xfrm>
                <a:off x="1759" y="3409"/>
                <a:ext cx="38" cy="21"/>
              </a:xfrm>
              <a:custGeom>
                <a:avLst/>
                <a:gdLst>
                  <a:gd name="T0" fmla="*/ 0 w 38"/>
                  <a:gd name="T1" fmla="*/ 21 h 21"/>
                  <a:gd name="T2" fmla="*/ 17 w 38"/>
                  <a:gd name="T3" fmla="*/ 13 h 21"/>
                  <a:gd name="T4" fmla="*/ 38 w 38"/>
                  <a:gd name="T5" fmla="*/ 0 h 21"/>
                </a:gdLst>
                <a:ahLst/>
                <a:cxnLst>
                  <a:cxn ang="0">
                    <a:pos x="T0" y="T1"/>
                  </a:cxn>
                  <a:cxn ang="0">
                    <a:pos x="T2" y="T3"/>
                  </a:cxn>
                  <a:cxn ang="0">
                    <a:pos x="T4" y="T5"/>
                  </a:cxn>
                </a:cxnLst>
                <a:rect l="0" t="0" r="r" b="b"/>
                <a:pathLst>
                  <a:path w="38" h="21">
                    <a:moveTo>
                      <a:pt x="0" y="21"/>
                    </a:moveTo>
                    <a:lnTo>
                      <a:pt x="17" y="13"/>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54" name="Freeform 30"/>
              <p:cNvSpPr>
                <a:spLocks/>
              </p:cNvSpPr>
              <p:nvPr/>
            </p:nvSpPr>
            <p:spPr bwMode="auto">
              <a:xfrm>
                <a:off x="1797" y="3384"/>
                <a:ext cx="43" cy="25"/>
              </a:xfrm>
              <a:custGeom>
                <a:avLst/>
                <a:gdLst>
                  <a:gd name="T0" fmla="*/ 0 w 43"/>
                  <a:gd name="T1" fmla="*/ 25 h 25"/>
                  <a:gd name="T2" fmla="*/ 22 w 43"/>
                  <a:gd name="T3" fmla="*/ 12 h 25"/>
                  <a:gd name="T4" fmla="*/ 43 w 43"/>
                  <a:gd name="T5" fmla="*/ 0 h 25"/>
                </a:gdLst>
                <a:ahLst/>
                <a:cxnLst>
                  <a:cxn ang="0">
                    <a:pos x="T0" y="T1"/>
                  </a:cxn>
                  <a:cxn ang="0">
                    <a:pos x="T2" y="T3"/>
                  </a:cxn>
                  <a:cxn ang="0">
                    <a:pos x="T4" y="T5"/>
                  </a:cxn>
                </a:cxnLst>
                <a:rect l="0" t="0" r="r" b="b"/>
                <a:pathLst>
                  <a:path w="43" h="25">
                    <a:moveTo>
                      <a:pt x="0" y="25"/>
                    </a:moveTo>
                    <a:lnTo>
                      <a:pt x="22" y="12"/>
                    </a:lnTo>
                    <a:lnTo>
                      <a:pt x="43"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55" name="Line 31"/>
              <p:cNvSpPr>
                <a:spLocks noChangeShapeType="1"/>
              </p:cNvSpPr>
              <p:nvPr/>
            </p:nvSpPr>
            <p:spPr bwMode="auto">
              <a:xfrm flipV="1">
                <a:off x="1840" y="3354"/>
                <a:ext cx="38" cy="3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6" name="Freeform 32"/>
              <p:cNvSpPr>
                <a:spLocks/>
              </p:cNvSpPr>
              <p:nvPr/>
            </p:nvSpPr>
            <p:spPr bwMode="auto">
              <a:xfrm>
                <a:off x="1878" y="3316"/>
                <a:ext cx="38" cy="38"/>
              </a:xfrm>
              <a:custGeom>
                <a:avLst/>
                <a:gdLst>
                  <a:gd name="T0" fmla="*/ 0 w 38"/>
                  <a:gd name="T1" fmla="*/ 38 h 38"/>
                  <a:gd name="T2" fmla="*/ 17 w 38"/>
                  <a:gd name="T3" fmla="*/ 21 h 38"/>
                  <a:gd name="T4" fmla="*/ 38 w 38"/>
                  <a:gd name="T5" fmla="*/ 0 h 38"/>
                </a:gdLst>
                <a:ahLst/>
                <a:cxnLst>
                  <a:cxn ang="0">
                    <a:pos x="T0" y="T1"/>
                  </a:cxn>
                  <a:cxn ang="0">
                    <a:pos x="T2" y="T3"/>
                  </a:cxn>
                  <a:cxn ang="0">
                    <a:pos x="T4" y="T5"/>
                  </a:cxn>
                </a:cxnLst>
                <a:rect l="0" t="0" r="r" b="b"/>
                <a:pathLst>
                  <a:path w="38" h="38">
                    <a:moveTo>
                      <a:pt x="0" y="38"/>
                    </a:moveTo>
                    <a:lnTo>
                      <a:pt x="17" y="21"/>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57" name="Freeform 33"/>
              <p:cNvSpPr>
                <a:spLocks/>
              </p:cNvSpPr>
              <p:nvPr/>
            </p:nvSpPr>
            <p:spPr bwMode="auto">
              <a:xfrm>
                <a:off x="1916" y="3274"/>
                <a:ext cx="42" cy="42"/>
              </a:xfrm>
              <a:custGeom>
                <a:avLst/>
                <a:gdLst>
                  <a:gd name="T0" fmla="*/ 0 w 42"/>
                  <a:gd name="T1" fmla="*/ 42 h 42"/>
                  <a:gd name="T2" fmla="*/ 21 w 42"/>
                  <a:gd name="T3" fmla="*/ 21 h 42"/>
                  <a:gd name="T4" fmla="*/ 42 w 42"/>
                  <a:gd name="T5" fmla="*/ 0 h 42"/>
                </a:gdLst>
                <a:ahLst/>
                <a:cxnLst>
                  <a:cxn ang="0">
                    <a:pos x="T0" y="T1"/>
                  </a:cxn>
                  <a:cxn ang="0">
                    <a:pos x="T2" y="T3"/>
                  </a:cxn>
                  <a:cxn ang="0">
                    <a:pos x="T4" y="T5"/>
                  </a:cxn>
                </a:cxnLst>
                <a:rect l="0" t="0" r="r" b="b"/>
                <a:pathLst>
                  <a:path w="42" h="42">
                    <a:moveTo>
                      <a:pt x="0" y="42"/>
                    </a:moveTo>
                    <a:lnTo>
                      <a:pt x="21" y="21"/>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58" name="Line 34"/>
              <p:cNvSpPr>
                <a:spLocks noChangeShapeType="1"/>
              </p:cNvSpPr>
              <p:nvPr/>
            </p:nvSpPr>
            <p:spPr bwMode="auto">
              <a:xfrm flipV="1">
                <a:off x="1958" y="3223"/>
                <a:ext cx="38" cy="51"/>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9" name="Line 35"/>
              <p:cNvSpPr>
                <a:spLocks noChangeShapeType="1"/>
              </p:cNvSpPr>
              <p:nvPr/>
            </p:nvSpPr>
            <p:spPr bwMode="auto">
              <a:xfrm flipV="1">
                <a:off x="1996" y="3164"/>
                <a:ext cx="38" cy="59"/>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0" name="Freeform 36"/>
              <p:cNvSpPr>
                <a:spLocks/>
              </p:cNvSpPr>
              <p:nvPr/>
            </p:nvSpPr>
            <p:spPr bwMode="auto">
              <a:xfrm>
                <a:off x="2034" y="3096"/>
                <a:ext cx="42" cy="68"/>
              </a:xfrm>
              <a:custGeom>
                <a:avLst/>
                <a:gdLst>
                  <a:gd name="T0" fmla="*/ 0 w 42"/>
                  <a:gd name="T1" fmla="*/ 68 h 68"/>
                  <a:gd name="T2" fmla="*/ 21 w 42"/>
                  <a:gd name="T3" fmla="*/ 34 h 68"/>
                  <a:gd name="T4" fmla="*/ 42 w 42"/>
                  <a:gd name="T5" fmla="*/ 0 h 68"/>
                </a:gdLst>
                <a:ahLst/>
                <a:cxnLst>
                  <a:cxn ang="0">
                    <a:pos x="T0" y="T1"/>
                  </a:cxn>
                  <a:cxn ang="0">
                    <a:pos x="T2" y="T3"/>
                  </a:cxn>
                  <a:cxn ang="0">
                    <a:pos x="T4" y="T5"/>
                  </a:cxn>
                </a:cxnLst>
                <a:rect l="0" t="0" r="r" b="b"/>
                <a:pathLst>
                  <a:path w="42" h="68">
                    <a:moveTo>
                      <a:pt x="0" y="68"/>
                    </a:moveTo>
                    <a:lnTo>
                      <a:pt x="21" y="34"/>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1" name="Line 37"/>
              <p:cNvSpPr>
                <a:spLocks noChangeShapeType="1"/>
              </p:cNvSpPr>
              <p:nvPr/>
            </p:nvSpPr>
            <p:spPr bwMode="auto">
              <a:xfrm flipV="1">
                <a:off x="2076" y="3020"/>
                <a:ext cx="38" cy="76"/>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2" name="Line 38"/>
              <p:cNvSpPr>
                <a:spLocks noChangeShapeType="1"/>
              </p:cNvSpPr>
              <p:nvPr/>
            </p:nvSpPr>
            <p:spPr bwMode="auto">
              <a:xfrm flipV="1">
                <a:off x="2114" y="2936"/>
                <a:ext cx="38" cy="8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3" name="Freeform 39"/>
              <p:cNvSpPr>
                <a:spLocks/>
              </p:cNvSpPr>
              <p:nvPr/>
            </p:nvSpPr>
            <p:spPr bwMode="auto">
              <a:xfrm>
                <a:off x="2152" y="2843"/>
                <a:ext cx="43" cy="93"/>
              </a:xfrm>
              <a:custGeom>
                <a:avLst/>
                <a:gdLst>
                  <a:gd name="T0" fmla="*/ 0 w 43"/>
                  <a:gd name="T1" fmla="*/ 93 h 93"/>
                  <a:gd name="T2" fmla="*/ 21 w 43"/>
                  <a:gd name="T3" fmla="*/ 46 h 93"/>
                  <a:gd name="T4" fmla="*/ 43 w 43"/>
                  <a:gd name="T5" fmla="*/ 0 h 93"/>
                </a:gdLst>
                <a:ahLst/>
                <a:cxnLst>
                  <a:cxn ang="0">
                    <a:pos x="T0" y="T1"/>
                  </a:cxn>
                  <a:cxn ang="0">
                    <a:pos x="T2" y="T3"/>
                  </a:cxn>
                  <a:cxn ang="0">
                    <a:pos x="T4" y="T5"/>
                  </a:cxn>
                </a:cxnLst>
                <a:rect l="0" t="0" r="r" b="b"/>
                <a:pathLst>
                  <a:path w="43" h="93">
                    <a:moveTo>
                      <a:pt x="0" y="93"/>
                    </a:moveTo>
                    <a:lnTo>
                      <a:pt x="21" y="46"/>
                    </a:lnTo>
                    <a:lnTo>
                      <a:pt x="43"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4" name="Freeform 40"/>
              <p:cNvSpPr>
                <a:spLocks/>
              </p:cNvSpPr>
              <p:nvPr/>
            </p:nvSpPr>
            <p:spPr bwMode="auto">
              <a:xfrm>
                <a:off x="2195" y="2737"/>
                <a:ext cx="38" cy="106"/>
              </a:xfrm>
              <a:custGeom>
                <a:avLst/>
                <a:gdLst>
                  <a:gd name="T0" fmla="*/ 0 w 38"/>
                  <a:gd name="T1" fmla="*/ 106 h 106"/>
                  <a:gd name="T2" fmla="*/ 21 w 38"/>
                  <a:gd name="T3" fmla="*/ 55 h 106"/>
                  <a:gd name="T4" fmla="*/ 38 w 38"/>
                  <a:gd name="T5" fmla="*/ 0 h 106"/>
                </a:gdLst>
                <a:ahLst/>
                <a:cxnLst>
                  <a:cxn ang="0">
                    <a:pos x="T0" y="T1"/>
                  </a:cxn>
                  <a:cxn ang="0">
                    <a:pos x="T2" y="T3"/>
                  </a:cxn>
                  <a:cxn ang="0">
                    <a:pos x="T4" y="T5"/>
                  </a:cxn>
                </a:cxnLst>
                <a:rect l="0" t="0" r="r" b="b"/>
                <a:pathLst>
                  <a:path w="38" h="106">
                    <a:moveTo>
                      <a:pt x="0" y="106"/>
                    </a:moveTo>
                    <a:lnTo>
                      <a:pt x="21" y="55"/>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5" name="Line 41"/>
              <p:cNvSpPr>
                <a:spLocks noChangeShapeType="1"/>
              </p:cNvSpPr>
              <p:nvPr/>
            </p:nvSpPr>
            <p:spPr bwMode="auto">
              <a:xfrm flipV="1">
                <a:off x="2233" y="2627"/>
                <a:ext cx="38" cy="11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6" name="Freeform 42"/>
              <p:cNvSpPr>
                <a:spLocks/>
              </p:cNvSpPr>
              <p:nvPr/>
            </p:nvSpPr>
            <p:spPr bwMode="auto">
              <a:xfrm>
                <a:off x="2271" y="2513"/>
                <a:ext cx="42" cy="114"/>
              </a:xfrm>
              <a:custGeom>
                <a:avLst/>
                <a:gdLst>
                  <a:gd name="T0" fmla="*/ 0 w 42"/>
                  <a:gd name="T1" fmla="*/ 114 h 114"/>
                  <a:gd name="T2" fmla="*/ 21 w 42"/>
                  <a:gd name="T3" fmla="*/ 59 h 114"/>
                  <a:gd name="T4" fmla="*/ 42 w 42"/>
                  <a:gd name="T5" fmla="*/ 0 h 114"/>
                </a:gdLst>
                <a:ahLst/>
                <a:cxnLst>
                  <a:cxn ang="0">
                    <a:pos x="T0" y="T1"/>
                  </a:cxn>
                  <a:cxn ang="0">
                    <a:pos x="T2" y="T3"/>
                  </a:cxn>
                  <a:cxn ang="0">
                    <a:pos x="T4" y="T5"/>
                  </a:cxn>
                </a:cxnLst>
                <a:rect l="0" t="0" r="r" b="b"/>
                <a:pathLst>
                  <a:path w="42" h="114">
                    <a:moveTo>
                      <a:pt x="0" y="114"/>
                    </a:moveTo>
                    <a:lnTo>
                      <a:pt x="21" y="59"/>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7" name="Line 43"/>
              <p:cNvSpPr>
                <a:spLocks noChangeShapeType="1"/>
              </p:cNvSpPr>
              <p:nvPr/>
            </p:nvSpPr>
            <p:spPr bwMode="auto">
              <a:xfrm flipV="1">
                <a:off x="2313" y="2395"/>
                <a:ext cx="38" cy="118"/>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8" name="Line 44"/>
              <p:cNvSpPr>
                <a:spLocks noChangeShapeType="1"/>
              </p:cNvSpPr>
              <p:nvPr/>
            </p:nvSpPr>
            <p:spPr bwMode="auto">
              <a:xfrm flipV="1">
                <a:off x="2351" y="2272"/>
                <a:ext cx="38" cy="123"/>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9" name="Freeform 45"/>
              <p:cNvSpPr>
                <a:spLocks/>
              </p:cNvSpPr>
              <p:nvPr/>
            </p:nvSpPr>
            <p:spPr bwMode="auto">
              <a:xfrm>
                <a:off x="2389" y="2149"/>
                <a:ext cx="42" cy="123"/>
              </a:xfrm>
              <a:custGeom>
                <a:avLst/>
                <a:gdLst>
                  <a:gd name="T0" fmla="*/ 0 w 42"/>
                  <a:gd name="T1" fmla="*/ 123 h 123"/>
                  <a:gd name="T2" fmla="*/ 21 w 42"/>
                  <a:gd name="T3" fmla="*/ 60 h 123"/>
                  <a:gd name="T4" fmla="*/ 42 w 42"/>
                  <a:gd name="T5" fmla="*/ 0 h 123"/>
                </a:gdLst>
                <a:ahLst/>
                <a:cxnLst>
                  <a:cxn ang="0">
                    <a:pos x="T0" y="T1"/>
                  </a:cxn>
                  <a:cxn ang="0">
                    <a:pos x="T2" y="T3"/>
                  </a:cxn>
                  <a:cxn ang="0">
                    <a:pos x="T4" y="T5"/>
                  </a:cxn>
                </a:cxnLst>
                <a:rect l="0" t="0" r="r" b="b"/>
                <a:pathLst>
                  <a:path w="42" h="123">
                    <a:moveTo>
                      <a:pt x="0" y="123"/>
                    </a:moveTo>
                    <a:lnTo>
                      <a:pt x="21" y="60"/>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70" name="Freeform 46"/>
              <p:cNvSpPr>
                <a:spLocks/>
              </p:cNvSpPr>
              <p:nvPr/>
            </p:nvSpPr>
            <p:spPr bwMode="auto">
              <a:xfrm>
                <a:off x="2431" y="2027"/>
                <a:ext cx="38" cy="122"/>
              </a:xfrm>
              <a:custGeom>
                <a:avLst/>
                <a:gdLst>
                  <a:gd name="T0" fmla="*/ 0 w 38"/>
                  <a:gd name="T1" fmla="*/ 122 h 122"/>
                  <a:gd name="T2" fmla="*/ 21 w 38"/>
                  <a:gd name="T3" fmla="*/ 59 h 122"/>
                  <a:gd name="T4" fmla="*/ 38 w 38"/>
                  <a:gd name="T5" fmla="*/ 0 h 122"/>
                </a:gdLst>
                <a:ahLst/>
                <a:cxnLst>
                  <a:cxn ang="0">
                    <a:pos x="T0" y="T1"/>
                  </a:cxn>
                  <a:cxn ang="0">
                    <a:pos x="T2" y="T3"/>
                  </a:cxn>
                  <a:cxn ang="0">
                    <a:pos x="T4" y="T5"/>
                  </a:cxn>
                </a:cxnLst>
                <a:rect l="0" t="0" r="r" b="b"/>
                <a:pathLst>
                  <a:path w="38" h="122">
                    <a:moveTo>
                      <a:pt x="0" y="122"/>
                    </a:moveTo>
                    <a:lnTo>
                      <a:pt x="21" y="59"/>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71" name="Line 47"/>
              <p:cNvSpPr>
                <a:spLocks noChangeShapeType="1"/>
              </p:cNvSpPr>
              <p:nvPr/>
            </p:nvSpPr>
            <p:spPr bwMode="auto">
              <a:xfrm flipV="1">
                <a:off x="2469" y="1913"/>
                <a:ext cx="38" cy="11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2" name="Freeform 48"/>
              <p:cNvSpPr>
                <a:spLocks/>
              </p:cNvSpPr>
              <p:nvPr/>
            </p:nvSpPr>
            <p:spPr bwMode="auto">
              <a:xfrm>
                <a:off x="2507" y="1807"/>
                <a:ext cx="43" cy="106"/>
              </a:xfrm>
              <a:custGeom>
                <a:avLst/>
                <a:gdLst>
                  <a:gd name="T0" fmla="*/ 0 w 43"/>
                  <a:gd name="T1" fmla="*/ 106 h 106"/>
                  <a:gd name="T2" fmla="*/ 21 w 43"/>
                  <a:gd name="T3" fmla="*/ 51 h 106"/>
                  <a:gd name="T4" fmla="*/ 43 w 43"/>
                  <a:gd name="T5" fmla="*/ 0 h 106"/>
                </a:gdLst>
                <a:ahLst/>
                <a:cxnLst>
                  <a:cxn ang="0">
                    <a:pos x="T0" y="T1"/>
                  </a:cxn>
                  <a:cxn ang="0">
                    <a:pos x="T2" y="T3"/>
                  </a:cxn>
                  <a:cxn ang="0">
                    <a:pos x="T4" y="T5"/>
                  </a:cxn>
                </a:cxnLst>
                <a:rect l="0" t="0" r="r" b="b"/>
                <a:pathLst>
                  <a:path w="43" h="106">
                    <a:moveTo>
                      <a:pt x="0" y="106"/>
                    </a:moveTo>
                    <a:lnTo>
                      <a:pt x="21" y="51"/>
                    </a:lnTo>
                    <a:lnTo>
                      <a:pt x="43"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73" name="Freeform 49"/>
              <p:cNvSpPr>
                <a:spLocks/>
              </p:cNvSpPr>
              <p:nvPr/>
            </p:nvSpPr>
            <p:spPr bwMode="auto">
              <a:xfrm>
                <a:off x="2550" y="1714"/>
                <a:ext cx="38" cy="93"/>
              </a:xfrm>
              <a:custGeom>
                <a:avLst/>
                <a:gdLst>
                  <a:gd name="T0" fmla="*/ 0 w 38"/>
                  <a:gd name="T1" fmla="*/ 93 h 93"/>
                  <a:gd name="T2" fmla="*/ 21 w 38"/>
                  <a:gd name="T3" fmla="*/ 47 h 93"/>
                  <a:gd name="T4" fmla="*/ 38 w 38"/>
                  <a:gd name="T5" fmla="*/ 0 h 93"/>
                </a:gdLst>
                <a:ahLst/>
                <a:cxnLst>
                  <a:cxn ang="0">
                    <a:pos x="T0" y="T1"/>
                  </a:cxn>
                  <a:cxn ang="0">
                    <a:pos x="T2" y="T3"/>
                  </a:cxn>
                  <a:cxn ang="0">
                    <a:pos x="T4" y="T5"/>
                  </a:cxn>
                </a:cxnLst>
                <a:rect l="0" t="0" r="r" b="b"/>
                <a:pathLst>
                  <a:path w="38" h="93">
                    <a:moveTo>
                      <a:pt x="0" y="93"/>
                    </a:moveTo>
                    <a:lnTo>
                      <a:pt x="21" y="47"/>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74" name="Freeform 50"/>
              <p:cNvSpPr>
                <a:spLocks/>
              </p:cNvSpPr>
              <p:nvPr/>
            </p:nvSpPr>
            <p:spPr bwMode="auto">
              <a:xfrm>
                <a:off x="2588" y="1630"/>
                <a:ext cx="38" cy="84"/>
              </a:xfrm>
              <a:custGeom>
                <a:avLst/>
                <a:gdLst>
                  <a:gd name="T0" fmla="*/ 0 w 38"/>
                  <a:gd name="T1" fmla="*/ 84 h 84"/>
                  <a:gd name="T2" fmla="*/ 16 w 38"/>
                  <a:gd name="T3" fmla="*/ 42 h 84"/>
                  <a:gd name="T4" fmla="*/ 38 w 38"/>
                  <a:gd name="T5" fmla="*/ 0 h 84"/>
                </a:gdLst>
                <a:ahLst/>
                <a:cxnLst>
                  <a:cxn ang="0">
                    <a:pos x="T0" y="T1"/>
                  </a:cxn>
                  <a:cxn ang="0">
                    <a:pos x="T2" y="T3"/>
                  </a:cxn>
                  <a:cxn ang="0">
                    <a:pos x="T4" y="T5"/>
                  </a:cxn>
                </a:cxnLst>
                <a:rect l="0" t="0" r="r" b="b"/>
                <a:pathLst>
                  <a:path w="38" h="84">
                    <a:moveTo>
                      <a:pt x="0" y="84"/>
                    </a:moveTo>
                    <a:lnTo>
                      <a:pt x="16" y="42"/>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75" name="Freeform 51"/>
              <p:cNvSpPr>
                <a:spLocks/>
              </p:cNvSpPr>
              <p:nvPr/>
            </p:nvSpPr>
            <p:spPr bwMode="auto">
              <a:xfrm>
                <a:off x="2626" y="1562"/>
                <a:ext cx="42" cy="68"/>
              </a:xfrm>
              <a:custGeom>
                <a:avLst/>
                <a:gdLst>
                  <a:gd name="T0" fmla="*/ 0 w 42"/>
                  <a:gd name="T1" fmla="*/ 68 h 68"/>
                  <a:gd name="T2" fmla="*/ 21 w 42"/>
                  <a:gd name="T3" fmla="*/ 30 h 68"/>
                  <a:gd name="T4" fmla="*/ 42 w 42"/>
                  <a:gd name="T5" fmla="*/ 0 h 68"/>
                </a:gdLst>
                <a:ahLst/>
                <a:cxnLst>
                  <a:cxn ang="0">
                    <a:pos x="T0" y="T1"/>
                  </a:cxn>
                  <a:cxn ang="0">
                    <a:pos x="T2" y="T3"/>
                  </a:cxn>
                  <a:cxn ang="0">
                    <a:pos x="T4" y="T5"/>
                  </a:cxn>
                </a:cxnLst>
                <a:rect l="0" t="0" r="r" b="b"/>
                <a:pathLst>
                  <a:path w="42" h="68">
                    <a:moveTo>
                      <a:pt x="0" y="68"/>
                    </a:moveTo>
                    <a:lnTo>
                      <a:pt x="21" y="30"/>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76" name="Freeform 52"/>
              <p:cNvSpPr>
                <a:spLocks/>
              </p:cNvSpPr>
              <p:nvPr/>
            </p:nvSpPr>
            <p:spPr bwMode="auto">
              <a:xfrm>
                <a:off x="2668" y="1515"/>
                <a:ext cx="38" cy="47"/>
              </a:xfrm>
              <a:custGeom>
                <a:avLst/>
                <a:gdLst>
                  <a:gd name="T0" fmla="*/ 0 w 38"/>
                  <a:gd name="T1" fmla="*/ 47 h 47"/>
                  <a:gd name="T2" fmla="*/ 21 w 38"/>
                  <a:gd name="T3" fmla="*/ 22 h 47"/>
                  <a:gd name="T4" fmla="*/ 38 w 38"/>
                  <a:gd name="T5" fmla="*/ 0 h 47"/>
                </a:gdLst>
                <a:ahLst/>
                <a:cxnLst>
                  <a:cxn ang="0">
                    <a:pos x="T0" y="T1"/>
                  </a:cxn>
                  <a:cxn ang="0">
                    <a:pos x="T2" y="T3"/>
                  </a:cxn>
                  <a:cxn ang="0">
                    <a:pos x="T4" y="T5"/>
                  </a:cxn>
                </a:cxnLst>
                <a:rect l="0" t="0" r="r" b="b"/>
                <a:pathLst>
                  <a:path w="38" h="47">
                    <a:moveTo>
                      <a:pt x="0" y="47"/>
                    </a:moveTo>
                    <a:lnTo>
                      <a:pt x="21" y="22"/>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77" name="Freeform 53"/>
              <p:cNvSpPr>
                <a:spLocks/>
              </p:cNvSpPr>
              <p:nvPr/>
            </p:nvSpPr>
            <p:spPr bwMode="auto">
              <a:xfrm>
                <a:off x="2706" y="1486"/>
                <a:ext cx="38" cy="29"/>
              </a:xfrm>
              <a:custGeom>
                <a:avLst/>
                <a:gdLst>
                  <a:gd name="T0" fmla="*/ 0 w 38"/>
                  <a:gd name="T1" fmla="*/ 29 h 29"/>
                  <a:gd name="T2" fmla="*/ 17 w 38"/>
                  <a:gd name="T3" fmla="*/ 13 h 29"/>
                  <a:gd name="T4" fmla="*/ 38 w 38"/>
                  <a:gd name="T5" fmla="*/ 0 h 29"/>
                </a:gdLst>
                <a:ahLst/>
                <a:cxnLst>
                  <a:cxn ang="0">
                    <a:pos x="T0" y="T1"/>
                  </a:cxn>
                  <a:cxn ang="0">
                    <a:pos x="T2" y="T3"/>
                  </a:cxn>
                  <a:cxn ang="0">
                    <a:pos x="T4" y="T5"/>
                  </a:cxn>
                </a:cxnLst>
                <a:rect l="0" t="0" r="r" b="b"/>
                <a:pathLst>
                  <a:path w="38" h="29">
                    <a:moveTo>
                      <a:pt x="0" y="29"/>
                    </a:moveTo>
                    <a:lnTo>
                      <a:pt x="17" y="13"/>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78" name="Freeform 54"/>
              <p:cNvSpPr>
                <a:spLocks/>
              </p:cNvSpPr>
              <p:nvPr/>
            </p:nvSpPr>
            <p:spPr bwMode="auto">
              <a:xfrm>
                <a:off x="2744" y="1473"/>
                <a:ext cx="38" cy="13"/>
              </a:xfrm>
              <a:custGeom>
                <a:avLst/>
                <a:gdLst>
                  <a:gd name="T0" fmla="*/ 0 w 38"/>
                  <a:gd name="T1" fmla="*/ 13 h 13"/>
                  <a:gd name="T2" fmla="*/ 17 w 38"/>
                  <a:gd name="T3" fmla="*/ 4 h 13"/>
                  <a:gd name="T4" fmla="*/ 38 w 38"/>
                  <a:gd name="T5" fmla="*/ 0 h 13"/>
                </a:gdLst>
                <a:ahLst/>
                <a:cxnLst>
                  <a:cxn ang="0">
                    <a:pos x="T0" y="T1"/>
                  </a:cxn>
                  <a:cxn ang="0">
                    <a:pos x="T2" y="T3"/>
                  </a:cxn>
                  <a:cxn ang="0">
                    <a:pos x="T4" y="T5"/>
                  </a:cxn>
                </a:cxnLst>
                <a:rect l="0" t="0" r="r" b="b"/>
                <a:pathLst>
                  <a:path w="38" h="13">
                    <a:moveTo>
                      <a:pt x="0" y="13"/>
                    </a:moveTo>
                    <a:lnTo>
                      <a:pt x="17" y="4"/>
                    </a:lnTo>
                    <a:lnTo>
                      <a:pt x="38"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79" name="Freeform 55"/>
              <p:cNvSpPr>
                <a:spLocks/>
              </p:cNvSpPr>
              <p:nvPr/>
            </p:nvSpPr>
            <p:spPr bwMode="auto">
              <a:xfrm>
                <a:off x="2782" y="1473"/>
                <a:ext cx="42" cy="13"/>
              </a:xfrm>
              <a:custGeom>
                <a:avLst/>
                <a:gdLst>
                  <a:gd name="T0" fmla="*/ 0 w 42"/>
                  <a:gd name="T1" fmla="*/ 0 h 13"/>
                  <a:gd name="T2" fmla="*/ 21 w 42"/>
                  <a:gd name="T3" fmla="*/ 4 h 13"/>
                  <a:gd name="T4" fmla="*/ 42 w 42"/>
                  <a:gd name="T5" fmla="*/ 13 h 13"/>
                </a:gdLst>
                <a:ahLst/>
                <a:cxnLst>
                  <a:cxn ang="0">
                    <a:pos x="T0" y="T1"/>
                  </a:cxn>
                  <a:cxn ang="0">
                    <a:pos x="T2" y="T3"/>
                  </a:cxn>
                  <a:cxn ang="0">
                    <a:pos x="T4" y="T5"/>
                  </a:cxn>
                </a:cxnLst>
                <a:rect l="0" t="0" r="r" b="b"/>
                <a:pathLst>
                  <a:path w="42" h="13">
                    <a:moveTo>
                      <a:pt x="0" y="0"/>
                    </a:moveTo>
                    <a:lnTo>
                      <a:pt x="21" y="4"/>
                    </a:lnTo>
                    <a:lnTo>
                      <a:pt x="42" y="13"/>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80" name="Freeform 56"/>
              <p:cNvSpPr>
                <a:spLocks/>
              </p:cNvSpPr>
              <p:nvPr/>
            </p:nvSpPr>
            <p:spPr bwMode="auto">
              <a:xfrm>
                <a:off x="2824" y="1486"/>
                <a:ext cx="38" cy="29"/>
              </a:xfrm>
              <a:custGeom>
                <a:avLst/>
                <a:gdLst>
                  <a:gd name="T0" fmla="*/ 0 w 38"/>
                  <a:gd name="T1" fmla="*/ 0 h 29"/>
                  <a:gd name="T2" fmla="*/ 21 w 38"/>
                  <a:gd name="T3" fmla="*/ 13 h 29"/>
                  <a:gd name="T4" fmla="*/ 38 w 38"/>
                  <a:gd name="T5" fmla="*/ 29 h 29"/>
                </a:gdLst>
                <a:ahLst/>
                <a:cxnLst>
                  <a:cxn ang="0">
                    <a:pos x="T0" y="T1"/>
                  </a:cxn>
                  <a:cxn ang="0">
                    <a:pos x="T2" y="T3"/>
                  </a:cxn>
                  <a:cxn ang="0">
                    <a:pos x="T4" y="T5"/>
                  </a:cxn>
                </a:cxnLst>
                <a:rect l="0" t="0" r="r" b="b"/>
                <a:pathLst>
                  <a:path w="38" h="29">
                    <a:moveTo>
                      <a:pt x="0" y="0"/>
                    </a:moveTo>
                    <a:lnTo>
                      <a:pt x="21" y="13"/>
                    </a:lnTo>
                    <a:lnTo>
                      <a:pt x="38" y="29"/>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81" name="Freeform 57"/>
              <p:cNvSpPr>
                <a:spLocks/>
              </p:cNvSpPr>
              <p:nvPr/>
            </p:nvSpPr>
            <p:spPr bwMode="auto">
              <a:xfrm>
                <a:off x="2862" y="1515"/>
                <a:ext cx="38" cy="47"/>
              </a:xfrm>
              <a:custGeom>
                <a:avLst/>
                <a:gdLst>
                  <a:gd name="T0" fmla="*/ 0 w 38"/>
                  <a:gd name="T1" fmla="*/ 0 h 47"/>
                  <a:gd name="T2" fmla="*/ 17 w 38"/>
                  <a:gd name="T3" fmla="*/ 22 h 47"/>
                  <a:gd name="T4" fmla="*/ 38 w 38"/>
                  <a:gd name="T5" fmla="*/ 47 h 47"/>
                </a:gdLst>
                <a:ahLst/>
                <a:cxnLst>
                  <a:cxn ang="0">
                    <a:pos x="T0" y="T1"/>
                  </a:cxn>
                  <a:cxn ang="0">
                    <a:pos x="T2" y="T3"/>
                  </a:cxn>
                  <a:cxn ang="0">
                    <a:pos x="T4" y="T5"/>
                  </a:cxn>
                </a:cxnLst>
                <a:rect l="0" t="0" r="r" b="b"/>
                <a:pathLst>
                  <a:path w="38" h="47">
                    <a:moveTo>
                      <a:pt x="0" y="0"/>
                    </a:moveTo>
                    <a:lnTo>
                      <a:pt x="17" y="22"/>
                    </a:lnTo>
                    <a:lnTo>
                      <a:pt x="38" y="47"/>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82" name="Freeform 58"/>
              <p:cNvSpPr>
                <a:spLocks/>
              </p:cNvSpPr>
              <p:nvPr/>
            </p:nvSpPr>
            <p:spPr bwMode="auto">
              <a:xfrm>
                <a:off x="2900" y="1562"/>
                <a:ext cx="42" cy="68"/>
              </a:xfrm>
              <a:custGeom>
                <a:avLst/>
                <a:gdLst>
                  <a:gd name="T0" fmla="*/ 0 w 42"/>
                  <a:gd name="T1" fmla="*/ 0 h 68"/>
                  <a:gd name="T2" fmla="*/ 21 w 42"/>
                  <a:gd name="T3" fmla="*/ 30 h 68"/>
                  <a:gd name="T4" fmla="*/ 42 w 42"/>
                  <a:gd name="T5" fmla="*/ 68 h 68"/>
                </a:gdLst>
                <a:ahLst/>
                <a:cxnLst>
                  <a:cxn ang="0">
                    <a:pos x="T0" y="T1"/>
                  </a:cxn>
                  <a:cxn ang="0">
                    <a:pos x="T2" y="T3"/>
                  </a:cxn>
                  <a:cxn ang="0">
                    <a:pos x="T4" y="T5"/>
                  </a:cxn>
                </a:cxnLst>
                <a:rect l="0" t="0" r="r" b="b"/>
                <a:pathLst>
                  <a:path w="42" h="68">
                    <a:moveTo>
                      <a:pt x="0" y="0"/>
                    </a:moveTo>
                    <a:lnTo>
                      <a:pt x="21" y="30"/>
                    </a:lnTo>
                    <a:lnTo>
                      <a:pt x="42" y="68"/>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83" name="Freeform 59"/>
              <p:cNvSpPr>
                <a:spLocks/>
              </p:cNvSpPr>
              <p:nvPr/>
            </p:nvSpPr>
            <p:spPr bwMode="auto">
              <a:xfrm>
                <a:off x="2942" y="1630"/>
                <a:ext cx="39" cy="84"/>
              </a:xfrm>
              <a:custGeom>
                <a:avLst/>
                <a:gdLst>
                  <a:gd name="T0" fmla="*/ 0 w 39"/>
                  <a:gd name="T1" fmla="*/ 0 h 84"/>
                  <a:gd name="T2" fmla="*/ 22 w 39"/>
                  <a:gd name="T3" fmla="*/ 42 h 84"/>
                  <a:gd name="T4" fmla="*/ 39 w 39"/>
                  <a:gd name="T5" fmla="*/ 84 h 84"/>
                </a:gdLst>
                <a:ahLst/>
                <a:cxnLst>
                  <a:cxn ang="0">
                    <a:pos x="T0" y="T1"/>
                  </a:cxn>
                  <a:cxn ang="0">
                    <a:pos x="T2" y="T3"/>
                  </a:cxn>
                  <a:cxn ang="0">
                    <a:pos x="T4" y="T5"/>
                  </a:cxn>
                </a:cxnLst>
                <a:rect l="0" t="0" r="r" b="b"/>
                <a:pathLst>
                  <a:path w="39" h="84">
                    <a:moveTo>
                      <a:pt x="0" y="0"/>
                    </a:moveTo>
                    <a:lnTo>
                      <a:pt x="22" y="42"/>
                    </a:lnTo>
                    <a:lnTo>
                      <a:pt x="39" y="84"/>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84" name="Freeform 60"/>
              <p:cNvSpPr>
                <a:spLocks/>
              </p:cNvSpPr>
              <p:nvPr/>
            </p:nvSpPr>
            <p:spPr bwMode="auto">
              <a:xfrm>
                <a:off x="2981" y="1714"/>
                <a:ext cx="38" cy="93"/>
              </a:xfrm>
              <a:custGeom>
                <a:avLst/>
                <a:gdLst>
                  <a:gd name="T0" fmla="*/ 0 w 38"/>
                  <a:gd name="T1" fmla="*/ 0 h 93"/>
                  <a:gd name="T2" fmla="*/ 16 w 38"/>
                  <a:gd name="T3" fmla="*/ 47 h 93"/>
                  <a:gd name="T4" fmla="*/ 38 w 38"/>
                  <a:gd name="T5" fmla="*/ 93 h 93"/>
                </a:gdLst>
                <a:ahLst/>
                <a:cxnLst>
                  <a:cxn ang="0">
                    <a:pos x="T0" y="T1"/>
                  </a:cxn>
                  <a:cxn ang="0">
                    <a:pos x="T2" y="T3"/>
                  </a:cxn>
                  <a:cxn ang="0">
                    <a:pos x="T4" y="T5"/>
                  </a:cxn>
                </a:cxnLst>
                <a:rect l="0" t="0" r="r" b="b"/>
                <a:pathLst>
                  <a:path w="38" h="93">
                    <a:moveTo>
                      <a:pt x="0" y="0"/>
                    </a:moveTo>
                    <a:lnTo>
                      <a:pt x="16" y="47"/>
                    </a:lnTo>
                    <a:lnTo>
                      <a:pt x="38" y="93"/>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85" name="Freeform 61"/>
              <p:cNvSpPr>
                <a:spLocks/>
              </p:cNvSpPr>
              <p:nvPr/>
            </p:nvSpPr>
            <p:spPr bwMode="auto">
              <a:xfrm>
                <a:off x="3019" y="1807"/>
                <a:ext cx="42" cy="106"/>
              </a:xfrm>
              <a:custGeom>
                <a:avLst/>
                <a:gdLst>
                  <a:gd name="T0" fmla="*/ 0 w 42"/>
                  <a:gd name="T1" fmla="*/ 0 h 106"/>
                  <a:gd name="T2" fmla="*/ 21 w 42"/>
                  <a:gd name="T3" fmla="*/ 51 h 106"/>
                  <a:gd name="T4" fmla="*/ 42 w 42"/>
                  <a:gd name="T5" fmla="*/ 106 h 106"/>
                </a:gdLst>
                <a:ahLst/>
                <a:cxnLst>
                  <a:cxn ang="0">
                    <a:pos x="T0" y="T1"/>
                  </a:cxn>
                  <a:cxn ang="0">
                    <a:pos x="T2" y="T3"/>
                  </a:cxn>
                  <a:cxn ang="0">
                    <a:pos x="T4" y="T5"/>
                  </a:cxn>
                </a:cxnLst>
                <a:rect l="0" t="0" r="r" b="b"/>
                <a:pathLst>
                  <a:path w="42" h="106">
                    <a:moveTo>
                      <a:pt x="0" y="0"/>
                    </a:moveTo>
                    <a:lnTo>
                      <a:pt x="21" y="51"/>
                    </a:lnTo>
                    <a:lnTo>
                      <a:pt x="42" y="106"/>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86" name="Line 62"/>
              <p:cNvSpPr>
                <a:spLocks noChangeShapeType="1"/>
              </p:cNvSpPr>
              <p:nvPr/>
            </p:nvSpPr>
            <p:spPr bwMode="auto">
              <a:xfrm>
                <a:off x="3061" y="1913"/>
                <a:ext cx="38" cy="11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87" name="Freeform 63"/>
              <p:cNvSpPr>
                <a:spLocks/>
              </p:cNvSpPr>
              <p:nvPr/>
            </p:nvSpPr>
            <p:spPr bwMode="auto">
              <a:xfrm>
                <a:off x="3099" y="2027"/>
                <a:ext cx="38" cy="122"/>
              </a:xfrm>
              <a:custGeom>
                <a:avLst/>
                <a:gdLst>
                  <a:gd name="T0" fmla="*/ 0 w 38"/>
                  <a:gd name="T1" fmla="*/ 0 h 122"/>
                  <a:gd name="T2" fmla="*/ 17 w 38"/>
                  <a:gd name="T3" fmla="*/ 59 h 122"/>
                  <a:gd name="T4" fmla="*/ 38 w 38"/>
                  <a:gd name="T5" fmla="*/ 122 h 122"/>
                </a:gdLst>
                <a:ahLst/>
                <a:cxnLst>
                  <a:cxn ang="0">
                    <a:pos x="T0" y="T1"/>
                  </a:cxn>
                  <a:cxn ang="0">
                    <a:pos x="T2" y="T3"/>
                  </a:cxn>
                  <a:cxn ang="0">
                    <a:pos x="T4" y="T5"/>
                  </a:cxn>
                </a:cxnLst>
                <a:rect l="0" t="0" r="r" b="b"/>
                <a:pathLst>
                  <a:path w="38" h="122">
                    <a:moveTo>
                      <a:pt x="0" y="0"/>
                    </a:moveTo>
                    <a:lnTo>
                      <a:pt x="17" y="59"/>
                    </a:lnTo>
                    <a:lnTo>
                      <a:pt x="38" y="122"/>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88" name="Freeform 64"/>
              <p:cNvSpPr>
                <a:spLocks/>
              </p:cNvSpPr>
              <p:nvPr/>
            </p:nvSpPr>
            <p:spPr bwMode="auto">
              <a:xfrm>
                <a:off x="3137" y="2149"/>
                <a:ext cx="42" cy="123"/>
              </a:xfrm>
              <a:custGeom>
                <a:avLst/>
                <a:gdLst>
                  <a:gd name="T0" fmla="*/ 0 w 42"/>
                  <a:gd name="T1" fmla="*/ 0 h 123"/>
                  <a:gd name="T2" fmla="*/ 21 w 42"/>
                  <a:gd name="T3" fmla="*/ 60 h 123"/>
                  <a:gd name="T4" fmla="*/ 42 w 42"/>
                  <a:gd name="T5" fmla="*/ 123 h 123"/>
                </a:gdLst>
                <a:ahLst/>
                <a:cxnLst>
                  <a:cxn ang="0">
                    <a:pos x="T0" y="T1"/>
                  </a:cxn>
                  <a:cxn ang="0">
                    <a:pos x="T2" y="T3"/>
                  </a:cxn>
                  <a:cxn ang="0">
                    <a:pos x="T4" y="T5"/>
                  </a:cxn>
                </a:cxnLst>
                <a:rect l="0" t="0" r="r" b="b"/>
                <a:pathLst>
                  <a:path w="42" h="123">
                    <a:moveTo>
                      <a:pt x="0" y="0"/>
                    </a:moveTo>
                    <a:lnTo>
                      <a:pt x="21" y="60"/>
                    </a:lnTo>
                    <a:lnTo>
                      <a:pt x="42" y="123"/>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89" name="Line 65"/>
              <p:cNvSpPr>
                <a:spLocks noChangeShapeType="1"/>
              </p:cNvSpPr>
              <p:nvPr/>
            </p:nvSpPr>
            <p:spPr bwMode="auto">
              <a:xfrm>
                <a:off x="3179" y="2272"/>
                <a:ext cx="38" cy="123"/>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0" name="Line 66"/>
              <p:cNvSpPr>
                <a:spLocks noChangeShapeType="1"/>
              </p:cNvSpPr>
              <p:nvPr/>
            </p:nvSpPr>
            <p:spPr bwMode="auto">
              <a:xfrm>
                <a:off x="3217" y="2395"/>
                <a:ext cx="38" cy="118"/>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1" name="Freeform 67"/>
              <p:cNvSpPr>
                <a:spLocks/>
              </p:cNvSpPr>
              <p:nvPr/>
            </p:nvSpPr>
            <p:spPr bwMode="auto">
              <a:xfrm>
                <a:off x="3255" y="2513"/>
                <a:ext cx="42" cy="114"/>
              </a:xfrm>
              <a:custGeom>
                <a:avLst/>
                <a:gdLst>
                  <a:gd name="T0" fmla="*/ 0 w 42"/>
                  <a:gd name="T1" fmla="*/ 0 h 114"/>
                  <a:gd name="T2" fmla="*/ 21 w 42"/>
                  <a:gd name="T3" fmla="*/ 59 h 114"/>
                  <a:gd name="T4" fmla="*/ 42 w 42"/>
                  <a:gd name="T5" fmla="*/ 114 h 114"/>
                </a:gdLst>
                <a:ahLst/>
                <a:cxnLst>
                  <a:cxn ang="0">
                    <a:pos x="T0" y="T1"/>
                  </a:cxn>
                  <a:cxn ang="0">
                    <a:pos x="T2" y="T3"/>
                  </a:cxn>
                  <a:cxn ang="0">
                    <a:pos x="T4" y="T5"/>
                  </a:cxn>
                </a:cxnLst>
                <a:rect l="0" t="0" r="r" b="b"/>
                <a:pathLst>
                  <a:path w="42" h="114">
                    <a:moveTo>
                      <a:pt x="0" y="0"/>
                    </a:moveTo>
                    <a:lnTo>
                      <a:pt x="21" y="59"/>
                    </a:lnTo>
                    <a:lnTo>
                      <a:pt x="42" y="114"/>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92" name="Line 68"/>
              <p:cNvSpPr>
                <a:spLocks noChangeShapeType="1"/>
              </p:cNvSpPr>
              <p:nvPr/>
            </p:nvSpPr>
            <p:spPr bwMode="auto">
              <a:xfrm>
                <a:off x="3297" y="2627"/>
                <a:ext cx="38" cy="11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3" name="Freeform 69"/>
              <p:cNvSpPr>
                <a:spLocks/>
              </p:cNvSpPr>
              <p:nvPr/>
            </p:nvSpPr>
            <p:spPr bwMode="auto">
              <a:xfrm>
                <a:off x="3335" y="2737"/>
                <a:ext cx="38" cy="106"/>
              </a:xfrm>
              <a:custGeom>
                <a:avLst/>
                <a:gdLst>
                  <a:gd name="T0" fmla="*/ 0 w 38"/>
                  <a:gd name="T1" fmla="*/ 0 h 106"/>
                  <a:gd name="T2" fmla="*/ 17 w 38"/>
                  <a:gd name="T3" fmla="*/ 55 h 106"/>
                  <a:gd name="T4" fmla="*/ 38 w 38"/>
                  <a:gd name="T5" fmla="*/ 106 h 106"/>
                </a:gdLst>
                <a:ahLst/>
                <a:cxnLst>
                  <a:cxn ang="0">
                    <a:pos x="T0" y="T1"/>
                  </a:cxn>
                  <a:cxn ang="0">
                    <a:pos x="T2" y="T3"/>
                  </a:cxn>
                  <a:cxn ang="0">
                    <a:pos x="T4" y="T5"/>
                  </a:cxn>
                </a:cxnLst>
                <a:rect l="0" t="0" r="r" b="b"/>
                <a:pathLst>
                  <a:path w="38" h="106">
                    <a:moveTo>
                      <a:pt x="0" y="0"/>
                    </a:moveTo>
                    <a:lnTo>
                      <a:pt x="17" y="55"/>
                    </a:lnTo>
                    <a:lnTo>
                      <a:pt x="38" y="106"/>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94" name="Freeform 70"/>
              <p:cNvSpPr>
                <a:spLocks/>
              </p:cNvSpPr>
              <p:nvPr/>
            </p:nvSpPr>
            <p:spPr bwMode="auto">
              <a:xfrm>
                <a:off x="3373" y="2843"/>
                <a:ext cx="43" cy="93"/>
              </a:xfrm>
              <a:custGeom>
                <a:avLst/>
                <a:gdLst>
                  <a:gd name="T0" fmla="*/ 0 w 43"/>
                  <a:gd name="T1" fmla="*/ 0 h 93"/>
                  <a:gd name="T2" fmla="*/ 22 w 43"/>
                  <a:gd name="T3" fmla="*/ 46 h 93"/>
                  <a:gd name="T4" fmla="*/ 43 w 43"/>
                  <a:gd name="T5" fmla="*/ 93 h 93"/>
                </a:gdLst>
                <a:ahLst/>
                <a:cxnLst>
                  <a:cxn ang="0">
                    <a:pos x="T0" y="T1"/>
                  </a:cxn>
                  <a:cxn ang="0">
                    <a:pos x="T2" y="T3"/>
                  </a:cxn>
                  <a:cxn ang="0">
                    <a:pos x="T4" y="T5"/>
                  </a:cxn>
                </a:cxnLst>
                <a:rect l="0" t="0" r="r" b="b"/>
                <a:pathLst>
                  <a:path w="43" h="93">
                    <a:moveTo>
                      <a:pt x="0" y="0"/>
                    </a:moveTo>
                    <a:lnTo>
                      <a:pt x="22" y="46"/>
                    </a:lnTo>
                    <a:lnTo>
                      <a:pt x="43" y="93"/>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95" name="Line 71"/>
              <p:cNvSpPr>
                <a:spLocks noChangeShapeType="1"/>
              </p:cNvSpPr>
              <p:nvPr/>
            </p:nvSpPr>
            <p:spPr bwMode="auto">
              <a:xfrm>
                <a:off x="3416" y="2936"/>
                <a:ext cx="38" cy="8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6" name="Line 72"/>
              <p:cNvSpPr>
                <a:spLocks noChangeShapeType="1"/>
              </p:cNvSpPr>
              <p:nvPr/>
            </p:nvSpPr>
            <p:spPr bwMode="auto">
              <a:xfrm>
                <a:off x="3454" y="3020"/>
                <a:ext cx="38" cy="76"/>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7" name="Freeform 73"/>
              <p:cNvSpPr>
                <a:spLocks/>
              </p:cNvSpPr>
              <p:nvPr/>
            </p:nvSpPr>
            <p:spPr bwMode="auto">
              <a:xfrm>
                <a:off x="3492" y="3096"/>
                <a:ext cx="42" cy="68"/>
              </a:xfrm>
              <a:custGeom>
                <a:avLst/>
                <a:gdLst>
                  <a:gd name="T0" fmla="*/ 0 w 42"/>
                  <a:gd name="T1" fmla="*/ 0 h 68"/>
                  <a:gd name="T2" fmla="*/ 21 w 42"/>
                  <a:gd name="T3" fmla="*/ 34 h 68"/>
                  <a:gd name="T4" fmla="*/ 42 w 42"/>
                  <a:gd name="T5" fmla="*/ 68 h 68"/>
                </a:gdLst>
                <a:ahLst/>
                <a:cxnLst>
                  <a:cxn ang="0">
                    <a:pos x="T0" y="T1"/>
                  </a:cxn>
                  <a:cxn ang="0">
                    <a:pos x="T2" y="T3"/>
                  </a:cxn>
                  <a:cxn ang="0">
                    <a:pos x="T4" y="T5"/>
                  </a:cxn>
                </a:cxnLst>
                <a:rect l="0" t="0" r="r" b="b"/>
                <a:pathLst>
                  <a:path w="42" h="68">
                    <a:moveTo>
                      <a:pt x="0" y="0"/>
                    </a:moveTo>
                    <a:lnTo>
                      <a:pt x="21" y="34"/>
                    </a:lnTo>
                    <a:lnTo>
                      <a:pt x="42" y="68"/>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98" name="Line 74"/>
              <p:cNvSpPr>
                <a:spLocks noChangeShapeType="1"/>
              </p:cNvSpPr>
              <p:nvPr/>
            </p:nvSpPr>
            <p:spPr bwMode="auto">
              <a:xfrm>
                <a:off x="3534" y="3164"/>
                <a:ext cx="38" cy="59"/>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99" name="Line 75"/>
              <p:cNvSpPr>
                <a:spLocks noChangeShapeType="1"/>
              </p:cNvSpPr>
              <p:nvPr/>
            </p:nvSpPr>
            <p:spPr bwMode="auto">
              <a:xfrm>
                <a:off x="3572" y="3223"/>
                <a:ext cx="38" cy="51"/>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00" name="Freeform 76"/>
              <p:cNvSpPr>
                <a:spLocks/>
              </p:cNvSpPr>
              <p:nvPr/>
            </p:nvSpPr>
            <p:spPr bwMode="auto">
              <a:xfrm>
                <a:off x="3610" y="3274"/>
                <a:ext cx="42" cy="42"/>
              </a:xfrm>
              <a:custGeom>
                <a:avLst/>
                <a:gdLst>
                  <a:gd name="T0" fmla="*/ 0 w 42"/>
                  <a:gd name="T1" fmla="*/ 0 h 42"/>
                  <a:gd name="T2" fmla="*/ 21 w 42"/>
                  <a:gd name="T3" fmla="*/ 21 h 42"/>
                  <a:gd name="T4" fmla="*/ 42 w 42"/>
                  <a:gd name="T5" fmla="*/ 42 h 42"/>
                </a:gdLst>
                <a:ahLst/>
                <a:cxnLst>
                  <a:cxn ang="0">
                    <a:pos x="T0" y="T1"/>
                  </a:cxn>
                  <a:cxn ang="0">
                    <a:pos x="T2" y="T3"/>
                  </a:cxn>
                  <a:cxn ang="0">
                    <a:pos x="T4" y="T5"/>
                  </a:cxn>
                </a:cxnLst>
                <a:rect l="0" t="0" r="r" b="b"/>
                <a:pathLst>
                  <a:path w="42" h="42">
                    <a:moveTo>
                      <a:pt x="0" y="0"/>
                    </a:moveTo>
                    <a:lnTo>
                      <a:pt x="21" y="21"/>
                    </a:lnTo>
                    <a:lnTo>
                      <a:pt x="42" y="42"/>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01" name="Freeform 77"/>
              <p:cNvSpPr>
                <a:spLocks/>
              </p:cNvSpPr>
              <p:nvPr/>
            </p:nvSpPr>
            <p:spPr bwMode="auto">
              <a:xfrm>
                <a:off x="3652" y="3316"/>
                <a:ext cx="38" cy="38"/>
              </a:xfrm>
              <a:custGeom>
                <a:avLst/>
                <a:gdLst>
                  <a:gd name="T0" fmla="*/ 0 w 38"/>
                  <a:gd name="T1" fmla="*/ 0 h 38"/>
                  <a:gd name="T2" fmla="*/ 21 w 38"/>
                  <a:gd name="T3" fmla="*/ 21 h 38"/>
                  <a:gd name="T4" fmla="*/ 38 w 38"/>
                  <a:gd name="T5" fmla="*/ 38 h 38"/>
                </a:gdLst>
                <a:ahLst/>
                <a:cxnLst>
                  <a:cxn ang="0">
                    <a:pos x="T0" y="T1"/>
                  </a:cxn>
                  <a:cxn ang="0">
                    <a:pos x="T2" y="T3"/>
                  </a:cxn>
                  <a:cxn ang="0">
                    <a:pos x="T4" y="T5"/>
                  </a:cxn>
                </a:cxnLst>
                <a:rect l="0" t="0" r="r" b="b"/>
                <a:pathLst>
                  <a:path w="38" h="38">
                    <a:moveTo>
                      <a:pt x="0" y="0"/>
                    </a:moveTo>
                    <a:lnTo>
                      <a:pt x="21" y="21"/>
                    </a:lnTo>
                    <a:lnTo>
                      <a:pt x="38" y="38"/>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02" name="Line 78"/>
              <p:cNvSpPr>
                <a:spLocks noChangeShapeType="1"/>
              </p:cNvSpPr>
              <p:nvPr/>
            </p:nvSpPr>
            <p:spPr bwMode="auto">
              <a:xfrm>
                <a:off x="3690" y="3354"/>
                <a:ext cx="38" cy="3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03" name="Freeform 79"/>
              <p:cNvSpPr>
                <a:spLocks/>
              </p:cNvSpPr>
              <p:nvPr/>
            </p:nvSpPr>
            <p:spPr bwMode="auto">
              <a:xfrm>
                <a:off x="3728" y="3384"/>
                <a:ext cx="43" cy="25"/>
              </a:xfrm>
              <a:custGeom>
                <a:avLst/>
                <a:gdLst>
                  <a:gd name="T0" fmla="*/ 0 w 43"/>
                  <a:gd name="T1" fmla="*/ 0 h 25"/>
                  <a:gd name="T2" fmla="*/ 21 w 43"/>
                  <a:gd name="T3" fmla="*/ 12 h 25"/>
                  <a:gd name="T4" fmla="*/ 43 w 43"/>
                  <a:gd name="T5" fmla="*/ 25 h 25"/>
                </a:gdLst>
                <a:ahLst/>
                <a:cxnLst>
                  <a:cxn ang="0">
                    <a:pos x="T0" y="T1"/>
                  </a:cxn>
                  <a:cxn ang="0">
                    <a:pos x="T2" y="T3"/>
                  </a:cxn>
                  <a:cxn ang="0">
                    <a:pos x="T4" y="T5"/>
                  </a:cxn>
                </a:cxnLst>
                <a:rect l="0" t="0" r="r" b="b"/>
                <a:pathLst>
                  <a:path w="43" h="25">
                    <a:moveTo>
                      <a:pt x="0" y="0"/>
                    </a:moveTo>
                    <a:lnTo>
                      <a:pt x="21" y="12"/>
                    </a:lnTo>
                    <a:lnTo>
                      <a:pt x="43" y="25"/>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04" name="Freeform 80"/>
              <p:cNvSpPr>
                <a:spLocks/>
              </p:cNvSpPr>
              <p:nvPr/>
            </p:nvSpPr>
            <p:spPr bwMode="auto">
              <a:xfrm>
                <a:off x="3771" y="3409"/>
                <a:ext cx="38" cy="21"/>
              </a:xfrm>
              <a:custGeom>
                <a:avLst/>
                <a:gdLst>
                  <a:gd name="T0" fmla="*/ 0 w 38"/>
                  <a:gd name="T1" fmla="*/ 0 h 21"/>
                  <a:gd name="T2" fmla="*/ 21 w 38"/>
                  <a:gd name="T3" fmla="*/ 13 h 21"/>
                  <a:gd name="T4" fmla="*/ 38 w 38"/>
                  <a:gd name="T5" fmla="*/ 21 h 21"/>
                </a:gdLst>
                <a:ahLst/>
                <a:cxnLst>
                  <a:cxn ang="0">
                    <a:pos x="T0" y="T1"/>
                  </a:cxn>
                  <a:cxn ang="0">
                    <a:pos x="T2" y="T3"/>
                  </a:cxn>
                  <a:cxn ang="0">
                    <a:pos x="T4" y="T5"/>
                  </a:cxn>
                </a:cxnLst>
                <a:rect l="0" t="0" r="r" b="b"/>
                <a:pathLst>
                  <a:path w="38" h="21">
                    <a:moveTo>
                      <a:pt x="0" y="0"/>
                    </a:moveTo>
                    <a:lnTo>
                      <a:pt x="21" y="13"/>
                    </a:lnTo>
                    <a:lnTo>
                      <a:pt x="38" y="21"/>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05" name="Freeform 81"/>
              <p:cNvSpPr>
                <a:spLocks/>
              </p:cNvSpPr>
              <p:nvPr/>
            </p:nvSpPr>
            <p:spPr bwMode="auto">
              <a:xfrm>
                <a:off x="3809" y="3430"/>
                <a:ext cx="38" cy="13"/>
              </a:xfrm>
              <a:custGeom>
                <a:avLst/>
                <a:gdLst>
                  <a:gd name="T0" fmla="*/ 0 w 38"/>
                  <a:gd name="T1" fmla="*/ 0 h 13"/>
                  <a:gd name="T2" fmla="*/ 17 w 38"/>
                  <a:gd name="T3" fmla="*/ 8 h 13"/>
                  <a:gd name="T4" fmla="*/ 38 w 38"/>
                  <a:gd name="T5" fmla="*/ 13 h 13"/>
                </a:gdLst>
                <a:ahLst/>
                <a:cxnLst>
                  <a:cxn ang="0">
                    <a:pos x="T0" y="T1"/>
                  </a:cxn>
                  <a:cxn ang="0">
                    <a:pos x="T2" y="T3"/>
                  </a:cxn>
                  <a:cxn ang="0">
                    <a:pos x="T4" y="T5"/>
                  </a:cxn>
                </a:cxnLst>
                <a:rect l="0" t="0" r="r" b="b"/>
                <a:pathLst>
                  <a:path w="38" h="13">
                    <a:moveTo>
                      <a:pt x="0" y="0"/>
                    </a:moveTo>
                    <a:lnTo>
                      <a:pt x="17" y="8"/>
                    </a:lnTo>
                    <a:lnTo>
                      <a:pt x="38" y="13"/>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06" name="Freeform 82"/>
              <p:cNvSpPr>
                <a:spLocks/>
              </p:cNvSpPr>
              <p:nvPr/>
            </p:nvSpPr>
            <p:spPr bwMode="auto">
              <a:xfrm>
                <a:off x="3847" y="3443"/>
                <a:ext cx="42" cy="17"/>
              </a:xfrm>
              <a:custGeom>
                <a:avLst/>
                <a:gdLst>
                  <a:gd name="T0" fmla="*/ 0 w 42"/>
                  <a:gd name="T1" fmla="*/ 0 h 17"/>
                  <a:gd name="T2" fmla="*/ 21 w 42"/>
                  <a:gd name="T3" fmla="*/ 8 h 17"/>
                  <a:gd name="T4" fmla="*/ 42 w 42"/>
                  <a:gd name="T5" fmla="*/ 17 h 17"/>
                </a:gdLst>
                <a:ahLst/>
                <a:cxnLst>
                  <a:cxn ang="0">
                    <a:pos x="T0" y="T1"/>
                  </a:cxn>
                  <a:cxn ang="0">
                    <a:pos x="T2" y="T3"/>
                  </a:cxn>
                  <a:cxn ang="0">
                    <a:pos x="T4" y="T5"/>
                  </a:cxn>
                </a:cxnLst>
                <a:rect l="0" t="0" r="r" b="b"/>
                <a:pathLst>
                  <a:path w="42" h="17">
                    <a:moveTo>
                      <a:pt x="0" y="0"/>
                    </a:moveTo>
                    <a:lnTo>
                      <a:pt x="21" y="8"/>
                    </a:lnTo>
                    <a:lnTo>
                      <a:pt x="42" y="17"/>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07" name="Freeform 83"/>
              <p:cNvSpPr>
                <a:spLocks/>
              </p:cNvSpPr>
              <p:nvPr/>
            </p:nvSpPr>
            <p:spPr bwMode="auto">
              <a:xfrm>
                <a:off x="3889" y="3460"/>
                <a:ext cx="38" cy="8"/>
              </a:xfrm>
              <a:custGeom>
                <a:avLst/>
                <a:gdLst>
                  <a:gd name="T0" fmla="*/ 0 w 38"/>
                  <a:gd name="T1" fmla="*/ 0 h 8"/>
                  <a:gd name="T2" fmla="*/ 21 w 38"/>
                  <a:gd name="T3" fmla="*/ 4 h 8"/>
                  <a:gd name="T4" fmla="*/ 38 w 38"/>
                  <a:gd name="T5" fmla="*/ 8 h 8"/>
                </a:gdLst>
                <a:ahLst/>
                <a:cxnLst>
                  <a:cxn ang="0">
                    <a:pos x="T0" y="T1"/>
                  </a:cxn>
                  <a:cxn ang="0">
                    <a:pos x="T2" y="T3"/>
                  </a:cxn>
                  <a:cxn ang="0">
                    <a:pos x="T4" y="T5"/>
                  </a:cxn>
                </a:cxnLst>
                <a:rect l="0" t="0" r="r" b="b"/>
                <a:pathLst>
                  <a:path w="38" h="8">
                    <a:moveTo>
                      <a:pt x="0" y="0"/>
                    </a:moveTo>
                    <a:lnTo>
                      <a:pt x="21" y="4"/>
                    </a:lnTo>
                    <a:lnTo>
                      <a:pt x="38" y="8"/>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08" name="Line 84"/>
              <p:cNvSpPr>
                <a:spLocks noChangeShapeType="1"/>
              </p:cNvSpPr>
              <p:nvPr/>
            </p:nvSpPr>
            <p:spPr bwMode="auto">
              <a:xfrm>
                <a:off x="3927" y="3468"/>
                <a:ext cx="38" cy="9"/>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09" name="Freeform 85"/>
              <p:cNvSpPr>
                <a:spLocks/>
              </p:cNvSpPr>
              <p:nvPr/>
            </p:nvSpPr>
            <p:spPr bwMode="auto">
              <a:xfrm>
                <a:off x="3965" y="3477"/>
                <a:ext cx="42" cy="4"/>
              </a:xfrm>
              <a:custGeom>
                <a:avLst/>
                <a:gdLst>
                  <a:gd name="T0" fmla="*/ 0 w 42"/>
                  <a:gd name="T1" fmla="*/ 0 h 4"/>
                  <a:gd name="T2" fmla="*/ 21 w 42"/>
                  <a:gd name="T3" fmla="*/ 4 h 4"/>
                  <a:gd name="T4" fmla="*/ 42 w 42"/>
                  <a:gd name="T5" fmla="*/ 4 h 4"/>
                </a:gdLst>
                <a:ahLst/>
                <a:cxnLst>
                  <a:cxn ang="0">
                    <a:pos x="T0" y="T1"/>
                  </a:cxn>
                  <a:cxn ang="0">
                    <a:pos x="T2" y="T3"/>
                  </a:cxn>
                  <a:cxn ang="0">
                    <a:pos x="T4" y="T5"/>
                  </a:cxn>
                </a:cxnLst>
                <a:rect l="0" t="0" r="r" b="b"/>
                <a:pathLst>
                  <a:path w="42" h="4">
                    <a:moveTo>
                      <a:pt x="0" y="0"/>
                    </a:moveTo>
                    <a:lnTo>
                      <a:pt x="21" y="4"/>
                    </a:lnTo>
                    <a:lnTo>
                      <a:pt x="42" y="4"/>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10" name="Line 86"/>
              <p:cNvSpPr>
                <a:spLocks noChangeShapeType="1"/>
              </p:cNvSpPr>
              <p:nvPr/>
            </p:nvSpPr>
            <p:spPr bwMode="auto">
              <a:xfrm>
                <a:off x="4007" y="3481"/>
                <a:ext cx="38" cy="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1" name="Line 87"/>
              <p:cNvSpPr>
                <a:spLocks noChangeShapeType="1"/>
              </p:cNvSpPr>
              <p:nvPr/>
            </p:nvSpPr>
            <p:spPr bwMode="auto">
              <a:xfrm>
                <a:off x="4045" y="3485"/>
                <a:ext cx="38" cy="4"/>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2" name="Freeform 88"/>
              <p:cNvSpPr>
                <a:spLocks/>
              </p:cNvSpPr>
              <p:nvPr/>
            </p:nvSpPr>
            <p:spPr bwMode="auto">
              <a:xfrm>
                <a:off x="4083" y="3489"/>
                <a:ext cx="43" cy="4"/>
              </a:xfrm>
              <a:custGeom>
                <a:avLst/>
                <a:gdLst>
                  <a:gd name="T0" fmla="*/ 0 w 43"/>
                  <a:gd name="T1" fmla="*/ 0 h 4"/>
                  <a:gd name="T2" fmla="*/ 21 w 43"/>
                  <a:gd name="T3" fmla="*/ 4 h 4"/>
                  <a:gd name="T4" fmla="*/ 43 w 43"/>
                  <a:gd name="T5" fmla="*/ 4 h 4"/>
                </a:gdLst>
                <a:ahLst/>
                <a:cxnLst>
                  <a:cxn ang="0">
                    <a:pos x="T0" y="T1"/>
                  </a:cxn>
                  <a:cxn ang="0">
                    <a:pos x="T2" y="T3"/>
                  </a:cxn>
                  <a:cxn ang="0">
                    <a:pos x="T4" y="T5"/>
                  </a:cxn>
                </a:cxnLst>
                <a:rect l="0" t="0" r="r" b="b"/>
                <a:pathLst>
                  <a:path w="43" h="4">
                    <a:moveTo>
                      <a:pt x="0" y="0"/>
                    </a:moveTo>
                    <a:lnTo>
                      <a:pt x="21" y="4"/>
                    </a:lnTo>
                    <a:lnTo>
                      <a:pt x="43" y="4"/>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13" name="Line 89"/>
              <p:cNvSpPr>
                <a:spLocks noChangeShapeType="1"/>
              </p:cNvSpPr>
              <p:nvPr/>
            </p:nvSpPr>
            <p:spPr bwMode="auto">
              <a:xfrm>
                <a:off x="4126" y="3493"/>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4" name="Line 90"/>
              <p:cNvSpPr>
                <a:spLocks noChangeShapeType="1"/>
              </p:cNvSpPr>
              <p:nvPr/>
            </p:nvSpPr>
            <p:spPr bwMode="auto">
              <a:xfrm>
                <a:off x="4164" y="3493"/>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5" name="Freeform 91"/>
              <p:cNvSpPr>
                <a:spLocks/>
              </p:cNvSpPr>
              <p:nvPr/>
            </p:nvSpPr>
            <p:spPr bwMode="auto">
              <a:xfrm>
                <a:off x="4202" y="3493"/>
                <a:ext cx="42" cy="0"/>
              </a:xfrm>
              <a:custGeom>
                <a:avLst/>
                <a:gdLst>
                  <a:gd name="T0" fmla="*/ 0 w 42"/>
                  <a:gd name="T1" fmla="*/ 21 w 42"/>
                  <a:gd name="T2" fmla="*/ 42 w 42"/>
                </a:gdLst>
                <a:ahLst/>
                <a:cxnLst>
                  <a:cxn ang="0">
                    <a:pos x="T0" y="0"/>
                  </a:cxn>
                  <a:cxn ang="0">
                    <a:pos x="T1" y="0"/>
                  </a:cxn>
                  <a:cxn ang="0">
                    <a:pos x="T2" y="0"/>
                  </a:cxn>
                </a:cxnLst>
                <a:rect l="0" t="0" r="r" b="b"/>
                <a:pathLst>
                  <a:path w="42">
                    <a:moveTo>
                      <a:pt x="0" y="0"/>
                    </a:moveTo>
                    <a:lnTo>
                      <a:pt x="21" y="0"/>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16" name="Freeform 92"/>
              <p:cNvSpPr>
                <a:spLocks/>
              </p:cNvSpPr>
              <p:nvPr/>
            </p:nvSpPr>
            <p:spPr bwMode="auto">
              <a:xfrm>
                <a:off x="4244" y="3493"/>
                <a:ext cx="38" cy="5"/>
              </a:xfrm>
              <a:custGeom>
                <a:avLst/>
                <a:gdLst>
                  <a:gd name="T0" fmla="*/ 0 w 38"/>
                  <a:gd name="T1" fmla="*/ 0 h 5"/>
                  <a:gd name="T2" fmla="*/ 21 w 38"/>
                  <a:gd name="T3" fmla="*/ 0 h 5"/>
                  <a:gd name="T4" fmla="*/ 38 w 38"/>
                  <a:gd name="T5" fmla="*/ 5 h 5"/>
                </a:gdLst>
                <a:ahLst/>
                <a:cxnLst>
                  <a:cxn ang="0">
                    <a:pos x="T0" y="T1"/>
                  </a:cxn>
                  <a:cxn ang="0">
                    <a:pos x="T2" y="T3"/>
                  </a:cxn>
                  <a:cxn ang="0">
                    <a:pos x="T4" y="T5"/>
                  </a:cxn>
                </a:cxnLst>
                <a:rect l="0" t="0" r="r" b="b"/>
                <a:pathLst>
                  <a:path w="38" h="5">
                    <a:moveTo>
                      <a:pt x="0" y="0"/>
                    </a:moveTo>
                    <a:lnTo>
                      <a:pt x="21" y="0"/>
                    </a:lnTo>
                    <a:lnTo>
                      <a:pt x="38" y="5"/>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17" name="Line 93"/>
              <p:cNvSpPr>
                <a:spLocks noChangeShapeType="1"/>
              </p:cNvSpPr>
              <p:nvPr/>
            </p:nvSpPr>
            <p:spPr bwMode="auto">
              <a:xfrm>
                <a:off x="4282"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18" name="Freeform 94"/>
              <p:cNvSpPr>
                <a:spLocks/>
              </p:cNvSpPr>
              <p:nvPr/>
            </p:nvSpPr>
            <p:spPr bwMode="auto">
              <a:xfrm>
                <a:off x="4320" y="3498"/>
                <a:ext cx="42" cy="0"/>
              </a:xfrm>
              <a:custGeom>
                <a:avLst/>
                <a:gdLst>
                  <a:gd name="T0" fmla="*/ 0 w 42"/>
                  <a:gd name="T1" fmla="*/ 21 w 42"/>
                  <a:gd name="T2" fmla="*/ 42 w 42"/>
                </a:gdLst>
                <a:ahLst/>
                <a:cxnLst>
                  <a:cxn ang="0">
                    <a:pos x="T0" y="0"/>
                  </a:cxn>
                  <a:cxn ang="0">
                    <a:pos x="T1" y="0"/>
                  </a:cxn>
                  <a:cxn ang="0">
                    <a:pos x="T2" y="0"/>
                  </a:cxn>
                </a:cxnLst>
                <a:rect l="0" t="0" r="r" b="b"/>
                <a:pathLst>
                  <a:path w="42">
                    <a:moveTo>
                      <a:pt x="0" y="0"/>
                    </a:moveTo>
                    <a:lnTo>
                      <a:pt x="21" y="0"/>
                    </a:lnTo>
                    <a:lnTo>
                      <a:pt x="42" y="0"/>
                    </a:lnTo>
                  </a:path>
                </a:pathLst>
              </a:custGeom>
              <a:noFill/>
              <a:ln w="6350">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319" name="Line 95"/>
              <p:cNvSpPr>
                <a:spLocks noChangeShapeType="1"/>
              </p:cNvSpPr>
              <p:nvPr/>
            </p:nvSpPr>
            <p:spPr bwMode="auto">
              <a:xfrm>
                <a:off x="4362" y="3498"/>
                <a:ext cx="38" cy="0"/>
              </a:xfrm>
              <a:prstGeom prst="line">
                <a:avLst/>
              </a:prstGeom>
              <a:noFill/>
              <a:ln w="6350">
                <a:solidFill>
                  <a:srgbClr val="00008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324" name="Line 100"/>
              <p:cNvSpPr>
                <a:spLocks noChangeShapeType="1"/>
              </p:cNvSpPr>
              <p:nvPr/>
            </p:nvSpPr>
            <p:spPr bwMode="auto">
              <a:xfrm flipV="1">
                <a:off x="787" y="3496"/>
                <a:ext cx="3575" cy="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15" name="Line 101"/>
            <p:cNvSpPr>
              <a:spLocks noChangeShapeType="1"/>
            </p:cNvSpPr>
            <p:nvPr/>
          </p:nvSpPr>
          <p:spPr bwMode="auto">
            <a:xfrm>
              <a:off x="4216400" y="1270000"/>
              <a:ext cx="0" cy="32400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6" name="Text Box 102"/>
            <p:cNvSpPr txBox="1">
              <a:spLocks noChangeArrowheads="1"/>
            </p:cNvSpPr>
            <p:nvPr/>
          </p:nvSpPr>
          <p:spPr bwMode="auto">
            <a:xfrm>
              <a:off x="3929062" y="4438650"/>
              <a:ext cx="52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42</a:t>
              </a:r>
              <a:endParaRPr lang="en-US" altLang="en-US"/>
            </a:p>
          </p:txBody>
        </p:sp>
        <p:sp>
          <p:nvSpPr>
            <p:cNvPr id="117" name="Text Box 105"/>
            <p:cNvSpPr txBox="1">
              <a:spLocks noChangeArrowheads="1"/>
            </p:cNvSpPr>
            <p:nvPr/>
          </p:nvSpPr>
          <p:spPr bwMode="auto">
            <a:xfrm>
              <a:off x="5334000" y="4648200"/>
              <a:ext cx="385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dirty="0"/>
                <a:t>d</a:t>
              </a:r>
              <a:endParaRPr lang="en-US" altLang="en-US" dirty="0"/>
            </a:p>
          </p:txBody>
        </p:sp>
        <p:sp>
          <p:nvSpPr>
            <p:cNvPr id="118" name="Line 106"/>
            <p:cNvSpPr>
              <a:spLocks noChangeShapeType="1"/>
            </p:cNvSpPr>
            <p:nvPr/>
          </p:nvSpPr>
          <p:spPr bwMode="auto">
            <a:xfrm flipH="1" flipV="1">
              <a:off x="5224461" y="4438649"/>
              <a:ext cx="184151" cy="2881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9" name="Line 110"/>
            <p:cNvSpPr>
              <a:spLocks noChangeShapeType="1"/>
            </p:cNvSpPr>
            <p:nvPr/>
          </p:nvSpPr>
          <p:spPr bwMode="auto">
            <a:xfrm flipV="1">
              <a:off x="5224462" y="3575050"/>
              <a:ext cx="0" cy="86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8" name="Line 112"/>
            <p:cNvSpPr>
              <a:spLocks noChangeShapeType="1"/>
            </p:cNvSpPr>
            <p:nvPr/>
          </p:nvSpPr>
          <p:spPr bwMode="auto">
            <a:xfrm flipH="1">
              <a:off x="5440362" y="3575049"/>
              <a:ext cx="88901" cy="719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9" name="Text Box 113"/>
            <p:cNvSpPr txBox="1">
              <a:spLocks noChangeArrowheads="1"/>
            </p:cNvSpPr>
            <p:nvPr/>
          </p:nvSpPr>
          <p:spPr bwMode="auto">
            <a:xfrm>
              <a:off x="5213350" y="3200400"/>
              <a:ext cx="1339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dirty="0"/>
                <a:t>p &lt; 0.20</a:t>
              </a:r>
              <a:endParaRPr lang="en-US" altLang="en-US" dirty="0"/>
            </a:p>
          </p:txBody>
        </p:sp>
      </p:grpSp>
      <p:sp>
        <p:nvSpPr>
          <p:cNvPr id="325" name="Rectangle 324"/>
          <p:cNvSpPr/>
          <p:nvPr/>
        </p:nvSpPr>
        <p:spPr>
          <a:xfrm>
            <a:off x="4773612" y="3962400"/>
            <a:ext cx="4217988" cy="369332"/>
          </a:xfrm>
          <a:prstGeom prst="rect">
            <a:avLst/>
          </a:prstGeom>
          <a:solidFill>
            <a:schemeClr val="bg1">
              <a:lumMod val="95000"/>
            </a:schemeClr>
          </a:solidFill>
        </p:spPr>
        <p:txBody>
          <a:bodyPr wrap="square">
            <a:spAutoFit/>
          </a:bodyPr>
          <a:lstStyle/>
          <a:p>
            <a:r>
              <a:rPr lang="en-GB" altLang="en-US" dirty="0"/>
              <a:t>𝑧=(𝑥−𝜇)/𝜎 could be rewritten as 𝑥=𝑧𝜎+𝜇</a:t>
            </a:r>
          </a:p>
        </p:txBody>
      </p:sp>
      <p:sp>
        <p:nvSpPr>
          <p:cNvPr id="326" name="Rectangle 325"/>
          <p:cNvSpPr/>
          <p:nvPr/>
        </p:nvSpPr>
        <p:spPr>
          <a:xfrm>
            <a:off x="4773612" y="2983468"/>
            <a:ext cx="4217988" cy="369332"/>
          </a:xfrm>
          <a:prstGeom prst="rect">
            <a:avLst/>
          </a:prstGeom>
          <a:solidFill>
            <a:schemeClr val="bg1">
              <a:lumMod val="95000"/>
            </a:schemeClr>
          </a:solidFill>
        </p:spPr>
        <p:txBody>
          <a:bodyPr wrap="square">
            <a:spAutoFit/>
          </a:bodyPr>
          <a:lstStyle/>
          <a:p>
            <a:r>
              <a:rPr lang="en-GB" altLang="en-US" dirty="0"/>
              <a:t>From the tables p=0.8023 is nearest to 0.8. </a:t>
            </a:r>
            <a:endParaRPr lang="en-GB" altLang="en-US" b="1" dirty="0"/>
          </a:p>
        </p:txBody>
      </p:sp>
      <p:sp>
        <p:nvSpPr>
          <p:cNvPr id="327" name="Rectangle 326"/>
          <p:cNvSpPr/>
          <p:nvPr/>
        </p:nvSpPr>
        <p:spPr>
          <a:xfrm>
            <a:off x="4773612" y="1418272"/>
            <a:ext cx="4217988" cy="1477328"/>
          </a:xfrm>
          <a:prstGeom prst="rect">
            <a:avLst/>
          </a:prstGeom>
          <a:solidFill>
            <a:schemeClr val="bg1">
              <a:lumMod val="95000"/>
            </a:schemeClr>
          </a:solidFill>
        </p:spPr>
        <p:txBody>
          <a:bodyPr wrap="square">
            <a:spAutoFit/>
          </a:bodyPr>
          <a:lstStyle/>
          <a:p>
            <a:r>
              <a:rPr lang="pl-PL" altLang="en-US" dirty="0"/>
              <a:t>p(</a:t>
            </a:r>
            <a:r>
              <a:rPr lang="en-GB" altLang="en-US" dirty="0"/>
              <a:t>days </a:t>
            </a:r>
            <a:r>
              <a:rPr lang="pl-PL" altLang="en-US" dirty="0"/>
              <a:t>&gt;</a:t>
            </a:r>
            <a:r>
              <a:rPr lang="en-GB" altLang="en-US" dirty="0"/>
              <a:t> </a:t>
            </a:r>
            <a:r>
              <a:rPr lang="pl-PL" altLang="en-US" dirty="0"/>
              <a:t>d) &lt; 0.2 </a:t>
            </a:r>
            <a:r>
              <a:rPr lang="en-GB" altLang="en-US" dirty="0"/>
              <a:t>==&gt;</a:t>
            </a:r>
            <a:r>
              <a:rPr lang="pl-PL" altLang="en-US" dirty="0"/>
              <a:t> p(</a:t>
            </a:r>
            <a:r>
              <a:rPr lang="en-GB" altLang="en-US" dirty="0"/>
              <a:t>days </a:t>
            </a:r>
            <a:r>
              <a:rPr lang="pl-PL" altLang="en-US" dirty="0"/>
              <a:t>&lt;</a:t>
            </a:r>
            <a:r>
              <a:rPr lang="en-GB" altLang="en-US" dirty="0"/>
              <a:t> </a:t>
            </a:r>
            <a:r>
              <a:rPr lang="pl-PL" altLang="en-US" dirty="0"/>
              <a:t>d) &gt; 0.8</a:t>
            </a:r>
            <a:endParaRPr lang="en-GB" altLang="en-US" dirty="0"/>
          </a:p>
          <a:p>
            <a:r>
              <a:rPr lang="en-GB" altLang="en-US" dirty="0"/>
              <a:t>This section involves using the tables "backwards".  We need the probability to be as near to 0.80 as possible, but not below it.</a:t>
            </a:r>
          </a:p>
        </p:txBody>
      </p:sp>
      <p:sp>
        <p:nvSpPr>
          <p:cNvPr id="328" name="Rectangle 327"/>
          <p:cNvSpPr/>
          <p:nvPr/>
        </p:nvSpPr>
        <p:spPr>
          <a:xfrm>
            <a:off x="4773612" y="4419600"/>
            <a:ext cx="4217988" cy="923330"/>
          </a:xfrm>
          <a:prstGeom prst="rect">
            <a:avLst/>
          </a:prstGeom>
          <a:solidFill>
            <a:schemeClr val="bg1">
              <a:lumMod val="95000"/>
            </a:schemeClr>
          </a:solidFill>
        </p:spPr>
        <p:txBody>
          <a:bodyPr wrap="square">
            <a:spAutoFit/>
          </a:bodyPr>
          <a:lstStyle/>
          <a:p>
            <a:r>
              <a:rPr lang="en-GB" altLang="en-US" dirty="0">
                <a:solidFill>
                  <a:srgbClr val="333399"/>
                </a:solidFill>
              </a:rPr>
              <a:t>The delivery promise should therefore be amended to 0.85*14+42 = 53.9 days (round to 54 days)</a:t>
            </a:r>
            <a:endParaRPr lang="en-US" altLang="en-US" dirty="0">
              <a:solidFill>
                <a:srgbClr val="333399"/>
              </a:solidFill>
            </a:endParaRPr>
          </a:p>
        </p:txBody>
      </p:sp>
      <p:sp>
        <p:nvSpPr>
          <p:cNvPr id="329" name="Rectangle 328"/>
          <p:cNvSpPr/>
          <p:nvPr/>
        </p:nvSpPr>
        <p:spPr>
          <a:xfrm>
            <a:off x="4773612" y="3440668"/>
            <a:ext cx="4217988" cy="369332"/>
          </a:xfrm>
          <a:prstGeom prst="rect">
            <a:avLst/>
          </a:prstGeom>
          <a:solidFill>
            <a:schemeClr val="bg1">
              <a:lumMod val="95000"/>
            </a:schemeClr>
          </a:solidFill>
        </p:spPr>
        <p:txBody>
          <a:bodyPr wrap="square">
            <a:spAutoFit/>
          </a:bodyPr>
          <a:lstStyle/>
          <a:p>
            <a:r>
              <a:rPr lang="en-GB" altLang="en-US" dirty="0"/>
              <a:t>This corresponds to a </a:t>
            </a:r>
            <a:r>
              <a:rPr lang="en-GB" altLang="en-US" b="1" dirty="0"/>
              <a:t>z value of 0.85</a:t>
            </a:r>
          </a:p>
        </p:txBody>
      </p:sp>
    </p:spTree>
    <p:extLst>
      <p:ext uri="{BB962C8B-B14F-4D97-AF65-F5344CB8AC3E}">
        <p14:creationId xmlns:p14="http://schemas.microsoft.com/office/powerpoint/2010/main" val="423997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7"/>
                                        </p:tgtEl>
                                        <p:attrNameLst>
                                          <p:attrName>style.visibility</p:attrName>
                                        </p:attrNameLst>
                                      </p:cBhvr>
                                      <p:to>
                                        <p:strVal val="visible"/>
                                      </p:to>
                                    </p:set>
                                    <p:animEffect transition="in" filter="fade">
                                      <p:cBhvr>
                                        <p:cTn id="7" dur="500"/>
                                        <p:tgtEl>
                                          <p:spTgt spid="3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6"/>
                                        </p:tgtEl>
                                        <p:attrNameLst>
                                          <p:attrName>style.visibility</p:attrName>
                                        </p:attrNameLst>
                                      </p:cBhvr>
                                      <p:to>
                                        <p:strVal val="visible"/>
                                      </p:to>
                                    </p:set>
                                    <p:animEffect transition="in" filter="fade">
                                      <p:cBhvr>
                                        <p:cTn id="12" dur="500"/>
                                        <p:tgtEl>
                                          <p:spTgt spid="3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9"/>
                                        </p:tgtEl>
                                        <p:attrNameLst>
                                          <p:attrName>style.visibility</p:attrName>
                                        </p:attrNameLst>
                                      </p:cBhvr>
                                      <p:to>
                                        <p:strVal val="visible"/>
                                      </p:to>
                                    </p:set>
                                    <p:animEffect transition="in" filter="fade">
                                      <p:cBhvr>
                                        <p:cTn id="17" dur="500"/>
                                        <p:tgtEl>
                                          <p:spTgt spid="3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5"/>
                                        </p:tgtEl>
                                        <p:attrNameLst>
                                          <p:attrName>style.visibility</p:attrName>
                                        </p:attrNameLst>
                                      </p:cBhvr>
                                      <p:to>
                                        <p:strVal val="visible"/>
                                      </p:to>
                                    </p:set>
                                    <p:animEffect transition="in" filter="fade">
                                      <p:cBhvr>
                                        <p:cTn id="22" dur="500"/>
                                        <p:tgtEl>
                                          <p:spTgt spid="3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8"/>
                                        </p:tgtEl>
                                        <p:attrNameLst>
                                          <p:attrName>style.visibility</p:attrName>
                                        </p:attrNameLst>
                                      </p:cBhvr>
                                      <p:to>
                                        <p:strVal val="visible"/>
                                      </p:to>
                                    </p:set>
                                    <p:animEffect transition="in" filter="fade">
                                      <p:cBhvr>
                                        <p:cTn id="27" dur="5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 grpId="0" animBg="1"/>
      <p:bldP spid="326" grpId="0" animBg="1"/>
      <p:bldP spid="327" grpId="0" animBg="1"/>
      <p:bldP spid="328" grpId="0" animBg="1"/>
      <p:bldP spid="3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304800" y="914400"/>
            <a:ext cx="81216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000" dirty="0"/>
              <a:t>The concepts of frequency distributions for data and probability distributions are quite similar:-</a:t>
            </a:r>
            <a:endParaRPr lang="en-US" altLang="en-US" sz="2000" dirty="0"/>
          </a:p>
        </p:txBody>
      </p:sp>
      <p:sp>
        <p:nvSpPr>
          <p:cNvPr id="2" name="Title 1"/>
          <p:cNvSpPr>
            <a:spLocks noGrp="1"/>
          </p:cNvSpPr>
          <p:nvPr>
            <p:ph type="title"/>
          </p:nvPr>
        </p:nvSpPr>
        <p:spPr/>
        <p:txBody>
          <a:bodyPr>
            <a:normAutofit/>
          </a:bodyPr>
          <a:lstStyle/>
          <a:p>
            <a:r>
              <a:rPr lang="en-GB" altLang="en-US" dirty="0"/>
              <a:t>Probability distributions</a:t>
            </a:r>
            <a:endParaRPr lang="en-GB" dirty="0"/>
          </a:p>
        </p:txBody>
      </p:sp>
      <p:sp>
        <p:nvSpPr>
          <p:cNvPr id="3" name="Rounded Rectangle 2"/>
          <p:cNvSpPr/>
          <p:nvPr/>
        </p:nvSpPr>
        <p:spPr>
          <a:xfrm>
            <a:off x="3086100" y="1752600"/>
            <a:ext cx="2133600" cy="457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600" b="1" dirty="0"/>
              <a:t>Sample of data</a:t>
            </a:r>
          </a:p>
        </p:txBody>
      </p:sp>
      <p:sp>
        <p:nvSpPr>
          <p:cNvPr id="7" name="Rounded Rectangle 6"/>
          <p:cNvSpPr/>
          <p:nvPr/>
        </p:nvSpPr>
        <p:spPr>
          <a:xfrm>
            <a:off x="6172200" y="1752600"/>
            <a:ext cx="2133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Random variable, X</a:t>
            </a:r>
          </a:p>
        </p:txBody>
      </p:sp>
      <p:sp>
        <p:nvSpPr>
          <p:cNvPr id="8" name="Rounded Rectangle 7"/>
          <p:cNvSpPr/>
          <p:nvPr/>
        </p:nvSpPr>
        <p:spPr>
          <a:xfrm>
            <a:off x="2857500" y="2692400"/>
            <a:ext cx="2590800" cy="6096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600" b="1" dirty="0"/>
              <a:t>x’s: Actual items in the sample</a:t>
            </a:r>
          </a:p>
        </p:txBody>
      </p:sp>
      <p:sp>
        <p:nvSpPr>
          <p:cNvPr id="9" name="Rounded Rectangle 8"/>
          <p:cNvSpPr/>
          <p:nvPr/>
        </p:nvSpPr>
        <p:spPr>
          <a:xfrm>
            <a:off x="5943600" y="2692400"/>
            <a:ext cx="2590800" cy="609600"/>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x’s: Possible values which X can take</a:t>
            </a:r>
          </a:p>
        </p:txBody>
      </p:sp>
      <p:sp>
        <p:nvSpPr>
          <p:cNvPr id="10" name="Rounded Rectangle 9"/>
          <p:cNvSpPr/>
          <p:nvPr/>
        </p:nvSpPr>
        <p:spPr>
          <a:xfrm>
            <a:off x="2857500" y="3784600"/>
            <a:ext cx="2590800" cy="457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600" b="1" dirty="0"/>
              <a:t>Relative frequencies f(x)</a:t>
            </a:r>
          </a:p>
        </p:txBody>
      </p:sp>
      <p:sp>
        <p:nvSpPr>
          <p:cNvPr id="11" name="Rounded Rectangle 10"/>
          <p:cNvSpPr/>
          <p:nvPr/>
        </p:nvSpPr>
        <p:spPr>
          <a:xfrm>
            <a:off x="6172200" y="3784600"/>
            <a:ext cx="2133600" cy="457200"/>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Probabilities P(x)</a:t>
            </a:r>
          </a:p>
        </p:txBody>
      </p:sp>
      <p:sp>
        <p:nvSpPr>
          <p:cNvPr id="12" name="Rounded Rectangle 11"/>
          <p:cNvSpPr/>
          <p:nvPr/>
        </p:nvSpPr>
        <p:spPr>
          <a:xfrm>
            <a:off x="3086100" y="4724400"/>
            <a:ext cx="2133600" cy="6096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600" b="1" dirty="0"/>
              <a:t>Distribution of data</a:t>
            </a:r>
          </a:p>
        </p:txBody>
      </p:sp>
      <p:sp>
        <p:nvSpPr>
          <p:cNvPr id="13" name="Rounded Rectangle 12"/>
          <p:cNvSpPr/>
          <p:nvPr/>
        </p:nvSpPr>
        <p:spPr>
          <a:xfrm>
            <a:off x="6172200" y="4724400"/>
            <a:ext cx="2133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Probability distribution of X</a:t>
            </a:r>
          </a:p>
        </p:txBody>
      </p:sp>
      <p:cxnSp>
        <p:nvCxnSpPr>
          <p:cNvPr id="6" name="Straight Arrow Connector 5"/>
          <p:cNvCxnSpPr>
            <a:stCxn id="3" idx="2"/>
            <a:endCxn id="8" idx="0"/>
          </p:cNvCxnSpPr>
          <p:nvPr/>
        </p:nvCxnSpPr>
        <p:spPr>
          <a:xfrm>
            <a:off x="4152900" y="2209800"/>
            <a:ext cx="0" cy="482600"/>
          </a:xfrm>
          <a:prstGeom prst="straightConnector1">
            <a:avLst/>
          </a:prstGeom>
          <a:ln w="381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2"/>
            <a:endCxn id="12" idx="0"/>
          </p:cNvCxnSpPr>
          <p:nvPr/>
        </p:nvCxnSpPr>
        <p:spPr>
          <a:xfrm>
            <a:off x="4152900" y="4241800"/>
            <a:ext cx="0" cy="482600"/>
          </a:xfrm>
          <a:prstGeom prst="straightConnector1">
            <a:avLst/>
          </a:prstGeom>
          <a:ln w="381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10" idx="0"/>
          </p:cNvCxnSpPr>
          <p:nvPr/>
        </p:nvCxnSpPr>
        <p:spPr>
          <a:xfrm>
            <a:off x="4152900" y="3302000"/>
            <a:ext cx="0" cy="482600"/>
          </a:xfrm>
          <a:prstGeom prst="straightConnector1">
            <a:avLst/>
          </a:prstGeom>
          <a:ln w="381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2"/>
            <a:endCxn id="13" idx="0"/>
          </p:cNvCxnSpPr>
          <p:nvPr/>
        </p:nvCxnSpPr>
        <p:spPr>
          <a:xfrm>
            <a:off x="7239000" y="4241800"/>
            <a:ext cx="0" cy="4826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2"/>
            <a:endCxn id="11" idx="0"/>
          </p:cNvCxnSpPr>
          <p:nvPr/>
        </p:nvCxnSpPr>
        <p:spPr>
          <a:xfrm>
            <a:off x="7239000" y="3302000"/>
            <a:ext cx="0" cy="4826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2"/>
            <a:endCxn id="9" idx="0"/>
          </p:cNvCxnSpPr>
          <p:nvPr/>
        </p:nvCxnSpPr>
        <p:spPr>
          <a:xfrm>
            <a:off x="7239000" y="2209800"/>
            <a:ext cx="0" cy="4826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88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7BCD0D-9BC6-4A32-910F-F9813CCE4A09}"/>
              </a:ext>
            </a:extLst>
          </p:cNvPr>
          <p:cNvPicPr>
            <a:picLocks noChangeAspect="1"/>
          </p:cNvPicPr>
          <p:nvPr/>
        </p:nvPicPr>
        <p:blipFill>
          <a:blip r:embed="rId2"/>
          <a:stretch>
            <a:fillRect/>
          </a:stretch>
        </p:blipFill>
        <p:spPr>
          <a:xfrm>
            <a:off x="671744" y="383199"/>
            <a:ext cx="7620000" cy="4365356"/>
          </a:xfrm>
          <a:prstGeom prst="rect">
            <a:avLst/>
          </a:prstGeom>
        </p:spPr>
      </p:pic>
      <p:sp>
        <p:nvSpPr>
          <p:cNvPr id="4" name="Rectangle 3">
            <a:extLst>
              <a:ext uri="{FF2B5EF4-FFF2-40B4-BE49-F238E27FC236}">
                <a16:creationId xmlns:a16="http://schemas.microsoft.com/office/drawing/2014/main" id="{AD159054-AC83-4632-AB33-06D8241A2A93}"/>
              </a:ext>
            </a:extLst>
          </p:cNvPr>
          <p:cNvSpPr/>
          <p:nvPr/>
        </p:nvSpPr>
        <p:spPr>
          <a:xfrm>
            <a:off x="852256" y="2355881"/>
            <a:ext cx="4423300" cy="2197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D05830DC-E359-4B9A-8F69-3662DFA9E059}"/>
              </a:ext>
            </a:extLst>
          </p:cNvPr>
          <p:cNvSpPr/>
          <p:nvPr/>
        </p:nvSpPr>
        <p:spPr>
          <a:xfrm rot="5400000">
            <a:off x="3971291" y="1289096"/>
            <a:ext cx="1963417" cy="6096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98165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a:t>Summary</a:t>
            </a:r>
          </a:p>
        </p:txBody>
      </p:sp>
      <p:graphicFrame>
        <p:nvGraphicFramePr>
          <p:cNvPr id="4" name="Diagram 3"/>
          <p:cNvGraphicFramePr/>
          <p:nvPr>
            <p:extLst>
              <p:ext uri="{D42A27DB-BD31-4B8C-83A1-F6EECF244321}">
                <p14:modId xmlns:p14="http://schemas.microsoft.com/office/powerpoint/2010/main" val="129862119"/>
              </p:ext>
            </p:extLst>
          </p:nvPr>
        </p:nvGraphicFramePr>
        <p:xfrm>
          <a:off x="685800" y="1295400"/>
          <a:ext cx="7848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Rectangle 24"/>
          <p:cNvSpPr/>
          <p:nvPr/>
        </p:nvSpPr>
        <p:spPr>
          <a:xfrm>
            <a:off x="1963630" y="2133600"/>
            <a:ext cx="5046769"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lvl="0" defTabSz="933450">
              <a:lnSpc>
                <a:spcPct val="90000"/>
              </a:lnSpc>
              <a:spcBef>
                <a:spcPct val="0"/>
              </a:spcBef>
              <a:spcAft>
                <a:spcPct val="35000"/>
              </a:spcAft>
            </a:pPr>
            <a:r>
              <a:rPr lang="en-GB" sz="1600" b="1" kern="1200" dirty="0">
                <a:solidFill>
                  <a:schemeClr val="tx1"/>
                </a:solidFill>
              </a:rPr>
              <a:t>Random </a:t>
            </a:r>
            <a:r>
              <a:rPr lang="en-GB" sz="1600" b="1" dirty="0">
                <a:solidFill>
                  <a:schemeClr val="tx1"/>
                </a:solidFill>
              </a:rPr>
              <a:t>Variables &amp; Probability Distributions </a:t>
            </a:r>
            <a:endParaRPr lang="en-GB" sz="1600" b="1" kern="1200" dirty="0">
              <a:solidFill>
                <a:schemeClr val="tx1"/>
              </a:solidFill>
            </a:endParaRPr>
          </a:p>
        </p:txBody>
      </p:sp>
      <p:sp>
        <p:nvSpPr>
          <p:cNvPr id="26" name="Rectangle 25"/>
          <p:cNvSpPr/>
          <p:nvPr/>
        </p:nvSpPr>
        <p:spPr>
          <a:xfrm>
            <a:off x="2899330" y="3124200"/>
            <a:ext cx="3196388" cy="313932"/>
          </a:xfrm>
          <a:prstGeom prst="rect">
            <a:avLst/>
          </a:prstGeom>
        </p:spPr>
        <p:txBody>
          <a:bodyPr wrap="none">
            <a:spAutoFit/>
          </a:bodyPr>
          <a:lstStyle/>
          <a:p>
            <a:pPr lvl="0" defTabSz="800100">
              <a:lnSpc>
                <a:spcPct val="90000"/>
              </a:lnSpc>
              <a:spcBef>
                <a:spcPct val="0"/>
              </a:spcBef>
              <a:spcAft>
                <a:spcPct val="35000"/>
              </a:spcAft>
            </a:pPr>
            <a:r>
              <a:rPr lang="en-GB" sz="1600" b="1" dirty="0"/>
              <a:t>Continuous Probability Distribution</a:t>
            </a:r>
          </a:p>
        </p:txBody>
      </p:sp>
      <p:sp>
        <p:nvSpPr>
          <p:cNvPr id="27" name="Rectangle 26"/>
          <p:cNvSpPr/>
          <p:nvPr/>
        </p:nvSpPr>
        <p:spPr>
          <a:xfrm>
            <a:off x="2496000" y="2611800"/>
            <a:ext cx="3600000"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lvl="0" defTabSz="933450">
              <a:lnSpc>
                <a:spcPct val="90000"/>
              </a:lnSpc>
              <a:spcBef>
                <a:spcPct val="0"/>
              </a:spcBef>
              <a:spcAft>
                <a:spcPct val="35000"/>
              </a:spcAft>
            </a:pPr>
            <a:r>
              <a:rPr lang="en-GB" sz="1600" b="1" kern="1200" dirty="0">
                <a:solidFill>
                  <a:schemeClr val="tx1"/>
                </a:solidFill>
              </a:rPr>
              <a:t>Discrete Probability Distribution</a:t>
            </a:r>
          </a:p>
        </p:txBody>
      </p:sp>
      <p:sp>
        <p:nvSpPr>
          <p:cNvPr id="28" name="Rectangle 27"/>
          <p:cNvSpPr/>
          <p:nvPr/>
        </p:nvSpPr>
        <p:spPr>
          <a:xfrm>
            <a:off x="3693831" y="4220238"/>
            <a:ext cx="3600000"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defTabSz="666750">
              <a:lnSpc>
                <a:spcPct val="90000"/>
              </a:lnSpc>
              <a:spcBef>
                <a:spcPct val="0"/>
              </a:spcBef>
              <a:spcAft>
                <a:spcPct val="35000"/>
              </a:spcAft>
            </a:pPr>
            <a:r>
              <a:rPr lang="en-GB" sz="1600" b="1" dirty="0">
                <a:solidFill>
                  <a:schemeClr val="tx1"/>
                </a:solidFill>
              </a:rPr>
              <a:t>Standardized Normal Distribution</a:t>
            </a:r>
          </a:p>
        </p:txBody>
      </p:sp>
      <p:sp>
        <p:nvSpPr>
          <p:cNvPr id="29" name="Rectangle 28"/>
          <p:cNvSpPr/>
          <p:nvPr/>
        </p:nvSpPr>
        <p:spPr>
          <a:xfrm>
            <a:off x="3329306" y="3657600"/>
            <a:ext cx="5357494"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defTabSz="933450">
              <a:lnSpc>
                <a:spcPct val="90000"/>
              </a:lnSpc>
              <a:spcBef>
                <a:spcPct val="0"/>
              </a:spcBef>
              <a:spcAft>
                <a:spcPct val="35000"/>
              </a:spcAft>
            </a:pPr>
            <a:r>
              <a:rPr lang="en-GB" sz="1600" b="1" kern="1200" dirty="0">
                <a:solidFill>
                  <a:schemeClr val="tx1"/>
                </a:solidFill>
              </a:rPr>
              <a:t>Normal </a:t>
            </a:r>
            <a:r>
              <a:rPr lang="en-GB" sz="1600" b="1" dirty="0">
                <a:solidFill>
                  <a:schemeClr val="tx1"/>
                </a:solidFill>
              </a:rPr>
              <a:t>Distribution</a:t>
            </a:r>
            <a:endParaRPr lang="en-GB" sz="1600" b="1" kern="1200" dirty="0">
              <a:solidFill>
                <a:schemeClr val="tx1"/>
              </a:solidFill>
            </a:endParaRPr>
          </a:p>
        </p:txBody>
      </p:sp>
      <p:sp>
        <p:nvSpPr>
          <p:cNvPr id="31" name="Oval 30"/>
          <p:cNvSpPr/>
          <p:nvPr/>
        </p:nvSpPr>
        <p:spPr>
          <a:xfrm>
            <a:off x="2219131" y="2819400"/>
            <a:ext cx="76200" cy="76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solidFill>
                <a:schemeClr val="tx1"/>
              </a:solidFill>
            </a:endParaRPr>
          </a:p>
        </p:txBody>
      </p:sp>
      <p:sp>
        <p:nvSpPr>
          <p:cNvPr id="32" name="Oval 31"/>
          <p:cNvSpPr/>
          <p:nvPr/>
        </p:nvSpPr>
        <p:spPr>
          <a:xfrm>
            <a:off x="2590800" y="3264932"/>
            <a:ext cx="152400" cy="152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solidFill>
                <a:schemeClr val="tx1"/>
              </a:solidFill>
            </a:endParaRPr>
          </a:p>
        </p:txBody>
      </p:sp>
      <p:sp>
        <p:nvSpPr>
          <p:cNvPr id="33" name="Oval 32"/>
          <p:cNvSpPr/>
          <p:nvPr/>
        </p:nvSpPr>
        <p:spPr>
          <a:xfrm>
            <a:off x="2893154" y="3739206"/>
            <a:ext cx="239283" cy="2240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solidFill>
                <a:schemeClr val="tx1"/>
              </a:solidFill>
            </a:endParaRPr>
          </a:p>
        </p:txBody>
      </p:sp>
      <p:sp>
        <p:nvSpPr>
          <p:cNvPr id="34" name="Oval 33"/>
          <p:cNvSpPr/>
          <p:nvPr/>
        </p:nvSpPr>
        <p:spPr>
          <a:xfrm>
            <a:off x="3132438" y="4314314"/>
            <a:ext cx="265924" cy="2659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solidFill>
                <a:schemeClr val="tx1"/>
              </a:solidFill>
            </a:endParaRPr>
          </a:p>
        </p:txBody>
      </p:sp>
      <p:sp>
        <p:nvSpPr>
          <p:cNvPr id="35" name="Oval 34"/>
          <p:cNvSpPr/>
          <p:nvPr/>
        </p:nvSpPr>
        <p:spPr>
          <a:xfrm>
            <a:off x="1744362" y="2417400"/>
            <a:ext cx="76200" cy="76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solidFill>
                <a:schemeClr val="tx1"/>
              </a:solidFill>
            </a:endParaRPr>
          </a:p>
        </p:txBody>
      </p:sp>
      <p:pic>
        <p:nvPicPr>
          <p:cNvPr id="36" name="Picture 4" descr="https://dr282zn36sxxg.cloudfront.net/datastreams/f-d%3A02eaac3e3d337c04d397467649ef227c4391be0aca7a50568c6679b6%2BIMAGE%2BIMAGE.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84169" y="1295400"/>
            <a:ext cx="1459831" cy="16764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962400" y="5029200"/>
            <a:ext cx="1337417" cy="338554"/>
          </a:xfrm>
          <a:prstGeom prst="rect">
            <a:avLst/>
          </a:prstGeom>
          <a:solidFill>
            <a:schemeClr val="accent1">
              <a:lumMod val="20000"/>
              <a:lumOff val="80000"/>
            </a:schemeClr>
          </a:solidFill>
        </p:spPr>
        <p:txBody>
          <a:bodyPr wrap="none">
            <a:spAutoFit/>
          </a:bodyPr>
          <a:lstStyle/>
          <a:p>
            <a:r>
              <a:rPr lang="en-US" altLang="en-US" sz="1600" b="1" dirty="0"/>
              <a:t>Class Exercise</a:t>
            </a:r>
            <a:endParaRPr lang="en-GB" sz="1600" b="1" dirty="0"/>
          </a:p>
        </p:txBody>
      </p:sp>
    </p:spTree>
    <p:extLst>
      <p:ext uri="{BB962C8B-B14F-4D97-AF65-F5344CB8AC3E}">
        <p14:creationId xmlns:p14="http://schemas.microsoft.com/office/powerpoint/2010/main" val="5425103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Reading…</a:t>
            </a:r>
            <a:endParaRPr lang="en-GB" dirty="0"/>
          </a:p>
        </p:txBody>
      </p:sp>
      <p:sp>
        <p:nvSpPr>
          <p:cNvPr id="3" name="Content Placeholder 2"/>
          <p:cNvSpPr>
            <a:spLocks noGrp="1"/>
          </p:cNvSpPr>
          <p:nvPr>
            <p:ph sz="half" idx="1"/>
          </p:nvPr>
        </p:nvSpPr>
        <p:spPr>
          <a:xfrm>
            <a:off x="457200" y="838200"/>
            <a:ext cx="4038600" cy="4525963"/>
          </a:xfrm>
        </p:spPr>
        <p:txBody>
          <a:bodyPr>
            <a:normAutofit/>
          </a:bodyPr>
          <a:lstStyle/>
          <a:p>
            <a:pPr marL="0" indent="0">
              <a:buNone/>
            </a:pPr>
            <a:r>
              <a:rPr lang="en-GB" b="1" dirty="0"/>
              <a:t>Chapter 6 </a:t>
            </a:r>
          </a:p>
          <a:p>
            <a:pPr marL="0" indent="0">
              <a:buNone/>
            </a:pPr>
            <a:r>
              <a:rPr lang="en-GB" dirty="0"/>
              <a:t>The Normal Distribution and…</a:t>
            </a:r>
          </a:p>
          <a:p>
            <a:pPr lvl="1"/>
            <a:r>
              <a:rPr lang="en-GB" b="1" dirty="0"/>
              <a:t>Sections 6.1 to 6.3</a:t>
            </a:r>
          </a:p>
          <a:p>
            <a:pPr lvl="2"/>
            <a:r>
              <a:rPr lang="en-GB" altLang="en-US" dirty="0"/>
              <a:t>Very important to read</a:t>
            </a:r>
          </a:p>
          <a:p>
            <a:pPr lvl="1"/>
            <a:endParaRPr lang="en-GB" altLang="en-US" sz="1800" dirty="0"/>
          </a:p>
          <a:p>
            <a:pPr lvl="1"/>
            <a:r>
              <a:rPr lang="en-GB" altLang="en-US" sz="1800" dirty="0">
                <a:solidFill>
                  <a:schemeClr val="tx1">
                    <a:lumMod val="50000"/>
                    <a:lumOff val="50000"/>
                  </a:schemeClr>
                </a:solidFill>
              </a:rPr>
              <a:t>Optional reading </a:t>
            </a:r>
          </a:p>
          <a:p>
            <a:pPr lvl="2"/>
            <a:r>
              <a:rPr lang="en-GB" altLang="en-US" sz="1600" dirty="0">
                <a:solidFill>
                  <a:schemeClr val="tx1">
                    <a:lumMod val="50000"/>
                    <a:lumOff val="50000"/>
                  </a:schemeClr>
                </a:solidFill>
              </a:rPr>
              <a:t>Chapter 5</a:t>
            </a:r>
          </a:p>
          <a:p>
            <a:pPr lvl="3"/>
            <a:r>
              <a:rPr lang="en-GB" sz="1400" dirty="0">
                <a:solidFill>
                  <a:schemeClr val="tx1">
                    <a:lumMod val="50000"/>
                    <a:lumOff val="50000"/>
                  </a:schemeClr>
                </a:solidFill>
              </a:rPr>
              <a:t>for Discrete probability distribution</a:t>
            </a:r>
          </a:p>
          <a:p>
            <a:pPr lvl="2"/>
            <a:r>
              <a:rPr lang="en-GB" altLang="en-US" sz="1600" dirty="0">
                <a:solidFill>
                  <a:schemeClr val="tx1">
                    <a:lumMod val="50000"/>
                    <a:lumOff val="50000"/>
                  </a:schemeClr>
                </a:solidFill>
              </a:rPr>
              <a:t>Section 6.4 and 6.5</a:t>
            </a:r>
          </a:p>
          <a:p>
            <a:pPr lvl="3"/>
            <a:r>
              <a:rPr lang="en-GB" altLang="en-US" sz="1400" dirty="0">
                <a:solidFill>
                  <a:schemeClr val="tx1">
                    <a:lumMod val="50000"/>
                    <a:lumOff val="50000"/>
                  </a:schemeClr>
                </a:solidFill>
              </a:rPr>
              <a:t>for Uniform and Exponential distribution</a:t>
            </a:r>
            <a:endParaRPr lang="en-GB" sz="1400" dirty="0">
              <a:solidFill>
                <a:schemeClr val="tx1">
                  <a:lumMod val="50000"/>
                  <a:lumOff val="50000"/>
                </a:schemeClr>
              </a:solidFill>
            </a:endParaRPr>
          </a:p>
        </p:txBody>
      </p:sp>
      <p:pic>
        <p:nvPicPr>
          <p:cNvPr id="10" name="Content Placeholder 9"/>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181600" y="838200"/>
            <a:ext cx="355114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87261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8" name="Straight Arrow Connector 127"/>
          <p:cNvCxnSpPr>
            <a:stCxn id="124" idx="1"/>
            <a:endCxn id="108" idx="2"/>
          </p:cNvCxnSpPr>
          <p:nvPr/>
        </p:nvCxnSpPr>
        <p:spPr>
          <a:xfrm>
            <a:off x="533400" y="2688209"/>
            <a:ext cx="5890947" cy="3172"/>
          </a:xfrm>
          <a:prstGeom prst="straightConnector1">
            <a:avLst/>
          </a:prstGeom>
          <a:ln w="1778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3" name="Straight Arrow Connector 142"/>
          <p:cNvCxnSpPr>
            <a:stCxn id="124" idx="1"/>
            <a:endCxn id="108" idx="2"/>
          </p:cNvCxnSpPr>
          <p:nvPr/>
        </p:nvCxnSpPr>
        <p:spPr>
          <a:xfrm>
            <a:off x="533400" y="2688209"/>
            <a:ext cx="5890947" cy="3172"/>
          </a:xfrm>
          <a:prstGeom prst="straightConnector1">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Rounded Rectangle 64"/>
          <p:cNvSpPr/>
          <p:nvPr/>
        </p:nvSpPr>
        <p:spPr>
          <a:xfrm>
            <a:off x="1066800" y="1295400"/>
            <a:ext cx="7010400" cy="4676775"/>
          </a:xfrm>
          <a:prstGeom prst="round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4" name="Pentagon 41"/>
          <p:cNvSpPr/>
          <p:nvPr/>
        </p:nvSpPr>
        <p:spPr>
          <a:xfrm>
            <a:off x="533400" y="2557018"/>
            <a:ext cx="122819" cy="262382"/>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000" b="1" dirty="0"/>
          </a:p>
        </p:txBody>
      </p:sp>
      <p:cxnSp>
        <p:nvCxnSpPr>
          <p:cNvPr id="135" name="Elbow Connector 73"/>
          <p:cNvCxnSpPr>
            <a:stCxn id="122" idx="0"/>
            <a:endCxn id="110" idx="6"/>
          </p:cNvCxnSpPr>
          <p:nvPr/>
        </p:nvCxnSpPr>
        <p:spPr>
          <a:xfrm rot="16200000" flipV="1">
            <a:off x="4670377" y="2285111"/>
            <a:ext cx="716160" cy="5438768"/>
          </a:xfrm>
          <a:prstGeom prst="bentConnector2">
            <a:avLst/>
          </a:prstGeom>
          <a:ln w="177800"/>
        </p:spPr>
        <p:style>
          <a:lnRef idx="1">
            <a:schemeClr val="dk1"/>
          </a:lnRef>
          <a:fillRef idx="0">
            <a:schemeClr val="dk1"/>
          </a:fillRef>
          <a:effectRef idx="0">
            <a:schemeClr val="dk1"/>
          </a:effectRef>
          <a:fontRef idx="minor">
            <a:schemeClr val="tx1"/>
          </a:fontRef>
        </p:style>
      </p:cxnSp>
      <p:sp>
        <p:nvSpPr>
          <p:cNvPr id="101" name="Rectangle 100"/>
          <p:cNvSpPr/>
          <p:nvPr/>
        </p:nvSpPr>
        <p:spPr>
          <a:xfrm>
            <a:off x="2651263" y="2025045"/>
            <a:ext cx="1001621" cy="307777"/>
          </a:xfrm>
          <a:prstGeom prst="rect">
            <a:avLst/>
          </a:prstGeom>
          <a:effectLst>
            <a:outerShdw blurRad="50800" dist="38100" dir="18900000" algn="bl" rotWithShape="0">
              <a:prstClr val="black">
                <a:alpha val="40000"/>
              </a:prstClr>
            </a:outerShdw>
          </a:effectLst>
        </p:spPr>
        <p:txBody>
          <a:bodyPr wrap="none">
            <a:spAutoFit/>
          </a:bodyPr>
          <a:lstStyle/>
          <a:p>
            <a:pPr algn="ctr"/>
            <a:r>
              <a:rPr lang="en-GB" sz="1400" b="1" dirty="0"/>
              <a:t>Probability</a:t>
            </a:r>
            <a:endParaRPr lang="en-GB" sz="1400" dirty="0"/>
          </a:p>
        </p:txBody>
      </p:sp>
      <p:sp>
        <p:nvSpPr>
          <p:cNvPr id="103" name="Rectangle 102"/>
          <p:cNvSpPr/>
          <p:nvPr/>
        </p:nvSpPr>
        <p:spPr>
          <a:xfrm>
            <a:off x="1474886" y="1799422"/>
            <a:ext cx="1020664" cy="523220"/>
          </a:xfrm>
          <a:prstGeom prst="rect">
            <a:avLst/>
          </a:prstGeom>
          <a:effectLst>
            <a:outerShdw blurRad="50800" dist="38100" dir="18900000" algn="bl" rotWithShape="0">
              <a:prstClr val="black">
                <a:alpha val="40000"/>
              </a:prstClr>
            </a:outerShdw>
          </a:effectLst>
        </p:spPr>
        <p:txBody>
          <a:bodyPr wrap="none">
            <a:spAutoFit/>
          </a:bodyPr>
          <a:lstStyle/>
          <a:p>
            <a:pPr algn="ctr"/>
            <a:r>
              <a:rPr lang="en-GB" sz="1400" b="1" dirty="0"/>
              <a:t>Descriptive</a:t>
            </a:r>
          </a:p>
          <a:p>
            <a:pPr algn="ctr"/>
            <a:r>
              <a:rPr lang="en-GB" sz="1400" b="1" dirty="0"/>
              <a:t>Statistics</a:t>
            </a:r>
            <a:endParaRPr lang="en-GB" sz="1400" dirty="0"/>
          </a:p>
        </p:txBody>
      </p:sp>
      <p:sp>
        <p:nvSpPr>
          <p:cNvPr id="105" name="Rectangle 104"/>
          <p:cNvSpPr/>
          <p:nvPr/>
        </p:nvSpPr>
        <p:spPr>
          <a:xfrm>
            <a:off x="3808597" y="1799422"/>
            <a:ext cx="1149289" cy="523220"/>
          </a:xfrm>
          <a:prstGeom prst="rect">
            <a:avLst/>
          </a:prstGeom>
          <a:effectLst>
            <a:outerShdw blurRad="50800" dist="38100" dir="18900000" algn="bl" rotWithShape="0">
              <a:prstClr val="black">
                <a:alpha val="40000"/>
              </a:prstClr>
            </a:outerShdw>
          </a:effectLst>
        </p:spPr>
        <p:txBody>
          <a:bodyPr wrap="none">
            <a:spAutoFit/>
          </a:bodyPr>
          <a:lstStyle/>
          <a:p>
            <a:pPr algn="ctr"/>
            <a:r>
              <a:rPr lang="en-GB" sz="1400" b="1" dirty="0"/>
              <a:t>Probability</a:t>
            </a:r>
          </a:p>
          <a:p>
            <a:pPr algn="ctr"/>
            <a:r>
              <a:rPr lang="en-GB" sz="1400" b="1" dirty="0"/>
              <a:t>Distributions</a:t>
            </a:r>
            <a:endParaRPr lang="en-GB" sz="1400" dirty="0"/>
          </a:p>
        </p:txBody>
      </p:sp>
      <p:sp>
        <p:nvSpPr>
          <p:cNvPr id="107" name="Rectangle 106"/>
          <p:cNvSpPr/>
          <p:nvPr/>
        </p:nvSpPr>
        <p:spPr>
          <a:xfrm>
            <a:off x="6275649" y="1799422"/>
            <a:ext cx="1013418" cy="523220"/>
          </a:xfrm>
          <a:prstGeom prst="rect">
            <a:avLst/>
          </a:prstGeom>
          <a:effectLst>
            <a:outerShdw blurRad="50800" dist="38100" dir="18900000" algn="bl" rotWithShape="0">
              <a:prstClr val="black">
                <a:alpha val="40000"/>
              </a:prstClr>
            </a:outerShdw>
          </a:effectLst>
        </p:spPr>
        <p:txBody>
          <a:bodyPr wrap="none">
            <a:spAutoFit/>
          </a:bodyPr>
          <a:lstStyle/>
          <a:p>
            <a:pPr algn="ctr"/>
            <a:r>
              <a:rPr lang="en-GB" sz="1400" b="1" dirty="0"/>
              <a:t>Hypothesis</a:t>
            </a:r>
          </a:p>
          <a:p>
            <a:pPr algn="ctr"/>
            <a:r>
              <a:rPr lang="en-GB" sz="1400" b="1" dirty="0"/>
              <a:t>Testing 1</a:t>
            </a:r>
            <a:endParaRPr lang="en-GB" sz="1400" dirty="0"/>
          </a:p>
        </p:txBody>
      </p:sp>
      <p:sp>
        <p:nvSpPr>
          <p:cNvPr id="109" name="Rectangle 108"/>
          <p:cNvSpPr/>
          <p:nvPr/>
        </p:nvSpPr>
        <p:spPr>
          <a:xfrm>
            <a:off x="2594245" y="5039380"/>
            <a:ext cx="1113318" cy="523220"/>
          </a:xfrm>
          <a:prstGeom prst="rect">
            <a:avLst/>
          </a:prstGeom>
          <a:effectLst>
            <a:outerShdw blurRad="50800" dist="38100" dir="18900000" algn="bl" rotWithShape="0">
              <a:prstClr val="black">
                <a:alpha val="40000"/>
              </a:prstClr>
            </a:outerShdw>
          </a:effectLst>
        </p:spPr>
        <p:txBody>
          <a:bodyPr wrap="none">
            <a:spAutoFit/>
          </a:bodyPr>
          <a:lstStyle/>
          <a:p>
            <a:pPr algn="ctr"/>
            <a:r>
              <a:rPr lang="en-GB" sz="1400" b="1" dirty="0"/>
              <a:t>Testing</a:t>
            </a:r>
          </a:p>
          <a:p>
            <a:pPr algn="ctr"/>
            <a:r>
              <a:rPr lang="en-GB" sz="1400" b="1" dirty="0"/>
              <a:t>Relationship</a:t>
            </a:r>
            <a:endParaRPr lang="en-GB" sz="1400" dirty="0"/>
          </a:p>
        </p:txBody>
      </p:sp>
      <p:sp>
        <p:nvSpPr>
          <p:cNvPr id="111" name="Rectangle 110"/>
          <p:cNvSpPr/>
          <p:nvPr/>
        </p:nvSpPr>
        <p:spPr>
          <a:xfrm>
            <a:off x="3886201" y="5054798"/>
            <a:ext cx="991169" cy="307777"/>
          </a:xfrm>
          <a:prstGeom prst="rect">
            <a:avLst/>
          </a:prstGeom>
          <a:effectLst>
            <a:outerShdw blurRad="50800" dist="38100" dir="18900000" algn="bl" rotWithShape="0">
              <a:prstClr val="black">
                <a:alpha val="40000"/>
              </a:prstClr>
            </a:outerShdw>
          </a:effectLst>
        </p:spPr>
        <p:txBody>
          <a:bodyPr wrap="none">
            <a:spAutoFit/>
          </a:bodyPr>
          <a:lstStyle/>
          <a:p>
            <a:pPr algn="ctr"/>
            <a:r>
              <a:rPr lang="en-GB" sz="1400" b="1" dirty="0"/>
              <a:t>Regression</a:t>
            </a:r>
            <a:endParaRPr lang="en-GB" sz="1400" dirty="0"/>
          </a:p>
        </p:txBody>
      </p:sp>
      <p:sp>
        <p:nvSpPr>
          <p:cNvPr id="113" name="Rectangle 112"/>
          <p:cNvSpPr/>
          <p:nvPr/>
        </p:nvSpPr>
        <p:spPr>
          <a:xfrm>
            <a:off x="6334125" y="5085080"/>
            <a:ext cx="904875" cy="523220"/>
          </a:xfrm>
          <a:prstGeom prst="rect">
            <a:avLst/>
          </a:prstGeom>
          <a:effectLst>
            <a:outerShdw blurRad="50800" dist="38100" dir="18900000" algn="bl" rotWithShape="0">
              <a:prstClr val="black">
                <a:alpha val="40000"/>
              </a:prstClr>
            </a:outerShdw>
          </a:effectLst>
        </p:spPr>
        <p:txBody>
          <a:bodyPr wrap="square">
            <a:spAutoFit/>
          </a:bodyPr>
          <a:lstStyle/>
          <a:p>
            <a:pPr algn="ctr"/>
            <a:r>
              <a:rPr lang="en-GB" sz="1400" b="1" dirty="0"/>
              <a:t>Factor</a:t>
            </a:r>
          </a:p>
          <a:p>
            <a:pPr algn="ctr"/>
            <a:r>
              <a:rPr lang="en-GB" sz="1400" b="1" dirty="0"/>
              <a:t>Analysis</a:t>
            </a:r>
          </a:p>
        </p:txBody>
      </p:sp>
      <p:sp>
        <p:nvSpPr>
          <p:cNvPr id="115" name="Rectangle 114"/>
          <p:cNvSpPr/>
          <p:nvPr/>
        </p:nvSpPr>
        <p:spPr>
          <a:xfrm>
            <a:off x="5225248" y="1981200"/>
            <a:ext cx="870752" cy="307777"/>
          </a:xfrm>
          <a:prstGeom prst="rect">
            <a:avLst/>
          </a:prstGeom>
          <a:effectLst>
            <a:outerShdw blurRad="50800" dist="38100" dir="18900000" algn="bl" rotWithShape="0">
              <a:prstClr val="black">
                <a:alpha val="40000"/>
              </a:prstClr>
            </a:outerShdw>
          </a:effectLst>
        </p:spPr>
        <p:txBody>
          <a:bodyPr wrap="none">
            <a:spAutoFit/>
          </a:bodyPr>
          <a:lstStyle/>
          <a:p>
            <a:pPr algn="ctr"/>
            <a:r>
              <a:rPr lang="en-GB" sz="1400" b="1" dirty="0"/>
              <a:t>Sampling</a:t>
            </a:r>
          </a:p>
        </p:txBody>
      </p:sp>
      <p:sp>
        <p:nvSpPr>
          <p:cNvPr id="122" name="Oval 121"/>
          <p:cNvSpPr/>
          <p:nvPr/>
        </p:nvSpPr>
        <p:spPr>
          <a:xfrm>
            <a:off x="7385891" y="5362575"/>
            <a:ext cx="723900" cy="6953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100" dirty="0"/>
              <a:t>Week</a:t>
            </a:r>
          </a:p>
          <a:p>
            <a:pPr algn="ctr"/>
            <a:r>
              <a:rPr lang="en-GB" sz="2000" b="1" dirty="0"/>
              <a:t>11</a:t>
            </a:r>
          </a:p>
        </p:txBody>
      </p:sp>
      <p:sp>
        <p:nvSpPr>
          <p:cNvPr id="123" name="Rectangle 122"/>
          <p:cNvSpPr/>
          <p:nvPr/>
        </p:nvSpPr>
        <p:spPr>
          <a:xfrm>
            <a:off x="7342281" y="6106180"/>
            <a:ext cx="811119" cy="307777"/>
          </a:xfrm>
          <a:prstGeom prst="rect">
            <a:avLst/>
          </a:prstGeom>
          <a:effectLst>
            <a:outerShdw blurRad="50800" dist="38100" dir="18900000" algn="bl" rotWithShape="0">
              <a:prstClr val="black">
                <a:alpha val="40000"/>
              </a:prstClr>
            </a:outerShdw>
          </a:effectLst>
        </p:spPr>
        <p:txBody>
          <a:bodyPr wrap="none">
            <a:spAutoFit/>
          </a:bodyPr>
          <a:lstStyle/>
          <a:p>
            <a:pPr algn="ctr"/>
            <a:r>
              <a:rPr lang="en-GB" sz="1400" b="1" dirty="0"/>
              <a:t>Revision</a:t>
            </a:r>
          </a:p>
        </p:txBody>
      </p:sp>
      <p:sp>
        <p:nvSpPr>
          <p:cNvPr id="126" name="Rectangle 125"/>
          <p:cNvSpPr/>
          <p:nvPr/>
        </p:nvSpPr>
        <p:spPr>
          <a:xfrm>
            <a:off x="5134855" y="5090072"/>
            <a:ext cx="1045478" cy="523220"/>
          </a:xfrm>
          <a:prstGeom prst="rect">
            <a:avLst/>
          </a:prstGeom>
          <a:effectLst>
            <a:outerShdw blurRad="50800" dist="38100" dir="18900000" algn="bl" rotWithShape="0">
              <a:prstClr val="black">
                <a:alpha val="40000"/>
              </a:prstClr>
            </a:outerShdw>
          </a:effectLst>
        </p:spPr>
        <p:txBody>
          <a:bodyPr wrap="none">
            <a:spAutoFit/>
          </a:bodyPr>
          <a:lstStyle/>
          <a:p>
            <a:pPr algn="ctr"/>
            <a:r>
              <a:rPr lang="en-GB" sz="1400" b="1" dirty="0"/>
              <a:t>Conditional</a:t>
            </a:r>
          </a:p>
          <a:p>
            <a:pPr algn="ctr"/>
            <a:r>
              <a:rPr lang="en-GB" sz="1400" b="1" dirty="0"/>
              <a:t>Probability</a:t>
            </a:r>
            <a:endParaRPr lang="en-GB" sz="1400" dirty="0"/>
          </a:p>
        </p:txBody>
      </p:sp>
      <p:cxnSp>
        <p:nvCxnSpPr>
          <p:cNvPr id="127" name="Elbow Connector 46"/>
          <p:cNvCxnSpPr>
            <a:stCxn id="110" idx="2"/>
            <a:endCxn id="108" idx="6"/>
          </p:cNvCxnSpPr>
          <p:nvPr/>
        </p:nvCxnSpPr>
        <p:spPr>
          <a:xfrm rot="10800000" flipH="1">
            <a:off x="1585173" y="2691381"/>
            <a:ext cx="5563074" cy="1955034"/>
          </a:xfrm>
          <a:prstGeom prst="bentConnector5">
            <a:avLst>
              <a:gd name="adj1" fmla="val -4109"/>
              <a:gd name="adj2" fmla="val 50000"/>
              <a:gd name="adj3" fmla="val 104109"/>
            </a:avLst>
          </a:prstGeom>
          <a:ln w="177800"/>
        </p:spPr>
        <p:style>
          <a:lnRef idx="1">
            <a:schemeClr val="dk1"/>
          </a:lnRef>
          <a:fillRef idx="0">
            <a:schemeClr val="dk1"/>
          </a:fillRef>
          <a:effectRef idx="0">
            <a:schemeClr val="dk1"/>
          </a:effectRef>
          <a:fontRef idx="minor">
            <a:schemeClr val="tx1"/>
          </a:fontRef>
        </p:style>
      </p:cxnSp>
      <p:sp>
        <p:nvSpPr>
          <p:cNvPr id="136" name="Title 1"/>
          <p:cNvSpPr>
            <a:spLocks noGrp="1"/>
          </p:cNvSpPr>
          <p:nvPr>
            <p:ph type="title"/>
          </p:nvPr>
        </p:nvSpPr>
        <p:spPr>
          <a:xfrm>
            <a:off x="304800" y="76200"/>
            <a:ext cx="8229600" cy="869277"/>
          </a:xfrm>
        </p:spPr>
        <p:txBody>
          <a:bodyPr/>
          <a:lstStyle/>
          <a:p>
            <a:r>
              <a:rPr lang="en-GB" dirty="0"/>
              <a:t>Module Overview</a:t>
            </a:r>
          </a:p>
        </p:txBody>
      </p:sp>
      <p:sp>
        <p:nvSpPr>
          <p:cNvPr id="137" name="Rectangle 136"/>
          <p:cNvSpPr/>
          <p:nvPr/>
        </p:nvSpPr>
        <p:spPr>
          <a:xfrm>
            <a:off x="1447800" y="5029200"/>
            <a:ext cx="1013419" cy="523220"/>
          </a:xfrm>
          <a:prstGeom prst="rect">
            <a:avLst/>
          </a:prstGeom>
          <a:effectLst>
            <a:outerShdw blurRad="50800" dist="38100" dir="18900000" algn="bl" rotWithShape="0">
              <a:prstClr val="black">
                <a:alpha val="40000"/>
              </a:prstClr>
            </a:outerShdw>
          </a:effectLst>
        </p:spPr>
        <p:txBody>
          <a:bodyPr wrap="none">
            <a:spAutoFit/>
          </a:bodyPr>
          <a:lstStyle/>
          <a:p>
            <a:pPr algn="ctr"/>
            <a:r>
              <a:rPr lang="en-GB" sz="1400" b="1" dirty="0"/>
              <a:t>Hypothesis</a:t>
            </a:r>
          </a:p>
          <a:p>
            <a:pPr algn="ctr"/>
            <a:r>
              <a:rPr lang="en-GB" sz="1400" b="1" dirty="0"/>
              <a:t>Testing 2</a:t>
            </a:r>
          </a:p>
        </p:txBody>
      </p:sp>
      <p:cxnSp>
        <p:nvCxnSpPr>
          <p:cNvPr id="142" name="Elbow Connector 73"/>
          <p:cNvCxnSpPr>
            <a:stCxn id="122" idx="0"/>
            <a:endCxn id="110" idx="6"/>
          </p:cNvCxnSpPr>
          <p:nvPr/>
        </p:nvCxnSpPr>
        <p:spPr>
          <a:xfrm rot="16200000" flipV="1">
            <a:off x="4670377" y="2285111"/>
            <a:ext cx="716160" cy="5438768"/>
          </a:xfrm>
          <a:prstGeom prst="bentConnector2">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4" name="Elbow Connector 46"/>
          <p:cNvCxnSpPr>
            <a:stCxn id="110" idx="2"/>
            <a:endCxn id="108" idx="6"/>
          </p:cNvCxnSpPr>
          <p:nvPr/>
        </p:nvCxnSpPr>
        <p:spPr>
          <a:xfrm rot="10800000" flipH="1">
            <a:off x="1585173" y="2691381"/>
            <a:ext cx="5563074" cy="1955034"/>
          </a:xfrm>
          <a:prstGeom prst="bentConnector5">
            <a:avLst>
              <a:gd name="adj1" fmla="val -4109"/>
              <a:gd name="adj2" fmla="val 50000"/>
              <a:gd name="adj3" fmla="val 104109"/>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0" name="Oval 109"/>
          <p:cNvSpPr/>
          <p:nvPr/>
        </p:nvSpPr>
        <p:spPr>
          <a:xfrm>
            <a:off x="1585173" y="4298752"/>
            <a:ext cx="723900" cy="695325"/>
          </a:xfrm>
          <a:prstGeom prst="ellipse">
            <a:avLst/>
          </a:prstGeom>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t>Week</a:t>
            </a:r>
          </a:p>
          <a:p>
            <a:pPr algn="ctr"/>
            <a:r>
              <a:rPr lang="en-GB" sz="2000" b="1" dirty="0"/>
              <a:t>6</a:t>
            </a:r>
          </a:p>
        </p:txBody>
      </p:sp>
      <p:sp>
        <p:nvSpPr>
          <p:cNvPr id="112" name="Oval 111"/>
          <p:cNvSpPr/>
          <p:nvPr/>
        </p:nvSpPr>
        <p:spPr>
          <a:xfrm>
            <a:off x="2767095" y="4298752"/>
            <a:ext cx="723900" cy="695325"/>
          </a:xfrm>
          <a:prstGeom prst="ellipse">
            <a:avLst/>
          </a:prstGeom>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t>Week</a:t>
            </a:r>
          </a:p>
          <a:p>
            <a:pPr algn="ctr"/>
            <a:r>
              <a:rPr lang="en-GB" sz="2000" b="1" dirty="0"/>
              <a:t>7</a:t>
            </a:r>
          </a:p>
        </p:txBody>
      </p:sp>
      <p:sp>
        <p:nvSpPr>
          <p:cNvPr id="114" name="Oval 113"/>
          <p:cNvSpPr/>
          <p:nvPr/>
        </p:nvSpPr>
        <p:spPr>
          <a:xfrm>
            <a:off x="4006152" y="4298752"/>
            <a:ext cx="723900" cy="695325"/>
          </a:xfrm>
          <a:prstGeom prst="ellipse">
            <a:avLst/>
          </a:prstGeom>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t>Week</a:t>
            </a:r>
          </a:p>
          <a:p>
            <a:pPr algn="ctr"/>
            <a:r>
              <a:rPr lang="en-GB" sz="2000" b="1" dirty="0"/>
              <a:t>8</a:t>
            </a:r>
          </a:p>
        </p:txBody>
      </p:sp>
      <p:sp>
        <p:nvSpPr>
          <p:cNvPr id="116" name="Oval 115"/>
          <p:cNvSpPr/>
          <p:nvPr/>
        </p:nvSpPr>
        <p:spPr>
          <a:xfrm>
            <a:off x="6424348" y="4298752"/>
            <a:ext cx="723900" cy="695325"/>
          </a:xfrm>
          <a:prstGeom prst="ellipse">
            <a:avLst/>
          </a:prstGeom>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t>Week</a:t>
            </a:r>
          </a:p>
          <a:p>
            <a:pPr algn="ctr"/>
            <a:r>
              <a:rPr lang="en-GB" sz="2000" b="1" dirty="0"/>
              <a:t>10</a:t>
            </a:r>
          </a:p>
        </p:txBody>
      </p:sp>
      <p:sp>
        <p:nvSpPr>
          <p:cNvPr id="125" name="Oval 124"/>
          <p:cNvSpPr/>
          <p:nvPr/>
        </p:nvSpPr>
        <p:spPr>
          <a:xfrm>
            <a:off x="5304166" y="4298752"/>
            <a:ext cx="723900" cy="695325"/>
          </a:xfrm>
          <a:prstGeom prst="ellipse">
            <a:avLst/>
          </a:prstGeom>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t>Week</a:t>
            </a:r>
          </a:p>
          <a:p>
            <a:pPr algn="ctr"/>
            <a:r>
              <a:rPr lang="en-GB" sz="2000" b="1" dirty="0"/>
              <a:t>9</a:t>
            </a:r>
          </a:p>
        </p:txBody>
      </p:sp>
      <p:sp>
        <p:nvSpPr>
          <p:cNvPr id="100" name="Oval 99"/>
          <p:cNvSpPr/>
          <p:nvPr/>
        </p:nvSpPr>
        <p:spPr>
          <a:xfrm>
            <a:off x="2790125" y="2345979"/>
            <a:ext cx="723900" cy="695325"/>
          </a:xfrm>
          <a:prstGeom prst="ellipse">
            <a:avLst/>
          </a:prstGeom>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t>Week</a:t>
            </a:r>
          </a:p>
          <a:p>
            <a:pPr algn="ctr"/>
            <a:r>
              <a:rPr lang="en-GB" sz="2000" b="1" dirty="0"/>
              <a:t>2</a:t>
            </a:r>
          </a:p>
        </p:txBody>
      </p:sp>
      <p:sp>
        <p:nvSpPr>
          <p:cNvPr id="104" name="Oval 103"/>
          <p:cNvSpPr/>
          <p:nvPr/>
        </p:nvSpPr>
        <p:spPr>
          <a:xfrm>
            <a:off x="4019643" y="2345979"/>
            <a:ext cx="723900" cy="695325"/>
          </a:xfrm>
          <a:prstGeom prst="ellipse">
            <a:avLst/>
          </a:prstGeom>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t>Week</a:t>
            </a:r>
          </a:p>
          <a:p>
            <a:pPr algn="ctr"/>
            <a:r>
              <a:rPr lang="en-GB" sz="2000" b="1" dirty="0"/>
              <a:t>3</a:t>
            </a:r>
          </a:p>
        </p:txBody>
      </p:sp>
      <p:sp>
        <p:nvSpPr>
          <p:cNvPr id="106" name="Oval 105"/>
          <p:cNvSpPr/>
          <p:nvPr/>
        </p:nvSpPr>
        <p:spPr>
          <a:xfrm>
            <a:off x="5255214" y="2343718"/>
            <a:ext cx="723900" cy="695325"/>
          </a:xfrm>
          <a:prstGeom prst="ellipse">
            <a:avLst/>
          </a:prstGeom>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t>Week</a:t>
            </a:r>
          </a:p>
          <a:p>
            <a:pPr algn="ctr"/>
            <a:r>
              <a:rPr lang="en-GB" sz="2000" b="1" dirty="0"/>
              <a:t>4</a:t>
            </a:r>
          </a:p>
        </p:txBody>
      </p:sp>
      <p:sp>
        <p:nvSpPr>
          <p:cNvPr id="108" name="Oval 107"/>
          <p:cNvSpPr/>
          <p:nvPr/>
        </p:nvSpPr>
        <p:spPr>
          <a:xfrm>
            <a:off x="6424347" y="2343718"/>
            <a:ext cx="723900" cy="695325"/>
          </a:xfrm>
          <a:prstGeom prst="ellipse">
            <a:avLst/>
          </a:prstGeom>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t>Week</a:t>
            </a:r>
          </a:p>
          <a:p>
            <a:pPr algn="ctr"/>
            <a:r>
              <a:rPr lang="en-GB" sz="2000" b="1" dirty="0"/>
              <a:t>5</a:t>
            </a:r>
          </a:p>
        </p:txBody>
      </p:sp>
      <p:sp>
        <p:nvSpPr>
          <p:cNvPr id="138" name="Oval 137"/>
          <p:cNvSpPr/>
          <p:nvPr/>
        </p:nvSpPr>
        <p:spPr>
          <a:xfrm>
            <a:off x="1600200" y="2352675"/>
            <a:ext cx="723900" cy="695325"/>
          </a:xfrm>
          <a:prstGeom prst="ellipse">
            <a:avLst/>
          </a:prstGeom>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1100" dirty="0"/>
              <a:t>Week</a:t>
            </a:r>
          </a:p>
          <a:p>
            <a:pPr algn="ctr"/>
            <a:r>
              <a:rPr lang="en-GB" sz="2000" b="1" dirty="0"/>
              <a:t>1</a:t>
            </a:r>
          </a:p>
        </p:txBody>
      </p:sp>
      <p:cxnSp>
        <p:nvCxnSpPr>
          <p:cNvPr id="181" name="Straight Arrow Connector 180"/>
          <p:cNvCxnSpPr>
            <a:stCxn id="180" idx="3"/>
            <a:endCxn id="122" idx="6"/>
          </p:cNvCxnSpPr>
          <p:nvPr/>
        </p:nvCxnSpPr>
        <p:spPr>
          <a:xfrm flipH="1">
            <a:off x="8109791" y="5709209"/>
            <a:ext cx="779641" cy="1029"/>
          </a:xfrm>
          <a:prstGeom prst="straightConnector1">
            <a:avLst/>
          </a:prstGeom>
          <a:ln w="1778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2" name="Straight Arrow Connector 181"/>
          <p:cNvCxnSpPr>
            <a:stCxn id="180" idx="3"/>
            <a:endCxn id="122" idx="6"/>
          </p:cNvCxnSpPr>
          <p:nvPr/>
        </p:nvCxnSpPr>
        <p:spPr>
          <a:xfrm flipH="1">
            <a:off x="8109791" y="5709209"/>
            <a:ext cx="779641" cy="1029"/>
          </a:xfrm>
          <a:prstGeom prst="straightConnector1">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0" name="Pentagon 41"/>
          <p:cNvSpPr/>
          <p:nvPr/>
        </p:nvSpPr>
        <p:spPr>
          <a:xfrm>
            <a:off x="8766613" y="5578018"/>
            <a:ext cx="122819" cy="262382"/>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2000" b="1" dirty="0"/>
          </a:p>
        </p:txBody>
      </p:sp>
    </p:spTree>
    <p:extLst>
      <p:ext uri="{BB962C8B-B14F-4D97-AF65-F5344CB8AC3E}">
        <p14:creationId xmlns:p14="http://schemas.microsoft.com/office/powerpoint/2010/main" val="2550083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Contents</a:t>
            </a:r>
          </a:p>
        </p:txBody>
      </p:sp>
      <p:graphicFrame>
        <p:nvGraphicFramePr>
          <p:cNvPr id="4" name="Diagram 3"/>
          <p:cNvGraphicFramePr/>
          <p:nvPr>
            <p:extLst>
              <p:ext uri="{D42A27DB-BD31-4B8C-83A1-F6EECF244321}">
                <p14:modId xmlns:p14="http://schemas.microsoft.com/office/powerpoint/2010/main" val="2058233970"/>
              </p:ext>
            </p:extLst>
          </p:nvPr>
        </p:nvGraphicFramePr>
        <p:xfrm>
          <a:off x="685800" y="1295400"/>
          <a:ext cx="7848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Rectangle 24"/>
          <p:cNvSpPr/>
          <p:nvPr/>
        </p:nvSpPr>
        <p:spPr>
          <a:xfrm>
            <a:off x="1963630" y="2133600"/>
            <a:ext cx="5046769"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lvl="0" defTabSz="933450">
              <a:lnSpc>
                <a:spcPct val="90000"/>
              </a:lnSpc>
              <a:spcBef>
                <a:spcPct val="0"/>
              </a:spcBef>
              <a:spcAft>
                <a:spcPct val="35000"/>
              </a:spcAft>
            </a:pPr>
            <a:r>
              <a:rPr lang="en-GB" sz="1600" b="1" kern="1200" dirty="0">
                <a:solidFill>
                  <a:schemeClr val="bg1">
                    <a:lumMod val="85000"/>
                  </a:schemeClr>
                </a:solidFill>
              </a:rPr>
              <a:t>Random </a:t>
            </a:r>
            <a:r>
              <a:rPr lang="en-GB" sz="1600" b="1" dirty="0">
                <a:solidFill>
                  <a:schemeClr val="bg1">
                    <a:lumMod val="85000"/>
                  </a:schemeClr>
                </a:solidFill>
              </a:rPr>
              <a:t>Variables &amp; Probability Distributions </a:t>
            </a:r>
            <a:endParaRPr lang="en-GB" sz="1600" b="1" kern="1200" dirty="0">
              <a:solidFill>
                <a:schemeClr val="bg1">
                  <a:lumMod val="85000"/>
                </a:schemeClr>
              </a:solidFill>
            </a:endParaRPr>
          </a:p>
        </p:txBody>
      </p:sp>
      <p:sp>
        <p:nvSpPr>
          <p:cNvPr id="26" name="Rectangle 25"/>
          <p:cNvSpPr/>
          <p:nvPr/>
        </p:nvSpPr>
        <p:spPr>
          <a:xfrm>
            <a:off x="2899330" y="3124200"/>
            <a:ext cx="3110595" cy="313932"/>
          </a:xfrm>
          <a:prstGeom prst="rect">
            <a:avLst/>
          </a:prstGeom>
        </p:spPr>
        <p:txBody>
          <a:bodyPr wrap="none">
            <a:spAutoFit/>
          </a:bodyPr>
          <a:lstStyle/>
          <a:p>
            <a:pPr lvl="0" defTabSz="800100">
              <a:lnSpc>
                <a:spcPct val="90000"/>
              </a:lnSpc>
              <a:spcBef>
                <a:spcPct val="0"/>
              </a:spcBef>
              <a:spcAft>
                <a:spcPct val="35000"/>
              </a:spcAft>
            </a:pPr>
            <a:r>
              <a:rPr lang="en-GB" sz="1600" dirty="0"/>
              <a:t>Continuous Probability Distribution</a:t>
            </a:r>
          </a:p>
        </p:txBody>
      </p:sp>
      <p:sp>
        <p:nvSpPr>
          <p:cNvPr id="27" name="Rectangle 26"/>
          <p:cNvSpPr/>
          <p:nvPr/>
        </p:nvSpPr>
        <p:spPr>
          <a:xfrm>
            <a:off x="2496000" y="2611800"/>
            <a:ext cx="3600000"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lvl="0" defTabSz="933450">
              <a:lnSpc>
                <a:spcPct val="90000"/>
              </a:lnSpc>
              <a:spcBef>
                <a:spcPct val="0"/>
              </a:spcBef>
              <a:spcAft>
                <a:spcPct val="35000"/>
              </a:spcAft>
            </a:pPr>
            <a:r>
              <a:rPr lang="en-GB" sz="1600" b="1" kern="1200" dirty="0">
                <a:solidFill>
                  <a:srgbClr val="FF0000"/>
                </a:solidFill>
              </a:rPr>
              <a:t>Discrete Probability Distribution</a:t>
            </a:r>
          </a:p>
        </p:txBody>
      </p:sp>
      <p:sp>
        <p:nvSpPr>
          <p:cNvPr id="28" name="Rectangle 27"/>
          <p:cNvSpPr/>
          <p:nvPr/>
        </p:nvSpPr>
        <p:spPr>
          <a:xfrm>
            <a:off x="3693831" y="4220238"/>
            <a:ext cx="3600000"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defTabSz="666750">
              <a:lnSpc>
                <a:spcPct val="90000"/>
              </a:lnSpc>
              <a:spcBef>
                <a:spcPct val="0"/>
              </a:spcBef>
              <a:spcAft>
                <a:spcPct val="35000"/>
              </a:spcAft>
            </a:pPr>
            <a:r>
              <a:rPr lang="en-GB" sz="1600" dirty="0"/>
              <a:t>Standardized Normal Distribution</a:t>
            </a:r>
          </a:p>
        </p:txBody>
      </p:sp>
      <p:sp>
        <p:nvSpPr>
          <p:cNvPr id="29" name="Rectangle 28"/>
          <p:cNvSpPr/>
          <p:nvPr/>
        </p:nvSpPr>
        <p:spPr>
          <a:xfrm>
            <a:off x="3329306" y="3657600"/>
            <a:ext cx="5357494" cy="36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70" tIns="26670" rIns="26670" bIns="26670" numCol="1" spcCol="1270" anchor="ctr" anchorCtr="0">
            <a:noAutofit/>
          </a:bodyPr>
          <a:lstStyle/>
          <a:p>
            <a:pPr defTabSz="933450">
              <a:lnSpc>
                <a:spcPct val="90000"/>
              </a:lnSpc>
              <a:spcBef>
                <a:spcPct val="0"/>
              </a:spcBef>
              <a:spcAft>
                <a:spcPct val="35000"/>
              </a:spcAft>
            </a:pPr>
            <a:r>
              <a:rPr lang="en-GB" sz="1600" kern="1200" dirty="0"/>
              <a:t>Normal </a:t>
            </a:r>
            <a:r>
              <a:rPr lang="en-GB" sz="1600" dirty="0"/>
              <a:t>Distribution</a:t>
            </a:r>
            <a:endParaRPr lang="en-GB" sz="1600" kern="1200" dirty="0"/>
          </a:p>
        </p:txBody>
      </p:sp>
      <p:sp>
        <p:nvSpPr>
          <p:cNvPr id="31" name="Oval 30"/>
          <p:cNvSpPr/>
          <p:nvPr/>
        </p:nvSpPr>
        <p:spPr>
          <a:xfrm>
            <a:off x="2219131" y="2819400"/>
            <a:ext cx="76200" cy="76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sp>
        <p:nvSpPr>
          <p:cNvPr id="32" name="Oval 31"/>
          <p:cNvSpPr/>
          <p:nvPr/>
        </p:nvSpPr>
        <p:spPr>
          <a:xfrm>
            <a:off x="2590800" y="3264932"/>
            <a:ext cx="152400" cy="152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sp>
        <p:nvSpPr>
          <p:cNvPr id="33" name="Oval 32"/>
          <p:cNvSpPr/>
          <p:nvPr/>
        </p:nvSpPr>
        <p:spPr>
          <a:xfrm>
            <a:off x="2893154" y="3739206"/>
            <a:ext cx="239283" cy="22407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sp>
        <p:nvSpPr>
          <p:cNvPr id="34" name="Oval 33"/>
          <p:cNvSpPr/>
          <p:nvPr/>
        </p:nvSpPr>
        <p:spPr>
          <a:xfrm>
            <a:off x="3132438" y="4314314"/>
            <a:ext cx="265924" cy="2659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sp>
        <p:nvSpPr>
          <p:cNvPr id="35" name="Oval 34"/>
          <p:cNvSpPr/>
          <p:nvPr/>
        </p:nvSpPr>
        <p:spPr>
          <a:xfrm>
            <a:off x="1744362" y="2417400"/>
            <a:ext cx="76200" cy="76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600"/>
          </a:p>
        </p:txBody>
      </p:sp>
      <p:pic>
        <p:nvPicPr>
          <p:cNvPr id="36" name="Picture 4" descr="https://dr282zn36sxxg.cloudfront.net/datastreams/f-d%3A02eaac3e3d337c04d397467649ef227c4391be0aca7a50568c6679b6%2BIMAGE%2BIMAGE.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84169" y="1295400"/>
            <a:ext cx="1459831"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051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9" name="Text Box 5"/>
          <p:cNvSpPr txBox="1">
            <a:spLocks noChangeArrowheads="1"/>
          </p:cNvSpPr>
          <p:nvPr/>
        </p:nvSpPr>
        <p:spPr bwMode="auto">
          <a:xfrm>
            <a:off x="285750" y="990600"/>
            <a:ext cx="824864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000" dirty="0"/>
              <a:t>Just as we can calculate summary statistics for a dataset we can also find </a:t>
            </a:r>
            <a:r>
              <a:rPr lang="en-GB" altLang="en-US" sz="2000" b="1" dirty="0"/>
              <a:t>numerical summaries </a:t>
            </a:r>
            <a:r>
              <a:rPr lang="en-GB" altLang="en-US" sz="2000" dirty="0"/>
              <a:t>for </a:t>
            </a:r>
            <a:r>
              <a:rPr lang="en-GB" altLang="en-US" sz="2000" b="1" dirty="0"/>
              <a:t>probability distributions</a:t>
            </a:r>
            <a:r>
              <a:rPr lang="en-GB" altLang="en-US" sz="2000" dirty="0"/>
              <a:t>:-</a:t>
            </a:r>
            <a:endParaRPr lang="en-US" altLang="en-US" sz="2000" dirty="0"/>
          </a:p>
        </p:txBody>
      </p:sp>
      <p:sp>
        <p:nvSpPr>
          <p:cNvPr id="2" name="Title 1"/>
          <p:cNvSpPr>
            <a:spLocks noGrp="1"/>
          </p:cNvSpPr>
          <p:nvPr>
            <p:ph type="title"/>
          </p:nvPr>
        </p:nvSpPr>
        <p:spPr/>
        <p:txBody>
          <a:bodyPr/>
          <a:lstStyle/>
          <a:p>
            <a:r>
              <a:rPr lang="en-US" altLang="en-US" dirty="0"/>
              <a:t>Discrete probability distributions</a:t>
            </a:r>
            <a:endParaRPr lang="en-GB" dirty="0"/>
          </a:p>
        </p:txBody>
      </p:sp>
      <mc:AlternateContent xmlns:mc="http://schemas.openxmlformats.org/markup-compatibility/2006" xmlns:a14="http://schemas.microsoft.com/office/drawing/2010/main">
        <mc:Choice Requires="a14">
          <p:sp>
            <p:nvSpPr>
              <p:cNvPr id="29" name="Rectangle 28"/>
              <p:cNvSpPr/>
              <p:nvPr/>
            </p:nvSpPr>
            <p:spPr>
              <a:xfrm>
                <a:off x="1977218" y="2209800"/>
                <a:ext cx="1527982" cy="932628"/>
              </a:xfrm>
              <a:prstGeom prst="rect">
                <a:avLst/>
              </a:prstGeom>
            </p:spPr>
            <p:txBody>
              <a:bodyPr wrap="none">
                <a:spAutoFit/>
              </a:bodyPr>
              <a:lstStyle/>
              <a:p>
                <a:pPr algn="ctr" fontAlgn="b"/>
                <a14:m>
                  <m:oMathPara xmlns:m="http://schemas.openxmlformats.org/officeDocument/2006/math">
                    <m:oMathParaPr>
                      <m:jc m:val="centerGroup"/>
                    </m:oMathParaPr>
                    <m:oMath xmlns:m="http://schemas.openxmlformats.org/officeDocument/2006/math">
                      <m:acc>
                        <m:accPr>
                          <m:chr m:val="̅"/>
                          <m:ctrlPr>
                            <a:rPr lang="en-GB" altLang="ko-KR" sz="2000" i="1" smtClean="0">
                              <a:latin typeface="Cambria Math" panose="02040503050406030204" pitchFamily="18" charset="0"/>
                            </a:rPr>
                          </m:ctrlPr>
                        </m:accPr>
                        <m:e>
                          <m:r>
                            <a:rPr lang="en-GB" altLang="ko-KR" sz="2000" b="0" i="1" smtClean="0">
                              <a:latin typeface="Cambria Math"/>
                            </a:rPr>
                            <m:t>𝑥</m:t>
                          </m:r>
                        </m:e>
                      </m:acc>
                      <m:r>
                        <a:rPr lang="en-GB" altLang="ko-KR" sz="2000" b="0" i="1" smtClean="0">
                          <a:latin typeface="Cambria Math"/>
                        </a:rPr>
                        <m:t>=</m:t>
                      </m:r>
                      <m:f>
                        <m:fPr>
                          <m:ctrlPr>
                            <a:rPr lang="en-GB" altLang="ko-KR" sz="2000" i="1" smtClean="0">
                              <a:latin typeface="Cambria Math" panose="02040503050406030204" pitchFamily="18" charset="0"/>
                            </a:rPr>
                          </m:ctrlPr>
                        </m:fPr>
                        <m:num>
                          <m:r>
                            <a:rPr lang="en-GB" altLang="ko-KR" sz="2000" b="0" i="1" smtClean="0">
                              <a:latin typeface="Cambria Math"/>
                            </a:rPr>
                            <m:t>1</m:t>
                          </m:r>
                        </m:num>
                        <m:den>
                          <m:r>
                            <a:rPr lang="en-GB" altLang="ko-KR" sz="2000" b="0" i="1" smtClean="0">
                              <a:latin typeface="Cambria Math"/>
                            </a:rPr>
                            <m:t>𝑛</m:t>
                          </m:r>
                        </m:den>
                      </m:f>
                      <m:nary>
                        <m:naryPr>
                          <m:chr m:val="∑"/>
                          <m:ctrlPr>
                            <a:rPr lang="en-GB" altLang="ko-KR" sz="2000" i="1" smtClean="0">
                              <a:latin typeface="Cambria Math" panose="02040503050406030204" pitchFamily="18" charset="0"/>
                            </a:rPr>
                          </m:ctrlPr>
                        </m:naryPr>
                        <m:sub>
                          <m:r>
                            <m:rPr>
                              <m:brk m:alnAt="23"/>
                            </m:rPr>
                            <a:rPr lang="en-GB" altLang="ko-KR" sz="2000" i="1">
                              <a:latin typeface="Cambria Math"/>
                            </a:rPr>
                            <m:t>𝑖</m:t>
                          </m:r>
                          <m:r>
                            <a:rPr lang="en-GB" altLang="ko-KR" sz="2000" i="1">
                              <a:latin typeface="Cambria Math"/>
                            </a:rPr>
                            <m:t>=1</m:t>
                          </m:r>
                        </m:sub>
                        <m:sup>
                          <m:r>
                            <a:rPr lang="en-GB" altLang="ko-KR" sz="2000" i="1">
                              <a:latin typeface="Cambria Math"/>
                            </a:rPr>
                            <m:t>𝑛</m:t>
                          </m:r>
                        </m:sup>
                        <m:e>
                          <m:sSub>
                            <m:sSubPr>
                              <m:ctrlPr>
                                <a:rPr lang="en-GB" sz="2000" i="1">
                                  <a:solidFill>
                                    <a:srgbClr val="000000"/>
                                  </a:solidFill>
                                  <a:latin typeface="Cambria Math" panose="02040503050406030204" pitchFamily="18" charset="0"/>
                                </a:rPr>
                              </m:ctrlPr>
                            </m:sSubPr>
                            <m:e>
                              <m:r>
                                <a:rPr lang="en-GB" sz="2000" i="1">
                                  <a:solidFill>
                                    <a:srgbClr val="000000"/>
                                  </a:solidFill>
                                  <a:latin typeface="Cambria Math"/>
                                </a:rPr>
                                <m:t>𝑥</m:t>
                              </m:r>
                            </m:e>
                            <m:sub>
                              <m:r>
                                <a:rPr lang="en-GB" sz="2000" i="1">
                                  <a:solidFill>
                                    <a:srgbClr val="000000"/>
                                  </a:solidFill>
                                  <a:latin typeface="Cambria Math"/>
                                </a:rPr>
                                <m:t>𝑖</m:t>
                              </m:r>
                            </m:sub>
                          </m:sSub>
                        </m:e>
                      </m:nary>
                    </m:oMath>
                  </m:oMathPara>
                </a14:m>
                <a:endParaRPr lang="en-GB" sz="2000" dirty="0">
                  <a:solidFill>
                    <a:srgbClr val="000000"/>
                  </a:solidFill>
                  <a:latin typeface="Arial"/>
                </a:endParaRPr>
              </a:p>
            </p:txBody>
          </p:sp>
        </mc:Choice>
        <mc:Fallback xmlns="">
          <p:sp>
            <p:nvSpPr>
              <p:cNvPr id="29" name="Rectangle 28"/>
              <p:cNvSpPr>
                <a:spLocks noRot="1" noChangeAspect="1" noMove="1" noResize="1" noEditPoints="1" noAdjustHandles="1" noChangeArrowheads="1" noChangeShapeType="1" noTextEdit="1"/>
              </p:cNvSpPr>
              <p:nvPr/>
            </p:nvSpPr>
            <p:spPr>
              <a:xfrm>
                <a:off x="1977218" y="2209800"/>
                <a:ext cx="1527982" cy="932628"/>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681671" y="3547642"/>
                <a:ext cx="2823529" cy="932628"/>
              </a:xfrm>
              <a:prstGeom prst="rect">
                <a:avLst/>
              </a:prstGeom>
            </p:spPr>
            <p:txBody>
              <a:bodyPr wrap="none">
                <a:spAutoFit/>
              </a:bodyPr>
              <a:lstStyle/>
              <a:p>
                <a:pPr algn="ctr" fontAlgn="b"/>
                <a14:m>
                  <m:oMathPara xmlns:m="http://schemas.openxmlformats.org/officeDocument/2006/math">
                    <m:oMathParaPr>
                      <m:jc m:val="centerGroup"/>
                    </m:oMathParaPr>
                    <m:oMath xmlns:m="http://schemas.openxmlformats.org/officeDocument/2006/math">
                      <m:sSup>
                        <m:sSupPr>
                          <m:ctrlPr>
                            <a:rPr lang="en-GB" altLang="ko-KR" sz="2000" b="0" i="1" smtClean="0">
                              <a:latin typeface="Cambria Math" panose="02040503050406030204" pitchFamily="18" charset="0"/>
                            </a:rPr>
                          </m:ctrlPr>
                        </m:sSupPr>
                        <m:e>
                          <m:r>
                            <a:rPr lang="en-GB" altLang="ko-KR" sz="2000" b="0" i="1" smtClean="0">
                              <a:latin typeface="Cambria Math"/>
                            </a:rPr>
                            <m:t>𝑠</m:t>
                          </m:r>
                        </m:e>
                        <m:sup>
                          <m:r>
                            <a:rPr lang="en-GB" altLang="ko-KR" sz="2000" b="0" i="1" smtClean="0">
                              <a:latin typeface="Cambria Math"/>
                            </a:rPr>
                            <m:t>2</m:t>
                          </m:r>
                        </m:sup>
                      </m:sSup>
                      <m:r>
                        <a:rPr lang="en-GB" altLang="ko-KR" sz="2000" b="0" i="1" smtClean="0">
                          <a:latin typeface="Cambria Math"/>
                        </a:rPr>
                        <m:t>=</m:t>
                      </m:r>
                      <m:f>
                        <m:fPr>
                          <m:ctrlPr>
                            <a:rPr lang="en-GB" altLang="ko-KR" sz="2000" i="1">
                              <a:latin typeface="Cambria Math" panose="02040503050406030204" pitchFamily="18" charset="0"/>
                            </a:rPr>
                          </m:ctrlPr>
                        </m:fPr>
                        <m:num>
                          <m:r>
                            <a:rPr lang="en-GB" altLang="ko-KR" sz="2000" i="1">
                              <a:latin typeface="Cambria Math"/>
                            </a:rPr>
                            <m:t>1</m:t>
                          </m:r>
                        </m:num>
                        <m:den>
                          <m:r>
                            <a:rPr lang="en-GB" altLang="ko-KR" sz="2000" i="1">
                              <a:latin typeface="Cambria Math"/>
                            </a:rPr>
                            <m:t>𝑛</m:t>
                          </m:r>
                          <m:r>
                            <a:rPr lang="en-GB" altLang="ko-KR" sz="2000" i="1">
                              <a:latin typeface="Cambria Math"/>
                            </a:rPr>
                            <m:t>−1</m:t>
                          </m:r>
                        </m:den>
                      </m:f>
                      <m:nary>
                        <m:naryPr>
                          <m:chr m:val="∑"/>
                          <m:ctrlPr>
                            <a:rPr lang="en-GB" altLang="ko-KR" sz="2000" i="1">
                              <a:latin typeface="Cambria Math" panose="02040503050406030204" pitchFamily="18" charset="0"/>
                            </a:rPr>
                          </m:ctrlPr>
                        </m:naryPr>
                        <m:sub>
                          <m:r>
                            <m:rPr>
                              <m:brk m:alnAt="23"/>
                            </m:rPr>
                            <a:rPr lang="en-GB" altLang="ko-KR" sz="2000" i="1">
                              <a:latin typeface="Cambria Math"/>
                            </a:rPr>
                            <m:t>𝑖</m:t>
                          </m:r>
                          <m:r>
                            <a:rPr lang="en-GB" altLang="ko-KR" sz="2000" i="1">
                              <a:latin typeface="Cambria Math"/>
                            </a:rPr>
                            <m:t>=1</m:t>
                          </m:r>
                        </m:sub>
                        <m:sup>
                          <m:r>
                            <a:rPr lang="en-GB" altLang="ko-KR" sz="2000" i="1">
                              <a:latin typeface="Cambria Math"/>
                            </a:rPr>
                            <m:t>𝑛</m:t>
                          </m:r>
                        </m:sup>
                        <m:e>
                          <m:sSup>
                            <m:sSupPr>
                              <m:ctrlPr>
                                <a:rPr lang="en-GB" altLang="ko-KR" sz="2000" i="1">
                                  <a:latin typeface="Cambria Math" panose="02040503050406030204" pitchFamily="18" charset="0"/>
                                </a:rPr>
                              </m:ctrlPr>
                            </m:sSupPr>
                            <m:e>
                              <m:d>
                                <m:dPr>
                                  <m:ctrlPr>
                                    <a:rPr lang="en-GB" altLang="ko-KR" sz="2000" i="1">
                                      <a:solidFill>
                                        <a:srgbClr val="000000"/>
                                      </a:solidFill>
                                      <a:latin typeface="Cambria Math" panose="02040503050406030204" pitchFamily="18" charset="0"/>
                                    </a:rPr>
                                  </m:ctrlPr>
                                </m:dPr>
                                <m:e>
                                  <m:sSub>
                                    <m:sSubPr>
                                      <m:ctrlPr>
                                        <a:rPr lang="en-GB" sz="2000" i="1">
                                          <a:solidFill>
                                            <a:srgbClr val="000000"/>
                                          </a:solidFill>
                                          <a:latin typeface="Cambria Math" panose="02040503050406030204" pitchFamily="18" charset="0"/>
                                        </a:rPr>
                                      </m:ctrlPr>
                                    </m:sSubPr>
                                    <m:e>
                                      <m:r>
                                        <a:rPr lang="en-GB" sz="2000" i="1">
                                          <a:solidFill>
                                            <a:srgbClr val="000000"/>
                                          </a:solidFill>
                                          <a:latin typeface="Cambria Math"/>
                                        </a:rPr>
                                        <m:t>𝑥</m:t>
                                      </m:r>
                                    </m:e>
                                    <m:sub>
                                      <m:r>
                                        <a:rPr lang="en-GB" sz="2000" i="1">
                                          <a:solidFill>
                                            <a:srgbClr val="000000"/>
                                          </a:solidFill>
                                          <a:latin typeface="Cambria Math"/>
                                        </a:rPr>
                                        <m:t>𝑖</m:t>
                                      </m:r>
                                    </m:sub>
                                  </m:sSub>
                                  <m:r>
                                    <a:rPr lang="en-GB" sz="2000" i="1">
                                      <a:solidFill>
                                        <a:srgbClr val="000000"/>
                                      </a:solidFill>
                                      <a:latin typeface="Cambria Math"/>
                                    </a:rPr>
                                    <m:t>−</m:t>
                                  </m:r>
                                  <m:acc>
                                    <m:accPr>
                                      <m:chr m:val="̅"/>
                                      <m:ctrlPr>
                                        <a:rPr lang="en-GB" altLang="ko-KR" sz="2000" i="1">
                                          <a:solidFill>
                                            <a:srgbClr val="000000"/>
                                          </a:solidFill>
                                          <a:latin typeface="Cambria Math" panose="02040503050406030204" pitchFamily="18" charset="0"/>
                                        </a:rPr>
                                      </m:ctrlPr>
                                    </m:accPr>
                                    <m:e>
                                      <m:r>
                                        <a:rPr lang="en-GB" altLang="ko-KR" sz="2000" i="1">
                                          <a:solidFill>
                                            <a:srgbClr val="000000"/>
                                          </a:solidFill>
                                          <a:latin typeface="Cambria Math"/>
                                        </a:rPr>
                                        <m:t>𝑥</m:t>
                                      </m:r>
                                    </m:e>
                                  </m:acc>
                                </m:e>
                              </m:d>
                            </m:e>
                            <m:sup>
                              <m:r>
                                <a:rPr lang="en-GB" altLang="ko-KR" sz="2000" i="1">
                                  <a:solidFill>
                                    <a:srgbClr val="000000"/>
                                  </a:solidFill>
                                  <a:latin typeface="Cambria Math"/>
                                </a:rPr>
                                <m:t>2</m:t>
                              </m:r>
                            </m:sup>
                          </m:sSup>
                        </m:e>
                      </m:nary>
                    </m:oMath>
                  </m:oMathPara>
                </a14:m>
                <a:endParaRPr lang="en-GB" sz="2000" dirty="0">
                  <a:solidFill>
                    <a:srgbClr val="000000"/>
                  </a:solidFill>
                  <a:latin typeface="Arial"/>
                </a:endParaRPr>
              </a:p>
            </p:txBody>
          </p:sp>
        </mc:Choice>
        <mc:Fallback xmlns="">
          <p:sp>
            <p:nvSpPr>
              <p:cNvPr id="30" name="Rectangle 29"/>
              <p:cNvSpPr>
                <a:spLocks noRot="1" noChangeAspect="1" noMove="1" noResize="1" noEditPoints="1" noAdjustHandles="1" noChangeArrowheads="1" noChangeShapeType="1" noTextEdit="1"/>
              </p:cNvSpPr>
              <p:nvPr/>
            </p:nvSpPr>
            <p:spPr>
              <a:xfrm>
                <a:off x="681671" y="3547642"/>
                <a:ext cx="2823529" cy="932628"/>
              </a:xfrm>
              <a:prstGeom prst="rect">
                <a:avLst/>
              </a:prstGeom>
              <a:blipFill rotWithShape="1">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4140065" y="2209800"/>
                <a:ext cx="2768578" cy="932628"/>
              </a:xfrm>
              <a:prstGeom prst="rect">
                <a:avLst/>
              </a:prstGeom>
            </p:spPr>
            <p:txBody>
              <a:bodyPr wrap="none">
                <a:spAutoFit/>
              </a:bodyPr>
              <a:lstStyle/>
              <a:p>
                <a:pPr algn="ctr" fontAlgn="b"/>
                <a14:m>
                  <m:oMathPara xmlns:m="http://schemas.openxmlformats.org/officeDocument/2006/math">
                    <m:oMathParaPr>
                      <m:jc m:val="centerGroup"/>
                    </m:oMathParaPr>
                    <m:oMath xmlns:m="http://schemas.openxmlformats.org/officeDocument/2006/math">
                      <m:r>
                        <a:rPr lang="en-GB" altLang="ko-KR" sz="2000" b="0" i="1" smtClean="0">
                          <a:latin typeface="Cambria Math"/>
                        </a:rPr>
                        <m:t>𝐸</m:t>
                      </m:r>
                      <m:d>
                        <m:dPr>
                          <m:begChr m:val="["/>
                          <m:endChr m:val="]"/>
                          <m:ctrlPr>
                            <a:rPr lang="en-GB" altLang="ko-KR" sz="2000" b="0" i="1" smtClean="0">
                              <a:latin typeface="Cambria Math" panose="02040503050406030204" pitchFamily="18" charset="0"/>
                            </a:rPr>
                          </m:ctrlPr>
                        </m:dPr>
                        <m:e>
                          <m:r>
                            <a:rPr lang="en-GB" altLang="ko-KR" sz="2000" b="0" i="1" smtClean="0">
                              <a:latin typeface="Cambria Math"/>
                            </a:rPr>
                            <m:t>𝑋</m:t>
                          </m:r>
                        </m:e>
                      </m:d>
                      <m:r>
                        <a:rPr lang="en-GB" altLang="ko-KR" sz="2000" b="0" i="1" smtClean="0">
                          <a:latin typeface="Cambria Math"/>
                        </a:rPr>
                        <m:t>=</m:t>
                      </m:r>
                      <m:r>
                        <a:rPr lang="ko-KR" altLang="en-GB" sz="2000" b="0" i="1" smtClean="0">
                          <a:latin typeface="Cambria Math"/>
                        </a:rPr>
                        <m:t>𝜇</m:t>
                      </m:r>
                      <m:r>
                        <a:rPr lang="en-GB" altLang="ko-KR" sz="2000" b="0" i="1" smtClean="0">
                          <a:latin typeface="Cambria Math"/>
                        </a:rPr>
                        <m:t>=</m:t>
                      </m:r>
                      <m:nary>
                        <m:naryPr>
                          <m:chr m:val="∑"/>
                          <m:ctrlPr>
                            <a:rPr lang="en-GB" altLang="ko-KR" sz="2000" i="1" smtClean="0">
                              <a:latin typeface="Cambria Math" panose="02040503050406030204" pitchFamily="18" charset="0"/>
                            </a:rPr>
                          </m:ctrlPr>
                        </m:naryPr>
                        <m:sub>
                          <m:r>
                            <m:rPr>
                              <m:brk m:alnAt="23"/>
                            </m:rPr>
                            <a:rPr lang="en-GB" altLang="ko-KR" sz="2000" i="1">
                              <a:latin typeface="Cambria Math"/>
                            </a:rPr>
                            <m:t>𝑖</m:t>
                          </m:r>
                          <m:r>
                            <a:rPr lang="en-GB" altLang="ko-KR" sz="2000" i="1">
                              <a:latin typeface="Cambria Math"/>
                            </a:rPr>
                            <m:t>=1</m:t>
                          </m:r>
                        </m:sub>
                        <m:sup>
                          <m:r>
                            <a:rPr lang="en-GB" altLang="ko-KR" sz="2000" i="1">
                              <a:latin typeface="Cambria Math"/>
                            </a:rPr>
                            <m:t>𝑛</m:t>
                          </m:r>
                        </m:sup>
                        <m:e>
                          <m:sSub>
                            <m:sSubPr>
                              <m:ctrlPr>
                                <a:rPr lang="en-GB" sz="2000" i="1">
                                  <a:solidFill>
                                    <a:srgbClr val="000000"/>
                                  </a:solidFill>
                                  <a:latin typeface="Cambria Math" panose="02040503050406030204" pitchFamily="18" charset="0"/>
                                </a:rPr>
                              </m:ctrlPr>
                            </m:sSubPr>
                            <m:e>
                              <m:r>
                                <a:rPr lang="en-GB" sz="2000" i="1">
                                  <a:solidFill>
                                    <a:srgbClr val="000000"/>
                                  </a:solidFill>
                                  <a:latin typeface="Cambria Math"/>
                                </a:rPr>
                                <m:t>𝑥</m:t>
                              </m:r>
                            </m:e>
                            <m:sub>
                              <m:r>
                                <a:rPr lang="en-GB" sz="2000" i="1">
                                  <a:solidFill>
                                    <a:srgbClr val="000000"/>
                                  </a:solidFill>
                                  <a:latin typeface="Cambria Math"/>
                                </a:rPr>
                                <m:t>𝑖</m:t>
                              </m:r>
                            </m:sub>
                          </m:sSub>
                          <m:r>
                            <a:rPr lang="en-GB" sz="2000" b="0" i="1" smtClean="0">
                              <a:solidFill>
                                <a:srgbClr val="000000"/>
                              </a:solidFill>
                              <a:latin typeface="Cambria Math"/>
                            </a:rPr>
                            <m:t>𝑝</m:t>
                          </m:r>
                          <m:d>
                            <m:dPr>
                              <m:ctrlPr>
                                <a:rPr lang="en-GB" sz="2000" b="0" i="1" smtClean="0">
                                  <a:solidFill>
                                    <a:srgbClr val="000000"/>
                                  </a:solidFill>
                                  <a:latin typeface="Cambria Math" panose="02040503050406030204" pitchFamily="18" charset="0"/>
                                </a:rPr>
                              </m:ctrlPr>
                            </m:dPr>
                            <m:e>
                              <m:sSub>
                                <m:sSubPr>
                                  <m:ctrlPr>
                                    <a:rPr lang="en-GB" sz="2000" i="1">
                                      <a:solidFill>
                                        <a:srgbClr val="000000"/>
                                      </a:solidFill>
                                      <a:latin typeface="Cambria Math" panose="02040503050406030204" pitchFamily="18" charset="0"/>
                                    </a:rPr>
                                  </m:ctrlPr>
                                </m:sSubPr>
                                <m:e>
                                  <m:r>
                                    <a:rPr lang="en-GB" sz="2000" i="1">
                                      <a:solidFill>
                                        <a:srgbClr val="000000"/>
                                      </a:solidFill>
                                      <a:latin typeface="Cambria Math"/>
                                    </a:rPr>
                                    <m:t>𝑥</m:t>
                                  </m:r>
                                </m:e>
                                <m:sub>
                                  <m:r>
                                    <a:rPr lang="en-GB" sz="2000" i="1">
                                      <a:solidFill>
                                        <a:srgbClr val="000000"/>
                                      </a:solidFill>
                                      <a:latin typeface="Cambria Math"/>
                                    </a:rPr>
                                    <m:t>𝑖</m:t>
                                  </m:r>
                                </m:sub>
                              </m:sSub>
                            </m:e>
                          </m:d>
                        </m:e>
                      </m:nary>
                    </m:oMath>
                  </m:oMathPara>
                </a14:m>
                <a:endParaRPr lang="en-GB" sz="2000" dirty="0">
                  <a:solidFill>
                    <a:srgbClr val="000000"/>
                  </a:solidFill>
                  <a:latin typeface="Arial"/>
                </a:endParaRPr>
              </a:p>
            </p:txBody>
          </p:sp>
        </mc:Choice>
        <mc:Fallback xmlns="">
          <p:sp>
            <p:nvSpPr>
              <p:cNvPr id="31" name="Rectangle 30"/>
              <p:cNvSpPr>
                <a:spLocks noRot="1" noChangeAspect="1" noMove="1" noResize="1" noEditPoints="1" noAdjustHandles="1" noChangeArrowheads="1" noChangeShapeType="1" noTextEdit="1"/>
              </p:cNvSpPr>
              <p:nvPr/>
            </p:nvSpPr>
            <p:spPr>
              <a:xfrm>
                <a:off x="4140065" y="2209800"/>
                <a:ext cx="2768578" cy="932628"/>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4140065" y="3547642"/>
                <a:ext cx="4436920" cy="932628"/>
              </a:xfrm>
              <a:prstGeom prst="rect">
                <a:avLst/>
              </a:prstGeom>
            </p:spPr>
            <p:txBody>
              <a:bodyPr wrap="none">
                <a:spAutoFit/>
              </a:bodyPr>
              <a:lstStyle/>
              <a:p>
                <a:pPr algn="ctr" fontAlgn="b"/>
                <a14:m>
                  <m:oMathPara xmlns:m="http://schemas.openxmlformats.org/officeDocument/2006/math">
                    <m:oMathParaPr>
                      <m:jc m:val="centerGroup"/>
                    </m:oMathParaPr>
                    <m:oMath xmlns:m="http://schemas.openxmlformats.org/officeDocument/2006/math">
                      <m:r>
                        <a:rPr lang="en-GB" altLang="ko-KR" sz="2000" b="0" i="1" smtClean="0">
                          <a:latin typeface="Cambria Math"/>
                        </a:rPr>
                        <m:t>𝐸</m:t>
                      </m:r>
                      <m:d>
                        <m:dPr>
                          <m:begChr m:val="["/>
                          <m:endChr m:val="]"/>
                          <m:ctrlPr>
                            <a:rPr lang="en-GB" altLang="ko-KR" sz="2000" b="0" i="1" smtClean="0">
                              <a:latin typeface="Cambria Math" panose="02040503050406030204" pitchFamily="18" charset="0"/>
                            </a:rPr>
                          </m:ctrlPr>
                        </m:dPr>
                        <m:e>
                          <m:sSup>
                            <m:sSupPr>
                              <m:ctrlPr>
                                <a:rPr lang="en-GB" altLang="ko-KR" sz="2000" b="0" i="1" smtClean="0">
                                  <a:latin typeface="Cambria Math" panose="02040503050406030204" pitchFamily="18" charset="0"/>
                                </a:rPr>
                              </m:ctrlPr>
                            </m:sSupPr>
                            <m:e>
                              <m:d>
                                <m:dPr>
                                  <m:ctrlPr>
                                    <a:rPr lang="en-GB" altLang="ko-KR" sz="2000" i="1">
                                      <a:latin typeface="Cambria Math" panose="02040503050406030204" pitchFamily="18" charset="0"/>
                                    </a:rPr>
                                  </m:ctrlPr>
                                </m:dPr>
                                <m:e>
                                  <m:r>
                                    <a:rPr lang="en-GB" altLang="ko-KR" sz="2000" i="1">
                                      <a:latin typeface="Cambria Math"/>
                                    </a:rPr>
                                    <m:t>𝑋</m:t>
                                  </m:r>
                                  <m:r>
                                    <a:rPr lang="en-GB" altLang="ko-KR" sz="2000" i="1">
                                      <a:latin typeface="Cambria Math"/>
                                    </a:rPr>
                                    <m:t>−</m:t>
                                  </m:r>
                                  <m:r>
                                    <a:rPr lang="ko-KR" altLang="en-GB" sz="2000" i="1">
                                      <a:latin typeface="Cambria Math"/>
                                    </a:rPr>
                                    <m:t>𝜇</m:t>
                                  </m:r>
                                </m:e>
                              </m:d>
                            </m:e>
                            <m:sup>
                              <m:r>
                                <a:rPr lang="en-GB" altLang="ko-KR" sz="2000" b="0" i="1" smtClean="0">
                                  <a:latin typeface="Cambria Math"/>
                                </a:rPr>
                                <m:t>2</m:t>
                              </m:r>
                            </m:sup>
                          </m:sSup>
                        </m:e>
                      </m:d>
                      <m:r>
                        <a:rPr lang="en-GB" altLang="ko-KR" sz="2000" b="0" i="1" smtClean="0">
                          <a:latin typeface="Cambria Math"/>
                        </a:rPr>
                        <m:t>=</m:t>
                      </m:r>
                      <m:sSup>
                        <m:sSupPr>
                          <m:ctrlPr>
                            <a:rPr lang="en-GB" altLang="ko-KR" sz="2000" b="0" i="1" smtClean="0">
                              <a:latin typeface="Cambria Math" panose="02040503050406030204" pitchFamily="18" charset="0"/>
                            </a:rPr>
                          </m:ctrlPr>
                        </m:sSupPr>
                        <m:e>
                          <m:r>
                            <a:rPr lang="ko-KR" altLang="en-GB" sz="2000" i="1">
                              <a:latin typeface="Cambria Math"/>
                            </a:rPr>
                            <m:t>𝜎</m:t>
                          </m:r>
                        </m:e>
                        <m:sup>
                          <m:r>
                            <a:rPr lang="en-GB" altLang="ko-KR" sz="2000" b="0" i="1" smtClean="0">
                              <a:latin typeface="Cambria Math"/>
                            </a:rPr>
                            <m:t>2</m:t>
                          </m:r>
                        </m:sup>
                      </m:sSup>
                      <m:r>
                        <a:rPr lang="en-GB" altLang="ko-KR" sz="2000" b="0" i="1" smtClean="0">
                          <a:latin typeface="Cambria Math"/>
                        </a:rPr>
                        <m:t>=</m:t>
                      </m:r>
                      <m:nary>
                        <m:naryPr>
                          <m:chr m:val="∑"/>
                          <m:ctrlPr>
                            <a:rPr lang="en-GB" altLang="ko-KR" sz="2000" i="1" smtClean="0">
                              <a:latin typeface="Cambria Math" panose="02040503050406030204" pitchFamily="18" charset="0"/>
                            </a:rPr>
                          </m:ctrlPr>
                        </m:naryPr>
                        <m:sub>
                          <m:r>
                            <m:rPr>
                              <m:brk m:alnAt="23"/>
                            </m:rPr>
                            <a:rPr lang="en-GB" altLang="ko-KR" sz="2000" i="1">
                              <a:latin typeface="Cambria Math"/>
                            </a:rPr>
                            <m:t>𝑖</m:t>
                          </m:r>
                          <m:r>
                            <a:rPr lang="en-GB" altLang="ko-KR" sz="2000" i="1">
                              <a:latin typeface="Cambria Math"/>
                            </a:rPr>
                            <m:t>=1</m:t>
                          </m:r>
                        </m:sub>
                        <m:sup>
                          <m:r>
                            <a:rPr lang="en-GB" altLang="ko-KR" sz="2000" i="1">
                              <a:latin typeface="Cambria Math"/>
                            </a:rPr>
                            <m:t>𝑛</m:t>
                          </m:r>
                        </m:sup>
                        <m:e>
                          <m:sSup>
                            <m:sSupPr>
                              <m:ctrlPr>
                                <a:rPr lang="en-GB" altLang="ko-KR" sz="2000" i="1" smtClean="0">
                                  <a:latin typeface="Cambria Math" panose="02040503050406030204" pitchFamily="18" charset="0"/>
                                </a:rPr>
                              </m:ctrlPr>
                            </m:sSupPr>
                            <m:e>
                              <m:d>
                                <m:dPr>
                                  <m:ctrlPr>
                                    <a:rPr lang="en-GB" altLang="ko-KR" sz="2000" i="1" smtClean="0">
                                      <a:latin typeface="Cambria Math" panose="02040503050406030204" pitchFamily="18" charset="0"/>
                                    </a:rPr>
                                  </m:ctrlPr>
                                </m:dPr>
                                <m:e>
                                  <m:sSub>
                                    <m:sSubPr>
                                      <m:ctrlPr>
                                        <a:rPr lang="en-GB" sz="2000" i="1">
                                          <a:solidFill>
                                            <a:srgbClr val="000000"/>
                                          </a:solidFill>
                                          <a:latin typeface="Cambria Math" panose="02040503050406030204" pitchFamily="18" charset="0"/>
                                        </a:rPr>
                                      </m:ctrlPr>
                                    </m:sSubPr>
                                    <m:e>
                                      <m:r>
                                        <a:rPr lang="en-GB" sz="2000" i="1">
                                          <a:solidFill>
                                            <a:srgbClr val="000000"/>
                                          </a:solidFill>
                                          <a:latin typeface="Cambria Math"/>
                                        </a:rPr>
                                        <m:t>𝑥</m:t>
                                      </m:r>
                                    </m:e>
                                    <m:sub>
                                      <m:r>
                                        <a:rPr lang="en-GB" sz="2000" i="1">
                                          <a:solidFill>
                                            <a:srgbClr val="000000"/>
                                          </a:solidFill>
                                          <a:latin typeface="Cambria Math"/>
                                        </a:rPr>
                                        <m:t>𝑖</m:t>
                                      </m:r>
                                    </m:sub>
                                  </m:sSub>
                                  <m:r>
                                    <a:rPr lang="en-GB" sz="2000" b="0" i="1" smtClean="0">
                                      <a:solidFill>
                                        <a:srgbClr val="000000"/>
                                      </a:solidFill>
                                      <a:latin typeface="Cambria Math"/>
                                    </a:rPr>
                                    <m:t>−</m:t>
                                  </m:r>
                                  <m:r>
                                    <a:rPr lang="ko-KR" altLang="en-GB" sz="2000" i="1">
                                      <a:latin typeface="Cambria Math"/>
                                    </a:rPr>
                                    <m:t>𝜇</m:t>
                                  </m:r>
                                </m:e>
                              </m:d>
                            </m:e>
                            <m:sup>
                              <m:r>
                                <a:rPr lang="en-GB" altLang="ko-KR" sz="2000" b="0" i="1" smtClean="0">
                                  <a:latin typeface="Cambria Math"/>
                                </a:rPr>
                                <m:t>2</m:t>
                              </m:r>
                            </m:sup>
                          </m:sSup>
                          <m:r>
                            <a:rPr lang="en-GB" sz="2000" b="0" i="1" smtClean="0">
                              <a:solidFill>
                                <a:srgbClr val="000000"/>
                              </a:solidFill>
                              <a:latin typeface="Cambria Math"/>
                            </a:rPr>
                            <m:t>𝑝</m:t>
                          </m:r>
                          <m:d>
                            <m:dPr>
                              <m:ctrlPr>
                                <a:rPr lang="en-GB" sz="2000" b="0" i="1" smtClean="0">
                                  <a:solidFill>
                                    <a:srgbClr val="000000"/>
                                  </a:solidFill>
                                  <a:latin typeface="Cambria Math" panose="02040503050406030204" pitchFamily="18" charset="0"/>
                                </a:rPr>
                              </m:ctrlPr>
                            </m:dPr>
                            <m:e>
                              <m:sSub>
                                <m:sSubPr>
                                  <m:ctrlPr>
                                    <a:rPr lang="en-GB" sz="2000" i="1">
                                      <a:solidFill>
                                        <a:srgbClr val="000000"/>
                                      </a:solidFill>
                                      <a:latin typeface="Cambria Math" panose="02040503050406030204" pitchFamily="18" charset="0"/>
                                    </a:rPr>
                                  </m:ctrlPr>
                                </m:sSubPr>
                                <m:e>
                                  <m:r>
                                    <a:rPr lang="en-GB" sz="2000" i="1">
                                      <a:solidFill>
                                        <a:srgbClr val="000000"/>
                                      </a:solidFill>
                                      <a:latin typeface="Cambria Math"/>
                                    </a:rPr>
                                    <m:t>𝑥</m:t>
                                  </m:r>
                                </m:e>
                                <m:sub>
                                  <m:r>
                                    <a:rPr lang="en-GB" sz="2000" i="1">
                                      <a:solidFill>
                                        <a:srgbClr val="000000"/>
                                      </a:solidFill>
                                      <a:latin typeface="Cambria Math"/>
                                    </a:rPr>
                                    <m:t>𝑖</m:t>
                                  </m:r>
                                </m:sub>
                              </m:sSub>
                            </m:e>
                          </m:d>
                        </m:e>
                      </m:nary>
                    </m:oMath>
                  </m:oMathPara>
                </a14:m>
                <a:endParaRPr lang="en-GB" sz="2000" dirty="0">
                  <a:solidFill>
                    <a:srgbClr val="000000"/>
                  </a:solidFill>
                  <a:latin typeface="Arial"/>
                </a:endParaRPr>
              </a:p>
            </p:txBody>
          </p:sp>
        </mc:Choice>
        <mc:Fallback xmlns="">
          <p:sp>
            <p:nvSpPr>
              <p:cNvPr id="32" name="Rectangle 31"/>
              <p:cNvSpPr>
                <a:spLocks noRot="1" noChangeAspect="1" noMove="1" noResize="1" noEditPoints="1" noAdjustHandles="1" noChangeArrowheads="1" noChangeShapeType="1" noTextEdit="1"/>
              </p:cNvSpPr>
              <p:nvPr/>
            </p:nvSpPr>
            <p:spPr>
              <a:xfrm>
                <a:off x="4140065" y="3547642"/>
                <a:ext cx="4436920" cy="932628"/>
              </a:xfrm>
              <a:prstGeom prst="rect">
                <a:avLst/>
              </a:prstGeom>
              <a:blipFill rotWithShape="1">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DD5664C-200E-4B2D-A73D-6BF9B6A1C933}"/>
                  </a:ext>
                </a:extLst>
              </p:cNvPr>
              <p:cNvSpPr/>
              <p:nvPr/>
            </p:nvSpPr>
            <p:spPr>
              <a:xfrm>
                <a:off x="2438400" y="4874713"/>
                <a:ext cx="3330720" cy="369332"/>
              </a:xfrm>
              <a:prstGeom prst="rect">
                <a:avLst/>
              </a:prstGeom>
            </p:spPr>
            <p:txBody>
              <a:bodyPr wrap="none">
                <a:spAutoFit/>
              </a:bodyPr>
              <a:lstStyle/>
              <a:p>
                <a14:m>
                  <m:oMath xmlns:m="http://schemas.openxmlformats.org/officeDocument/2006/math">
                    <m:r>
                      <a:rPr lang="en-GB" altLang="ko-KR" i="1" smtClean="0">
                        <a:solidFill>
                          <a:srgbClr val="FF0000"/>
                        </a:solidFill>
                        <a:latin typeface="Cambria Math"/>
                      </a:rPr>
                      <m:t>𝐸</m:t>
                    </m:r>
                    <m:d>
                      <m:dPr>
                        <m:begChr m:val="["/>
                        <m:endChr m:val="]"/>
                        <m:ctrlPr>
                          <a:rPr lang="en-GB" altLang="ko-KR" i="1">
                            <a:solidFill>
                              <a:srgbClr val="FF0000"/>
                            </a:solidFill>
                            <a:latin typeface="Cambria Math" panose="02040503050406030204" pitchFamily="18" charset="0"/>
                          </a:rPr>
                        </m:ctrlPr>
                      </m:dPr>
                      <m:e>
                        <m:r>
                          <a:rPr lang="en-GB" altLang="ko-KR" i="1">
                            <a:solidFill>
                              <a:srgbClr val="FF0000"/>
                            </a:solidFill>
                            <a:latin typeface="Cambria Math"/>
                          </a:rPr>
                          <m:t>𝑋</m:t>
                        </m:r>
                      </m:e>
                    </m:d>
                  </m:oMath>
                </a14:m>
                <a:r>
                  <a:rPr lang="en-GB" dirty="0">
                    <a:solidFill>
                      <a:srgbClr val="FF0000"/>
                    </a:solidFill>
                  </a:rPr>
                  <a:t> stands for “expected value” </a:t>
                </a:r>
              </a:p>
            </p:txBody>
          </p:sp>
        </mc:Choice>
        <mc:Fallback xmlns="">
          <p:sp>
            <p:nvSpPr>
              <p:cNvPr id="3" name="Rectangle 2">
                <a:extLst>
                  <a:ext uri="{FF2B5EF4-FFF2-40B4-BE49-F238E27FC236}">
                    <a16:creationId xmlns:a16="http://schemas.microsoft.com/office/drawing/2014/main" id="{3DD5664C-200E-4B2D-A73D-6BF9B6A1C933}"/>
                  </a:ext>
                </a:extLst>
              </p:cNvPr>
              <p:cNvSpPr>
                <a:spLocks noRot="1" noChangeAspect="1" noMove="1" noResize="1" noEditPoints="1" noAdjustHandles="1" noChangeArrowheads="1" noChangeShapeType="1" noTextEdit="1"/>
              </p:cNvSpPr>
              <p:nvPr/>
            </p:nvSpPr>
            <p:spPr>
              <a:xfrm>
                <a:off x="2438400" y="4874713"/>
                <a:ext cx="3330720" cy="369332"/>
              </a:xfrm>
              <a:prstGeom prst="rect">
                <a:avLst/>
              </a:prstGeom>
              <a:blipFill>
                <a:blip r:embed="rId7"/>
                <a:stretch>
                  <a:fillRect t="-10000" r="-549" b="-26667"/>
                </a:stretch>
              </a:blipFill>
            </p:spPr>
            <p:txBody>
              <a:bodyPr/>
              <a:lstStyle/>
              <a:p>
                <a:r>
                  <a:rPr lang="en-GB">
                    <a:noFill/>
                  </a:rPr>
                  <a:t> </a:t>
                </a:r>
              </a:p>
            </p:txBody>
          </p:sp>
        </mc:Fallback>
      </mc:AlternateContent>
    </p:spTree>
    <p:extLst>
      <p:ext uri="{BB962C8B-B14F-4D97-AF65-F5344CB8AC3E}">
        <p14:creationId xmlns:p14="http://schemas.microsoft.com/office/powerpoint/2010/main" val="4699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LUBS5586M Week-03 Probability Distribution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TotalTime>
  <Words>4238</Words>
  <Application>Microsoft Macintosh PowerPoint</Application>
  <PresentationFormat>On-screen Show (4:3)</PresentationFormat>
  <Paragraphs>588</Paragraphs>
  <Slides>73</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Avalon</vt:lpstr>
      <vt:lpstr>GreekMathSymbols</vt:lpstr>
      <vt:lpstr>Arial</vt:lpstr>
      <vt:lpstr>Calibri</vt:lpstr>
      <vt:lpstr>Cambria Math</vt:lpstr>
      <vt:lpstr>Times New Roman</vt:lpstr>
      <vt:lpstr>Office Theme</vt:lpstr>
      <vt:lpstr>Module Overview</vt:lpstr>
      <vt:lpstr>Contents</vt:lpstr>
      <vt:lpstr>Random variables</vt:lpstr>
      <vt:lpstr>Random variables</vt:lpstr>
      <vt:lpstr>Probability distributions</vt:lpstr>
      <vt:lpstr>Probability distributions</vt:lpstr>
      <vt:lpstr>Probability distributions</vt:lpstr>
      <vt:lpstr>Contents</vt:lpstr>
      <vt:lpstr>Discrete probability distributions</vt:lpstr>
      <vt:lpstr>Discrete probability distributions</vt:lpstr>
      <vt:lpstr>Discrete probability distributions</vt:lpstr>
      <vt:lpstr>Example of Binomial Distribution</vt:lpstr>
      <vt:lpstr>Example of Binomial Distribution</vt:lpstr>
      <vt:lpstr>Discrete probability distributions</vt:lpstr>
      <vt:lpstr>Example of Poisson Distribution</vt:lpstr>
      <vt:lpstr>Example of Poisson Distribution</vt:lpstr>
      <vt:lpstr>Contents</vt:lpstr>
      <vt:lpstr>Continuous probability distributions</vt:lpstr>
      <vt:lpstr>Probability density function</vt:lpstr>
      <vt:lpstr>Probability density function</vt:lpstr>
      <vt:lpstr>Continuous probability distributions</vt:lpstr>
      <vt:lpstr>Continuous probability distributions</vt:lpstr>
      <vt:lpstr>1. Which two of the following random variables have discrete probabilities distributions?</vt:lpstr>
      <vt:lpstr>#1 A,D</vt:lpstr>
      <vt:lpstr>2. The sum of the probabilities is always equal to </vt:lpstr>
      <vt:lpstr>#2 A</vt:lpstr>
      <vt:lpstr>3. If we throw a die a million times, the distribution will look close to </vt:lpstr>
      <vt:lpstr>#3 C</vt:lpstr>
      <vt:lpstr>4. In a continuous probability distribution, the probability of any given range of values is</vt:lpstr>
      <vt:lpstr>#4 B</vt:lpstr>
      <vt:lpstr>PowerPoint Presentation</vt:lpstr>
      <vt:lpstr>Contents</vt:lpstr>
      <vt:lpstr>Normal Distribution</vt:lpstr>
      <vt:lpstr>Normal Distribution</vt:lpstr>
      <vt:lpstr>Normal Distribution</vt:lpstr>
      <vt:lpstr>Normal Distribution</vt:lpstr>
      <vt:lpstr>Normal Distribution</vt:lpstr>
      <vt:lpstr>Contents</vt:lpstr>
      <vt:lpstr>Standard normal distribution</vt:lpstr>
      <vt:lpstr>Standard normal distribution</vt:lpstr>
      <vt:lpstr>Calculating Normal Distribution Probabilities</vt:lpstr>
      <vt:lpstr>PowerPoint Presentation</vt:lpstr>
      <vt:lpstr>Calculating Normal Distribution Probabilities</vt:lpstr>
      <vt:lpstr>PowerPoint Presentation</vt:lpstr>
      <vt:lpstr>Calculating Normal Distribution Probabilities</vt:lpstr>
      <vt:lpstr>Calculating Normal Distribution Probabilities</vt:lpstr>
      <vt:lpstr>PowerPoint Presentation</vt:lpstr>
      <vt:lpstr>Calculating Normal Distribution Probabilities</vt:lpstr>
      <vt:lpstr>Calculating Normal Distribution Probabilities</vt:lpstr>
      <vt:lpstr>PowerPoint Presentation</vt:lpstr>
      <vt:lpstr>Calculating Normal Distribution Probabilities</vt:lpstr>
      <vt:lpstr>Calculating Normal Distribution Probabilities</vt:lpstr>
      <vt:lpstr>PowerPoint Presentation</vt:lpstr>
      <vt:lpstr>Calculating Normal Distribution Probabilities</vt:lpstr>
      <vt:lpstr>Calculating Normal Distribution Probabilities</vt:lpstr>
      <vt:lpstr>PowerPoint Presentation</vt:lpstr>
      <vt:lpstr>Calculating Normal Distribution Probabilities</vt:lpstr>
      <vt:lpstr>Calculating Normal Distribution Probabilities</vt:lpstr>
      <vt:lpstr>PowerPoint Presentation</vt:lpstr>
      <vt:lpstr>Calculating Normal Distribution Probabilities</vt:lpstr>
      <vt:lpstr>A manufacturer promises delivery in 7 weeks or less</vt:lpstr>
      <vt:lpstr>Question 1</vt:lpstr>
      <vt:lpstr>Question 1</vt:lpstr>
      <vt:lpstr>Question 2</vt:lpstr>
      <vt:lpstr>Question 2</vt:lpstr>
      <vt:lpstr>Calculating Normal Distribution Probabilities</vt:lpstr>
      <vt:lpstr>PowerPoint Presentation</vt:lpstr>
      <vt:lpstr>Question 3</vt:lpstr>
      <vt:lpstr>Question 3</vt:lpstr>
      <vt:lpstr>PowerPoint Presentation</vt:lpstr>
      <vt:lpstr>Summary</vt:lpstr>
      <vt:lpstr>Reading…</vt:lpstr>
      <vt:lpstr>Module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LUBS5586M Week-03 Probability Distributions</dc:title>
  <dc:creator>Sajid Siraj</dc:creator>
  <cp:lastModifiedBy>Peizhi Shi</cp:lastModifiedBy>
  <cp:revision>337</cp:revision>
  <dcterms:created xsi:type="dcterms:W3CDTF">2006-08-16T00:00:00Z</dcterms:created>
  <dcterms:modified xsi:type="dcterms:W3CDTF">2025-10-14T13:34:54Z</dcterms:modified>
</cp:coreProperties>
</file>