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2" r:id="rId37"/>
    <p:sldId id="291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5AB2B-6ADC-4576-8E17-A02E50FB8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ADD36C-E05D-49CF-A145-578317E88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CDDE5-CDA1-4992-830B-07A83F27F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F5CC7C-71F9-48F0-97BF-2B3F3E9A1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E7F8-30DA-4573-91EE-C1439A844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26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78CEE-1A4D-4449-956F-4FEF611D2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783681-E783-4C46-ADF8-8E14E8AA0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50FB9-BC22-4177-B84B-F9319D31B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E7253-1C89-4235-85B8-151716992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80CF2C-9C46-4078-B105-3B092BE78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524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80A51E-A20E-4BC7-B6F5-F1C9DB6152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793BF4-1303-4A09-A4FF-2A8DF9D8A9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0AAAE-E999-4163-829F-BA7B51FBB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19A3E-C076-4A59-ABC9-28D805E0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D271D8-7E87-4344-B8C7-991000F70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7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FD640-6EDA-4B60-B91B-2DF10B788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259A80-7413-4157-91CD-63E5E4C3F7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C0A56-C772-41A1-9E97-33B7D582C4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254CE4-B017-41CC-8AA0-A3FD5E9A9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2FABA8-2440-4D10-985E-F21E417314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5832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959E8-E098-4234-956C-229E562B6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28B16-B056-44EB-8D93-E4B4A049C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AEBB5-3F6D-4D6A-A6AA-3DFC7E9665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00A383-272E-4056-9B20-C6A67FB9C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AE4680-1530-44C7-966C-0AF7F41A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727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70E07-7C8C-4168-B525-86AB1442D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915FD-39EE-4A41-88D5-F535472C6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794BB9-688D-4E68-AD85-270E85DA6E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B8ED4F-32A4-495C-958D-E264890F0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02D40F-7500-43D2-B735-DA5A5735F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CC28C-50BC-4E7C-B0F5-8C5B91A52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821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6EEA6-752E-4807-B49B-8666B924A1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96E293-A335-49DD-B1E8-D8F67D5D1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6B270-9A8A-4DEF-AFC6-9542752A8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82396-38C3-4EC3-A6FB-81C4D47C4D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BFA1E-3956-43BC-AEFD-2B9D3C263DC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33B958-24E7-49AC-B33B-2C367C216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0FE4E-EEB3-4EBE-A443-B3D046CE0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67E605-B411-42CE-ADEE-98644D495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867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E52CF-DFB1-4661-B744-9A3DE536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A1A65D-55A7-46A6-B638-B3DF3F662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E38FF1-2BD2-4A99-BB26-4EB4D3678D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5572262-C5D8-4BF2-AA9D-534CB34E7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758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8AA8A26-6535-47C8-9566-F34DF4B4A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A21123-94AF-4865-BE88-2CF753F9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B48A1C-A1F8-4B8B-867D-9A8EAA1D7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77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4AF5-4C11-44C6-A82F-27A58F2DB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BCB1-B167-40B5-8746-BAE6B00CD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CCFBCE-58FB-4D0E-AB28-3F9051154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B51DE2-F118-4EDE-8DF2-8AF2344E4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068AC0-00BF-464F-AFB5-2ED5BD1F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06BF8-3ED1-4408-B4E4-B320B1615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9674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5D969-720C-487E-A2EA-D0E5BC6B4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F8F360D-E5E5-4F97-A2AF-5274422F0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AB9F60-E9F0-43FD-82D8-5A62EDECA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4683C-A7E7-4FBF-8800-FCDB84139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F31955-49E1-4622-8160-88ABFA803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ECDD9D-9BB5-47D4-BF5F-57A06427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72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636D1C-AEB7-4292-AEA3-2CBB7CA17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963325-0969-44BB-9E9C-874A688E52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23F97-9489-4923-B242-7B0744416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B0F4E1-CA27-4C3E-98B0-2584ADF61D6B}" type="datetimeFigureOut">
              <a:rPr lang="en-US" smtClean="0"/>
              <a:t>7/3/2024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B4935C-0C0C-4E80-80EC-A4B3E4418E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DD5B6D-69C5-4945-B7CA-5898F9C2FB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425116-0AEE-4359-814C-A3B11FA441C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291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borisburkov.net/2023-12-31-1/" TargetMode="External"/><Relationship Id="rId2" Type="http://schemas.openxmlformats.org/officeDocument/2006/relationships/hyperlink" Target="https://web.mit.edu/6.034/wwwbob/svm-notes-long-08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youtube.com/watch?v=Z_ikDlimN6A" TargetMode="External"/><Relationship Id="rId5" Type="http://schemas.openxmlformats.org/officeDocument/2006/relationships/hyperlink" Target="https://www.learnpytorch.io/02_pytorch_classification/" TargetMode="External"/><Relationship Id="rId4" Type="http://schemas.openxmlformats.org/officeDocument/2006/relationships/hyperlink" Target="https://www.youtube.com/watch?v=VMj-3S1tku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6AEA8-497C-4287-A953-0B1EFEE79DC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sr-Latn-RS" dirty="0"/>
              <a:t>Klasifikacija kreditno skora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D892DD-E0C5-4F4B-9718-C6544B78E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445577"/>
            <a:ext cx="3987538" cy="412423"/>
          </a:xfrm>
        </p:spPr>
        <p:txBody>
          <a:bodyPr>
            <a:normAutofit lnSpcReduction="10000"/>
          </a:bodyPr>
          <a:lstStyle/>
          <a:p>
            <a:r>
              <a:rPr lang="sr-Latn-RS" dirty="0"/>
              <a:t>Mentor: Aleksandar Vujinović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F4DA804-2E83-4B1C-B8A1-DAF864279749}"/>
              </a:ext>
            </a:extLst>
          </p:cNvPr>
          <p:cNvSpPr txBox="1">
            <a:spLocks/>
          </p:cNvSpPr>
          <p:nvPr/>
        </p:nvSpPr>
        <p:spPr>
          <a:xfrm>
            <a:off x="8204462" y="6445576"/>
            <a:ext cx="3987538" cy="41242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sr-Latn-RS" dirty="0"/>
              <a:t>Autor: Nikola Pejanović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825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EC91DC5-4EFC-4758-B515-93FE7C500E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122238"/>
            <a:ext cx="11726863" cy="6599237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Projekat</a:t>
            </a:r>
            <a:r>
              <a:rPr lang="en-US" dirty="0"/>
              <a:t> je </a:t>
            </a:r>
            <a:r>
              <a:rPr lang="en-US" dirty="0" err="1"/>
              <a:t>podijeljen</a:t>
            </a:r>
            <a:r>
              <a:rPr lang="en-US" dirty="0"/>
              <a:t> u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dijela</a:t>
            </a:r>
            <a:r>
              <a:rPr lang="en-US" dirty="0"/>
              <a:t>,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specifičnim</a:t>
            </a:r>
            <a:r>
              <a:rPr lang="en-US" dirty="0"/>
              <a:t> </a:t>
            </a:r>
            <a:r>
              <a:rPr lang="en-US" dirty="0" err="1"/>
              <a:t>ciljevima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tehnikama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 </a:t>
            </a:r>
            <a:r>
              <a:rPr lang="en-US" dirty="0" err="1"/>
              <a:t>prvom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fokusirali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primjenu</a:t>
            </a:r>
            <a:r>
              <a:rPr lang="en-US" dirty="0"/>
              <a:t> </a:t>
            </a:r>
            <a:r>
              <a:rPr lang="en-US" dirty="0" err="1"/>
              <a:t>tradicionalnih</a:t>
            </a:r>
            <a:r>
              <a:rPr lang="en-US" dirty="0"/>
              <a:t> </a:t>
            </a:r>
            <a:r>
              <a:rPr lang="en-US" dirty="0" err="1"/>
              <a:t>metoda</a:t>
            </a:r>
            <a:r>
              <a:rPr lang="en-US" dirty="0"/>
              <a:t>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 </a:t>
            </a:r>
            <a:r>
              <a:rPr lang="en-US" dirty="0" err="1"/>
              <a:t>kreditnih</a:t>
            </a:r>
            <a:r>
              <a:rPr lang="en-US" dirty="0"/>
              <a:t> </a:t>
            </a:r>
            <a:r>
              <a:rPr lang="en-US" dirty="0" err="1"/>
              <a:t>skorova</a:t>
            </a:r>
            <a:r>
              <a:rPr lang="en-US" dirty="0"/>
              <a:t>. </a:t>
            </a:r>
            <a:r>
              <a:rPr lang="en-US" dirty="0" err="1"/>
              <a:t>Koristili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dva</a:t>
            </a:r>
            <a:r>
              <a:rPr lang="en-US" dirty="0"/>
              <a:t> </a:t>
            </a:r>
            <a:r>
              <a:rPr lang="en-US" dirty="0" err="1"/>
              <a:t>algoritma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Support Vector Machine (SVM)</a:t>
            </a:r>
            <a:endParaRPr lang="en-U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Gradient Boosting Machine (GBM)</a:t>
            </a:r>
            <a:br>
              <a:rPr lang="en-US" b="1" dirty="0"/>
            </a:br>
            <a:endParaRPr lang="en-US" b="1" dirty="0"/>
          </a:p>
          <a:p>
            <a:pPr lvl="1"/>
            <a:r>
              <a:rPr lang="en-US" dirty="0"/>
              <a:t>U </a:t>
            </a:r>
            <a:r>
              <a:rPr lang="en-US" dirty="0" err="1"/>
              <a:t>drugom</a:t>
            </a:r>
            <a:r>
              <a:rPr lang="en-US" dirty="0"/>
              <a:t> </a:t>
            </a:r>
            <a:r>
              <a:rPr lang="en-US" dirty="0" err="1"/>
              <a:t>dijelu</a:t>
            </a:r>
            <a:r>
              <a:rPr lang="en-US" dirty="0"/>
              <a:t> </a:t>
            </a:r>
            <a:r>
              <a:rPr lang="en-US" dirty="0" err="1"/>
              <a:t>projekta</a:t>
            </a:r>
            <a:r>
              <a:rPr lang="en-US" dirty="0"/>
              <a:t>, </a:t>
            </a:r>
            <a:r>
              <a:rPr lang="en-US" dirty="0" err="1"/>
              <a:t>prešli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složeniji</a:t>
            </a:r>
            <a:r>
              <a:rPr lang="en-US" dirty="0"/>
              <a:t> </a:t>
            </a:r>
            <a:r>
              <a:rPr lang="en-US" dirty="0" err="1"/>
              <a:t>pristup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 </a:t>
            </a:r>
            <a:r>
              <a:rPr lang="en-US" dirty="0" err="1"/>
              <a:t>duboko</a:t>
            </a:r>
            <a:r>
              <a:rPr lang="en-US" dirty="0"/>
              <a:t> </a:t>
            </a:r>
            <a:r>
              <a:rPr lang="en-US" dirty="0" err="1"/>
              <a:t>učenje</a:t>
            </a:r>
            <a:r>
              <a:rPr lang="en-US" dirty="0"/>
              <a:t>:</a:t>
            </a:r>
          </a:p>
          <a:p>
            <a:pPr lvl="2">
              <a:buFont typeface="Wingdings" panose="05000000000000000000" pitchFamily="2" charset="2"/>
              <a:buChar char="§"/>
            </a:pPr>
            <a:r>
              <a:rPr lang="en-US" b="1" dirty="0"/>
              <a:t>Fully Connected Neural Network (FCNN)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5307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734C1-D1BA-4330-AF14-5FD59E5F1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SVM</a:t>
            </a:r>
          </a:p>
        </p:txBody>
      </p:sp>
    </p:spTree>
    <p:extLst>
      <p:ext uri="{BB962C8B-B14F-4D97-AF65-F5344CB8AC3E}">
        <p14:creationId xmlns:p14="http://schemas.microsoft.com/office/powerpoint/2010/main" val="18976166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95426-6DE8-410E-B0EA-B627D5A17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Support Vector Machines (SVM)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moćna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klasifikaciju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.</a:t>
            </a:r>
          </a:p>
          <a:p>
            <a:r>
              <a:rPr lang="en-US" sz="2400" dirty="0"/>
              <a:t>SVM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traži</a:t>
            </a:r>
            <a:r>
              <a:rPr lang="en-US" sz="2400" dirty="0"/>
              <a:t> </a:t>
            </a:r>
            <a:r>
              <a:rPr lang="en-US" sz="2400" dirty="0" err="1"/>
              <a:t>optimalnu</a:t>
            </a:r>
            <a:r>
              <a:rPr lang="en-US" sz="2400" dirty="0"/>
              <a:t> </a:t>
            </a:r>
            <a:r>
              <a:rPr lang="en-US" sz="2400" dirty="0" err="1"/>
              <a:t>hiperravan</a:t>
            </a:r>
            <a:r>
              <a:rPr lang="en-US" sz="2400" dirty="0"/>
              <a:t> (decision boundary)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razdvaja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dvije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 s </a:t>
            </a:r>
            <a:r>
              <a:rPr lang="en-US" sz="2400" dirty="0" err="1"/>
              <a:t>maksimalnim</a:t>
            </a:r>
            <a:r>
              <a:rPr lang="en-US" sz="2400" dirty="0"/>
              <a:t> </a:t>
            </a:r>
            <a:r>
              <a:rPr lang="en-US" sz="2400" dirty="0" err="1"/>
              <a:t>marginama</a:t>
            </a:r>
            <a:r>
              <a:rPr lang="en-US" sz="2400" dirty="0"/>
              <a:t>. Margin je </a:t>
            </a:r>
            <a:r>
              <a:rPr lang="en-US" sz="2400" dirty="0" err="1"/>
              <a:t>rastojanje</a:t>
            </a:r>
            <a:r>
              <a:rPr lang="en-US" sz="2400" dirty="0"/>
              <a:t> </a:t>
            </a:r>
            <a:r>
              <a:rPr lang="en-US" sz="2400" dirty="0" err="1"/>
              <a:t>između</a:t>
            </a:r>
            <a:r>
              <a:rPr lang="en-US" sz="2400" dirty="0"/>
              <a:t> </a:t>
            </a:r>
            <a:r>
              <a:rPr lang="en-US" sz="2400" dirty="0" err="1"/>
              <a:t>hiperravne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najbližih</a:t>
            </a:r>
            <a:r>
              <a:rPr lang="en-US" sz="2400" dirty="0"/>
              <a:t> </a:t>
            </a:r>
            <a:r>
              <a:rPr lang="en-US" sz="2400" dirty="0" err="1"/>
              <a:t>tačaka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svake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koje</a:t>
            </a:r>
            <a:r>
              <a:rPr lang="en-US" sz="2400" dirty="0"/>
              <a:t> se </a:t>
            </a:r>
            <a:r>
              <a:rPr lang="en-US" sz="2400" dirty="0" err="1"/>
              <a:t>nazivaju</a:t>
            </a:r>
            <a:r>
              <a:rPr lang="en-US" sz="2400" dirty="0"/>
              <a:t> </a:t>
            </a:r>
            <a:r>
              <a:rPr lang="en-US" sz="2400" dirty="0" err="1"/>
              <a:t>podupiračkim</a:t>
            </a:r>
            <a:r>
              <a:rPr lang="en-US" sz="2400" dirty="0"/>
              <a:t> </a:t>
            </a:r>
            <a:r>
              <a:rPr lang="en-US" sz="2400" dirty="0" err="1"/>
              <a:t>vektorima</a:t>
            </a:r>
            <a:r>
              <a:rPr lang="en-US" sz="2400" dirty="0"/>
              <a:t> (support vectors).</a:t>
            </a:r>
            <a:br>
              <a:rPr lang="en-US" sz="2400" dirty="0"/>
            </a:br>
            <a:br>
              <a:rPr lang="en-US" sz="2400" dirty="0"/>
            </a:br>
            <a:r>
              <a:rPr lang="en-US" sz="2400" dirty="0"/>
              <a:t>					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526990-B611-4A0A-A457-FD4583F590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316" y="2195414"/>
            <a:ext cx="5724525" cy="43148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24E7C-8703-4827-8D1B-32CE21B173DF}"/>
              </a:ext>
            </a:extLst>
          </p:cNvPr>
          <p:cNvSpPr txBox="1"/>
          <p:nvPr/>
        </p:nvSpPr>
        <p:spPr>
          <a:xfrm>
            <a:off x="6648353" y="2195414"/>
            <a:ext cx="49427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/>
              <a:t>Hiperravan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/>
              <a:t>U n-</a:t>
            </a:r>
            <a:r>
              <a:rPr lang="en-US" sz="1600" dirty="0" err="1"/>
              <a:t>dimenzionalnom</a:t>
            </a:r>
            <a:r>
              <a:rPr lang="en-US" sz="1600" dirty="0"/>
              <a:t> </a:t>
            </a:r>
            <a:r>
              <a:rPr lang="en-US" sz="1600" dirty="0" err="1"/>
              <a:t>prostoru</a:t>
            </a:r>
            <a:r>
              <a:rPr lang="en-US" sz="1600" dirty="0"/>
              <a:t>, </a:t>
            </a:r>
            <a:r>
              <a:rPr lang="en-US" sz="1600" dirty="0" err="1"/>
              <a:t>hiperravan</a:t>
            </a:r>
            <a:r>
              <a:rPr lang="en-US" sz="1600" dirty="0"/>
              <a:t> je </a:t>
            </a:r>
            <a:r>
              <a:rPr lang="en-US" sz="1600" dirty="0" err="1"/>
              <a:t>površina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razdvaja</a:t>
            </a:r>
            <a:r>
              <a:rPr lang="en-US" sz="1600" dirty="0"/>
              <a:t> </a:t>
            </a:r>
            <a:r>
              <a:rPr lang="en-US" sz="1600" dirty="0" err="1"/>
              <a:t>podatke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različite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</a:t>
            </a:r>
            <a:br>
              <a:rPr lang="en-US" sz="1600" dirty="0"/>
            </a:br>
            <a:br>
              <a:rPr lang="en-US" sz="1600" dirty="0"/>
            </a:br>
            <a:r>
              <a:rPr lang="en-US" b="1" dirty="0"/>
              <a:t>Margin:</a:t>
            </a:r>
            <a:r>
              <a:rPr lang="en-US" dirty="0"/>
              <a:t> </a:t>
            </a:r>
            <a:r>
              <a:rPr lang="en-US" sz="1600" dirty="0" err="1"/>
              <a:t>Rastojanje</a:t>
            </a:r>
            <a:r>
              <a:rPr lang="en-US" sz="1600" dirty="0"/>
              <a:t> </a:t>
            </a:r>
            <a:r>
              <a:rPr lang="en-US" sz="1600" dirty="0" err="1"/>
              <a:t>između</a:t>
            </a:r>
            <a:r>
              <a:rPr lang="en-US" sz="1600" dirty="0"/>
              <a:t> </a:t>
            </a:r>
            <a:r>
              <a:rPr lang="en-US" sz="1600" dirty="0" err="1"/>
              <a:t>hiperravne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najbližih</a:t>
            </a:r>
            <a:r>
              <a:rPr lang="en-US" sz="1600" dirty="0"/>
              <a:t> </a:t>
            </a:r>
            <a:r>
              <a:rPr lang="en-US" sz="1600" dirty="0" err="1"/>
              <a:t>tačaka</a:t>
            </a:r>
            <a:r>
              <a:rPr lang="en-US" sz="1600" dirty="0"/>
              <a:t> </a:t>
            </a:r>
            <a:r>
              <a:rPr lang="en-US" sz="1600" dirty="0" err="1"/>
              <a:t>iz</a:t>
            </a:r>
            <a:r>
              <a:rPr lang="en-US" sz="1600" dirty="0"/>
              <a:t> </a:t>
            </a:r>
            <a:r>
              <a:rPr lang="en-US" sz="1600" dirty="0" err="1"/>
              <a:t>svake</a:t>
            </a:r>
            <a:r>
              <a:rPr lang="en-US" sz="1600" dirty="0"/>
              <a:t> </a:t>
            </a:r>
            <a:r>
              <a:rPr lang="en-US" sz="1600" dirty="0" err="1"/>
              <a:t>klase</a:t>
            </a:r>
            <a:r>
              <a:rPr lang="en-US" sz="1600" dirty="0"/>
              <a:t>. SVM </a:t>
            </a:r>
            <a:r>
              <a:rPr lang="en-US" sz="1600" dirty="0" err="1"/>
              <a:t>nastoji</a:t>
            </a:r>
            <a:r>
              <a:rPr lang="en-US" sz="1600" dirty="0"/>
              <a:t> </a:t>
            </a:r>
            <a:r>
              <a:rPr lang="en-US" sz="1600" dirty="0" err="1"/>
              <a:t>maksimizirati</a:t>
            </a:r>
            <a:r>
              <a:rPr lang="en-US" sz="1600" dirty="0"/>
              <a:t> margin.</a:t>
            </a:r>
          </a:p>
          <a:p>
            <a:endParaRPr lang="en-US" sz="1600" dirty="0"/>
          </a:p>
          <a:p>
            <a:r>
              <a:rPr lang="en-US" b="1" dirty="0" err="1"/>
              <a:t>Podupirački</a:t>
            </a:r>
            <a:r>
              <a:rPr lang="en-US" b="1" dirty="0"/>
              <a:t> </a:t>
            </a:r>
            <a:r>
              <a:rPr lang="en-US" b="1" dirty="0" err="1"/>
              <a:t>vektori</a:t>
            </a:r>
            <a:r>
              <a:rPr lang="en-US" b="1" dirty="0"/>
              <a:t>:</a:t>
            </a:r>
            <a:r>
              <a:rPr lang="en-US" dirty="0"/>
              <a:t> </a:t>
            </a:r>
            <a:r>
              <a:rPr lang="en-US" sz="1600" dirty="0" err="1"/>
              <a:t>Tačke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su</a:t>
            </a:r>
            <a:r>
              <a:rPr lang="en-US" sz="1600" dirty="0"/>
              <a:t> </a:t>
            </a:r>
            <a:r>
              <a:rPr lang="en-US" sz="1600" dirty="0" err="1"/>
              <a:t>najbliže</a:t>
            </a:r>
            <a:r>
              <a:rPr lang="en-US" sz="1600" dirty="0"/>
              <a:t> </a:t>
            </a:r>
            <a:r>
              <a:rPr lang="en-US" sz="1600" dirty="0" err="1"/>
              <a:t>hiperravni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koje</a:t>
            </a:r>
            <a:r>
              <a:rPr lang="en-US" sz="1600" dirty="0"/>
              <a:t> </a:t>
            </a:r>
            <a:r>
              <a:rPr lang="en-US" sz="1600" dirty="0" err="1"/>
              <a:t>utiču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njen</a:t>
            </a:r>
            <a:r>
              <a:rPr lang="en-US" sz="1600" dirty="0"/>
              <a:t> </a:t>
            </a:r>
            <a:r>
              <a:rPr lang="en-US" sz="1600" dirty="0" err="1"/>
              <a:t>položaj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 </a:t>
            </a:r>
            <a:r>
              <a:rPr lang="en-US" sz="1600" dirty="0" err="1"/>
              <a:t>orijentaciju</a:t>
            </a:r>
            <a:r>
              <a:rPr lang="en-US" sz="1600" dirty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35073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073B5E-C47B-4DC1-B100-9CD08C7F5C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1085" y="197962"/>
            <a:ext cx="11689237" cy="6457361"/>
          </a:xfrm>
        </p:spPr>
        <p:txBody>
          <a:bodyPr anchor="ctr"/>
          <a:lstStyle/>
          <a:p>
            <a:pPr marL="0" indent="0" algn="ctr">
              <a:buNone/>
            </a:pPr>
            <a:r>
              <a:rPr lang="sr-Latn-RS" dirty="0"/>
              <a:t>GBM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8610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92EAEB6-AC07-45E2-ADA6-4E4051D8E2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216816"/>
            <a:ext cx="11726944" cy="6381947"/>
          </a:xfrm>
        </p:spPr>
        <p:txBody>
          <a:bodyPr>
            <a:normAutofit/>
          </a:bodyPr>
          <a:lstStyle/>
          <a:p>
            <a:r>
              <a:rPr lang="en-US" sz="2400" dirty="0"/>
              <a:t>Gradient Boosting Machine (GBM) je </a:t>
            </a:r>
            <a:r>
              <a:rPr lang="en-US" sz="2400" dirty="0" err="1"/>
              <a:t>popularna</a:t>
            </a:r>
            <a:r>
              <a:rPr lang="en-US" sz="2400" dirty="0"/>
              <a:t> </a:t>
            </a:r>
            <a:r>
              <a:rPr lang="en-US" sz="2400" dirty="0" err="1"/>
              <a:t>metoda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koja</a:t>
            </a:r>
            <a:r>
              <a:rPr lang="en-US" sz="2400" dirty="0"/>
              <a:t> </a:t>
            </a:r>
            <a:r>
              <a:rPr lang="en-US" sz="2400" dirty="0" err="1"/>
              <a:t>koristi</a:t>
            </a:r>
            <a:r>
              <a:rPr lang="en-US" sz="2400" dirty="0"/>
              <a:t> </a:t>
            </a:r>
            <a:r>
              <a:rPr lang="en-US" sz="2400" dirty="0" err="1"/>
              <a:t>ansamblno</a:t>
            </a:r>
            <a:r>
              <a:rPr lang="en-US" sz="2400" dirty="0"/>
              <a:t> </a:t>
            </a:r>
            <a:r>
              <a:rPr lang="en-US" sz="2400" dirty="0" err="1"/>
              <a:t>učenje</a:t>
            </a:r>
            <a:r>
              <a:rPr lang="en-US" sz="2400" dirty="0"/>
              <a:t> za </a:t>
            </a:r>
            <a:r>
              <a:rPr lang="en-US" sz="2400" dirty="0" err="1"/>
              <a:t>poboljšanje</a:t>
            </a:r>
            <a:r>
              <a:rPr lang="en-US" sz="2400" dirty="0"/>
              <a:t> </a:t>
            </a:r>
            <a:r>
              <a:rPr lang="en-US" sz="2400" dirty="0" err="1"/>
              <a:t>performansi</a:t>
            </a:r>
            <a:r>
              <a:rPr lang="en-US" sz="2400" dirty="0"/>
              <a:t> </a:t>
            </a:r>
            <a:r>
              <a:rPr lang="en-US" sz="2400" dirty="0" err="1"/>
              <a:t>predikcijskih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 GBM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različite</a:t>
            </a:r>
            <a:r>
              <a:rPr lang="en-US" sz="2400" dirty="0"/>
              <a:t> </a:t>
            </a:r>
            <a:r>
              <a:rPr lang="en-US" sz="2400" dirty="0" err="1"/>
              <a:t>zadatke</a:t>
            </a:r>
            <a:r>
              <a:rPr lang="en-US" sz="2400" dirty="0"/>
              <a:t>, </a:t>
            </a:r>
            <a:r>
              <a:rPr lang="en-US" sz="2400" dirty="0" err="1"/>
              <a:t>uključujući</a:t>
            </a:r>
            <a:r>
              <a:rPr lang="en-US" sz="2400" dirty="0"/>
              <a:t> </a:t>
            </a:r>
            <a:r>
              <a:rPr lang="en-US" sz="2400" dirty="0" err="1"/>
              <a:t>regresiju</a:t>
            </a:r>
            <a:r>
              <a:rPr lang="en-US" sz="2400" dirty="0"/>
              <a:t> </a:t>
            </a:r>
            <a:r>
              <a:rPr lang="en-US" sz="2400" dirty="0" err="1"/>
              <a:t>i</a:t>
            </a:r>
            <a:r>
              <a:rPr lang="en-US" sz="2400" dirty="0"/>
              <a:t> </a:t>
            </a:r>
            <a:r>
              <a:rPr lang="en-US" sz="2400" dirty="0" err="1"/>
              <a:t>klasifikaciju</a:t>
            </a:r>
            <a:r>
              <a:rPr lang="en-US" sz="2400" dirty="0"/>
              <a:t>.</a:t>
            </a:r>
            <a:endParaRPr lang="sr-Latn-RS" sz="2400" dirty="0"/>
          </a:p>
          <a:p>
            <a:r>
              <a:rPr lang="en-US" sz="2400" dirty="0"/>
              <a:t>Gradient Boosting Machine </a:t>
            </a:r>
            <a:r>
              <a:rPr lang="en-US" sz="2400" dirty="0" err="1"/>
              <a:t>funkcioniše</a:t>
            </a:r>
            <a:r>
              <a:rPr lang="en-US" sz="2400" dirty="0"/>
              <a:t> </a:t>
            </a:r>
            <a:r>
              <a:rPr lang="en-US" sz="2400" dirty="0" err="1"/>
              <a:t>tako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kombinuje</a:t>
            </a:r>
            <a:r>
              <a:rPr lang="en-US" sz="2400" dirty="0"/>
              <a:t> </a:t>
            </a:r>
            <a:r>
              <a:rPr lang="en-US" sz="2400" dirty="0" err="1"/>
              <a:t>više</a:t>
            </a:r>
            <a:r>
              <a:rPr lang="en-US" sz="2400" dirty="0"/>
              <a:t> </a:t>
            </a:r>
            <a:r>
              <a:rPr lang="en-US" sz="2400" dirty="0" err="1"/>
              <a:t>slabih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, </a:t>
            </a:r>
            <a:r>
              <a:rPr lang="en-US" sz="2400" dirty="0" err="1"/>
              <a:t>obično</a:t>
            </a:r>
            <a:r>
              <a:rPr lang="en-US" sz="2400" dirty="0"/>
              <a:t> </a:t>
            </a:r>
            <a:r>
              <a:rPr lang="en-US" sz="2400" dirty="0" err="1"/>
              <a:t>stabala</a:t>
            </a:r>
            <a:r>
              <a:rPr lang="en-US" sz="2400" dirty="0"/>
              <a:t> </a:t>
            </a:r>
            <a:r>
              <a:rPr lang="en-US" sz="2400" dirty="0" err="1"/>
              <a:t>odluke</a:t>
            </a:r>
            <a:r>
              <a:rPr lang="en-US" sz="2400" dirty="0"/>
              <a:t>, </a:t>
            </a:r>
            <a:r>
              <a:rPr lang="en-US" sz="2400" dirty="0" err="1"/>
              <a:t>kako</a:t>
            </a:r>
            <a:r>
              <a:rPr lang="en-US" sz="2400" dirty="0"/>
              <a:t> bi </a:t>
            </a:r>
            <a:r>
              <a:rPr lang="en-US" sz="2400" dirty="0" err="1"/>
              <a:t>formirao</a:t>
            </a:r>
            <a:r>
              <a:rPr lang="en-US" sz="2400" dirty="0"/>
              <a:t> </a:t>
            </a:r>
            <a:r>
              <a:rPr lang="en-US" sz="2400" dirty="0" err="1"/>
              <a:t>snažan</a:t>
            </a:r>
            <a:r>
              <a:rPr lang="en-US" sz="2400" dirty="0"/>
              <a:t> </a:t>
            </a:r>
            <a:r>
              <a:rPr lang="en-US" sz="2400" dirty="0" err="1"/>
              <a:t>prediktivni</a:t>
            </a:r>
            <a:r>
              <a:rPr lang="en-US" sz="2400" dirty="0"/>
              <a:t> model. </a:t>
            </a:r>
            <a:r>
              <a:rPr lang="en-US" sz="2400" dirty="0" err="1"/>
              <a:t>Ključna</a:t>
            </a:r>
            <a:r>
              <a:rPr lang="en-US" sz="2400" dirty="0"/>
              <a:t> </a:t>
            </a:r>
            <a:r>
              <a:rPr lang="en-US" sz="2400" dirty="0" err="1"/>
              <a:t>ideja</a:t>
            </a:r>
            <a:r>
              <a:rPr lang="en-US" sz="2400" dirty="0"/>
              <a:t> je </a:t>
            </a:r>
            <a:r>
              <a:rPr lang="en-US" sz="2400" dirty="0" err="1"/>
              <a:t>graditi</a:t>
            </a:r>
            <a:r>
              <a:rPr lang="en-US" sz="2400" dirty="0"/>
              <a:t> </a:t>
            </a:r>
            <a:r>
              <a:rPr lang="en-US" sz="2400" dirty="0" err="1"/>
              <a:t>modele</a:t>
            </a:r>
            <a:r>
              <a:rPr lang="en-US" sz="2400" dirty="0"/>
              <a:t> </a:t>
            </a:r>
            <a:r>
              <a:rPr lang="en-US" sz="2400" dirty="0" err="1"/>
              <a:t>sekvencijalno</a:t>
            </a:r>
            <a:r>
              <a:rPr lang="en-US" sz="2400" dirty="0"/>
              <a:t>, </a:t>
            </a:r>
            <a:r>
              <a:rPr lang="en-US" sz="2400" dirty="0" err="1"/>
              <a:t>pri</a:t>
            </a:r>
            <a:r>
              <a:rPr lang="en-US" sz="2400" dirty="0"/>
              <a:t> </a:t>
            </a:r>
            <a:r>
              <a:rPr lang="en-US" sz="2400" dirty="0" err="1"/>
              <a:t>čemu</a:t>
            </a:r>
            <a:r>
              <a:rPr lang="en-US" sz="2400" dirty="0"/>
              <a:t> </a:t>
            </a:r>
            <a:r>
              <a:rPr lang="en-US" sz="2400" dirty="0" err="1"/>
              <a:t>svaki</a:t>
            </a:r>
            <a:r>
              <a:rPr lang="en-US" sz="2400" dirty="0"/>
              <a:t> </a:t>
            </a:r>
            <a:r>
              <a:rPr lang="en-US" sz="2400" dirty="0" err="1"/>
              <a:t>novi</a:t>
            </a:r>
            <a:r>
              <a:rPr lang="en-US" sz="2400" dirty="0"/>
              <a:t> model </a:t>
            </a:r>
            <a:r>
              <a:rPr lang="en-US" sz="2400" dirty="0" err="1"/>
              <a:t>koriguje</a:t>
            </a:r>
            <a:r>
              <a:rPr lang="en-US" sz="2400" dirty="0"/>
              <a:t> </a:t>
            </a:r>
            <a:r>
              <a:rPr lang="en-US" sz="2400" dirty="0" err="1"/>
              <a:t>greške</a:t>
            </a:r>
            <a:r>
              <a:rPr lang="en-US" sz="2400" dirty="0"/>
              <a:t> </a:t>
            </a:r>
            <a:r>
              <a:rPr lang="en-US" sz="2400" dirty="0" err="1"/>
              <a:t>prethodnih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sr-Latn-R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Inicializacija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Početni</a:t>
            </a:r>
            <a:r>
              <a:rPr lang="en-US" sz="1600" dirty="0"/>
              <a:t> model je </a:t>
            </a:r>
            <a:r>
              <a:rPr lang="en-US" sz="1600" dirty="0" err="1"/>
              <a:t>obično</a:t>
            </a:r>
            <a:r>
              <a:rPr lang="en-US" sz="1600" dirty="0"/>
              <a:t> </a:t>
            </a:r>
            <a:r>
              <a:rPr lang="en-US" sz="1600" dirty="0" err="1"/>
              <a:t>jednostavan</a:t>
            </a:r>
            <a:r>
              <a:rPr lang="en-US" sz="1600" dirty="0"/>
              <a:t> model, </a:t>
            </a:r>
            <a:r>
              <a:rPr lang="en-US" sz="1600" dirty="0" err="1"/>
              <a:t>kao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je </a:t>
            </a:r>
            <a:r>
              <a:rPr lang="en-US" sz="1600" dirty="0" err="1"/>
              <a:t>stablo</a:t>
            </a:r>
            <a:r>
              <a:rPr lang="en-US" sz="1600" dirty="0"/>
              <a:t> </a:t>
            </a:r>
            <a:r>
              <a:rPr lang="en-US" sz="1600" dirty="0" err="1"/>
              <a:t>odluke</a:t>
            </a:r>
            <a:r>
              <a:rPr lang="en-US" sz="1600" dirty="0"/>
              <a:t> </a:t>
            </a:r>
            <a:r>
              <a:rPr lang="en-US" sz="1600" dirty="0" err="1"/>
              <a:t>dubine</a:t>
            </a:r>
            <a:r>
              <a:rPr lang="en-US" sz="1600" dirty="0"/>
              <a:t> 1 (stump), </a:t>
            </a:r>
            <a:r>
              <a:rPr lang="en-US" sz="1600" dirty="0" err="1"/>
              <a:t>ili</a:t>
            </a:r>
            <a:r>
              <a:rPr lang="en-US" sz="1600" dirty="0"/>
              <a:t> </a:t>
            </a:r>
            <a:r>
              <a:rPr lang="en-US" sz="1600" dirty="0" err="1"/>
              <a:t>srednja</a:t>
            </a:r>
            <a:r>
              <a:rPr lang="en-US" sz="1600" dirty="0"/>
              <a:t> </a:t>
            </a:r>
            <a:r>
              <a:rPr lang="en-US" sz="1600" dirty="0" err="1"/>
              <a:t>vrijednost</a:t>
            </a:r>
            <a:r>
              <a:rPr lang="en-US" sz="1600" dirty="0"/>
              <a:t> u </a:t>
            </a:r>
            <a:r>
              <a:rPr lang="en-US" sz="1600" dirty="0" err="1"/>
              <a:t>slučaju</a:t>
            </a:r>
            <a:r>
              <a:rPr lang="en-US" sz="1600" dirty="0"/>
              <a:t> </a:t>
            </a:r>
            <a:r>
              <a:rPr lang="en-US" sz="1600" dirty="0" err="1"/>
              <a:t>regresije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Iterativna</a:t>
            </a:r>
            <a:r>
              <a:rPr lang="en-US" sz="1600" b="1" dirty="0"/>
              <a:t> </a:t>
            </a:r>
            <a:r>
              <a:rPr lang="en-US" sz="1600" b="1" dirty="0" err="1"/>
              <a:t>gradnja</a:t>
            </a:r>
            <a:r>
              <a:rPr lang="en-US" sz="1600" b="1" dirty="0"/>
              <a:t>:</a:t>
            </a:r>
            <a:r>
              <a:rPr lang="en-US" sz="1600" dirty="0"/>
              <a:t> </a:t>
            </a:r>
            <a:r>
              <a:rPr lang="en-US" sz="1600" dirty="0" err="1"/>
              <a:t>Naredni</a:t>
            </a:r>
            <a:r>
              <a:rPr lang="en-US" sz="1600" dirty="0"/>
              <a:t> </a:t>
            </a:r>
            <a:r>
              <a:rPr lang="en-US" sz="1600" dirty="0" err="1"/>
              <a:t>modeli</a:t>
            </a:r>
            <a:r>
              <a:rPr lang="en-US" sz="1600" dirty="0"/>
              <a:t> se grade </a:t>
            </a:r>
            <a:r>
              <a:rPr lang="en-US" sz="1600" dirty="0" err="1"/>
              <a:t>tako</a:t>
            </a:r>
            <a:r>
              <a:rPr lang="en-US" sz="1600" dirty="0"/>
              <a:t> da </a:t>
            </a:r>
            <a:r>
              <a:rPr lang="en-US" sz="1600" dirty="0" err="1"/>
              <a:t>minimizi</a:t>
            </a:r>
            <a:r>
              <a:rPr lang="sr-Latn-RS" sz="1600" dirty="0"/>
              <a:t>ju</a:t>
            </a:r>
            <a:r>
              <a:rPr lang="en-US" sz="1600" dirty="0"/>
              <a:t> </a:t>
            </a:r>
            <a:r>
              <a:rPr lang="en-US" sz="1600" dirty="0" err="1"/>
              <a:t>rezidualne</a:t>
            </a:r>
            <a:r>
              <a:rPr lang="en-US" sz="1600" dirty="0"/>
              <a:t> </a:t>
            </a:r>
            <a:r>
              <a:rPr lang="en-US" sz="1600" dirty="0" err="1"/>
              <a:t>greške</a:t>
            </a:r>
            <a:r>
              <a:rPr lang="en-US" sz="1600" dirty="0"/>
              <a:t> </a:t>
            </a:r>
            <a:r>
              <a:rPr lang="en-US" sz="1600" dirty="0" err="1"/>
              <a:t>prethodnih</a:t>
            </a:r>
            <a:r>
              <a:rPr lang="en-US" sz="1600" dirty="0"/>
              <a:t> </a:t>
            </a:r>
            <a:r>
              <a:rPr lang="en-US" sz="1600" dirty="0" err="1"/>
              <a:t>modela</a:t>
            </a:r>
            <a:r>
              <a:rPr lang="en-US" sz="1600" dirty="0"/>
              <a:t> </a:t>
            </a:r>
            <a:r>
              <a:rPr lang="en-US" sz="1600" dirty="0" err="1"/>
              <a:t>koristeći</a:t>
            </a:r>
            <a:r>
              <a:rPr lang="en-US" sz="1600" dirty="0"/>
              <a:t> </a:t>
            </a:r>
            <a:r>
              <a:rPr lang="en-US" sz="1600" dirty="0" err="1"/>
              <a:t>gradijentni</a:t>
            </a:r>
            <a:r>
              <a:rPr lang="en-US" sz="1600" dirty="0"/>
              <a:t> </a:t>
            </a:r>
            <a:r>
              <a:rPr lang="en-US" sz="1600" dirty="0" err="1"/>
              <a:t>spust</a:t>
            </a:r>
            <a:r>
              <a:rPr lang="en-US" sz="1600" dirty="0"/>
              <a:t>.</a:t>
            </a:r>
            <a:endParaRPr lang="sr-Latn-RS" sz="16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sz="1600" b="1" dirty="0" err="1"/>
              <a:t>Kombinacija</a:t>
            </a:r>
            <a:r>
              <a:rPr lang="en-US" sz="1600" b="1" dirty="0"/>
              <a:t> </a:t>
            </a:r>
            <a:r>
              <a:rPr lang="en-US" sz="1600" b="1" dirty="0" err="1"/>
              <a:t>modela</a:t>
            </a:r>
            <a:r>
              <a:rPr lang="en-US" sz="1600" b="1" dirty="0"/>
              <a:t>:</a:t>
            </a:r>
            <a:r>
              <a:rPr lang="en-US" sz="1600" dirty="0"/>
              <a:t> Svi </a:t>
            </a:r>
            <a:r>
              <a:rPr lang="en-US" sz="1600" dirty="0" err="1"/>
              <a:t>modeli</a:t>
            </a:r>
            <a:r>
              <a:rPr lang="en-US" sz="1600" dirty="0"/>
              <a:t> se </a:t>
            </a:r>
            <a:r>
              <a:rPr lang="en-US" sz="1600" dirty="0" err="1"/>
              <a:t>kombinuju</a:t>
            </a:r>
            <a:r>
              <a:rPr lang="en-US" sz="1600" dirty="0"/>
              <a:t> u </a:t>
            </a:r>
            <a:r>
              <a:rPr lang="en-US" sz="1600" dirty="0" err="1"/>
              <a:t>konačni</a:t>
            </a:r>
            <a:r>
              <a:rPr lang="en-US" sz="1600" dirty="0"/>
              <a:t> model </a:t>
            </a:r>
            <a:r>
              <a:rPr lang="en-US" sz="1600" dirty="0" err="1"/>
              <a:t>tako</a:t>
            </a:r>
            <a:r>
              <a:rPr lang="en-US" sz="1600" dirty="0"/>
              <a:t> </a:t>
            </a:r>
            <a:r>
              <a:rPr lang="en-US" sz="1600" dirty="0" err="1"/>
              <a:t>što</a:t>
            </a:r>
            <a:r>
              <a:rPr lang="en-US" sz="1600" dirty="0"/>
              <a:t> se </a:t>
            </a:r>
            <a:r>
              <a:rPr lang="en-US" sz="1600" dirty="0" err="1"/>
              <a:t>svakom</a:t>
            </a:r>
            <a:r>
              <a:rPr lang="en-US" sz="1600" dirty="0"/>
              <a:t> </a:t>
            </a:r>
            <a:r>
              <a:rPr lang="en-US" sz="1600" dirty="0" err="1"/>
              <a:t>modelu</a:t>
            </a:r>
            <a:r>
              <a:rPr lang="en-US" sz="1600" dirty="0"/>
              <a:t> </a:t>
            </a:r>
            <a:r>
              <a:rPr lang="en-US" sz="1600" dirty="0" err="1"/>
              <a:t>dodjeljuje</a:t>
            </a:r>
            <a:r>
              <a:rPr lang="en-US" sz="1600" dirty="0"/>
              <a:t> </a:t>
            </a:r>
            <a:r>
              <a:rPr lang="en-US" sz="1600" dirty="0" err="1"/>
              <a:t>težina</a:t>
            </a:r>
            <a:r>
              <a:rPr lang="en-US" sz="1600" dirty="0"/>
              <a:t> </a:t>
            </a:r>
            <a:r>
              <a:rPr lang="en-US" sz="1600" dirty="0" err="1"/>
              <a:t>koja</a:t>
            </a:r>
            <a:r>
              <a:rPr lang="en-US" sz="1600" dirty="0"/>
              <a:t> </a:t>
            </a:r>
            <a:r>
              <a:rPr lang="en-US" sz="1600" dirty="0" err="1"/>
              <a:t>zavisi</a:t>
            </a:r>
            <a:r>
              <a:rPr lang="en-US" sz="1600" dirty="0"/>
              <a:t> od </a:t>
            </a:r>
            <a:r>
              <a:rPr lang="en-US" sz="1600" dirty="0" err="1"/>
              <a:t>njegove</a:t>
            </a:r>
            <a:r>
              <a:rPr lang="en-US" sz="1600" dirty="0"/>
              <a:t> </a:t>
            </a:r>
            <a:r>
              <a:rPr lang="en-US" sz="1600" dirty="0" err="1"/>
              <a:t>tačnosti</a:t>
            </a:r>
            <a:r>
              <a:rPr lang="en-US" sz="1600" dirty="0"/>
              <a:t>.</a:t>
            </a:r>
            <a:br>
              <a:rPr lang="en-US" sz="2000" dirty="0"/>
            </a:br>
            <a:r>
              <a:rPr lang="en-US" sz="2000" dirty="0"/>
              <a:t>							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69AD4BF-F023-47D4-916A-5BDD06B3D0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804" y="4044542"/>
            <a:ext cx="4629404" cy="222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3236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E72D24-DD5D-4738-AEC4-A4F33D2A8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1954" y="1252523"/>
            <a:ext cx="11708091" cy="4352954"/>
          </a:xfrm>
        </p:spPr>
        <p:txBody>
          <a:bodyPr/>
          <a:lstStyle/>
          <a:p>
            <a:pPr marL="0" indent="0">
              <a:buNone/>
            </a:pPr>
            <a:r>
              <a:rPr lang="sr-Latn-RS" dirty="0"/>
              <a:t>Popunjavanje nedostajućih vrijednosti:</a:t>
            </a:r>
          </a:p>
          <a:p>
            <a:pPr lvl="1"/>
            <a:r>
              <a:rPr lang="sr-Latn-RS" dirty="0"/>
              <a:t>	Za kategoričke podatke koristimo najčešće pojavljivanu vrijednost (mode), dok za 	numeričke podatke koristimo spline interpolaciju trećeg reda</a:t>
            </a:r>
          </a:p>
          <a:p>
            <a:pPr marL="0" indent="0">
              <a:buNone/>
            </a:pPr>
            <a:r>
              <a:rPr lang="sr-Latn-RS" dirty="0"/>
              <a:t>Normalizacija podataka:</a:t>
            </a:r>
          </a:p>
          <a:p>
            <a:pPr lvl="1"/>
            <a:r>
              <a:rPr lang="sr-Latn-RS" dirty="0"/>
              <a:t>	</a:t>
            </a:r>
            <a:r>
              <a:rPr lang="en-US" b="1" dirty="0" err="1"/>
              <a:t>Normalizacija</a:t>
            </a:r>
            <a:r>
              <a:rPr lang="en-US" dirty="0"/>
              <a:t> je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transformacije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svaka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(</a:t>
            </a:r>
            <a:r>
              <a:rPr lang="en-US" dirty="0" err="1"/>
              <a:t>kolona</a:t>
            </a:r>
            <a:r>
              <a:rPr lang="en-US" dirty="0"/>
              <a:t>) </a:t>
            </a:r>
            <a:r>
              <a:rPr lang="sr-Latn-RS" dirty="0"/>
              <a:t>	</a:t>
            </a:r>
            <a:r>
              <a:rPr lang="en-US" dirty="0" err="1"/>
              <a:t>dovela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zajedničku</a:t>
            </a:r>
            <a:r>
              <a:rPr lang="en-US" dirty="0"/>
              <a:t> </a:t>
            </a:r>
            <a:r>
              <a:rPr lang="en-US" dirty="0" err="1"/>
              <a:t>skalu</a:t>
            </a:r>
            <a:r>
              <a:rPr lang="en-US" dirty="0"/>
              <a:t>, </a:t>
            </a:r>
            <a:r>
              <a:rPr lang="en-US" dirty="0" err="1"/>
              <a:t>obično</a:t>
            </a:r>
            <a:r>
              <a:rPr lang="en-US" dirty="0"/>
              <a:t> u </a:t>
            </a:r>
            <a:r>
              <a:rPr lang="en-US" dirty="0" err="1"/>
              <a:t>rasponu</a:t>
            </a:r>
            <a:r>
              <a:rPr lang="en-US" dirty="0"/>
              <a:t> od 0 do 1 </a:t>
            </a:r>
            <a:r>
              <a:rPr lang="en-US" dirty="0" err="1"/>
              <a:t>ili</a:t>
            </a:r>
            <a:r>
              <a:rPr lang="en-US" dirty="0"/>
              <a:t> od -1 do 1. </a:t>
            </a:r>
            <a:r>
              <a:rPr lang="en-US" dirty="0" err="1"/>
              <a:t>Cilj</a:t>
            </a:r>
            <a:r>
              <a:rPr lang="en-US" dirty="0"/>
              <a:t> je da se </a:t>
            </a:r>
            <a:r>
              <a:rPr lang="sr-Latn-RS" dirty="0"/>
              <a:t>	</a:t>
            </a:r>
            <a:r>
              <a:rPr lang="en-US" dirty="0" err="1"/>
              <a:t>eliminišu</a:t>
            </a:r>
            <a:r>
              <a:rPr lang="en-US" dirty="0"/>
              <a:t> </a:t>
            </a:r>
            <a:r>
              <a:rPr lang="en-US" dirty="0" err="1"/>
              <a:t>jedinice</a:t>
            </a:r>
            <a:r>
              <a:rPr lang="en-US" dirty="0"/>
              <a:t> </a:t>
            </a:r>
            <a:r>
              <a:rPr lang="en-US" dirty="0" err="1"/>
              <a:t>mjere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smanji</a:t>
            </a:r>
            <a:r>
              <a:rPr lang="en-US" dirty="0"/>
              <a:t> </a:t>
            </a:r>
            <a:r>
              <a:rPr lang="en-US" dirty="0" err="1"/>
              <a:t>ut</a:t>
            </a:r>
            <a:r>
              <a:rPr lang="sr-Latn-RS" dirty="0"/>
              <a:t>icaj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raspona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.</a:t>
            </a:r>
            <a:endParaRPr lang="sr-Latn-RS" dirty="0"/>
          </a:p>
          <a:p>
            <a:pPr lvl="3"/>
            <a:r>
              <a:rPr lang="sr-Latn-RS" b="1" dirty="0"/>
              <a:t>StandardScaler</a:t>
            </a:r>
            <a:r>
              <a:rPr lang="sr-Latn-RS" dirty="0"/>
              <a:t> skalira podatke tako da imaju srednju vrijednost 0 i standardnu devijaciju 1.</a:t>
            </a:r>
            <a:br>
              <a:rPr lang="sr-Latn-RS" dirty="0"/>
            </a:br>
            <a:endParaRPr lang="sr-Latn-RS" dirty="0"/>
          </a:p>
          <a:p>
            <a:pPr lvl="3"/>
            <a:r>
              <a:rPr lang="sr-Latn-RS" dirty="0"/>
              <a:t>Za kategoričke vrijednosti korišten je OneHotEncoder koji ćemo objasniti kasnije.</a:t>
            </a:r>
            <a:br>
              <a:rPr lang="sr-Latn-RS" dirty="0"/>
            </a:br>
            <a:endParaRPr lang="sr-Latn-RS" dirty="0"/>
          </a:p>
          <a:p>
            <a:pPr lvl="1"/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C47434-DAAB-4F36-8853-93342DD425E0}"/>
              </a:ext>
            </a:extLst>
          </p:cNvPr>
          <p:cNvSpPr txBox="1"/>
          <p:nvPr/>
        </p:nvSpPr>
        <p:spPr>
          <a:xfrm>
            <a:off x="285135" y="324464"/>
            <a:ext cx="11533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r-Latn-RS" sz="3200" b="1" dirty="0"/>
              <a:t>Pretprocesiranje podataka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637339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AB259E2-38D5-47F8-8C5D-8664672FB8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58" y="136956"/>
            <a:ext cx="11673424" cy="6518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891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04F47-B2FF-4CBE-84C1-F2D71AF83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D991-C91C-426D-9889-E91FB467F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822437-4B2C-437C-B07F-D14E518C8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7470"/>
            <a:ext cx="12192000" cy="6443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0943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310C8-AA9B-4F9F-BF84-55DD4D9D6A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5" y="226243"/>
            <a:ext cx="11670382" cy="6400800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OneHotEncoder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40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A169CA6-8F57-4AD8-9DED-9FC828CEF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3525" y="227013"/>
            <a:ext cx="11726863" cy="6418262"/>
          </a:xfrm>
        </p:spPr>
        <p:txBody>
          <a:bodyPr>
            <a:normAutofit/>
          </a:bodyPr>
          <a:lstStyle/>
          <a:p>
            <a:r>
              <a:rPr lang="en-US" sz="2400" b="1" dirty="0" err="1"/>
              <a:t>OneHotEncoder</a:t>
            </a:r>
            <a:r>
              <a:rPr lang="en-US" sz="2400" dirty="0"/>
              <a:t> je </a:t>
            </a:r>
            <a:r>
              <a:rPr lang="en-US" sz="2400" dirty="0" err="1"/>
              <a:t>alat</a:t>
            </a:r>
            <a:r>
              <a:rPr lang="en-US" sz="2400" dirty="0"/>
              <a:t> </a:t>
            </a:r>
            <a:r>
              <a:rPr lang="en-US" sz="2400" dirty="0" err="1"/>
              <a:t>iz</a:t>
            </a:r>
            <a:r>
              <a:rPr lang="en-US" sz="2400" dirty="0"/>
              <a:t> </a:t>
            </a:r>
            <a:r>
              <a:rPr lang="en-US" sz="2400" dirty="0" err="1"/>
              <a:t>biblioteke</a:t>
            </a:r>
            <a:r>
              <a:rPr lang="en-US" sz="2400" dirty="0"/>
              <a:t> scikit-learn koji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pretvaranje</a:t>
            </a:r>
            <a:r>
              <a:rPr lang="en-US" sz="2400" dirty="0"/>
              <a:t> </a:t>
            </a:r>
            <a:r>
              <a:rPr lang="en-US" sz="2400" dirty="0" err="1"/>
              <a:t>kategoričkih</a:t>
            </a:r>
            <a:r>
              <a:rPr lang="en-US" sz="2400" dirty="0"/>
              <a:t> (</a:t>
            </a:r>
            <a:r>
              <a:rPr lang="en-US" sz="2400" dirty="0" err="1"/>
              <a:t>diskretnih</a:t>
            </a:r>
            <a:r>
              <a:rPr lang="en-US" sz="2400" dirty="0"/>
              <a:t>) </a:t>
            </a:r>
            <a:r>
              <a:rPr lang="en-US" sz="2400" dirty="0" err="1"/>
              <a:t>podataka</a:t>
            </a:r>
            <a:r>
              <a:rPr lang="en-US" sz="2400" dirty="0"/>
              <a:t> u </a:t>
            </a:r>
            <a:r>
              <a:rPr lang="en-US" sz="2400" dirty="0" err="1"/>
              <a:t>numeričke</a:t>
            </a:r>
            <a:r>
              <a:rPr lang="en-US" sz="2400" dirty="0"/>
              <a:t> </a:t>
            </a:r>
            <a:r>
              <a:rPr lang="en-US" sz="2400" dirty="0" err="1"/>
              <a:t>formate</a:t>
            </a:r>
            <a:r>
              <a:rPr lang="en-US" sz="2400" dirty="0"/>
              <a:t> </a:t>
            </a:r>
            <a:r>
              <a:rPr lang="en-US" sz="2400" dirty="0" err="1"/>
              <a:t>koje</a:t>
            </a:r>
            <a:r>
              <a:rPr lang="en-US" sz="2400" dirty="0"/>
              <a:t> </a:t>
            </a:r>
            <a:r>
              <a:rPr lang="en-US" sz="2400" dirty="0" err="1"/>
              <a:t>algoritmi</a:t>
            </a:r>
            <a:r>
              <a:rPr lang="en-US" sz="2400" dirty="0"/>
              <a:t> </a:t>
            </a:r>
            <a:r>
              <a:rPr lang="en-US" sz="2400" dirty="0" err="1"/>
              <a:t>mašinskog</a:t>
            </a:r>
            <a:r>
              <a:rPr lang="en-US" sz="2400" dirty="0"/>
              <a:t> </a:t>
            </a:r>
            <a:r>
              <a:rPr lang="en-US" sz="2400" dirty="0" err="1"/>
              <a:t>učenja</a:t>
            </a:r>
            <a:r>
              <a:rPr lang="en-US" sz="2400" dirty="0"/>
              <a:t> </a:t>
            </a:r>
            <a:r>
              <a:rPr lang="en-US" sz="2400" dirty="0" err="1"/>
              <a:t>mogu</a:t>
            </a:r>
            <a:r>
              <a:rPr lang="en-US" sz="2400" dirty="0"/>
              <a:t> </a:t>
            </a:r>
            <a:r>
              <a:rPr lang="en-US" sz="2400" dirty="0" err="1"/>
              <a:t>koristiti</a:t>
            </a:r>
            <a:r>
              <a:rPr lang="en-US" sz="2400" dirty="0"/>
              <a:t>.</a:t>
            </a:r>
          </a:p>
          <a:p>
            <a:r>
              <a:rPr lang="en-US" sz="2400" dirty="0" err="1"/>
              <a:t>Kategorički</a:t>
            </a:r>
            <a:r>
              <a:rPr lang="en-US" sz="2400" dirty="0"/>
              <a:t> </a:t>
            </a:r>
            <a:r>
              <a:rPr lang="en-US" sz="2400" dirty="0" err="1"/>
              <a:t>podaci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oni</a:t>
            </a:r>
            <a:r>
              <a:rPr lang="en-US" sz="2400" dirty="0"/>
              <a:t> koji </a:t>
            </a:r>
            <a:r>
              <a:rPr lang="en-US" sz="2400" dirty="0" err="1"/>
              <a:t>predstavljaju</a:t>
            </a:r>
            <a:r>
              <a:rPr lang="en-US" sz="2400" dirty="0"/>
              <a:t> </a:t>
            </a:r>
            <a:r>
              <a:rPr lang="en-US" sz="2400" dirty="0" err="1"/>
              <a:t>kategorije</a:t>
            </a:r>
            <a:r>
              <a:rPr lang="en-US" sz="2400" dirty="0"/>
              <a:t>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klase</a:t>
            </a:r>
            <a:r>
              <a:rPr lang="en-US" sz="2400" dirty="0"/>
              <a:t>, </a:t>
            </a:r>
            <a:r>
              <a:rPr lang="en-US" sz="2400" dirty="0" err="1"/>
              <a:t>kao</a:t>
            </a:r>
            <a:r>
              <a:rPr lang="en-US" sz="2400" dirty="0"/>
              <a:t> </a:t>
            </a:r>
            <a:r>
              <a:rPr lang="en-US" sz="2400" dirty="0" err="1"/>
              <a:t>što</a:t>
            </a:r>
            <a:r>
              <a:rPr lang="en-US" sz="2400" dirty="0"/>
              <a:t> </a:t>
            </a:r>
            <a:r>
              <a:rPr lang="en-US" sz="2400" dirty="0" err="1"/>
              <a:t>su</a:t>
            </a:r>
            <a:r>
              <a:rPr lang="en-US" sz="2400" dirty="0"/>
              <a:t> </a:t>
            </a:r>
            <a:r>
              <a:rPr lang="en-US" sz="2400" dirty="0" err="1"/>
              <a:t>boje</a:t>
            </a:r>
            <a:r>
              <a:rPr lang="en-US" sz="2400" dirty="0"/>
              <a:t> (</a:t>
            </a:r>
            <a:r>
              <a:rPr lang="en-US" sz="2400" dirty="0" err="1"/>
              <a:t>crvena</a:t>
            </a:r>
            <a:r>
              <a:rPr lang="en-US" sz="2400" dirty="0"/>
              <a:t>, </a:t>
            </a:r>
            <a:r>
              <a:rPr lang="en-US" sz="2400" dirty="0" err="1"/>
              <a:t>plava</a:t>
            </a:r>
            <a:r>
              <a:rPr lang="en-US" sz="2400" dirty="0"/>
              <a:t>, </a:t>
            </a:r>
            <a:r>
              <a:rPr lang="en-US" sz="2400" dirty="0" err="1"/>
              <a:t>zelena</a:t>
            </a:r>
            <a:r>
              <a:rPr lang="en-US" sz="2400" dirty="0"/>
              <a:t>), pol (</a:t>
            </a:r>
            <a:r>
              <a:rPr lang="en-US" sz="2400" dirty="0" err="1"/>
              <a:t>muški</a:t>
            </a:r>
            <a:r>
              <a:rPr lang="en-US" sz="2400" dirty="0"/>
              <a:t>, </a:t>
            </a:r>
            <a:r>
              <a:rPr lang="en-US" sz="2400" dirty="0" err="1"/>
              <a:t>ženski</a:t>
            </a:r>
            <a:r>
              <a:rPr lang="en-US" sz="2400" dirty="0"/>
              <a:t>) </a:t>
            </a:r>
            <a:r>
              <a:rPr lang="en-US" sz="2400" dirty="0" err="1"/>
              <a:t>ili</a:t>
            </a:r>
            <a:r>
              <a:rPr lang="en-US" sz="2400" dirty="0"/>
              <a:t> </a:t>
            </a:r>
            <a:r>
              <a:rPr lang="en-US" sz="2400" dirty="0" err="1"/>
              <a:t>gradovi</a:t>
            </a:r>
            <a:r>
              <a:rPr lang="en-US" sz="2400" dirty="0"/>
              <a:t> (Beograd, Novi Sad, </a:t>
            </a:r>
            <a:r>
              <a:rPr lang="en-US" sz="2400" dirty="0" err="1"/>
              <a:t>Niš</a:t>
            </a:r>
            <a:r>
              <a:rPr lang="en-US" sz="2400" dirty="0"/>
              <a:t>). </a:t>
            </a:r>
            <a:endParaRPr lang="sr-Latn-RS" sz="2400" dirty="0"/>
          </a:p>
          <a:p>
            <a:r>
              <a:rPr lang="en-US" sz="2400" dirty="0" err="1"/>
              <a:t>OneHotEncoder</a:t>
            </a:r>
            <a:r>
              <a:rPr lang="en-US" sz="2400" dirty="0"/>
              <a:t> </a:t>
            </a:r>
            <a:r>
              <a:rPr lang="en-US" sz="2400" dirty="0" err="1"/>
              <a:t>pretvara</a:t>
            </a:r>
            <a:r>
              <a:rPr lang="en-US" sz="2400" dirty="0"/>
              <a:t> </a:t>
            </a:r>
            <a:r>
              <a:rPr lang="en-US" sz="2400" dirty="0" err="1"/>
              <a:t>kategoričke</a:t>
            </a:r>
            <a:r>
              <a:rPr lang="en-US" sz="2400" dirty="0"/>
              <a:t> </a:t>
            </a:r>
            <a:r>
              <a:rPr lang="en-US" sz="2400" dirty="0" err="1"/>
              <a:t>podatke</a:t>
            </a:r>
            <a:r>
              <a:rPr lang="en-US" sz="2400" dirty="0"/>
              <a:t> u </a:t>
            </a:r>
            <a:r>
              <a:rPr lang="en-US" sz="2400" dirty="0" err="1"/>
              <a:t>binarne</a:t>
            </a:r>
            <a:r>
              <a:rPr lang="en-US" sz="2400" dirty="0"/>
              <a:t> (0 </a:t>
            </a:r>
            <a:r>
              <a:rPr lang="en-US" sz="2400" dirty="0" err="1"/>
              <a:t>ili</a:t>
            </a:r>
            <a:r>
              <a:rPr lang="en-US" sz="2400" dirty="0"/>
              <a:t> 1) </a:t>
            </a:r>
            <a:r>
              <a:rPr lang="en-US" sz="2400" dirty="0" err="1"/>
              <a:t>kolone</a:t>
            </a:r>
            <a:r>
              <a:rPr lang="en-US" sz="2400" dirty="0"/>
              <a:t>, </a:t>
            </a:r>
            <a:r>
              <a:rPr lang="en-US" sz="2400" dirty="0" err="1"/>
              <a:t>gd</a:t>
            </a:r>
            <a:r>
              <a:rPr lang="sr-Latn-RS" sz="2400" dirty="0"/>
              <a:t>j</a:t>
            </a:r>
            <a:r>
              <a:rPr lang="en-US" sz="2400" dirty="0"/>
              <a:t>e </a:t>
            </a:r>
            <a:r>
              <a:rPr lang="en-US" sz="2400" dirty="0" err="1"/>
              <a:t>svaka</a:t>
            </a:r>
            <a:r>
              <a:rPr lang="en-US" sz="2400" dirty="0"/>
              <a:t> </a:t>
            </a:r>
            <a:r>
              <a:rPr lang="en-US" sz="2400" dirty="0" err="1"/>
              <a:t>kolona</a:t>
            </a:r>
            <a:r>
              <a:rPr lang="en-US" sz="2400" dirty="0"/>
              <a:t> </a:t>
            </a:r>
            <a:r>
              <a:rPr lang="en-US" sz="2400" dirty="0" err="1"/>
              <a:t>predstavlja</a:t>
            </a:r>
            <a:r>
              <a:rPr lang="en-US" sz="2400" dirty="0"/>
              <a:t> </a:t>
            </a:r>
            <a:r>
              <a:rPr lang="en-US" sz="2400" dirty="0" err="1"/>
              <a:t>jednu</a:t>
            </a:r>
            <a:r>
              <a:rPr lang="en-US" sz="2400" dirty="0"/>
              <a:t> </a:t>
            </a:r>
            <a:r>
              <a:rPr lang="en-US" sz="2400" dirty="0" err="1"/>
              <a:t>kategoriju</a:t>
            </a:r>
            <a:r>
              <a:rPr lang="en-US" sz="2400" dirty="0"/>
              <a:t>. Na taj </a:t>
            </a:r>
            <a:r>
              <a:rPr lang="en-US" sz="2400" dirty="0" err="1"/>
              <a:t>način</a:t>
            </a:r>
            <a:r>
              <a:rPr lang="en-US" sz="2400" dirty="0"/>
              <a:t> se </a:t>
            </a:r>
            <a:r>
              <a:rPr lang="en-US" sz="2400" dirty="0" err="1"/>
              <a:t>izb</a:t>
            </a:r>
            <a:r>
              <a:rPr lang="sr-Latn-RS" sz="2400" dirty="0"/>
              <a:t>j</a:t>
            </a:r>
            <a:r>
              <a:rPr lang="en-US" sz="2400" dirty="0" err="1"/>
              <a:t>egava</a:t>
            </a:r>
            <a:r>
              <a:rPr lang="en-US" sz="2400" dirty="0"/>
              <a:t> problem </a:t>
            </a:r>
            <a:r>
              <a:rPr lang="en-US" sz="2400" dirty="0" err="1"/>
              <a:t>ordinalnosti</a:t>
            </a:r>
            <a:r>
              <a:rPr lang="en-US" sz="2400" dirty="0"/>
              <a:t> (</a:t>
            </a:r>
            <a:r>
              <a:rPr lang="en-US" sz="2400" dirty="0" err="1"/>
              <a:t>redosleda</a:t>
            </a:r>
            <a:r>
              <a:rPr lang="en-US" sz="2400" dirty="0"/>
              <a:t>) koji </a:t>
            </a:r>
            <a:r>
              <a:rPr lang="en-US" sz="2400" dirty="0" err="1"/>
              <a:t>može</a:t>
            </a:r>
            <a:r>
              <a:rPr lang="en-US" sz="2400" dirty="0"/>
              <a:t> da </a:t>
            </a:r>
            <a:r>
              <a:rPr lang="en-US" sz="2400" dirty="0" err="1"/>
              <a:t>utiče</a:t>
            </a:r>
            <a:r>
              <a:rPr lang="en-US" sz="2400" dirty="0"/>
              <a:t> </a:t>
            </a:r>
            <a:r>
              <a:rPr lang="en-US" sz="2400" dirty="0" err="1"/>
              <a:t>na</a:t>
            </a:r>
            <a:r>
              <a:rPr lang="en-US" sz="2400" dirty="0"/>
              <a:t> </a:t>
            </a:r>
            <a:r>
              <a:rPr lang="en-US" sz="2400" dirty="0" err="1"/>
              <a:t>performanse</a:t>
            </a:r>
            <a:r>
              <a:rPr lang="en-US" sz="2400" dirty="0"/>
              <a:t> </a:t>
            </a:r>
            <a:r>
              <a:rPr lang="en-US" sz="2400" dirty="0" err="1"/>
              <a:t>modela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97556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BCF4E-A05B-4406-837E-BE7FF595C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Definicija problema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6762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507C7-D695-4EFB-9987-9878BA400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Metrike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0769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66078FF-BBA1-4A10-9A22-14438BBCE5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863" y="198438"/>
            <a:ext cx="11811000" cy="6532562"/>
          </a:xfrm>
        </p:spPr>
        <p:txBody>
          <a:bodyPr/>
          <a:lstStyle/>
          <a:p>
            <a:r>
              <a:rPr lang="en-US" b="1" dirty="0"/>
              <a:t>Accuracy</a:t>
            </a:r>
            <a:r>
              <a:rPr lang="en-US" dirty="0"/>
              <a:t> je </a:t>
            </a:r>
            <a:r>
              <a:rPr lang="en-US" dirty="0" err="1"/>
              <a:t>jedna</a:t>
            </a:r>
            <a:r>
              <a:rPr lang="en-US" dirty="0"/>
              <a:t> od </a:t>
            </a:r>
            <a:r>
              <a:rPr lang="en-US" dirty="0" err="1"/>
              <a:t>najjednostavnijih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najčešće</a:t>
            </a:r>
            <a:r>
              <a:rPr lang="en-US" dirty="0"/>
              <a:t> </a:t>
            </a:r>
            <a:r>
              <a:rPr lang="en-US" dirty="0" err="1"/>
              <a:t>korišćenih</a:t>
            </a:r>
            <a:r>
              <a:rPr lang="en-US" dirty="0"/>
              <a:t> </a:t>
            </a:r>
            <a:r>
              <a:rPr lang="en-US" dirty="0" err="1"/>
              <a:t>metrika</a:t>
            </a:r>
            <a:r>
              <a:rPr lang="en-US" dirty="0"/>
              <a:t> za </a:t>
            </a:r>
            <a:r>
              <a:rPr lang="en-US" dirty="0" err="1"/>
              <a:t>evaluaciju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je model </a:t>
            </a:r>
            <a:r>
              <a:rPr lang="en-US" dirty="0" err="1"/>
              <a:t>tačan</a:t>
            </a:r>
            <a:r>
              <a:rPr lang="en-US" dirty="0"/>
              <a:t> u </a:t>
            </a:r>
            <a:r>
              <a:rPr lang="en-US" dirty="0" err="1"/>
              <a:t>predikcijama</a:t>
            </a:r>
            <a:r>
              <a:rPr lang="en-US" dirty="0"/>
              <a:t>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tačnih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u </a:t>
            </a:r>
            <a:r>
              <a:rPr lang="en-US" dirty="0" err="1"/>
              <a:t>odnosu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ukupan</a:t>
            </a:r>
            <a:r>
              <a:rPr lang="en-US" dirty="0"/>
              <a:t> </a:t>
            </a: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Precision</a:t>
            </a:r>
            <a:r>
              <a:rPr lang="en-US" dirty="0"/>
              <a:t> je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tačnosti</a:t>
            </a:r>
            <a:r>
              <a:rPr lang="en-US" dirty="0"/>
              <a:t> </a:t>
            </a:r>
            <a:r>
              <a:rPr lang="en-US" dirty="0" err="1"/>
              <a:t>pozitivnih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 Ona m</a:t>
            </a:r>
            <a:r>
              <a:rPr lang="sr-Latn-RS" dirty="0"/>
              <a:t>j</a:t>
            </a:r>
            <a:r>
              <a:rPr lang="en-US" dirty="0" err="1"/>
              <a:t>eri</a:t>
            </a:r>
            <a:r>
              <a:rPr lang="en-US" dirty="0"/>
              <a:t> </a:t>
            </a:r>
            <a:r>
              <a:rPr lang="en-US" dirty="0" err="1"/>
              <a:t>koliko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pozitivne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 </a:t>
            </a:r>
            <a:r>
              <a:rPr lang="en-US" dirty="0" err="1"/>
              <a:t>tačno</a:t>
            </a:r>
            <a:r>
              <a:rPr lang="en-US" dirty="0"/>
              <a:t> </a:t>
            </a:r>
            <a:r>
              <a:rPr lang="en-US" dirty="0" err="1"/>
              <a:t>predviđene</a:t>
            </a:r>
            <a:r>
              <a:rPr lang="en-US" dirty="0"/>
              <a:t>.</a:t>
            </a:r>
            <a:endParaRPr lang="sr-Latn-RS" dirty="0"/>
          </a:p>
          <a:p>
            <a:r>
              <a:rPr lang="sr-Latn-RS" b="1" dirty="0"/>
              <a:t>Recall</a:t>
            </a:r>
            <a:r>
              <a:rPr lang="sr-Latn-RS" dirty="0"/>
              <a:t> mjeri sposobnost modela da prepozna sve pozitivne uzorke. Ona pokazuje koliko stvarnih pozitivnih uzoraka je model tačno identifikovao.</a:t>
            </a:r>
          </a:p>
          <a:p>
            <a:r>
              <a:rPr lang="en-US" b="1" dirty="0"/>
              <a:t>F1 Score </a:t>
            </a:r>
            <a:r>
              <a:rPr lang="en-US" dirty="0"/>
              <a:t>je </a:t>
            </a:r>
            <a:r>
              <a:rPr lang="en-US" dirty="0" err="1"/>
              <a:t>harmonijska</a:t>
            </a:r>
            <a:r>
              <a:rPr lang="en-US" dirty="0"/>
              <a:t> </a:t>
            </a:r>
            <a:r>
              <a:rPr lang="en-US" dirty="0" err="1"/>
              <a:t>sredina</a:t>
            </a:r>
            <a:r>
              <a:rPr lang="en-US" dirty="0"/>
              <a:t> </a:t>
            </a:r>
            <a:r>
              <a:rPr lang="en-US" dirty="0" err="1"/>
              <a:t>preciznosti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odziva</a:t>
            </a:r>
            <a:r>
              <a:rPr lang="en-US" dirty="0"/>
              <a:t>. </a:t>
            </a:r>
            <a:r>
              <a:rPr lang="en-US" dirty="0" err="1"/>
              <a:t>Koristi</a:t>
            </a:r>
            <a:r>
              <a:rPr lang="en-US" dirty="0"/>
              <a:t> se </a:t>
            </a:r>
            <a:r>
              <a:rPr lang="en-US" dirty="0" err="1"/>
              <a:t>kao</a:t>
            </a:r>
            <a:r>
              <a:rPr lang="en-US" dirty="0"/>
              <a:t> m</a:t>
            </a:r>
            <a:r>
              <a:rPr lang="sr-Latn-RS" dirty="0"/>
              <a:t>j</a:t>
            </a:r>
            <a:r>
              <a:rPr lang="en-US" dirty="0"/>
              <a:t>era </a:t>
            </a:r>
            <a:r>
              <a:rPr lang="en-US" dirty="0" err="1"/>
              <a:t>ravnoteže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b="1" dirty="0"/>
              <a:t>precision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recall</a:t>
            </a:r>
            <a:r>
              <a:rPr lang="en-US" dirty="0"/>
              <a:t>. </a:t>
            </a:r>
            <a:r>
              <a:rPr lang="en-US" dirty="0" err="1"/>
              <a:t>Koristan</a:t>
            </a:r>
            <a:r>
              <a:rPr lang="en-US" dirty="0"/>
              <a:t> je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neuravnotežene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9BD45A-1629-4291-B985-6C780A49FE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874" y="4621099"/>
            <a:ext cx="3657600" cy="552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C60FCDB-3E83-43D1-A1F6-82B794D04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4474" y="4647121"/>
            <a:ext cx="3352800" cy="5429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21D72F4-C288-447A-80C6-3798B2328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7274" y="4663961"/>
            <a:ext cx="2457450" cy="4667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7A08BB0-F574-4379-9F0C-7665BF9601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75150" y="5190046"/>
            <a:ext cx="3400425" cy="55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517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E34E7-6D26-4B00-B60C-A1B786927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Moje metrike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54B76-EC62-4C6D-A401-6708C70DC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dirty="0"/>
              <a:t>GBM Accuracy: 0.7666666666666667</a:t>
            </a:r>
          </a:p>
          <a:p>
            <a:pPr algn="ctr"/>
            <a:r>
              <a:rPr lang="en-US" dirty="0"/>
              <a:t>GBM Precision: 0.7705815628223199</a:t>
            </a:r>
          </a:p>
          <a:p>
            <a:pPr algn="ctr"/>
            <a:r>
              <a:rPr lang="en-US" dirty="0"/>
              <a:t>GBM Recall: 0.7572558601782967</a:t>
            </a:r>
          </a:p>
          <a:p>
            <a:pPr algn="ctr"/>
            <a:r>
              <a:rPr lang="en-US" dirty="0"/>
              <a:t>GBM F1 Score: 0.7634280150909571</a:t>
            </a:r>
          </a:p>
          <a:p>
            <a:pPr algn="ctr"/>
            <a:r>
              <a:rPr lang="en-US" dirty="0"/>
              <a:t>SVM Accuracy: 0.72</a:t>
            </a:r>
          </a:p>
          <a:p>
            <a:pPr algn="ctr"/>
            <a:r>
              <a:rPr lang="en-US" dirty="0"/>
              <a:t>SVM Precision: 0.7200854226688471</a:t>
            </a:r>
          </a:p>
          <a:p>
            <a:pPr algn="ctr"/>
            <a:r>
              <a:rPr lang="en-US" dirty="0"/>
              <a:t>SVM Recall: 0.7113520853644887</a:t>
            </a:r>
          </a:p>
          <a:p>
            <a:pPr algn="ctr"/>
            <a:r>
              <a:rPr lang="en-US" dirty="0"/>
              <a:t>SVM F1 Score: 0.7126385536343358</a:t>
            </a:r>
          </a:p>
        </p:txBody>
      </p:sp>
    </p:spTree>
    <p:extLst>
      <p:ext uri="{BB962C8B-B14F-4D97-AF65-F5344CB8AC3E}">
        <p14:creationId xmlns:p14="http://schemas.microsoft.com/office/powerpoint/2010/main" val="766148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2AEA-E016-47FA-A583-C217D76F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FCNN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2783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62883C5-0A90-46EE-8293-11E5F28065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8913" y="169863"/>
            <a:ext cx="11820525" cy="6513512"/>
          </a:xfrm>
        </p:spPr>
        <p:txBody>
          <a:bodyPr/>
          <a:lstStyle/>
          <a:p>
            <a:r>
              <a:rPr lang="en-US" b="1" dirty="0" err="1"/>
              <a:t>Potpuno</a:t>
            </a:r>
            <a:r>
              <a:rPr lang="en-US" b="1" dirty="0"/>
              <a:t> </a:t>
            </a:r>
            <a:r>
              <a:rPr lang="en-US" b="1" dirty="0" err="1"/>
              <a:t>povezane</a:t>
            </a:r>
            <a:r>
              <a:rPr lang="en-US" b="1" dirty="0"/>
              <a:t> </a:t>
            </a:r>
            <a:r>
              <a:rPr lang="en-US" b="1" dirty="0" err="1"/>
              <a:t>neuronske</a:t>
            </a:r>
            <a:r>
              <a:rPr lang="en-US" b="1" dirty="0"/>
              <a:t> </a:t>
            </a:r>
            <a:r>
              <a:rPr lang="en-US" b="1" dirty="0" err="1"/>
              <a:t>mreže</a:t>
            </a:r>
            <a:r>
              <a:rPr lang="en-US" b="1" dirty="0"/>
              <a:t> (FCNN)</a:t>
            </a:r>
            <a:r>
              <a:rPr lang="sr-Latn-RS" b="1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osnovni</a:t>
            </a:r>
            <a:r>
              <a:rPr lang="en-US" dirty="0"/>
              <a:t> tip </a:t>
            </a:r>
            <a:r>
              <a:rPr lang="en-US" dirty="0" err="1"/>
              <a:t>neuronske</a:t>
            </a:r>
            <a:r>
              <a:rPr lang="en-US" dirty="0"/>
              <a:t> </a:t>
            </a:r>
            <a:r>
              <a:rPr lang="en-US" dirty="0" err="1"/>
              <a:t>mreže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 </a:t>
            </a:r>
            <a:endParaRPr lang="sr-Latn-RS" dirty="0"/>
          </a:p>
          <a:p>
            <a:r>
              <a:rPr lang="en-US" dirty="0"/>
              <a:t>FCNN se </a:t>
            </a:r>
            <a:r>
              <a:rPr lang="en-US" dirty="0" err="1"/>
              <a:t>sastoji</a:t>
            </a:r>
            <a:r>
              <a:rPr lang="en-US" dirty="0"/>
              <a:t> od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. </a:t>
            </a:r>
            <a:r>
              <a:rPr lang="en-US" dirty="0" err="1"/>
              <a:t>Svaki</a:t>
            </a:r>
            <a:r>
              <a:rPr lang="en-US" dirty="0"/>
              <a:t> neuron u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povezan</a:t>
            </a:r>
            <a:r>
              <a:rPr lang="en-US" dirty="0"/>
              <a:t> je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neuronima</a:t>
            </a:r>
            <a:r>
              <a:rPr lang="en-US" dirty="0"/>
              <a:t> u </a:t>
            </a:r>
            <a:r>
              <a:rPr lang="en-US" dirty="0" err="1"/>
              <a:t>sljedećem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, </a:t>
            </a:r>
            <a:r>
              <a:rPr lang="en-US" dirty="0" err="1"/>
              <a:t>otuda</a:t>
            </a:r>
            <a:r>
              <a:rPr lang="en-US" dirty="0"/>
              <a:t> </a:t>
            </a:r>
            <a:r>
              <a:rPr lang="en-US" dirty="0" err="1"/>
              <a:t>naziv</a:t>
            </a:r>
            <a:r>
              <a:rPr lang="en-US" dirty="0"/>
              <a:t> "</a:t>
            </a:r>
            <a:r>
              <a:rPr lang="en-US" dirty="0" err="1"/>
              <a:t>potpuno</a:t>
            </a:r>
            <a:r>
              <a:rPr lang="en-US" dirty="0"/>
              <a:t> </a:t>
            </a:r>
            <a:r>
              <a:rPr lang="en-US" dirty="0" err="1"/>
              <a:t>povezane</a:t>
            </a:r>
            <a:r>
              <a:rPr lang="en-US" dirty="0"/>
              <a:t>".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 err="1"/>
              <a:t>Ulazni</a:t>
            </a:r>
            <a:r>
              <a:rPr lang="en-US" b="1" dirty="0"/>
              <a:t> </a:t>
            </a:r>
            <a:r>
              <a:rPr lang="en-US" b="1" dirty="0" err="1"/>
              <a:t>Sloj</a:t>
            </a:r>
            <a:r>
              <a:rPr lang="en-US" b="1" dirty="0"/>
              <a:t> (Input Layer):</a:t>
            </a:r>
            <a:endParaRPr lang="en-U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/>
              <a:t>Prima </a:t>
            </a:r>
            <a:r>
              <a:rPr lang="en-US" dirty="0" err="1"/>
              <a:t>ulazne</a:t>
            </a:r>
            <a:r>
              <a:rPr lang="en-US" dirty="0"/>
              <a:t> </a:t>
            </a:r>
            <a:r>
              <a:rPr lang="en-US" dirty="0" err="1"/>
              <a:t>podatke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prosljeđuje</a:t>
            </a:r>
            <a:r>
              <a:rPr lang="en-US" dirty="0"/>
              <a:t>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Slojevi</a:t>
            </a:r>
            <a:r>
              <a:rPr lang="en-US" dirty="0"/>
              <a:t> (Hidden Layers):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slojeva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ulaznog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izlaznog</a:t>
            </a:r>
            <a:r>
              <a:rPr lang="en-US" dirty="0"/>
              <a:t> </a:t>
            </a:r>
            <a:r>
              <a:rPr lang="en-US" dirty="0" err="1"/>
              <a:t>sloja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skriveni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</a:t>
            </a:r>
            <a:r>
              <a:rPr lang="en-US" dirty="0" err="1"/>
              <a:t>sadrži</a:t>
            </a:r>
            <a:r>
              <a:rPr lang="en-US" dirty="0"/>
              <a:t> </a:t>
            </a:r>
            <a:r>
              <a:rPr lang="en-US" dirty="0" err="1"/>
              <a:t>neurone</a:t>
            </a:r>
            <a:r>
              <a:rPr lang="en-US" dirty="0"/>
              <a:t> koji </a:t>
            </a:r>
            <a:r>
              <a:rPr lang="en-US" dirty="0" err="1"/>
              <a:t>primaju</a:t>
            </a:r>
            <a:r>
              <a:rPr lang="en-US" dirty="0"/>
              <a:t> </a:t>
            </a:r>
            <a:r>
              <a:rPr lang="en-US" dirty="0" err="1"/>
              <a:t>ulaze</a:t>
            </a:r>
            <a:r>
              <a:rPr lang="en-US" dirty="0"/>
              <a:t>, </a:t>
            </a:r>
            <a:r>
              <a:rPr lang="en-US" dirty="0" err="1"/>
              <a:t>primjenjuju</a:t>
            </a:r>
            <a:r>
              <a:rPr lang="en-US" dirty="0"/>
              <a:t>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,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prosljeđuju</a:t>
            </a:r>
            <a:r>
              <a:rPr lang="en-US" dirty="0"/>
              <a:t> </a:t>
            </a:r>
            <a:r>
              <a:rPr lang="en-US" dirty="0" err="1"/>
              <a:t>rezultat</a:t>
            </a:r>
            <a:r>
              <a:rPr lang="en-US" dirty="0"/>
              <a:t> </a:t>
            </a:r>
            <a:r>
              <a:rPr lang="en-US" dirty="0" err="1"/>
              <a:t>dalje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Ø"/>
            </a:pPr>
            <a:r>
              <a:rPr lang="en-US" dirty="0" err="1"/>
              <a:t>Aktivacione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poput</a:t>
            </a:r>
            <a:r>
              <a:rPr lang="en-US" dirty="0"/>
              <a:t> </a:t>
            </a:r>
            <a:r>
              <a:rPr lang="en-US" dirty="0" err="1"/>
              <a:t>ReLU</a:t>
            </a:r>
            <a:r>
              <a:rPr lang="en-US" dirty="0"/>
              <a:t> (Rectified Linear Unit), </a:t>
            </a:r>
            <a:r>
              <a:rPr lang="en-US" dirty="0" err="1"/>
              <a:t>sigmoidne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tanh </a:t>
            </a:r>
            <a:r>
              <a:rPr lang="en-US" dirty="0" err="1"/>
              <a:t>koriste</a:t>
            </a:r>
            <a:r>
              <a:rPr lang="en-US" dirty="0"/>
              <a:t> se za </a:t>
            </a:r>
            <a:r>
              <a:rPr lang="en-US" dirty="0" err="1"/>
              <a:t>dodavanje</a:t>
            </a:r>
            <a:r>
              <a:rPr lang="en-US" dirty="0"/>
              <a:t> </a:t>
            </a:r>
            <a:r>
              <a:rPr lang="en-US" dirty="0" err="1"/>
              <a:t>nelinearnosti</a:t>
            </a:r>
            <a:r>
              <a:rPr lang="en-US" dirty="0"/>
              <a:t> </a:t>
            </a:r>
            <a:r>
              <a:rPr lang="en-US" dirty="0" err="1"/>
              <a:t>modelu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Sloj</a:t>
            </a:r>
            <a:r>
              <a:rPr lang="en-US" dirty="0"/>
              <a:t> (Output Layer):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Daje</a:t>
            </a:r>
            <a:r>
              <a:rPr lang="en-US" dirty="0"/>
              <a:t> </a:t>
            </a:r>
            <a:r>
              <a:rPr lang="en-US" dirty="0" err="1"/>
              <a:t>konačne</a:t>
            </a:r>
            <a:r>
              <a:rPr lang="en-US" dirty="0"/>
              <a:t> </a:t>
            </a:r>
            <a:r>
              <a:rPr lang="en-US" dirty="0" err="1"/>
              <a:t>predikcije</a:t>
            </a:r>
            <a:r>
              <a:rPr lang="en-US" dirty="0"/>
              <a:t>.</a:t>
            </a:r>
            <a:endParaRPr lang="sr-Latn-RS" dirty="0"/>
          </a:p>
          <a:p>
            <a:pPr lvl="2">
              <a:buFont typeface="Wingdings" panose="05000000000000000000" pitchFamily="2" charset="2"/>
              <a:buChar char="§"/>
            </a:pPr>
            <a:r>
              <a:rPr lang="en-US" dirty="0" err="1"/>
              <a:t>Broj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izlaznom</a:t>
            </a:r>
            <a:r>
              <a:rPr lang="en-US" dirty="0"/>
              <a:t> </a:t>
            </a:r>
            <a:r>
              <a:rPr lang="en-US" dirty="0" err="1"/>
              <a:t>sloju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tipa</a:t>
            </a:r>
            <a:r>
              <a:rPr lang="en-US" dirty="0"/>
              <a:t> </a:t>
            </a:r>
            <a:r>
              <a:rPr lang="en-US" dirty="0" err="1"/>
              <a:t>zadatka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. </a:t>
            </a:r>
            <a:r>
              <a:rPr lang="en-US" dirty="0" err="1"/>
              <a:t>jedan</a:t>
            </a:r>
            <a:r>
              <a:rPr lang="en-US" dirty="0"/>
              <a:t> neuron za </a:t>
            </a:r>
            <a:r>
              <a:rPr lang="en-US" dirty="0" err="1"/>
              <a:t>binarnu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, </a:t>
            </a:r>
            <a:r>
              <a:rPr lang="en-US" dirty="0" err="1"/>
              <a:t>više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za </a:t>
            </a:r>
            <a:r>
              <a:rPr lang="en-US" dirty="0" err="1"/>
              <a:t>višeklasnu</a:t>
            </a:r>
            <a:r>
              <a:rPr lang="en-US" dirty="0"/>
              <a:t> </a:t>
            </a:r>
            <a:r>
              <a:rPr lang="en-US" dirty="0" err="1"/>
              <a:t>klasifikaciju</a:t>
            </a:r>
            <a:r>
              <a:rPr lang="en-US" dirty="0"/>
              <a:t>).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48583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647C4-DC06-40BB-B917-B5E9ACC5D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DropOut i L2 regularizacija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29948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16162C7-A4F2-4A8B-9751-585BE8DF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813" y="188913"/>
            <a:ext cx="11793537" cy="6513512"/>
          </a:xfrm>
        </p:spPr>
        <p:txBody>
          <a:bodyPr/>
          <a:lstStyle/>
          <a:p>
            <a:r>
              <a:rPr lang="en-US" b="1" dirty="0"/>
              <a:t>Dropout</a:t>
            </a:r>
            <a:r>
              <a:rPr lang="en-US" dirty="0"/>
              <a:t> je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regularizacije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smanjilo</a:t>
            </a:r>
            <a:r>
              <a:rPr lang="en-US" dirty="0"/>
              <a:t> </a:t>
            </a:r>
            <a:r>
              <a:rPr lang="en-US" dirty="0" err="1"/>
              <a:t>pretreniravanje</a:t>
            </a:r>
            <a:r>
              <a:rPr lang="en-US" dirty="0"/>
              <a:t> (overfitting). Ova </a:t>
            </a:r>
            <a:r>
              <a:rPr lang="en-US" dirty="0" err="1"/>
              <a:t>tehnika</a:t>
            </a:r>
            <a:r>
              <a:rPr lang="en-US" dirty="0"/>
              <a:t> je </a:t>
            </a:r>
            <a:r>
              <a:rPr lang="en-US" dirty="0" err="1"/>
              <a:t>jednostavna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izuzetno</a:t>
            </a:r>
            <a:r>
              <a:rPr lang="en-US" dirty="0"/>
              <a:t> </a:t>
            </a:r>
            <a:r>
              <a:rPr lang="en-US" dirty="0" err="1"/>
              <a:t>efikasna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popularna</a:t>
            </a:r>
            <a:r>
              <a:rPr lang="en-US" dirty="0"/>
              <a:t> u </a:t>
            </a:r>
            <a:r>
              <a:rPr lang="en-US" dirty="0" err="1"/>
              <a:t>dubokom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.</a:t>
            </a:r>
            <a:endParaRPr lang="sr-Latn-RS" dirty="0"/>
          </a:p>
          <a:p>
            <a:r>
              <a:rPr lang="en-US" dirty="0"/>
              <a:t>Dropout </a:t>
            </a:r>
            <a:r>
              <a:rPr lang="en-US" dirty="0" err="1"/>
              <a:t>funkcioniše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nasumično</a:t>
            </a:r>
            <a:r>
              <a:rPr lang="en-US" dirty="0"/>
              <a:t> "</a:t>
            </a:r>
            <a:r>
              <a:rPr lang="en-US" dirty="0" err="1"/>
              <a:t>isključuje</a:t>
            </a:r>
            <a:r>
              <a:rPr lang="en-US" dirty="0"/>
              <a:t>" (</a:t>
            </a:r>
            <a:r>
              <a:rPr lang="en-US" dirty="0" err="1"/>
              <a:t>postavlja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nulu</a:t>
            </a:r>
            <a:r>
              <a:rPr lang="en-US" dirty="0"/>
              <a:t>) </a:t>
            </a:r>
            <a:r>
              <a:rPr lang="en-US" dirty="0" err="1"/>
              <a:t>određeni</a:t>
            </a:r>
            <a:r>
              <a:rPr lang="en-US" dirty="0"/>
              <a:t> </a:t>
            </a:r>
            <a:r>
              <a:rPr lang="en-US" dirty="0" err="1"/>
              <a:t>procenat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u </a:t>
            </a:r>
            <a:r>
              <a:rPr lang="en-US" dirty="0" err="1"/>
              <a:t>toku</a:t>
            </a:r>
            <a:r>
              <a:rPr lang="en-US" dirty="0"/>
              <a:t> </a:t>
            </a:r>
            <a:r>
              <a:rPr lang="en-US" dirty="0" err="1"/>
              <a:t>treniranja</a:t>
            </a:r>
            <a:r>
              <a:rPr lang="en-US" dirty="0"/>
              <a:t> </a:t>
            </a:r>
            <a:r>
              <a:rPr lang="en-US" dirty="0" err="1"/>
              <a:t>svake</a:t>
            </a:r>
            <a:r>
              <a:rPr lang="en-US" dirty="0"/>
              <a:t> </a:t>
            </a:r>
            <a:r>
              <a:rPr lang="en-US" dirty="0" err="1"/>
              <a:t>iteracije</a:t>
            </a:r>
            <a:r>
              <a:rPr lang="en-US" dirty="0"/>
              <a:t>. Na taj </a:t>
            </a:r>
            <a:r>
              <a:rPr lang="en-US" dirty="0" err="1"/>
              <a:t>način</a:t>
            </a:r>
            <a:r>
              <a:rPr lang="en-US" dirty="0"/>
              <a:t> se </a:t>
            </a:r>
            <a:r>
              <a:rPr lang="en-US" dirty="0" err="1"/>
              <a:t>mreža</a:t>
            </a:r>
            <a:r>
              <a:rPr lang="en-US" dirty="0"/>
              <a:t> </a:t>
            </a:r>
            <a:r>
              <a:rPr lang="en-US" dirty="0" err="1"/>
              <a:t>prisiljava</a:t>
            </a:r>
            <a:r>
              <a:rPr lang="en-US" dirty="0"/>
              <a:t> da ne </a:t>
            </a:r>
            <a:r>
              <a:rPr lang="en-US" dirty="0" err="1"/>
              <a:t>postane</a:t>
            </a:r>
            <a:r>
              <a:rPr lang="en-US" dirty="0"/>
              <a:t> </a:t>
            </a:r>
            <a:r>
              <a:rPr lang="en-US" dirty="0" err="1"/>
              <a:t>previše</a:t>
            </a:r>
            <a:r>
              <a:rPr lang="en-US" dirty="0"/>
              <a:t> </a:t>
            </a:r>
            <a:r>
              <a:rPr lang="en-US" dirty="0" err="1"/>
              <a:t>zavisna</a:t>
            </a:r>
            <a:r>
              <a:rPr lang="en-US" dirty="0"/>
              <a:t> od </a:t>
            </a:r>
            <a:r>
              <a:rPr lang="en-US" dirty="0" err="1"/>
              <a:t>pojedinačnih</a:t>
            </a:r>
            <a:r>
              <a:rPr lang="en-US" dirty="0"/>
              <a:t> </a:t>
            </a:r>
            <a:r>
              <a:rPr lang="en-US" dirty="0" err="1"/>
              <a:t>neurona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da </a:t>
            </a:r>
            <a:r>
              <a:rPr lang="en-US" dirty="0" err="1"/>
              <a:t>nauči</a:t>
            </a:r>
            <a:r>
              <a:rPr lang="en-US" dirty="0"/>
              <a:t> </a:t>
            </a:r>
            <a:r>
              <a:rPr lang="en-US" dirty="0" err="1"/>
              <a:t>robusnije</a:t>
            </a:r>
            <a:r>
              <a:rPr lang="en-US" dirty="0"/>
              <a:t> </a:t>
            </a:r>
            <a:r>
              <a:rPr lang="en-US" dirty="0" err="1"/>
              <a:t>obrasce</a:t>
            </a:r>
            <a:r>
              <a:rPr lang="en-US" dirty="0"/>
              <a:t> u </a:t>
            </a:r>
            <a:r>
              <a:rPr lang="en-US" dirty="0" err="1"/>
              <a:t>podacima</a:t>
            </a:r>
            <a:r>
              <a:rPr lang="en-US" dirty="0"/>
              <a:t>.</a:t>
            </a:r>
            <a:endParaRPr lang="sr-Latn-RS" dirty="0"/>
          </a:p>
          <a:p>
            <a:r>
              <a:rPr lang="en-US" b="1" dirty="0"/>
              <a:t>L2 </a:t>
            </a:r>
            <a:r>
              <a:rPr lang="en-US" b="1" dirty="0" err="1"/>
              <a:t>regularizacija</a:t>
            </a:r>
            <a:r>
              <a:rPr lang="en-US" dirty="0"/>
              <a:t>, </a:t>
            </a:r>
            <a:r>
              <a:rPr lang="en-US" dirty="0" err="1"/>
              <a:t>poznata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b="1" dirty="0"/>
              <a:t>Ridge </a:t>
            </a:r>
            <a:r>
              <a:rPr lang="en-US" b="1" dirty="0" err="1"/>
              <a:t>regularizacija</a:t>
            </a:r>
            <a:r>
              <a:rPr lang="en-US" dirty="0"/>
              <a:t>, je </a:t>
            </a:r>
            <a:r>
              <a:rPr lang="en-US" dirty="0" err="1"/>
              <a:t>tehnika</a:t>
            </a:r>
            <a:r>
              <a:rPr lang="en-US" dirty="0"/>
              <a:t> u </a:t>
            </a:r>
            <a:r>
              <a:rPr lang="en-US" dirty="0" err="1"/>
              <a:t>mašinskom</a:t>
            </a:r>
            <a:r>
              <a:rPr lang="en-US" dirty="0"/>
              <a:t> </a:t>
            </a:r>
            <a:r>
              <a:rPr lang="en-US" dirty="0" err="1"/>
              <a:t>učenju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koristi</a:t>
            </a:r>
            <a:r>
              <a:rPr lang="en-US" dirty="0"/>
              <a:t> za </a:t>
            </a:r>
            <a:r>
              <a:rPr lang="en-US" dirty="0" err="1"/>
              <a:t>smanjenje</a:t>
            </a:r>
            <a:r>
              <a:rPr lang="en-US" dirty="0"/>
              <a:t> </a:t>
            </a:r>
            <a:r>
              <a:rPr lang="en-US" dirty="0" err="1"/>
              <a:t>pretreniravanja</a:t>
            </a:r>
            <a:r>
              <a:rPr lang="en-US" dirty="0"/>
              <a:t> (overfitting) </a:t>
            </a:r>
            <a:r>
              <a:rPr lang="en-US" dirty="0" err="1"/>
              <a:t>modela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dodaje</a:t>
            </a:r>
            <a:r>
              <a:rPr lang="en-US" dirty="0"/>
              <a:t> </a:t>
            </a:r>
            <a:r>
              <a:rPr lang="en-US" dirty="0" err="1"/>
              <a:t>kaznu</a:t>
            </a:r>
            <a:r>
              <a:rPr lang="en-US" dirty="0"/>
              <a:t> za </a:t>
            </a:r>
            <a:r>
              <a:rPr lang="en-US" dirty="0" err="1"/>
              <a:t>velike</a:t>
            </a:r>
            <a:r>
              <a:rPr lang="en-US" dirty="0"/>
              <a:t> </a:t>
            </a:r>
            <a:r>
              <a:rPr lang="en-US" dirty="0" err="1"/>
              <a:t>vrijednosti</a:t>
            </a:r>
            <a:r>
              <a:rPr lang="en-US" dirty="0"/>
              <a:t> </a:t>
            </a:r>
            <a:r>
              <a:rPr lang="en-US" dirty="0" err="1"/>
              <a:t>težina</a:t>
            </a:r>
            <a:r>
              <a:rPr lang="en-US" dirty="0"/>
              <a:t> u </a:t>
            </a:r>
            <a:r>
              <a:rPr lang="en-US" dirty="0" err="1"/>
              <a:t>modelu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pomaže</a:t>
            </a:r>
            <a:r>
              <a:rPr lang="en-US" dirty="0"/>
              <a:t> da se </a:t>
            </a:r>
            <a:r>
              <a:rPr lang="en-US" dirty="0" err="1"/>
              <a:t>težine</a:t>
            </a:r>
            <a:r>
              <a:rPr lang="en-US" dirty="0"/>
              <a:t> </a:t>
            </a:r>
            <a:r>
              <a:rPr lang="en-US" dirty="0" err="1"/>
              <a:t>zadrže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malim</a:t>
            </a:r>
            <a:r>
              <a:rPr lang="en-US" dirty="0"/>
              <a:t> </a:t>
            </a:r>
            <a:r>
              <a:rPr lang="en-US" dirty="0" err="1"/>
              <a:t>vrijednostima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time </a:t>
            </a:r>
            <a:r>
              <a:rPr lang="en-US" dirty="0" err="1"/>
              <a:t>poboljša</a:t>
            </a:r>
            <a:r>
              <a:rPr lang="en-US" dirty="0"/>
              <a:t> </a:t>
            </a:r>
            <a:r>
              <a:rPr lang="en-US" dirty="0" err="1"/>
              <a:t>generalizacija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277582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1DD07-6BF2-43A3-BCA4-C3B50FF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CrossEntropyLoss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78165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561C91-04D9-4A39-A781-26C91E83DE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625" y="207963"/>
            <a:ext cx="11698288" cy="6456362"/>
          </a:xfrm>
        </p:spPr>
        <p:txBody>
          <a:bodyPr/>
          <a:lstStyle/>
          <a:p>
            <a:r>
              <a:rPr lang="en-US" b="1" dirty="0" err="1"/>
              <a:t>CrossEntropyLoss</a:t>
            </a:r>
            <a:r>
              <a:rPr lang="en-US" dirty="0"/>
              <a:t> je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gubitka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često</a:t>
            </a:r>
            <a:r>
              <a:rPr lang="en-US" dirty="0"/>
              <a:t>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klasifikacijskim</a:t>
            </a:r>
            <a:r>
              <a:rPr lang="en-US" dirty="0"/>
              <a:t> </a:t>
            </a:r>
            <a:r>
              <a:rPr lang="en-US" dirty="0" err="1"/>
              <a:t>problemima</a:t>
            </a:r>
            <a:r>
              <a:rPr lang="en-US" dirty="0"/>
              <a:t>, </a:t>
            </a:r>
            <a:r>
              <a:rPr lang="en-US" dirty="0" err="1"/>
              <a:t>posebno</a:t>
            </a:r>
            <a:r>
              <a:rPr lang="en-US" dirty="0"/>
              <a:t> za </a:t>
            </a:r>
            <a:r>
              <a:rPr lang="en-US" dirty="0" err="1"/>
              <a:t>zadatke</a:t>
            </a:r>
            <a:r>
              <a:rPr lang="en-US" dirty="0"/>
              <a:t> </a:t>
            </a:r>
            <a:r>
              <a:rPr lang="en-US" dirty="0" err="1"/>
              <a:t>višeklasne</a:t>
            </a:r>
            <a:r>
              <a:rPr lang="en-US" dirty="0"/>
              <a:t> </a:t>
            </a:r>
            <a:r>
              <a:rPr lang="en-US" dirty="0" err="1"/>
              <a:t>klasifikacije</a:t>
            </a:r>
            <a:r>
              <a:rPr lang="en-US" dirty="0"/>
              <a:t>. Cross-Entropy Loss </a:t>
            </a:r>
            <a:r>
              <a:rPr lang="en-US" dirty="0" err="1"/>
              <a:t>mjeri</a:t>
            </a:r>
            <a:r>
              <a:rPr lang="en-US" dirty="0"/>
              <a:t> </a:t>
            </a:r>
            <a:r>
              <a:rPr lang="en-US" dirty="0" err="1"/>
              <a:t>razliku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dvije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- </a:t>
            </a:r>
            <a:r>
              <a:rPr lang="en-US" dirty="0" err="1"/>
              <a:t>stvarne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en-US" dirty="0" err="1"/>
              <a:t>prave</a:t>
            </a:r>
            <a:r>
              <a:rPr lang="en-US" dirty="0"/>
              <a:t> </a:t>
            </a:r>
            <a:r>
              <a:rPr lang="en-US" dirty="0" err="1"/>
              <a:t>etikete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predikcijske</a:t>
            </a:r>
            <a:r>
              <a:rPr lang="en-US" dirty="0"/>
              <a:t> </a:t>
            </a:r>
            <a:r>
              <a:rPr lang="en-US" dirty="0" err="1"/>
              <a:t>distribucije</a:t>
            </a:r>
            <a:r>
              <a:rPr lang="en-US" dirty="0"/>
              <a:t> (</a:t>
            </a:r>
            <a:r>
              <a:rPr lang="sr-Latn-RS" dirty="0"/>
              <a:t>vjerovatnoca</a:t>
            </a:r>
            <a:r>
              <a:rPr lang="en-US" dirty="0"/>
              <a:t> </a:t>
            </a:r>
            <a:r>
              <a:rPr lang="en-US" dirty="0" err="1"/>
              <a:t>predikcija</a:t>
            </a:r>
            <a:r>
              <a:rPr lang="en-US" dirty="0"/>
              <a:t> </a:t>
            </a:r>
            <a:r>
              <a:rPr lang="en-US" dirty="0" err="1"/>
              <a:t>modela</a:t>
            </a:r>
            <a:r>
              <a:rPr lang="en-US" dirty="0"/>
              <a:t>).</a:t>
            </a:r>
            <a:endParaRPr lang="sr-Latn-RS" dirty="0"/>
          </a:p>
          <a:p>
            <a:r>
              <a:rPr lang="en-US" dirty="0" err="1"/>
              <a:t>CrossEntropyLoss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softmax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negativni</a:t>
            </a:r>
            <a:r>
              <a:rPr lang="en-US" dirty="0"/>
              <a:t> </a:t>
            </a:r>
            <a:r>
              <a:rPr lang="en-US" dirty="0" err="1"/>
              <a:t>logaritamski</a:t>
            </a:r>
            <a:r>
              <a:rPr lang="en-US" dirty="0"/>
              <a:t> </a:t>
            </a:r>
            <a:r>
              <a:rPr lang="en-US" dirty="0" err="1"/>
              <a:t>gubitak</a:t>
            </a:r>
            <a:r>
              <a:rPr lang="en-US" dirty="0"/>
              <a:t> (Negative Log Likelihood Loss).</a:t>
            </a:r>
            <a:endParaRPr lang="sr-Latn-R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91125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3EA90-9A32-473D-8196-C4FF4247D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r-Latn-RS" dirty="0"/>
              <a:t>Adam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040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6A78-90D8-4C71-9040-683FCED66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9724" y="204214"/>
            <a:ext cx="11586329" cy="6366267"/>
          </a:xfr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Projekat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fokusira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osnovu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podataka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Cilj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predvidjeti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sposobnost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klijenata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uredno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servisiraju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obaveze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koristeći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se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informacijama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klasifikovanje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bankama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minimiziraju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loših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optimizuju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svoje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portfolije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084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073A78-ECBD-49BA-9FAA-B66112F69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231" y="197963"/>
            <a:ext cx="11642103" cy="6429080"/>
          </a:xfrm>
        </p:spPr>
        <p:txBody>
          <a:bodyPr/>
          <a:lstStyle/>
          <a:p>
            <a:r>
              <a:rPr lang="en-US" b="1" dirty="0"/>
              <a:t>Adam (short for Adaptive Moment Estimation) </a:t>
            </a:r>
            <a:r>
              <a:rPr lang="en-US" dirty="0"/>
              <a:t>je </a:t>
            </a:r>
            <a:r>
              <a:rPr lang="en-US" dirty="0" err="1"/>
              <a:t>jedan</a:t>
            </a:r>
            <a:r>
              <a:rPr lang="en-US" dirty="0"/>
              <a:t> od </a:t>
            </a:r>
            <a:r>
              <a:rPr lang="en-US" dirty="0" err="1"/>
              <a:t>najpopularnijih</a:t>
            </a:r>
            <a:r>
              <a:rPr lang="en-US" dirty="0"/>
              <a:t> </a:t>
            </a:r>
            <a:r>
              <a:rPr lang="en-US" dirty="0" err="1"/>
              <a:t>optimizatora</a:t>
            </a:r>
            <a:r>
              <a:rPr lang="en-US" dirty="0"/>
              <a:t> koji se </a:t>
            </a:r>
            <a:r>
              <a:rPr lang="en-US" dirty="0" err="1"/>
              <a:t>koristi</a:t>
            </a:r>
            <a:r>
              <a:rPr lang="en-US" dirty="0"/>
              <a:t> u </a:t>
            </a:r>
            <a:r>
              <a:rPr lang="en-US" dirty="0" err="1"/>
              <a:t>treniranju</a:t>
            </a:r>
            <a:r>
              <a:rPr lang="en-US" dirty="0"/>
              <a:t> </a:t>
            </a:r>
            <a:r>
              <a:rPr lang="en-US" dirty="0" err="1"/>
              <a:t>neuronskih</a:t>
            </a:r>
            <a:r>
              <a:rPr lang="en-US" dirty="0"/>
              <a:t> </a:t>
            </a:r>
            <a:r>
              <a:rPr lang="en-US" dirty="0" err="1"/>
              <a:t>mreža</a:t>
            </a:r>
            <a:r>
              <a:rPr lang="en-US" dirty="0"/>
              <a:t>. </a:t>
            </a:r>
            <a:r>
              <a:rPr lang="en-US" dirty="0" err="1"/>
              <a:t>Kombinuje</a:t>
            </a:r>
            <a:r>
              <a:rPr lang="en-US" dirty="0"/>
              <a:t> </a:t>
            </a:r>
            <a:r>
              <a:rPr lang="en-US" dirty="0" err="1"/>
              <a:t>ideje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Stochastic Gradient Descent with Momentum.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prilagodljive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, </a:t>
            </a:r>
            <a:r>
              <a:rPr lang="en-US" dirty="0" err="1"/>
              <a:t>što</a:t>
            </a:r>
            <a:r>
              <a:rPr lang="en-US" dirty="0"/>
              <a:t> ga </a:t>
            </a:r>
            <a:r>
              <a:rPr lang="en-US" dirty="0" err="1"/>
              <a:t>čini</a:t>
            </a:r>
            <a:r>
              <a:rPr lang="en-US" dirty="0"/>
              <a:t> </a:t>
            </a:r>
            <a:r>
              <a:rPr lang="en-US" dirty="0" err="1"/>
              <a:t>vrlo</a:t>
            </a:r>
            <a:r>
              <a:rPr lang="en-US" dirty="0"/>
              <a:t> </a:t>
            </a:r>
            <a:r>
              <a:rPr lang="en-US" dirty="0" err="1"/>
              <a:t>efikasnim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robusnim</a:t>
            </a:r>
            <a:r>
              <a:rPr lang="en-US" dirty="0"/>
              <a:t>.</a:t>
            </a:r>
            <a:endParaRPr lang="sr-Latn-RS" dirty="0"/>
          </a:p>
          <a:p>
            <a:pPr lvl="1"/>
            <a:r>
              <a:rPr lang="en-US" b="1" dirty="0" err="1"/>
              <a:t>Adaptivno</a:t>
            </a:r>
            <a:r>
              <a:rPr lang="en-US" b="1" dirty="0"/>
              <a:t> </a:t>
            </a:r>
            <a:r>
              <a:rPr lang="en-US" b="1" dirty="0" err="1"/>
              <a:t>Učenje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održava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stope </a:t>
            </a:r>
            <a:r>
              <a:rPr lang="en-US" dirty="0" err="1"/>
              <a:t>učenja</a:t>
            </a:r>
            <a:r>
              <a:rPr lang="en-US" dirty="0"/>
              <a:t> 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parametar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prve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trenutne</a:t>
            </a:r>
            <a:r>
              <a:rPr lang="en-US" dirty="0"/>
              <a:t> </a:t>
            </a:r>
            <a:r>
              <a:rPr lang="en-US" dirty="0" err="1"/>
              <a:t>procene</a:t>
            </a:r>
            <a:r>
              <a:rPr lang="en-US" dirty="0"/>
              <a:t> </a:t>
            </a:r>
            <a:r>
              <a:rPr lang="en-US" dirty="0" err="1"/>
              <a:t>gradijenta</a:t>
            </a:r>
            <a:r>
              <a:rPr lang="en-US" dirty="0"/>
              <a:t> (momentum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RMSProp</a:t>
            </a:r>
            <a:r>
              <a:rPr lang="en-US" dirty="0"/>
              <a:t> </a:t>
            </a:r>
            <a:r>
              <a:rPr lang="en-US" dirty="0" err="1"/>
              <a:t>komponente</a:t>
            </a:r>
            <a:r>
              <a:rPr lang="en-US" dirty="0"/>
              <a:t>).</a:t>
            </a:r>
            <a:endParaRPr lang="sr-Latn-RS" dirty="0"/>
          </a:p>
          <a:p>
            <a:pPr lvl="1"/>
            <a:r>
              <a:rPr lang="en-US" b="1" dirty="0"/>
              <a:t>Prva </a:t>
            </a:r>
            <a:r>
              <a:rPr lang="en-US" b="1" dirty="0" err="1"/>
              <a:t>i</a:t>
            </a:r>
            <a:r>
              <a:rPr lang="en-US" b="1" dirty="0"/>
              <a:t> Druga </a:t>
            </a:r>
            <a:r>
              <a:rPr lang="en-US" b="1" dirty="0" err="1"/>
              <a:t>Trenutna</a:t>
            </a:r>
            <a:r>
              <a:rPr lang="en-US" b="1" dirty="0"/>
              <a:t> </a:t>
            </a:r>
            <a:r>
              <a:rPr lang="en-US" b="1" dirty="0" err="1"/>
              <a:t>Procena</a:t>
            </a:r>
            <a:r>
              <a:rPr lang="en-US" b="1" dirty="0"/>
              <a:t>:</a:t>
            </a:r>
            <a:r>
              <a:rPr lang="en-US" dirty="0"/>
              <a:t> Adam </a:t>
            </a:r>
            <a:r>
              <a:rPr lang="en-US" dirty="0" err="1"/>
              <a:t>koristi</a:t>
            </a:r>
            <a:r>
              <a:rPr lang="en-US" dirty="0"/>
              <a:t> </a:t>
            </a:r>
            <a:r>
              <a:rPr lang="en-US" dirty="0" err="1"/>
              <a:t>eksponencijalno</a:t>
            </a:r>
            <a:r>
              <a:rPr lang="en-US" dirty="0"/>
              <a:t> </a:t>
            </a:r>
            <a:r>
              <a:rPr lang="en-US" dirty="0" err="1"/>
              <a:t>ponderisane</a:t>
            </a:r>
            <a:r>
              <a:rPr lang="en-US" dirty="0"/>
              <a:t> </a:t>
            </a:r>
            <a:r>
              <a:rPr lang="en-US" dirty="0" err="1"/>
              <a:t>pokretne</a:t>
            </a:r>
            <a:r>
              <a:rPr lang="en-US" dirty="0"/>
              <a:t> </a:t>
            </a:r>
            <a:r>
              <a:rPr lang="en-US" dirty="0" err="1"/>
              <a:t>proseke</a:t>
            </a:r>
            <a:r>
              <a:rPr lang="en-US" dirty="0"/>
              <a:t> </a:t>
            </a:r>
            <a:r>
              <a:rPr lang="en-US" dirty="0" err="1"/>
              <a:t>prvog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drugog</a:t>
            </a:r>
            <a:r>
              <a:rPr lang="en-US" dirty="0"/>
              <a:t> </a:t>
            </a:r>
            <a:r>
              <a:rPr lang="en-US" dirty="0" err="1"/>
              <a:t>trenutka</a:t>
            </a:r>
            <a:r>
              <a:rPr lang="en-US" dirty="0"/>
              <a:t> (</a:t>
            </a:r>
            <a:r>
              <a:rPr lang="en-US" dirty="0" err="1"/>
              <a:t>kvadrat</a:t>
            </a:r>
            <a:r>
              <a:rPr lang="en-US" dirty="0"/>
              <a:t> </a:t>
            </a:r>
            <a:r>
              <a:rPr lang="en-US" dirty="0" err="1"/>
              <a:t>srednje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) </a:t>
            </a:r>
            <a:r>
              <a:rPr lang="en-US" dirty="0" err="1"/>
              <a:t>gradijenta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215311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B58BD-B22B-4285-9ED8-A033FE326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Problemi neujednačenosti klasa</a:t>
            </a:r>
            <a:br>
              <a:rPr lang="sr-Latn-RS" dirty="0"/>
            </a:br>
            <a:r>
              <a:rPr lang="sr-Latn-RS" sz="3200" dirty="0"/>
              <a:t>Rješenja: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8F25B-753D-40AA-BD96-7317B5EBD6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sr-Latn-RS" dirty="0"/>
              <a:t>Smote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Adasyn</a:t>
            </a:r>
          </a:p>
          <a:p>
            <a:pPr marL="514350" indent="-514350">
              <a:buFont typeface="+mj-lt"/>
              <a:buAutoNum type="arabicPeriod"/>
            </a:pPr>
            <a:r>
              <a:rPr lang="sr-Latn-RS" dirty="0"/>
              <a:t>O</a:t>
            </a:r>
            <a:r>
              <a:rPr lang="en-US" dirty="0" err="1"/>
              <a:t>versampling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E5C0CC-7B7F-4E15-B701-39F42B61D8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4228" y="2115094"/>
            <a:ext cx="4798184" cy="377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B61A638-2832-41F4-9E2F-39BF0E6289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000" y="217488"/>
            <a:ext cx="11709400" cy="6437312"/>
          </a:xfrm>
        </p:spPr>
        <p:txBody>
          <a:bodyPr>
            <a:normAutofit fontScale="92500" lnSpcReduction="20000"/>
          </a:bodyPr>
          <a:lstStyle/>
          <a:p>
            <a:r>
              <a:rPr lang="en-US" sz="2400" b="1" dirty="0"/>
              <a:t>SMOTE</a:t>
            </a:r>
            <a:r>
              <a:rPr lang="en-US" sz="2400" dirty="0"/>
              <a:t> (Synthetic Minority Over-sampling Technique) je </a:t>
            </a:r>
            <a:r>
              <a:rPr lang="en-US" sz="2400" dirty="0" err="1"/>
              <a:t>napredna</a:t>
            </a:r>
            <a:r>
              <a:rPr lang="en-US" sz="2400" dirty="0"/>
              <a:t> </a:t>
            </a:r>
            <a:r>
              <a:rPr lang="en-US" sz="2400" dirty="0" err="1"/>
              <a:t>tehnika</a:t>
            </a:r>
            <a:r>
              <a:rPr lang="en-US" sz="2400" dirty="0"/>
              <a:t> za </a:t>
            </a:r>
            <a:r>
              <a:rPr lang="en-US" sz="2400" dirty="0" err="1"/>
              <a:t>rešavanje</a:t>
            </a:r>
            <a:r>
              <a:rPr lang="en-US" sz="2400" dirty="0"/>
              <a:t> </a:t>
            </a:r>
            <a:r>
              <a:rPr lang="en-US" sz="2400" dirty="0" err="1"/>
              <a:t>problema</a:t>
            </a:r>
            <a:r>
              <a:rPr lang="en-US" sz="2400" dirty="0"/>
              <a:t> </a:t>
            </a:r>
            <a:r>
              <a:rPr lang="en-US" sz="2400" dirty="0" err="1"/>
              <a:t>neujednačenosti</a:t>
            </a:r>
            <a:r>
              <a:rPr lang="en-US" sz="2400" dirty="0"/>
              <a:t> </a:t>
            </a:r>
            <a:r>
              <a:rPr lang="en-US" sz="2400" dirty="0" err="1"/>
              <a:t>klasa</a:t>
            </a:r>
            <a:r>
              <a:rPr lang="en-US" sz="2400" dirty="0"/>
              <a:t>, </a:t>
            </a:r>
            <a:r>
              <a:rPr lang="en-US" sz="2400" dirty="0" err="1"/>
              <a:t>koja</a:t>
            </a:r>
            <a:r>
              <a:rPr lang="en-US" sz="2400" dirty="0"/>
              <a:t> se </a:t>
            </a:r>
            <a:r>
              <a:rPr lang="en-US" sz="2400" dirty="0" err="1"/>
              <a:t>koristi</a:t>
            </a:r>
            <a:r>
              <a:rPr lang="en-US" sz="2400" dirty="0"/>
              <a:t> za </a:t>
            </a:r>
            <a:r>
              <a:rPr lang="en-US" sz="2400" dirty="0" err="1"/>
              <a:t>povećanje</a:t>
            </a:r>
            <a:r>
              <a:rPr lang="en-US" sz="2400" dirty="0"/>
              <a:t> </a:t>
            </a:r>
            <a:r>
              <a:rPr lang="en-US" sz="2400" dirty="0" err="1"/>
              <a:t>broja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u </a:t>
            </a:r>
            <a:r>
              <a:rPr lang="en-US" sz="2400" dirty="0" err="1"/>
              <a:t>manjinskoj</a:t>
            </a:r>
            <a:r>
              <a:rPr lang="en-US" sz="2400" dirty="0"/>
              <a:t> </a:t>
            </a:r>
            <a:r>
              <a:rPr lang="en-US" sz="2400" dirty="0" err="1"/>
              <a:t>klasi</a:t>
            </a:r>
            <a:r>
              <a:rPr lang="en-US" sz="2400" dirty="0"/>
              <a:t> </a:t>
            </a:r>
            <a:r>
              <a:rPr lang="en-US" sz="2400" dirty="0" err="1"/>
              <a:t>sintetičkim</a:t>
            </a:r>
            <a:r>
              <a:rPr lang="en-US" sz="2400" dirty="0"/>
              <a:t> </a:t>
            </a:r>
            <a:r>
              <a:rPr lang="en-US" sz="2400" dirty="0" err="1"/>
              <a:t>generisanjem</a:t>
            </a:r>
            <a:r>
              <a:rPr lang="en-US" sz="2400" dirty="0"/>
              <a:t> </a:t>
            </a:r>
            <a:r>
              <a:rPr lang="en-US" sz="2400" dirty="0" err="1"/>
              <a:t>novih</a:t>
            </a:r>
            <a:r>
              <a:rPr lang="en-US" sz="2400" dirty="0"/>
              <a:t> </a:t>
            </a:r>
            <a:r>
              <a:rPr lang="en-US" sz="2400" dirty="0" err="1"/>
              <a:t>uzoraka</a:t>
            </a:r>
            <a:r>
              <a:rPr lang="en-US" sz="2400" dirty="0"/>
              <a:t> </a:t>
            </a:r>
            <a:r>
              <a:rPr lang="en-US" sz="2400" dirty="0" err="1"/>
              <a:t>umesto</a:t>
            </a:r>
            <a:r>
              <a:rPr lang="en-US" sz="2400" dirty="0"/>
              <a:t> </a:t>
            </a:r>
            <a:r>
              <a:rPr lang="en-US" sz="2400" dirty="0" err="1"/>
              <a:t>jednostavnog</a:t>
            </a:r>
            <a:r>
              <a:rPr lang="en-US" sz="2400" dirty="0"/>
              <a:t> </a:t>
            </a:r>
            <a:r>
              <a:rPr lang="en-US" sz="2400" dirty="0" err="1"/>
              <a:t>ponavljanja</a:t>
            </a:r>
            <a:r>
              <a:rPr lang="en-US" sz="2400" dirty="0"/>
              <a:t> </a:t>
            </a:r>
            <a:r>
              <a:rPr lang="en-US" sz="2400" dirty="0" err="1"/>
              <a:t>postojećih</a:t>
            </a:r>
            <a:r>
              <a:rPr lang="en-US" sz="2400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Nasumično</a:t>
            </a:r>
            <a:r>
              <a:rPr lang="en-US" dirty="0"/>
              <a:t> se </a:t>
            </a:r>
            <a:r>
              <a:rPr lang="en-US" dirty="0" err="1"/>
              <a:t>bira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.</a:t>
            </a:r>
            <a:endParaRPr lang="sr-Latn-RS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err="1"/>
              <a:t>Pronalazi</a:t>
            </a:r>
            <a:r>
              <a:rPr lang="en-US" dirty="0"/>
              <a:t> se k </a:t>
            </a:r>
            <a:r>
              <a:rPr lang="en-US" dirty="0" err="1"/>
              <a:t>najbližih</a:t>
            </a:r>
            <a:r>
              <a:rPr lang="en-US" dirty="0"/>
              <a:t> sus</a:t>
            </a:r>
            <a:r>
              <a:rPr lang="sr-Latn-RS" dirty="0"/>
              <a:t>j</a:t>
            </a:r>
            <a:r>
              <a:rPr lang="en-US" dirty="0" err="1"/>
              <a:t>eda</a:t>
            </a:r>
            <a:r>
              <a:rPr lang="en-US" dirty="0"/>
              <a:t> za taj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koristeći</a:t>
            </a:r>
            <a:r>
              <a:rPr lang="en-US" dirty="0"/>
              <a:t>, </a:t>
            </a:r>
            <a:r>
              <a:rPr lang="en-US" dirty="0" err="1"/>
              <a:t>na</a:t>
            </a:r>
            <a:r>
              <a:rPr lang="en-US" dirty="0"/>
              <a:t> primer, </a:t>
            </a:r>
            <a:r>
              <a:rPr lang="en-US" dirty="0" err="1"/>
              <a:t>Euklidsku</a:t>
            </a:r>
            <a:r>
              <a:rPr lang="en-US" dirty="0"/>
              <a:t> </a:t>
            </a:r>
            <a:r>
              <a:rPr lang="en-US" dirty="0" err="1"/>
              <a:t>udaljenost</a:t>
            </a:r>
            <a:r>
              <a:rPr lang="en-US" dirty="0"/>
              <a:t>.</a:t>
            </a:r>
            <a:endParaRPr lang="sr-Latn-RS" dirty="0"/>
          </a:p>
          <a:p>
            <a:pPr marL="457200" lvl="1" indent="0">
              <a:buNone/>
            </a:pPr>
            <a:r>
              <a:rPr lang="en-US" dirty="0"/>
              <a:t>Za </a:t>
            </a:r>
            <a:r>
              <a:rPr lang="en-US" dirty="0" err="1"/>
              <a:t>svaki</a:t>
            </a:r>
            <a:r>
              <a:rPr lang="en-US" dirty="0"/>
              <a:t> </a:t>
            </a:r>
            <a:r>
              <a:rPr lang="en-US" dirty="0" err="1"/>
              <a:t>odabrani</a:t>
            </a:r>
            <a:r>
              <a:rPr lang="en-US" dirty="0"/>
              <a:t> </a:t>
            </a:r>
            <a:r>
              <a:rPr lang="en-US" dirty="0" err="1"/>
              <a:t>uzorak</a:t>
            </a:r>
            <a:r>
              <a:rPr lang="en-US" dirty="0"/>
              <a:t> </a:t>
            </a:r>
            <a:r>
              <a:rPr lang="en-US" dirty="0" err="1"/>
              <a:t>generišu</a:t>
            </a:r>
            <a:r>
              <a:rPr lang="en-US" dirty="0"/>
              <a:t> se </a:t>
            </a:r>
            <a:r>
              <a:rPr lang="en-US" dirty="0" err="1"/>
              <a:t>novi</a:t>
            </a:r>
            <a:r>
              <a:rPr lang="en-US" dirty="0"/>
              <a:t> </a:t>
            </a:r>
            <a:r>
              <a:rPr lang="en-US" dirty="0" err="1"/>
              <a:t>sintetički</a:t>
            </a:r>
            <a:r>
              <a:rPr lang="en-US" dirty="0"/>
              <a:t> </a:t>
            </a:r>
            <a:r>
              <a:rPr lang="en-US" dirty="0" err="1"/>
              <a:t>uzorci</a:t>
            </a:r>
            <a:r>
              <a:rPr lang="en-US" dirty="0"/>
              <a:t> </a:t>
            </a:r>
            <a:r>
              <a:rPr lang="en-US" dirty="0" err="1"/>
              <a:t>interpolacijom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izabranog</a:t>
            </a:r>
            <a:r>
              <a:rPr lang="en-US" dirty="0"/>
              <a:t> </a:t>
            </a:r>
            <a:r>
              <a:rPr lang="en-US" dirty="0" err="1"/>
              <a:t>uzorka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jednog</a:t>
            </a:r>
            <a:r>
              <a:rPr lang="en-US" dirty="0"/>
              <a:t> od </a:t>
            </a:r>
            <a:r>
              <a:rPr lang="en-US" dirty="0" err="1"/>
              <a:t>njegovih</a:t>
            </a:r>
            <a:r>
              <a:rPr lang="en-US" dirty="0"/>
              <a:t> k </a:t>
            </a:r>
            <a:r>
              <a:rPr lang="en-US" dirty="0" err="1"/>
              <a:t>najbližih</a:t>
            </a:r>
            <a:r>
              <a:rPr lang="en-US" dirty="0"/>
              <a:t> </a:t>
            </a:r>
            <a:r>
              <a:rPr lang="en-US" dirty="0" err="1"/>
              <a:t>suseda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0.9910, Val Loss: 0.7802, Train Acc: 0.5056, Val Acc: 0.6055</a:t>
            </a:r>
          </a:p>
          <a:p>
            <a:pPr marL="457200" lvl="1" indent="0">
              <a:buNone/>
            </a:pPr>
            <a:r>
              <a:rPr lang="sr-Latn-RS" sz="1100" dirty="0"/>
              <a:t>Epoch 2/40, Loss: 0.7379, Val Loss: 0.6454, Train Acc: 0.6541, Val Acc: 0.7136</a:t>
            </a:r>
          </a:p>
          <a:p>
            <a:pPr marL="457200" lvl="1" indent="0">
              <a:buNone/>
            </a:pPr>
            <a:r>
              <a:rPr lang="sr-Latn-RS" sz="1100" dirty="0"/>
              <a:t>Epoch 3/40, Loss: 0.5952, Val Loss: 0.5167, Train Acc: 0.7478, Val Acc: 0.7959</a:t>
            </a:r>
          </a:p>
          <a:p>
            <a:pPr marL="457200" lvl="1" indent="0">
              <a:buNone/>
            </a:pPr>
            <a:r>
              <a:rPr lang="sr-Latn-RS" sz="1100" dirty="0"/>
              <a:t>Epoch 4/40, Loss: 0.5048, Val Loss: 0.4356, Train Acc: 0.7951, Val Acc: 0.8439</a:t>
            </a:r>
          </a:p>
          <a:p>
            <a:pPr marL="457200" lvl="1" indent="0">
              <a:buNone/>
            </a:pPr>
            <a:r>
              <a:rPr lang="sr-Latn-RS" sz="1100" dirty="0"/>
              <a:t>Epoch 5/40, Loss: 0.4266, Val Loss: 0.4007, Train Acc: 0.8409, Val Acc: 0.8456</a:t>
            </a:r>
          </a:p>
          <a:p>
            <a:pPr marL="457200" lvl="1" indent="0">
              <a:buNone/>
            </a:pPr>
            <a:r>
              <a:rPr lang="sr-Latn-RS" sz="1100" dirty="0"/>
              <a:t>Epoch 6/40, Loss: 0.3802, Val Loss: 0.3858, Train Acc: 0.8603, Val Acc: 0.8525</a:t>
            </a:r>
          </a:p>
          <a:p>
            <a:pPr marL="457200" lvl="1" indent="0">
              <a:buNone/>
            </a:pPr>
            <a:r>
              <a:rPr lang="sr-Latn-RS" sz="1100" dirty="0"/>
              <a:t>Epoch 7/40, Loss: 0.3647, Val Loss: 0.3736, Train Acc: 0.8694, Val Acc: 0.8645</a:t>
            </a:r>
          </a:p>
          <a:p>
            <a:pPr marL="457200" lvl="1" indent="0">
              <a:buNone/>
            </a:pPr>
            <a:r>
              <a:rPr lang="sr-Latn-RS" sz="1100" dirty="0"/>
              <a:t>Epoch 8/40, Loss: 0.3272, Val Loss: 0.3480, Train Acc: 0.8781,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9/40, Loss: 0.3116, Val Loss: 0.3683, Train Acc: 0.8903, Val Acc: 0.8559</a:t>
            </a:r>
          </a:p>
          <a:p>
            <a:pPr marL="457200" lvl="1" indent="0">
              <a:buNone/>
            </a:pPr>
            <a:r>
              <a:rPr lang="sr-Latn-RS" sz="1100" dirty="0"/>
              <a:t>Epoch 10/40, Loss: 0.2984, Val Loss: 0.3330, Train Acc: 0.9042, Val Acc: 0.8714</a:t>
            </a:r>
          </a:p>
          <a:p>
            <a:pPr marL="457200" lvl="1" indent="0">
              <a:buNone/>
            </a:pPr>
            <a:r>
              <a:rPr lang="sr-Latn-RS" sz="1100" dirty="0"/>
              <a:t>Epoch 11/40, Loss: 0.2820, Val Loss: 0.3402, Train Acc: 0.9091, Val Acc: 0.8748</a:t>
            </a:r>
          </a:p>
          <a:p>
            <a:pPr marL="457200" lvl="1" indent="0">
              <a:buNone/>
            </a:pPr>
            <a:r>
              <a:rPr lang="sr-Latn-RS" sz="1100" dirty="0"/>
              <a:t>Epoch 12/40, Loss: 0.2783, Val Loss: 0.3174, Train Acc: 0.9048,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13/40, Loss: 0.2566, Val Loss: 0.3229, Train Acc: 0.9115,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14/40, Loss: 0.2637, Val Loss: 0.3518, Train Acc: 0.9069, Val Acc: 0.8731</a:t>
            </a:r>
          </a:p>
          <a:p>
            <a:pPr marL="457200" lvl="1" indent="0">
              <a:buNone/>
            </a:pPr>
            <a:r>
              <a:rPr lang="sr-Latn-RS" sz="1100" dirty="0"/>
              <a:t>Epoch 15/40, Loss: 0.2499, Val Loss: 0.3231, Train Acc: 0.9127,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16/40, Loss: 0.2406, Val Loss: 0.3256, Train Acc: 0.9169, Val Acc: 0.8885</a:t>
            </a:r>
          </a:p>
          <a:p>
            <a:pPr marL="457200" lvl="1" indent="0">
              <a:buNone/>
            </a:pPr>
            <a:r>
              <a:rPr lang="sr-Latn-RS" sz="1100" dirty="0"/>
              <a:t>Epoch 17/40, Loss: 0.2269, Val Loss: 0.3147, Train Acc: 0.9230,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18/40, Loss: 0.2332, Val Loss: 0.3131, Train Acc: 0.9263, Val Acc: 0.8937</a:t>
            </a:r>
          </a:p>
          <a:p>
            <a:pPr marL="457200" lvl="1" indent="0">
              <a:buNone/>
            </a:pPr>
            <a:r>
              <a:rPr lang="sr-Latn-RS" sz="1100" dirty="0"/>
              <a:t>Epoch 19/40, Loss: 0.2319, Val Loss: 0.3185, Train Acc: 0.9239, Val Acc: 0.8851</a:t>
            </a:r>
          </a:p>
          <a:p>
            <a:pPr marL="457200" lvl="1" indent="0">
              <a:buNone/>
            </a:pPr>
            <a:r>
              <a:rPr lang="sr-Latn-RS" sz="1100" dirty="0"/>
              <a:t>Epoch 20/40, Loss: 0.2109, Val Loss: 0.3133, Train Acc: 0.9373, Val Acc: 0.8834</a:t>
            </a:r>
          </a:p>
          <a:p>
            <a:pPr marL="457200" lvl="1" indent="0">
              <a:buNone/>
            </a:pPr>
            <a:r>
              <a:rPr lang="sr-Latn-RS" sz="1100" dirty="0"/>
              <a:t>Epoch 21/40, Loss: 0.2073, Val Loss: 0.3258, Train Acc: 0.9339,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22/40, Loss: 0.2249, Val Loss: 0.3272, Train Acc: 0.9294, Val Acc: 0.8816</a:t>
            </a:r>
          </a:p>
          <a:p>
            <a:pPr marL="457200" lvl="1" indent="0">
              <a:buNone/>
            </a:pPr>
            <a:r>
              <a:rPr lang="sr-Latn-RS" sz="1100" dirty="0"/>
              <a:t>Epoch 23/40, Loss: 0.2264, Val Loss: 0.3455, Train Acc: 0.9279, Val Acc: 0.8714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075A6F-EDD6-40E8-B90C-63CFE654E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998483"/>
            <a:ext cx="4323321" cy="263007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6D9473-6F3C-4AF9-9A18-35101F9946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943" y="4575484"/>
            <a:ext cx="4071434" cy="20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936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97F63-843B-4BCE-AD0B-87C8993626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282804"/>
            <a:ext cx="11726944" cy="6334812"/>
          </a:xfrm>
        </p:spPr>
        <p:txBody>
          <a:bodyPr>
            <a:normAutofit/>
          </a:bodyPr>
          <a:lstStyle/>
          <a:p>
            <a:r>
              <a:rPr lang="en-US" dirty="0"/>
              <a:t>ADASYN (Adaptive Synthetic Sampling Approach for Imbalanced Learning) je </a:t>
            </a:r>
            <a:r>
              <a:rPr lang="en-US" dirty="0" err="1"/>
              <a:t>napredna</a:t>
            </a:r>
            <a:r>
              <a:rPr lang="en-US" dirty="0"/>
              <a:t>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, </a:t>
            </a:r>
            <a:r>
              <a:rPr lang="en-US" dirty="0" err="1"/>
              <a:t>koja</a:t>
            </a:r>
            <a:r>
              <a:rPr lang="en-US" dirty="0"/>
              <a:t> se </a:t>
            </a:r>
            <a:r>
              <a:rPr lang="en-US" dirty="0" err="1"/>
              <a:t>zasniva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SMOTE </a:t>
            </a:r>
            <a:r>
              <a:rPr lang="en-US" dirty="0" err="1"/>
              <a:t>metodi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dodatnim</a:t>
            </a:r>
            <a:r>
              <a:rPr lang="en-US" dirty="0"/>
              <a:t> </a:t>
            </a:r>
            <a:r>
              <a:rPr lang="en-US" dirty="0" err="1"/>
              <a:t>fokusom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generisanje</a:t>
            </a:r>
            <a:r>
              <a:rPr lang="en-US" dirty="0"/>
              <a:t> </a:t>
            </a:r>
            <a:r>
              <a:rPr lang="en-US" dirty="0" err="1"/>
              <a:t>sintetičkih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za one </a:t>
            </a:r>
            <a:r>
              <a:rPr lang="en-US" dirty="0" err="1"/>
              <a:t>uzorke</a:t>
            </a:r>
            <a:r>
              <a:rPr lang="en-US" dirty="0"/>
              <a:t> </a:t>
            </a:r>
            <a:r>
              <a:rPr lang="en-US" dirty="0" err="1"/>
              <a:t>manjinske</a:t>
            </a:r>
            <a:r>
              <a:rPr lang="en-US" dirty="0"/>
              <a:t> </a:t>
            </a:r>
            <a:r>
              <a:rPr lang="en-US" dirty="0" err="1"/>
              <a:t>klase</a:t>
            </a:r>
            <a:r>
              <a:rPr lang="en-US" dirty="0"/>
              <a:t> koji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teže</a:t>
            </a:r>
            <a:r>
              <a:rPr lang="en-US" dirty="0"/>
              <a:t> za </a:t>
            </a:r>
            <a:r>
              <a:rPr lang="en-US" dirty="0" err="1"/>
              <a:t>klasifikaciju</a:t>
            </a:r>
            <a:r>
              <a:rPr lang="en-US" dirty="0"/>
              <a:t>.</a:t>
            </a:r>
            <a:endParaRPr lang="sr-Latn-RS" dirty="0"/>
          </a:p>
          <a:p>
            <a:pPr marL="0" indent="0">
              <a:buNone/>
            </a:pPr>
            <a:r>
              <a:rPr lang="en-US" sz="1400" dirty="0"/>
              <a:t>Epoch 30/40, Loss: 0.1820, Val Loss: 0.2965, Train Acc: 0.9448, Val Acc: 0.8985</a:t>
            </a:r>
          </a:p>
          <a:p>
            <a:pPr marL="0" indent="0">
              <a:buNone/>
            </a:pPr>
            <a:r>
              <a:rPr lang="en-US" sz="1400" dirty="0"/>
              <a:t>Epoch 31/40, Loss: 0.1753, Val Loss: 0.3130, Train Acc: 0.9454, Val Acc: 0.8902</a:t>
            </a:r>
          </a:p>
          <a:p>
            <a:pPr marL="0" indent="0">
              <a:buNone/>
            </a:pPr>
            <a:r>
              <a:rPr lang="en-US" sz="1400" dirty="0"/>
              <a:t>Epoch 32/40, Loss: 0.1945, Val Loss: 0.2853, Train Acc: 0.9427, Val Acc: 0.9018</a:t>
            </a:r>
          </a:p>
          <a:p>
            <a:pPr marL="0" indent="0">
              <a:buNone/>
            </a:pPr>
            <a:r>
              <a:rPr lang="en-US" sz="1400" dirty="0"/>
              <a:t>Epoch 33/40, Loss: 0.1806, Val Loss: 0.3044, Train Acc: 0.9498, Val Acc: 0.8968</a:t>
            </a:r>
          </a:p>
          <a:p>
            <a:pPr marL="0" indent="0">
              <a:buNone/>
            </a:pPr>
            <a:r>
              <a:rPr lang="en-US" sz="1400" dirty="0"/>
              <a:t>Epoch 34/40, Loss: 0.1769, Val Loss: 0.2946, Train Acc: 0.9489, Val Acc: 0.9052</a:t>
            </a:r>
          </a:p>
          <a:p>
            <a:pPr marL="0" indent="0">
              <a:buNone/>
            </a:pPr>
            <a:r>
              <a:rPr lang="en-US" sz="1400" dirty="0"/>
              <a:t>Epoch 35/40, Loss: 0.1835, Val Loss: 0.3095, Train Acc: 0.9415, Val Acc: 0.9018</a:t>
            </a:r>
          </a:p>
          <a:p>
            <a:pPr marL="0" indent="0">
              <a:buNone/>
            </a:pPr>
            <a:r>
              <a:rPr lang="en-US" sz="1400" dirty="0"/>
              <a:t>Epoch 36/40, Loss: 0.1798, Val Loss: 0.3096, Train Acc: 0.9430, Val Acc: 0.8985</a:t>
            </a:r>
          </a:p>
          <a:p>
            <a:pPr marL="0" indent="0">
              <a:buNone/>
            </a:pPr>
            <a:r>
              <a:rPr lang="en-US" sz="1400" dirty="0"/>
              <a:t>Epoch 37/40, Loss: 0.1764, Val Loss: 0.2836, Train Acc: 0.9486, Val Acc: 0.9052</a:t>
            </a:r>
          </a:p>
          <a:p>
            <a:pPr marL="0" indent="0">
              <a:buNone/>
            </a:pPr>
            <a:r>
              <a:rPr lang="en-US" sz="1400" dirty="0"/>
              <a:t>Epoch 38/40, Loss: 0.1698, Val Loss: 0.3069, Train Acc: 0.9495, Val Acc: 0.8968</a:t>
            </a:r>
          </a:p>
          <a:p>
            <a:pPr marL="0" indent="0">
              <a:buNone/>
            </a:pPr>
            <a:r>
              <a:rPr lang="en-US" sz="1400" dirty="0"/>
              <a:t>Epoch 39/40, Loss: 0.1901, Val Loss: 0.3002, Train Acc: 0.9389, Val Acc: 0.8985</a:t>
            </a:r>
          </a:p>
          <a:p>
            <a:pPr marL="0" indent="0">
              <a:buNone/>
            </a:pPr>
            <a:r>
              <a:rPr lang="en-US" sz="1400" dirty="0"/>
              <a:t>Epoch 40/40, Loss: 0.1685, Val Loss: 0.3433, Train Acc: 0.9492, Val Acc: 0.8918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925D181-46D3-46D1-8207-56DF277F7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2120" y="1923068"/>
            <a:ext cx="4047241" cy="24516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E43A889-F7F1-45F7-BBD7-97192E0DB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2120" y="4545238"/>
            <a:ext cx="4235777" cy="1901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45374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3F4B8-87DB-4461-85C3-ED59E8585F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575" y="254000"/>
            <a:ext cx="11623675" cy="63452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Oversampling</a:t>
            </a:r>
            <a:r>
              <a:rPr lang="en-US" dirty="0"/>
              <a:t> (</a:t>
            </a:r>
            <a:r>
              <a:rPr lang="en-US" dirty="0" err="1"/>
              <a:t>prekomerno</a:t>
            </a:r>
            <a:r>
              <a:rPr lang="en-US" dirty="0"/>
              <a:t> </a:t>
            </a:r>
            <a:r>
              <a:rPr lang="en-US" dirty="0" err="1"/>
              <a:t>uzorkovanje</a:t>
            </a:r>
            <a:r>
              <a:rPr lang="en-US" dirty="0"/>
              <a:t>) je </a:t>
            </a:r>
            <a:r>
              <a:rPr lang="en-US" dirty="0" err="1"/>
              <a:t>tehnika</a:t>
            </a:r>
            <a:r>
              <a:rPr lang="en-US" dirty="0"/>
              <a:t> za </a:t>
            </a:r>
            <a:r>
              <a:rPr lang="en-US" dirty="0" err="1"/>
              <a:t>rešavanje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neujednačenosti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u </a:t>
            </a:r>
            <a:r>
              <a:rPr lang="en-US" dirty="0" err="1"/>
              <a:t>skupu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 Ova </a:t>
            </a:r>
            <a:r>
              <a:rPr lang="en-US" dirty="0" err="1"/>
              <a:t>tehnika</a:t>
            </a:r>
            <a:r>
              <a:rPr lang="en-US" dirty="0"/>
              <a:t> </a:t>
            </a:r>
            <a:r>
              <a:rPr lang="en-US" dirty="0" err="1"/>
              <a:t>podrazumeva</a:t>
            </a:r>
            <a:r>
              <a:rPr lang="en-US" dirty="0"/>
              <a:t> </a:t>
            </a:r>
            <a:r>
              <a:rPr lang="en-US" dirty="0" err="1"/>
              <a:t>povećanje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manjinskih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bi se </a:t>
            </a:r>
            <a:r>
              <a:rPr lang="en-US" dirty="0" err="1"/>
              <a:t>postigla</a:t>
            </a:r>
            <a:r>
              <a:rPr lang="en-US" dirty="0"/>
              <a:t> </a:t>
            </a:r>
            <a:r>
              <a:rPr lang="en-US" dirty="0" err="1"/>
              <a:t>ravnoteža</a:t>
            </a:r>
            <a:r>
              <a:rPr lang="en-US" dirty="0"/>
              <a:t> </a:t>
            </a:r>
            <a:r>
              <a:rPr lang="en-US" dirty="0" err="1"/>
              <a:t>između</a:t>
            </a:r>
            <a:r>
              <a:rPr lang="en-US" dirty="0"/>
              <a:t> </a:t>
            </a:r>
            <a:r>
              <a:rPr lang="en-US" dirty="0" err="1"/>
              <a:t>broja</a:t>
            </a:r>
            <a:r>
              <a:rPr lang="en-US" dirty="0"/>
              <a:t> </a:t>
            </a:r>
            <a:r>
              <a:rPr lang="en-US" dirty="0" err="1"/>
              <a:t>uzoraka</a:t>
            </a:r>
            <a:r>
              <a:rPr lang="en-US" dirty="0"/>
              <a:t> </a:t>
            </a:r>
            <a:r>
              <a:rPr lang="en-US" dirty="0" err="1"/>
              <a:t>različitih</a:t>
            </a:r>
            <a:r>
              <a:rPr lang="en-US" dirty="0"/>
              <a:t> </a:t>
            </a:r>
            <a:r>
              <a:rPr lang="en-US" dirty="0" err="1"/>
              <a:t>klasa</a:t>
            </a:r>
            <a:r>
              <a:rPr lang="en-US" dirty="0"/>
              <a:t>.</a:t>
            </a:r>
            <a:br>
              <a:rPr lang="sr-Latn-RS" dirty="0"/>
            </a:br>
            <a:br>
              <a:rPr lang="sr-Latn-RS" dirty="0"/>
            </a:br>
            <a:r>
              <a:rPr lang="sr-Latn-RS" sz="1100" dirty="0"/>
              <a:t>Epoch 1/40, Loss: 1.0917, Val Loss: 1.0718, Train Acc: 0.4179, Val Acc: 0.6486</a:t>
            </a:r>
          </a:p>
          <a:p>
            <a:pPr marL="0" indent="0">
              <a:buNone/>
            </a:pPr>
            <a:r>
              <a:rPr lang="sr-Latn-RS" sz="1100" dirty="0"/>
              <a:t>Epoch 2/40, Loss: 1.0137, Val Loss: 0.8476, Train Acc: 0.5726, Val Acc: 0.6126</a:t>
            </a:r>
          </a:p>
          <a:p>
            <a:pPr marL="0" indent="0">
              <a:buNone/>
            </a:pPr>
            <a:r>
              <a:rPr lang="sr-Latn-RS" sz="1100" dirty="0"/>
              <a:t>Epoch 3/40, Loss: 0.8210, Val Loss: 0.7305, Train Acc: 0.6332, Val Acc: 0.6847</a:t>
            </a:r>
          </a:p>
          <a:p>
            <a:pPr marL="0" indent="0">
              <a:buNone/>
            </a:pPr>
            <a:r>
              <a:rPr lang="sr-Latn-RS" sz="1100" dirty="0"/>
              <a:t>Epoch 4/40, Loss: 0.6923, Val Loss: 0.6008, Train Acc: 0.7265, Val Acc: 0.7928</a:t>
            </a:r>
          </a:p>
          <a:p>
            <a:pPr marL="0" indent="0">
              <a:buNone/>
            </a:pPr>
            <a:r>
              <a:rPr lang="sr-Latn-RS" sz="1100" dirty="0"/>
              <a:t>Epoch 5/40, Loss: 0.5373, Val Loss: 0.4968, Train Acc: 0.8062, Val Acc: 0.8108</a:t>
            </a:r>
          </a:p>
          <a:p>
            <a:pPr marL="0" indent="0">
              <a:buNone/>
            </a:pPr>
            <a:r>
              <a:rPr lang="sr-Latn-RS" sz="1100" dirty="0"/>
              <a:t>Epoch 6/40, Loss: 0.4234, Val Loss: 0.3608, Train Acc: 0.8541, Val Acc: 0.8829</a:t>
            </a:r>
          </a:p>
          <a:p>
            <a:pPr marL="0" indent="0">
              <a:buNone/>
            </a:pPr>
            <a:r>
              <a:rPr lang="sr-Latn-RS" sz="1100" dirty="0"/>
              <a:t>Epoch 7/40, Loss: 0.3220, Val Loss: 0.3506, Train Acc: 0.9043, Val Acc: 0.8964</a:t>
            </a:r>
          </a:p>
          <a:p>
            <a:pPr marL="0" indent="0">
              <a:buNone/>
            </a:pPr>
            <a:r>
              <a:rPr lang="sr-Latn-RS" sz="1100" dirty="0"/>
              <a:t>Epoch 8/40, Loss: 0.2703, Val Loss: 0.3603, Train Acc: 0.9147, Val Acc: 0.8784</a:t>
            </a:r>
          </a:p>
          <a:p>
            <a:pPr marL="0" indent="0">
              <a:buNone/>
            </a:pPr>
            <a:r>
              <a:rPr lang="sr-Latn-RS" sz="1100" dirty="0"/>
              <a:t>Epoch 9/40, Loss: 0.2168, Val Loss: 0.3443, Train Acc: 0.9394, Val Acc: 0.9009</a:t>
            </a:r>
          </a:p>
          <a:p>
            <a:pPr marL="0" indent="0">
              <a:buNone/>
            </a:pPr>
            <a:r>
              <a:rPr lang="sr-Latn-RS" sz="1100" dirty="0"/>
              <a:t>Epoch 10/40, Loss: 0.1961, Val Loss: 0.3129, Train Acc: 0.9442, Val Acc: 0.9009</a:t>
            </a:r>
          </a:p>
          <a:p>
            <a:pPr marL="0" indent="0">
              <a:buNone/>
            </a:pPr>
            <a:r>
              <a:rPr lang="sr-Latn-RS" sz="1100" dirty="0"/>
              <a:t>Epoch 11/40, Loss: 0.2014, Val Loss: 0.3757, Train Acc: 0.9418, Val Acc: 0.9009</a:t>
            </a:r>
          </a:p>
          <a:p>
            <a:pPr marL="0" indent="0">
              <a:buNone/>
            </a:pPr>
            <a:r>
              <a:rPr lang="sr-Latn-RS" sz="1100" dirty="0"/>
              <a:t>Epoch 12/40, Loss: 0.1834, Val Loss: 0.3443, Train Acc: 0.9530, Val Acc: 0.9009</a:t>
            </a:r>
          </a:p>
          <a:p>
            <a:pPr marL="0" indent="0">
              <a:buNone/>
            </a:pPr>
            <a:r>
              <a:rPr lang="sr-Latn-RS" sz="1100" dirty="0"/>
              <a:t>Epoch 13/40, Loss: 0.1593, Val Loss: 0.3357, Train Acc: 0.9569, Val Acc: 0.9099</a:t>
            </a:r>
          </a:p>
          <a:p>
            <a:pPr marL="0" indent="0">
              <a:buNone/>
            </a:pPr>
            <a:r>
              <a:rPr lang="sr-Latn-RS" sz="1100" dirty="0"/>
              <a:t>Epoch 14/40, Loss: 0.1454, Val Loss: 0.3819, Train Acc: 0.9665, Val Acc: 0.8784</a:t>
            </a:r>
          </a:p>
          <a:p>
            <a:pPr marL="0" indent="0">
              <a:buNone/>
            </a:pPr>
            <a:r>
              <a:rPr lang="sr-Latn-RS" sz="1100" dirty="0"/>
              <a:t>Epoch 15/40, Loss: 0.1505, Val Loss: 0.3277, Train Acc: 0.9545, Val Acc: 0.9099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F52201-7B12-48E5-90CE-EBAB1509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508289"/>
            <a:ext cx="4440498" cy="26799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75E3DBB-0830-42FB-96B3-66766B10C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4412" y="4374576"/>
            <a:ext cx="4044099" cy="2038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237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C0079-A746-4F03-9E41-5D9DE36F3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r-Latn-RS" dirty="0"/>
              <a:t>Relu u kombinaciji sa SoftMax funkcijom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D501-C33F-469C-A6A9-A05FCA9B7A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9152" y="151261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400" dirty="0"/>
              <a:t>Epoch 15/40, Loss: 0.7643, Val Loss: 0.8027, Train Acc: 0.8270, Val Acc: 0.7613</a:t>
            </a:r>
          </a:p>
          <a:p>
            <a:pPr marL="0" indent="0">
              <a:buNone/>
            </a:pPr>
            <a:r>
              <a:rPr lang="en-US" sz="1400" dirty="0"/>
              <a:t>Epoch 16/40, Loss: 0.7679, Val Loss: 0.7836, Train Acc: 0.8126, Val Acc: 0.7883</a:t>
            </a:r>
          </a:p>
          <a:p>
            <a:pPr marL="0" indent="0">
              <a:buNone/>
            </a:pPr>
            <a:r>
              <a:rPr lang="en-US" sz="1400" dirty="0"/>
              <a:t>Epoch 17/40, Loss: 0.7525, Val Loss: 0.7771, Train Acc: 0.8429, Val Acc: 0.7973</a:t>
            </a:r>
          </a:p>
          <a:p>
            <a:pPr marL="0" indent="0">
              <a:buNone/>
            </a:pPr>
            <a:r>
              <a:rPr lang="en-US" sz="1400" dirty="0"/>
              <a:t>Epoch 18/40, Loss: 0.7414, Val Loss: 0.7619, Train Acc: 0.8573, Val Acc: 0.8153</a:t>
            </a:r>
          </a:p>
          <a:p>
            <a:pPr marL="0" indent="0">
              <a:buNone/>
            </a:pPr>
            <a:r>
              <a:rPr lang="en-US" sz="1400" dirty="0"/>
              <a:t>Epoch 19/40, Loss: 0.7435, Val Loss: 0.7704, Train Acc: 0.8469, Val Acc: 0.7883</a:t>
            </a:r>
          </a:p>
          <a:p>
            <a:pPr marL="0" indent="0">
              <a:buNone/>
            </a:pPr>
            <a:r>
              <a:rPr lang="en-US" sz="1400" dirty="0"/>
              <a:t>Epoch 20/40, Loss: 0.7402, Val Loss: 0.7736, Train Acc: 0.8517, Val Acc: 0.7973</a:t>
            </a:r>
          </a:p>
          <a:p>
            <a:pPr marL="0" indent="0">
              <a:buNone/>
            </a:pPr>
            <a:r>
              <a:rPr lang="en-US" sz="1400" dirty="0"/>
              <a:t>Epoch 21/40, Loss: 0.7359, Val Loss: 0.7789, Train Acc: 0.8525, Val Acc: 0.8018</a:t>
            </a:r>
          </a:p>
          <a:p>
            <a:pPr marL="0" indent="0">
              <a:buNone/>
            </a:pPr>
            <a:r>
              <a:rPr lang="en-US" sz="1400" dirty="0"/>
              <a:t>Epoch 22/40, Loss: 0.7293, Val Loss: 0.7757, Train Acc: 0.8636, Val Acc: 0.8018</a:t>
            </a:r>
          </a:p>
          <a:p>
            <a:pPr marL="0" indent="0">
              <a:buNone/>
            </a:pPr>
            <a:r>
              <a:rPr lang="en-US" sz="1400" dirty="0"/>
              <a:t>Epoch 23/40, Loss: 0.7256, Val Loss: 0.7757, Train Acc: 0.8636, Val Acc: 0.7793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13CDC5-D7EC-42BC-ABBE-6769E72ACA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4767" y="1512618"/>
            <a:ext cx="4129090" cy="24886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26B9FE-22F1-4B19-BFC5-2E10BE70ED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767" y="4241602"/>
            <a:ext cx="4651803" cy="2251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626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33A58-721C-4BE7-93F5-C63DEF669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A65A14-EA54-4F70-8DAC-165B2217B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Kroz</a:t>
            </a:r>
            <a:r>
              <a:rPr lang="en-US" dirty="0"/>
              <a:t> </a:t>
            </a:r>
            <a:r>
              <a:rPr lang="sr-Latn-RS" dirty="0"/>
              <a:t>ovaj </a:t>
            </a:r>
            <a:r>
              <a:rPr lang="en-US" dirty="0" err="1"/>
              <a:t>projekat</a:t>
            </a:r>
            <a:r>
              <a:rPr lang="en-US" dirty="0"/>
              <a:t>, </a:t>
            </a:r>
            <a:r>
              <a:rPr lang="en-US" dirty="0" err="1"/>
              <a:t>razvio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duboku</a:t>
            </a:r>
            <a:r>
              <a:rPr lang="en-US" dirty="0"/>
              <a:t> </a:t>
            </a:r>
            <a:r>
              <a:rPr lang="en-US" dirty="0" err="1"/>
              <a:t>zahvalnost</a:t>
            </a:r>
            <a:r>
              <a:rPr lang="en-US" dirty="0"/>
              <a:t> za oblast </a:t>
            </a:r>
            <a:r>
              <a:rPr lang="en-US" dirty="0" err="1"/>
              <a:t>mašinskog</a:t>
            </a:r>
            <a:r>
              <a:rPr lang="en-US" dirty="0"/>
              <a:t> </a:t>
            </a:r>
            <a:r>
              <a:rPr lang="en-US" dirty="0" err="1"/>
              <a:t>učenja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rada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istraživanja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analize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bio je </a:t>
            </a:r>
            <a:r>
              <a:rPr lang="sr-Latn-RS" dirty="0"/>
              <a:t>zanimljiv</a:t>
            </a:r>
            <a:r>
              <a:rPr lang="en-US" dirty="0"/>
              <a:t>, </a:t>
            </a:r>
            <a:r>
              <a:rPr lang="en-US" dirty="0" err="1"/>
              <a:t>uprkos</a:t>
            </a:r>
            <a:r>
              <a:rPr lang="en-US" dirty="0"/>
              <a:t> </a:t>
            </a:r>
            <a:r>
              <a:rPr lang="en-US" dirty="0" err="1"/>
              <a:t>izazovima</a:t>
            </a:r>
            <a:r>
              <a:rPr lang="en-US" dirty="0"/>
              <a:t> </a:t>
            </a:r>
            <a:r>
              <a:rPr lang="en-US" dirty="0" err="1"/>
              <a:t>vezanim</a:t>
            </a:r>
            <a:r>
              <a:rPr lang="en-US" dirty="0"/>
              <a:t> za </a:t>
            </a:r>
            <a:r>
              <a:rPr lang="en-US" dirty="0" err="1"/>
              <a:t>pribavljanje</a:t>
            </a:r>
            <a:r>
              <a:rPr lang="en-US" dirty="0"/>
              <a:t> </a:t>
            </a:r>
            <a:r>
              <a:rPr lang="en-US" dirty="0" err="1"/>
              <a:t>kvalitetnih</a:t>
            </a:r>
            <a:r>
              <a:rPr lang="en-US" dirty="0"/>
              <a:t> </a:t>
            </a:r>
            <a:r>
              <a:rPr lang="en-US" dirty="0" err="1"/>
              <a:t>skupova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.</a:t>
            </a:r>
          </a:p>
          <a:p>
            <a:r>
              <a:rPr lang="en-US" dirty="0"/>
              <a:t>Ovo </a:t>
            </a:r>
            <a:r>
              <a:rPr lang="en-US" dirty="0" err="1"/>
              <a:t>iskustvo</a:t>
            </a:r>
            <a:r>
              <a:rPr lang="en-US" dirty="0"/>
              <a:t> ne </a:t>
            </a:r>
            <a:r>
              <a:rPr lang="en-US" dirty="0" err="1"/>
              <a:t>samo</a:t>
            </a:r>
            <a:r>
              <a:rPr lang="en-US" dirty="0"/>
              <a:t> da je </a:t>
            </a:r>
            <a:r>
              <a:rPr lang="en-US" dirty="0" err="1"/>
              <a:t>unapredilo</a:t>
            </a:r>
            <a:r>
              <a:rPr lang="en-US" dirty="0"/>
              <a:t> </a:t>
            </a:r>
            <a:r>
              <a:rPr lang="en-US" dirty="0" err="1"/>
              <a:t>moje</a:t>
            </a:r>
            <a:r>
              <a:rPr lang="en-US" dirty="0"/>
              <a:t> </a:t>
            </a:r>
            <a:r>
              <a:rPr lang="en-US" dirty="0" err="1"/>
              <a:t>tehničke</a:t>
            </a:r>
            <a:r>
              <a:rPr lang="en-US" dirty="0"/>
              <a:t> v</a:t>
            </a:r>
            <a:r>
              <a:rPr lang="sr-Latn-RS" dirty="0"/>
              <a:t>j</a:t>
            </a:r>
            <a:r>
              <a:rPr lang="en-US" dirty="0" err="1"/>
              <a:t>eštine</a:t>
            </a:r>
            <a:r>
              <a:rPr lang="en-US" dirty="0"/>
              <a:t>, </a:t>
            </a:r>
            <a:r>
              <a:rPr lang="en-US" dirty="0" err="1"/>
              <a:t>već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zapalilo</a:t>
            </a:r>
            <a:r>
              <a:rPr lang="en-US" dirty="0"/>
              <a:t> </a:t>
            </a:r>
            <a:r>
              <a:rPr lang="en-US" dirty="0" err="1"/>
              <a:t>strast</a:t>
            </a:r>
            <a:r>
              <a:rPr lang="en-US" dirty="0"/>
              <a:t> </a:t>
            </a:r>
            <a:r>
              <a:rPr lang="en-US" dirty="0" err="1"/>
              <a:t>prema</a:t>
            </a:r>
            <a:r>
              <a:rPr lang="en-US" dirty="0"/>
              <a:t> </a:t>
            </a:r>
            <a:r>
              <a:rPr lang="en-US" dirty="0" err="1"/>
              <a:t>nauci</a:t>
            </a:r>
            <a:r>
              <a:rPr lang="en-US" dirty="0"/>
              <a:t> o </a:t>
            </a:r>
            <a:r>
              <a:rPr lang="en-US" dirty="0" err="1"/>
              <a:t>podacima</a:t>
            </a:r>
            <a:r>
              <a:rPr lang="en-US" dirty="0"/>
              <a:t>. </a:t>
            </a:r>
            <a:r>
              <a:rPr lang="en-US" dirty="0" err="1"/>
              <a:t>Istraživanje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pronalaženje</a:t>
            </a:r>
            <a:r>
              <a:rPr lang="en-US" dirty="0"/>
              <a:t> </a:t>
            </a:r>
            <a:r>
              <a:rPr lang="en-US" dirty="0" err="1"/>
              <a:t>uvida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analizu</a:t>
            </a:r>
            <a:r>
              <a:rPr lang="en-US" dirty="0"/>
              <a:t> </a:t>
            </a:r>
            <a:r>
              <a:rPr lang="en-US" dirty="0" err="1"/>
              <a:t>pružaju</a:t>
            </a:r>
            <a:r>
              <a:rPr lang="en-US" dirty="0"/>
              <a:t> mi </a:t>
            </a:r>
            <a:r>
              <a:rPr lang="en-US" dirty="0" err="1"/>
              <a:t>veliko</a:t>
            </a:r>
            <a:r>
              <a:rPr lang="en-US" dirty="0"/>
              <a:t> </a:t>
            </a:r>
            <a:r>
              <a:rPr lang="en-US" dirty="0" err="1"/>
              <a:t>zadovoljstvo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motivišu</a:t>
            </a:r>
            <a:r>
              <a:rPr lang="en-US" dirty="0"/>
              <a:t> me da se </a:t>
            </a:r>
            <a:r>
              <a:rPr lang="en-US" dirty="0" err="1"/>
              <a:t>dalje</a:t>
            </a:r>
            <a:r>
              <a:rPr lang="en-US" dirty="0"/>
              <a:t> </a:t>
            </a:r>
            <a:r>
              <a:rPr lang="en-US" dirty="0" err="1"/>
              <a:t>razvijam</a:t>
            </a:r>
            <a:r>
              <a:rPr lang="en-US" dirty="0"/>
              <a:t> u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oblasti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274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178BB7-8F81-461D-B56B-45CE2836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sr-Latn-RS" dirty="0"/>
              <a:t>Literatura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15BFC-3A1D-4031-9C5D-55A85179B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https://web.mit.edu/6.034/wwwbob/svm-notes-long-08.pdf</a:t>
            </a:r>
            <a:endParaRPr lang="sr-Latn-RS" dirty="0"/>
          </a:p>
          <a:p>
            <a:r>
              <a:rPr lang="en-US" dirty="0">
                <a:hlinkClick r:id="rId3"/>
              </a:rPr>
              <a:t>https://borisburkov.net/2023-12-31-1/</a:t>
            </a:r>
            <a:endParaRPr lang="sr-Latn-RS" dirty="0"/>
          </a:p>
          <a:p>
            <a:r>
              <a:rPr lang="en-US" dirty="0">
                <a:hlinkClick r:id="rId4"/>
              </a:rPr>
              <a:t>https://www.youtube.com/watch?v=VMj-3S1tku0</a:t>
            </a:r>
            <a:endParaRPr lang="sr-Latn-RS" dirty="0"/>
          </a:p>
          <a:p>
            <a:r>
              <a:rPr lang="en-US" dirty="0">
                <a:hlinkClick r:id="rId5"/>
              </a:rPr>
              <a:t>https://www.learnpytorch.io/02_pytorch_classification/</a:t>
            </a:r>
            <a:endParaRPr lang="sr-Latn-RS" dirty="0"/>
          </a:p>
          <a:p>
            <a:r>
              <a:rPr lang="en-US" dirty="0">
                <a:hlinkClick r:id="rId6"/>
              </a:rPr>
              <a:t>https://www.youtube.com/watch?v=Z_ikDlimN6A</a:t>
            </a:r>
            <a:br>
              <a:rPr lang="sr-Latn-R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000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71A4A-FAAC-4A63-A036-FFDC64A90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Motiv</a:t>
            </a:r>
            <a:r>
              <a:rPr lang="en-US" dirty="0"/>
              <a:t> </a:t>
            </a:r>
            <a:r>
              <a:rPr lang="en-US" dirty="0" err="1"/>
              <a:t>razvoja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9007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39159-FB41-4225-825C-CEDB868A2C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3" y="160256"/>
            <a:ext cx="11670383" cy="6466787"/>
          </a:xfrm>
        </p:spPr>
        <p:txBody>
          <a:bodyPr anchor="ctr"/>
          <a:lstStyle/>
          <a:p>
            <a:pPr algn="ctr"/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Precizna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klasifikacija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kreditnog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skora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ključna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je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ekonomsku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stabilnost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jer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omogućava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finansijskim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institucijama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da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donose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informisane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odluke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smanjuju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rizik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podržavaju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finansijsku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inkluziju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Dobro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implementirani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modeli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pomažu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u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povećanju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dostupnosti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kredita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za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solventne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klijente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,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dok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istovremeno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štite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institucije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od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potencijalnih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en-US" sz="1800" b="0" i="0" u="none" strike="noStrike" baseline="0" dirty="0" err="1">
                <a:solidFill>
                  <a:srgbClr val="000000"/>
                </a:solidFill>
                <a:latin typeface="Calibri" panose="020F0502020204030204" pitchFamily="34" charset="0"/>
              </a:rPr>
              <a:t>gubitaka</a:t>
            </a:r>
            <a:r>
              <a:rPr lang="en-US" sz="18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52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51962-D9A0-4B2D-B44D-4E542F67D6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US" dirty="0" err="1"/>
              <a:t>Skup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0606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7610DE4E-0F8E-4912-8ADA-4ECD5FAC4A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25140" y="353695"/>
            <a:ext cx="11357596" cy="59093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Age (Starost)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Starost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SSN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identifikacioni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Jedinstveni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obično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za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verifikaciju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Occupation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Zanimanje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Status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zaposlenja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pružajući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uvid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njihovu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finansijsku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stabilnost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Annual_Income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godišnji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prihod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Monthly_Inhand_Salary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ruci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prima.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Num_Bank_Accounts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bankovnih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računa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Num_Credit_Card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kartica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Interest_Rate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Kamatna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stopa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primenjuje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Num_of_Loan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uzeo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Delay_from_due_date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od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datuma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dospeća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Prosečan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Num_of_Delayed_Payment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kašnjenja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Changed_Credit_Limit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Promene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puta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koliko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korisnikov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limit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promjenjen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Num_Credit_Inquiries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Broj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kreditnih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upita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napravio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Credit_Mix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Kombinacija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različitih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tipova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Outstanding_Debt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dug)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Ukupan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neplaćenog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Credit_Utilization_Ratio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Odnos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kredita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Payment_of_Min_Amount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minimalnog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Da li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samo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minimalni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duga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Total_EMI_per_month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Ukupna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rata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koju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Amount_invested_monthly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investiranja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mesečno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Iznos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koji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investira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mjesečno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Payment_Behaviour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plaćanju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Ponašanje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vezi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plaćanjem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Monthly_Balance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Mesečni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balans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korisnika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102705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68BEBF0D-BD85-436B-9439-8AB3B129A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1419"/>
            <a:ext cx="10515600" cy="4351338"/>
          </a:xfrm>
        </p:spPr>
        <p:txBody>
          <a:bodyPr anchor="ctr"/>
          <a:lstStyle/>
          <a:p>
            <a:pPr marL="0" indent="0">
              <a:buNone/>
            </a:pPr>
            <a:r>
              <a:rPr lang="en-US" dirty="0" err="1"/>
              <a:t>Ciljna</a:t>
            </a:r>
            <a:r>
              <a:rPr lang="en-US" dirty="0"/>
              <a:t> </a:t>
            </a:r>
            <a:r>
              <a:rPr lang="en-US" dirty="0" err="1"/>
              <a:t>promjenljiva</a:t>
            </a:r>
            <a:r>
              <a:rPr lang="en-US" dirty="0"/>
              <a:t> je </a:t>
            </a:r>
            <a:r>
              <a:rPr lang="en-US" b="1" dirty="0" err="1"/>
              <a:t>Credit_Score</a:t>
            </a:r>
            <a:r>
              <a:rPr lang="en-US" b="1" dirty="0"/>
              <a:t> (</a:t>
            </a:r>
            <a:r>
              <a:rPr lang="en-US" b="1" dirty="0" err="1"/>
              <a:t>Kreditni</a:t>
            </a:r>
            <a:r>
              <a:rPr lang="en-US" b="1" dirty="0"/>
              <a:t> </a:t>
            </a:r>
            <a:r>
              <a:rPr lang="en-US" b="1" dirty="0" err="1"/>
              <a:t>skor</a:t>
            </a:r>
            <a:r>
              <a:rPr lang="en-US" b="1" dirty="0"/>
              <a:t>)</a:t>
            </a:r>
            <a:r>
              <a:rPr lang="en-US" dirty="0"/>
              <a:t>, koji </a:t>
            </a:r>
            <a:r>
              <a:rPr lang="en-US" dirty="0" err="1"/>
              <a:t>može</a:t>
            </a:r>
            <a:r>
              <a:rPr lang="en-US" dirty="0"/>
              <a:t> </a:t>
            </a:r>
            <a:r>
              <a:rPr lang="en-US" dirty="0" err="1"/>
              <a:t>imati</a:t>
            </a:r>
            <a:r>
              <a:rPr lang="en-US" dirty="0"/>
              <a:t> tri </a:t>
            </a:r>
            <a:r>
              <a:rPr lang="en-US" dirty="0" err="1"/>
              <a:t>vrijednosti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0: </a:t>
            </a:r>
            <a:r>
              <a:rPr lang="en-US" dirty="0" err="1"/>
              <a:t>Loš</a:t>
            </a:r>
            <a:r>
              <a:rPr lang="en-US" dirty="0"/>
              <a:t> (Poor)</a:t>
            </a:r>
          </a:p>
          <a:p>
            <a:pPr lvl="1"/>
            <a:r>
              <a:rPr lang="en-US" dirty="0"/>
              <a:t>1: </a:t>
            </a:r>
            <a:r>
              <a:rPr lang="en-US" dirty="0" err="1"/>
              <a:t>Standardan</a:t>
            </a:r>
            <a:r>
              <a:rPr lang="en-US" dirty="0"/>
              <a:t> (Standard)</a:t>
            </a:r>
          </a:p>
          <a:p>
            <a:pPr lvl="1"/>
            <a:r>
              <a:rPr lang="en-US" dirty="0"/>
              <a:t>2: </a:t>
            </a:r>
            <a:r>
              <a:rPr lang="en-US" dirty="0" err="1"/>
              <a:t>Dobar</a:t>
            </a:r>
            <a:r>
              <a:rPr lang="en-US" dirty="0"/>
              <a:t> (Good)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370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CE62A-33E2-4D5D-8611-F6AFC3831F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23" y="94268"/>
            <a:ext cx="11924906" cy="6683604"/>
          </a:xfrm>
        </p:spPr>
        <p:txBody>
          <a:bodyPr anchor="ctr"/>
          <a:lstStyle/>
          <a:p>
            <a:pPr marL="0" indent="0" algn="ctr">
              <a:buNone/>
            </a:pPr>
            <a:r>
              <a:rPr lang="en-US" dirty="0" err="1"/>
              <a:t>Razvoj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597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3173</Words>
  <Application>Microsoft Office PowerPoint</Application>
  <PresentationFormat>Widescreen</PresentationFormat>
  <Paragraphs>175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Calibri Light</vt:lpstr>
      <vt:lpstr>Wingdings</vt:lpstr>
      <vt:lpstr>Office Theme</vt:lpstr>
      <vt:lpstr>Klasifikacija kreditno skora</vt:lpstr>
      <vt:lpstr>Definicija problema</vt:lpstr>
      <vt:lpstr>PowerPoint Presentation</vt:lpstr>
      <vt:lpstr>Motiv razvoja</vt:lpstr>
      <vt:lpstr>PowerPoint Presentation</vt:lpstr>
      <vt:lpstr>Skup podataka</vt:lpstr>
      <vt:lpstr>PowerPoint Presentation</vt:lpstr>
      <vt:lpstr>PowerPoint Presentation</vt:lpstr>
      <vt:lpstr>PowerPoint Presentation</vt:lpstr>
      <vt:lpstr>PowerPoint Presentation</vt:lpstr>
      <vt:lpstr>SVM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Metrike</vt:lpstr>
      <vt:lpstr>PowerPoint Presentation</vt:lpstr>
      <vt:lpstr>Moje metrike</vt:lpstr>
      <vt:lpstr>FCNN</vt:lpstr>
      <vt:lpstr>PowerPoint Presentation</vt:lpstr>
      <vt:lpstr>DropOut i L2 regularizacija</vt:lpstr>
      <vt:lpstr>PowerPoint Presentation</vt:lpstr>
      <vt:lpstr>CrossEntropyLoss</vt:lpstr>
      <vt:lpstr>PowerPoint Presentation</vt:lpstr>
      <vt:lpstr>Adam</vt:lpstr>
      <vt:lpstr>PowerPoint Presentation</vt:lpstr>
      <vt:lpstr>Problemi neujednačenosti klasa Rješenja:</vt:lpstr>
      <vt:lpstr>PowerPoint Presentation</vt:lpstr>
      <vt:lpstr>PowerPoint Presentation</vt:lpstr>
      <vt:lpstr>PowerPoint Presentation</vt:lpstr>
      <vt:lpstr>Relu u kombinaciji sa SoftMax funkcijom</vt:lpstr>
      <vt:lpstr>PowerPoint Presentation</vt:lpstr>
      <vt:lpstr>Literatura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Klasifikacija kreditno skora</dc:title>
  <dc:creator>Nikola Pejanovic</dc:creator>
  <cp:lastModifiedBy>Nikola Pejanovic</cp:lastModifiedBy>
  <cp:revision>22</cp:revision>
  <dcterms:created xsi:type="dcterms:W3CDTF">2024-07-03T09:06:11Z</dcterms:created>
  <dcterms:modified xsi:type="dcterms:W3CDTF">2024-07-03T17:37:04Z</dcterms:modified>
</cp:coreProperties>
</file>