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AB2B-6ADC-4576-8E17-A02E50FB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DD36C-E05D-49CF-A145-578317E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DE5-CDA1-4992-830B-07A83F2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CC7C-71F9-48F0-97BF-2B3F3E9A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E7F8-30DA-4573-91EE-C1439A8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8CEE-1A4D-4449-956F-4FEF611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3681-E783-4C46-ADF8-8E14E8AA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0FB9-BC22-4177-B84B-F9319D3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253-1C89-4235-85B8-1517169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F2C-9C46-4078-B105-3B092BE7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0A51E-A20E-4BC7-B6F5-F1C9DB615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3BF4-1303-4A09-A4FF-2A8DF9D8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AAE-E999-4163-829F-BA7B51FB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A3E-C076-4A59-ABC9-28D805E0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71D8-7E87-4344-B8C7-991000F7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D640-6EDA-4B60-B91B-2DF10B7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9A80-7413-4157-91CD-63E5E4C3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0A56-C772-41A1-9E97-33B7D582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4CE4-B017-41CC-8AA0-A3FD5E9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BA8-2440-4D10-985E-F21E4173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59E8-E098-4234-956C-229E562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B16-B056-44EB-8D93-E4B4A049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EBB5-3F6D-4D6A-A6AA-3DFC7E96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A383-272E-4056-9B20-C6A67FB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4680-1530-44C7-966C-0AF7F41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0E07-7C8C-4168-B525-86AB1442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15FD-39EE-4A41-88D5-F535472C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4BB9-688D-4E68-AD85-270E85DA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ED4F-32A4-495C-958D-E264890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D40F-7500-43D2-B735-DA5A5735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C28C-50BC-4E7C-B0F5-8C5B91A5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EEA6-752E-4807-B49B-8666B924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E293-A335-49DD-B1E8-D8F67D5D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B270-9A8A-4DEF-AFC6-9542752A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82396-38C3-4EC3-A6FB-81C4D47C4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BFA1E-3956-43BC-AEFD-2B9D3C26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3B958-24E7-49AC-B33B-2C367C21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FE4E-EEB3-4EBE-A443-B3D046C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E605-B411-42CE-ADEE-98644D49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2CF-DFB1-4661-B744-9A3DE53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1A65D-55A7-46A6-B638-B3DF3F66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38FF1-2BD2-4A99-BB26-4EB4D36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72262-C5D8-4BF2-AA9D-534CB34E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8A26-6535-47C8-9566-F34DF4B4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21123-94AF-4865-BE88-2CF753F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8A1C-A1F8-4B8B-867D-9A8EAA1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4AF5-4C11-44C6-A82F-27A58F2D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BCB1-B167-40B5-8746-BAE6B00C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FBCE-58FB-4D0E-AB28-3F905115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1DE2-F118-4EDE-8DF2-8AF2344E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8AC0-00BF-464F-AFB5-2ED5BD1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6BF8-3ED1-4408-B4E4-B320B16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D969-720C-487E-A2EA-D0E5BC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F360D-E5E5-4F97-A2AF-5274422F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9F60-E9F0-43FD-82D8-5A62EDEC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683C-A7E7-4FBF-8800-FCDB841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1955-49E1-4622-8160-88ABFA80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D9D-9BB5-47D4-BF5F-57A0642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6D1C-AEB7-4292-AEA3-2CBB7CA1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3325-0969-44BB-9E9C-874A688E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3F97-9489-4923-B242-7B074441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935C-0C0C-4E80-80EC-A4B3E44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5B6D-69C5-4945-B7CA-5898F9C2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orisburkov.net/2023-12-31-1/" TargetMode="External"/><Relationship Id="rId2" Type="http://schemas.openxmlformats.org/officeDocument/2006/relationships/hyperlink" Target="https://web.mit.edu/6.034/wwwbob/svm-notes-long-0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_ikDlimN6A" TargetMode="External"/><Relationship Id="rId5" Type="http://schemas.openxmlformats.org/officeDocument/2006/relationships/hyperlink" Target="https://www.learnpytorch.io/02_pytorch_classification/" TargetMode="External"/><Relationship Id="rId4" Type="http://schemas.openxmlformats.org/officeDocument/2006/relationships/hyperlink" Target="https://www.youtube.com/watch?v=VMj-3S1tku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EA8-497C-4287-A953-0B1EFEE7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Klasifikacija kreditno skora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92DD-E0C5-4F4B-9718-C6544B7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45577"/>
            <a:ext cx="3987538" cy="41242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Mentor: Aleksandar Vujinović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4DA804-2E83-4B1C-B8A1-DAF864279749}"/>
              </a:ext>
            </a:extLst>
          </p:cNvPr>
          <p:cNvSpPr txBox="1">
            <a:spLocks/>
          </p:cNvSpPr>
          <p:nvPr/>
        </p:nvSpPr>
        <p:spPr>
          <a:xfrm>
            <a:off x="8204462" y="6445576"/>
            <a:ext cx="3987538" cy="412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Autor: Nikola Pejanović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91DC5-4EFC-4758-B515-93FE7C50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22238"/>
            <a:ext cx="11726863" cy="65992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Projekat</a:t>
            </a:r>
            <a:r>
              <a:rPr lang="en-US" dirty="0"/>
              <a:t> je </a:t>
            </a:r>
            <a:r>
              <a:rPr lang="en-US" dirty="0" err="1"/>
              <a:t>podijeljen</a:t>
            </a:r>
            <a:r>
              <a:rPr lang="en-US" dirty="0"/>
              <a:t> u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dijela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specifičnim</a:t>
            </a:r>
            <a:r>
              <a:rPr lang="en-US" dirty="0"/>
              <a:t> </a:t>
            </a:r>
            <a:r>
              <a:rPr lang="en-US" dirty="0" err="1"/>
              <a:t>ciljevima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tehnikama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fokusirali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primjenu</a:t>
            </a:r>
            <a:r>
              <a:rPr lang="en-US" dirty="0"/>
              <a:t> </a:t>
            </a:r>
            <a:r>
              <a:rPr lang="en-US" dirty="0" err="1"/>
              <a:t>tradicionalnih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r>
              <a:rPr lang="en-US" dirty="0"/>
              <a:t> </a:t>
            </a:r>
            <a:r>
              <a:rPr lang="en-US" dirty="0" err="1"/>
              <a:t>kreditnih</a:t>
            </a:r>
            <a:r>
              <a:rPr lang="en-US" dirty="0"/>
              <a:t> </a:t>
            </a:r>
            <a:r>
              <a:rPr lang="en-US" dirty="0" err="1"/>
              <a:t>skorova</a:t>
            </a:r>
            <a:r>
              <a:rPr lang="en-US" dirty="0"/>
              <a:t>. </a:t>
            </a:r>
            <a:r>
              <a:rPr lang="en-US" dirty="0" err="1"/>
              <a:t>Koristili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Support Vector Machine (SVM)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Gradient Boosting Machine (GBM)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U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prešli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složeniji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Fully Connected Neural Network (FCNN)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34C1-D1BA-4330-AF14-5FD59E5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8976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26-6DE8-410E-B0EA-B627D5A1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816"/>
            <a:ext cx="11726944" cy="6381947"/>
          </a:xfrm>
        </p:spPr>
        <p:txBody>
          <a:bodyPr>
            <a:normAutofit/>
          </a:bodyPr>
          <a:lstStyle/>
          <a:p>
            <a:r>
              <a:rPr lang="en-US" sz="2400" dirty="0"/>
              <a:t>Support Vector Machines (SVM)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moćna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popularna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klasifikaciju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regresiju</a:t>
            </a:r>
            <a:r>
              <a:rPr lang="en-US" sz="2400" dirty="0"/>
              <a:t>.</a:t>
            </a:r>
          </a:p>
          <a:p>
            <a:r>
              <a:rPr lang="en-US" sz="2400" dirty="0"/>
              <a:t>SVM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traži</a:t>
            </a:r>
            <a:r>
              <a:rPr lang="en-US" sz="2400" dirty="0"/>
              <a:t> </a:t>
            </a:r>
            <a:r>
              <a:rPr lang="en-US" sz="2400" dirty="0" err="1"/>
              <a:t>optimalnu</a:t>
            </a:r>
            <a:r>
              <a:rPr lang="en-US" sz="2400" dirty="0"/>
              <a:t> </a:t>
            </a:r>
            <a:r>
              <a:rPr lang="en-US" sz="2400" dirty="0" err="1"/>
              <a:t>hiperravan</a:t>
            </a:r>
            <a:r>
              <a:rPr lang="en-US" sz="2400" dirty="0"/>
              <a:t> (decision boundary)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razdvaja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u </a:t>
            </a:r>
            <a:r>
              <a:rPr lang="en-US" sz="2400" dirty="0" err="1"/>
              <a:t>dvije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s </a:t>
            </a:r>
            <a:r>
              <a:rPr lang="en-US" sz="2400" dirty="0" err="1"/>
              <a:t>maksimalnim</a:t>
            </a:r>
            <a:r>
              <a:rPr lang="en-US" sz="2400" dirty="0"/>
              <a:t> </a:t>
            </a:r>
            <a:r>
              <a:rPr lang="en-US" sz="2400" dirty="0" err="1"/>
              <a:t>marginama</a:t>
            </a:r>
            <a:r>
              <a:rPr lang="en-US" sz="2400" dirty="0"/>
              <a:t>. Margin je </a:t>
            </a:r>
            <a:r>
              <a:rPr lang="en-US" sz="2400" dirty="0" err="1"/>
              <a:t>rastojanje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hiperravne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najbližih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svake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nazivaju</a:t>
            </a:r>
            <a:r>
              <a:rPr lang="en-US" sz="2400" dirty="0"/>
              <a:t> </a:t>
            </a:r>
            <a:r>
              <a:rPr lang="en-US" sz="2400" dirty="0" err="1"/>
              <a:t>podupiračkim</a:t>
            </a:r>
            <a:r>
              <a:rPr lang="en-US" sz="2400" dirty="0"/>
              <a:t> </a:t>
            </a:r>
            <a:r>
              <a:rPr lang="en-US" sz="2400" dirty="0" err="1"/>
              <a:t>vektorima</a:t>
            </a:r>
            <a:r>
              <a:rPr lang="en-US" sz="2400" dirty="0"/>
              <a:t> (support vectors).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26990-B611-4A0A-A457-FD4583F5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2195414"/>
            <a:ext cx="5724525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24E7C-8703-4827-8D1B-32CE21B173DF}"/>
              </a:ext>
            </a:extLst>
          </p:cNvPr>
          <p:cNvSpPr txBox="1"/>
          <p:nvPr/>
        </p:nvSpPr>
        <p:spPr>
          <a:xfrm>
            <a:off x="6648353" y="2195414"/>
            <a:ext cx="49427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Hiperravan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/>
              <a:t>U n-</a:t>
            </a:r>
            <a:r>
              <a:rPr lang="en-US" sz="1600" dirty="0" err="1"/>
              <a:t>dimenzionalnom</a:t>
            </a:r>
            <a:r>
              <a:rPr lang="en-US" sz="1600" dirty="0"/>
              <a:t> </a:t>
            </a:r>
            <a:r>
              <a:rPr lang="en-US" sz="1600" dirty="0" err="1"/>
              <a:t>prostoru</a:t>
            </a:r>
            <a:r>
              <a:rPr lang="en-US" sz="1600" dirty="0"/>
              <a:t>, </a:t>
            </a:r>
            <a:r>
              <a:rPr lang="en-US" sz="1600" dirty="0" err="1"/>
              <a:t>hiperravan</a:t>
            </a:r>
            <a:r>
              <a:rPr lang="en-US" sz="1600" dirty="0"/>
              <a:t> je </a:t>
            </a:r>
            <a:r>
              <a:rPr lang="en-US" sz="1600" dirty="0" err="1"/>
              <a:t>površina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razdvaja</a:t>
            </a:r>
            <a:r>
              <a:rPr lang="en-US" sz="1600" dirty="0"/>
              <a:t> </a:t>
            </a:r>
            <a:r>
              <a:rPr lang="en-US" sz="1600" dirty="0" err="1"/>
              <a:t>podatke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različite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Margin:</a:t>
            </a:r>
            <a:r>
              <a:rPr lang="en-US" dirty="0"/>
              <a:t> </a:t>
            </a:r>
            <a:r>
              <a:rPr lang="en-US" sz="1600" dirty="0" err="1"/>
              <a:t>Rastojanje</a:t>
            </a:r>
            <a:r>
              <a:rPr lang="en-US" sz="1600" dirty="0"/>
              <a:t> </a:t>
            </a:r>
            <a:r>
              <a:rPr lang="en-US" sz="1600" dirty="0" err="1"/>
              <a:t>između</a:t>
            </a:r>
            <a:r>
              <a:rPr lang="en-US" sz="1600" dirty="0"/>
              <a:t> </a:t>
            </a:r>
            <a:r>
              <a:rPr lang="en-US" sz="1600" dirty="0" err="1"/>
              <a:t>hiperravne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najbližih</a:t>
            </a:r>
            <a:r>
              <a:rPr lang="en-US" sz="1600" dirty="0"/>
              <a:t> </a:t>
            </a:r>
            <a:r>
              <a:rPr lang="en-US" sz="1600" dirty="0" err="1"/>
              <a:t>tačaka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svake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 SVM </a:t>
            </a:r>
            <a:r>
              <a:rPr lang="en-US" sz="1600" dirty="0" err="1"/>
              <a:t>nastoji</a:t>
            </a:r>
            <a:r>
              <a:rPr lang="en-US" sz="1600" dirty="0"/>
              <a:t> </a:t>
            </a:r>
            <a:r>
              <a:rPr lang="en-US" sz="1600" dirty="0" err="1"/>
              <a:t>maksimizirati</a:t>
            </a:r>
            <a:r>
              <a:rPr lang="en-US" sz="1600" dirty="0"/>
              <a:t> margin.</a:t>
            </a:r>
          </a:p>
          <a:p>
            <a:endParaRPr lang="en-US" sz="1600" dirty="0"/>
          </a:p>
          <a:p>
            <a:r>
              <a:rPr lang="en-US" b="1" dirty="0" err="1"/>
              <a:t>Podupirački</a:t>
            </a:r>
            <a:r>
              <a:rPr lang="en-US" b="1" dirty="0"/>
              <a:t> </a:t>
            </a:r>
            <a:r>
              <a:rPr lang="en-US" b="1" dirty="0" err="1"/>
              <a:t>vektori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 err="1"/>
              <a:t>Tačke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najbliže</a:t>
            </a:r>
            <a:r>
              <a:rPr lang="en-US" sz="1600" dirty="0"/>
              <a:t> </a:t>
            </a:r>
            <a:r>
              <a:rPr lang="en-US" sz="1600" dirty="0" err="1"/>
              <a:t>hiperravni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utiču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njen</a:t>
            </a:r>
            <a:r>
              <a:rPr lang="en-US" sz="1600" dirty="0"/>
              <a:t> </a:t>
            </a:r>
            <a:r>
              <a:rPr lang="en-US" sz="1600" dirty="0" err="1"/>
              <a:t>položaj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orijentaciju</a:t>
            </a: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B5E-C47B-4DC1-B100-9CD08C7F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97962"/>
            <a:ext cx="11689237" cy="64573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r-Latn-RS" dirty="0"/>
              <a:t>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6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EAEB6-AC07-45E2-ADA6-4E4051D8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816"/>
            <a:ext cx="11726944" cy="6381947"/>
          </a:xfrm>
        </p:spPr>
        <p:txBody>
          <a:bodyPr>
            <a:normAutofit/>
          </a:bodyPr>
          <a:lstStyle/>
          <a:p>
            <a:r>
              <a:rPr lang="en-US" sz="2400" dirty="0"/>
              <a:t>Gradient Boosting Machine (GBM) je </a:t>
            </a:r>
            <a:r>
              <a:rPr lang="en-US" sz="2400" dirty="0" err="1"/>
              <a:t>popularna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ansamblno</a:t>
            </a:r>
            <a:r>
              <a:rPr lang="en-US" sz="2400" dirty="0"/>
              <a:t> </a:t>
            </a:r>
            <a:r>
              <a:rPr lang="en-US" sz="2400" dirty="0" err="1"/>
              <a:t>učenje</a:t>
            </a:r>
            <a:r>
              <a:rPr lang="en-US" sz="2400" dirty="0"/>
              <a:t> za </a:t>
            </a:r>
            <a:r>
              <a:rPr lang="en-US" sz="2400" dirty="0" err="1"/>
              <a:t>poboljšanje</a:t>
            </a:r>
            <a:r>
              <a:rPr lang="en-US" sz="2400" dirty="0"/>
              <a:t> </a:t>
            </a:r>
            <a:r>
              <a:rPr lang="en-US" sz="2400" dirty="0" err="1"/>
              <a:t>performansi</a:t>
            </a:r>
            <a:r>
              <a:rPr lang="en-US" sz="2400" dirty="0"/>
              <a:t> </a:t>
            </a:r>
            <a:r>
              <a:rPr lang="en-US" sz="2400" dirty="0" err="1"/>
              <a:t>predikcijskih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. GBM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različite</a:t>
            </a:r>
            <a:r>
              <a:rPr lang="en-US" sz="2400" dirty="0"/>
              <a:t> </a:t>
            </a:r>
            <a:r>
              <a:rPr lang="en-US" sz="2400" dirty="0" err="1"/>
              <a:t>zadatke</a:t>
            </a:r>
            <a:r>
              <a:rPr lang="en-US" sz="2400" dirty="0"/>
              <a:t>, </a:t>
            </a:r>
            <a:r>
              <a:rPr lang="en-US" sz="2400" dirty="0" err="1"/>
              <a:t>uključujući</a:t>
            </a:r>
            <a:r>
              <a:rPr lang="en-US" sz="2400" dirty="0"/>
              <a:t> </a:t>
            </a:r>
            <a:r>
              <a:rPr lang="en-US" sz="2400" dirty="0" err="1"/>
              <a:t>regresiju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klasifikaciju</a:t>
            </a:r>
            <a:r>
              <a:rPr lang="en-US" sz="2400" dirty="0"/>
              <a:t>.</a:t>
            </a:r>
            <a:endParaRPr lang="sr-Latn-RS" sz="2400" dirty="0"/>
          </a:p>
          <a:p>
            <a:r>
              <a:rPr lang="en-US" sz="2400" dirty="0"/>
              <a:t>Gradient Boosting Machine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kombinuje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slabih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, </a:t>
            </a:r>
            <a:r>
              <a:rPr lang="en-US" sz="2400" dirty="0" err="1"/>
              <a:t>obično</a:t>
            </a:r>
            <a:r>
              <a:rPr lang="en-US" sz="2400" dirty="0"/>
              <a:t> </a:t>
            </a:r>
            <a:r>
              <a:rPr lang="en-US" sz="2400" dirty="0" err="1"/>
              <a:t>stabala</a:t>
            </a:r>
            <a:r>
              <a:rPr lang="en-US" sz="2400" dirty="0"/>
              <a:t> </a:t>
            </a:r>
            <a:r>
              <a:rPr lang="en-US" sz="2400" dirty="0" err="1"/>
              <a:t>odluke</a:t>
            </a:r>
            <a:r>
              <a:rPr lang="en-US" sz="2400" dirty="0"/>
              <a:t>, </a:t>
            </a:r>
            <a:r>
              <a:rPr lang="en-US" sz="2400" dirty="0" err="1"/>
              <a:t>kako</a:t>
            </a:r>
            <a:r>
              <a:rPr lang="en-US" sz="2400" dirty="0"/>
              <a:t> bi </a:t>
            </a:r>
            <a:r>
              <a:rPr lang="en-US" sz="2400" dirty="0" err="1"/>
              <a:t>formirao</a:t>
            </a:r>
            <a:r>
              <a:rPr lang="en-US" sz="2400" dirty="0"/>
              <a:t> </a:t>
            </a:r>
            <a:r>
              <a:rPr lang="en-US" sz="2400" dirty="0" err="1"/>
              <a:t>snažan</a:t>
            </a:r>
            <a:r>
              <a:rPr lang="en-US" sz="2400" dirty="0"/>
              <a:t> </a:t>
            </a:r>
            <a:r>
              <a:rPr lang="en-US" sz="2400" dirty="0" err="1"/>
              <a:t>prediktivni</a:t>
            </a:r>
            <a:r>
              <a:rPr lang="en-US" sz="2400" dirty="0"/>
              <a:t> model. </a:t>
            </a:r>
            <a:r>
              <a:rPr lang="en-US" sz="2400" dirty="0" err="1"/>
              <a:t>Ključna</a:t>
            </a:r>
            <a:r>
              <a:rPr lang="en-US" sz="2400" dirty="0"/>
              <a:t> </a:t>
            </a:r>
            <a:r>
              <a:rPr lang="en-US" sz="2400" dirty="0" err="1"/>
              <a:t>ideja</a:t>
            </a:r>
            <a:r>
              <a:rPr lang="en-US" sz="2400" dirty="0"/>
              <a:t> je </a:t>
            </a:r>
            <a:r>
              <a:rPr lang="en-US" sz="2400" dirty="0" err="1"/>
              <a:t>graditi</a:t>
            </a:r>
            <a:r>
              <a:rPr lang="en-US" sz="2400" dirty="0"/>
              <a:t> </a:t>
            </a:r>
            <a:r>
              <a:rPr lang="en-US" sz="2400" dirty="0" err="1"/>
              <a:t>modele</a:t>
            </a:r>
            <a:r>
              <a:rPr lang="en-US" sz="2400" dirty="0"/>
              <a:t> </a:t>
            </a:r>
            <a:r>
              <a:rPr lang="en-US" sz="2400" dirty="0" err="1"/>
              <a:t>sekvencijalno</a:t>
            </a:r>
            <a:r>
              <a:rPr lang="en-US" sz="2400" dirty="0"/>
              <a:t>,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čemu</a:t>
            </a:r>
            <a:r>
              <a:rPr lang="en-US" sz="2400" dirty="0"/>
              <a:t>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model </a:t>
            </a:r>
            <a:r>
              <a:rPr lang="en-US" sz="2400" dirty="0" err="1"/>
              <a:t>koriguje</a:t>
            </a:r>
            <a:r>
              <a:rPr lang="en-US" sz="2400" dirty="0"/>
              <a:t> </a:t>
            </a:r>
            <a:r>
              <a:rPr lang="en-US" sz="2400" dirty="0" err="1"/>
              <a:t>greške</a:t>
            </a:r>
            <a:r>
              <a:rPr lang="en-US" sz="2400" dirty="0"/>
              <a:t> </a:t>
            </a:r>
            <a:r>
              <a:rPr lang="en-US" sz="2400" dirty="0" err="1"/>
              <a:t>prethodnih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sr-Latn-R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Inicializacija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Početni</a:t>
            </a:r>
            <a:r>
              <a:rPr lang="en-US" sz="1600" dirty="0"/>
              <a:t> model je </a:t>
            </a:r>
            <a:r>
              <a:rPr lang="en-US" sz="1600" dirty="0" err="1"/>
              <a:t>obično</a:t>
            </a:r>
            <a:r>
              <a:rPr lang="en-US" sz="1600" dirty="0"/>
              <a:t> </a:t>
            </a:r>
            <a:r>
              <a:rPr lang="en-US" sz="1600" dirty="0" err="1"/>
              <a:t>jednostavan</a:t>
            </a:r>
            <a:r>
              <a:rPr lang="en-US" sz="1600" dirty="0"/>
              <a:t> model,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je </a:t>
            </a:r>
            <a:r>
              <a:rPr lang="en-US" sz="1600" dirty="0" err="1"/>
              <a:t>stablo</a:t>
            </a:r>
            <a:r>
              <a:rPr lang="en-US" sz="1600" dirty="0"/>
              <a:t> </a:t>
            </a:r>
            <a:r>
              <a:rPr lang="en-US" sz="1600" dirty="0" err="1"/>
              <a:t>odluke</a:t>
            </a:r>
            <a:r>
              <a:rPr lang="en-US" sz="1600" dirty="0"/>
              <a:t> </a:t>
            </a:r>
            <a:r>
              <a:rPr lang="en-US" sz="1600" dirty="0" err="1"/>
              <a:t>dubine</a:t>
            </a:r>
            <a:r>
              <a:rPr lang="en-US" sz="1600" dirty="0"/>
              <a:t> 1 (stump),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srednja</a:t>
            </a:r>
            <a:r>
              <a:rPr lang="en-US" sz="1600" dirty="0"/>
              <a:t> </a:t>
            </a:r>
            <a:r>
              <a:rPr lang="en-US" sz="1600" dirty="0" err="1"/>
              <a:t>vrijednost</a:t>
            </a:r>
            <a:r>
              <a:rPr lang="en-US" sz="1600" dirty="0"/>
              <a:t> u </a:t>
            </a:r>
            <a:r>
              <a:rPr lang="en-US" sz="1600" dirty="0" err="1"/>
              <a:t>slučaju</a:t>
            </a:r>
            <a:r>
              <a:rPr lang="en-US" sz="1600" dirty="0"/>
              <a:t> </a:t>
            </a:r>
            <a:r>
              <a:rPr lang="en-US" sz="1600" dirty="0" err="1"/>
              <a:t>regresije</a:t>
            </a:r>
            <a:r>
              <a:rPr lang="en-US" sz="1600" dirty="0"/>
              <a:t>.</a:t>
            </a:r>
            <a:endParaRPr lang="sr-Latn-R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Iterativna</a:t>
            </a:r>
            <a:r>
              <a:rPr lang="en-US" sz="1600" b="1" dirty="0"/>
              <a:t> </a:t>
            </a:r>
            <a:r>
              <a:rPr lang="en-US" sz="1600" b="1" dirty="0" err="1"/>
              <a:t>gradnja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Naredni</a:t>
            </a:r>
            <a:r>
              <a:rPr lang="en-US" sz="1600" dirty="0"/>
              <a:t> </a:t>
            </a:r>
            <a:r>
              <a:rPr lang="en-US" sz="1600" dirty="0" err="1"/>
              <a:t>modeli</a:t>
            </a:r>
            <a:r>
              <a:rPr lang="en-US" sz="1600" dirty="0"/>
              <a:t> se grade </a:t>
            </a:r>
            <a:r>
              <a:rPr lang="en-US" sz="1600" dirty="0" err="1"/>
              <a:t>tako</a:t>
            </a:r>
            <a:r>
              <a:rPr lang="en-US" sz="1600" dirty="0"/>
              <a:t> da </a:t>
            </a:r>
            <a:r>
              <a:rPr lang="en-US" sz="1600" dirty="0" err="1"/>
              <a:t>minimizi</a:t>
            </a:r>
            <a:r>
              <a:rPr lang="sr-Latn-RS" sz="1600" dirty="0"/>
              <a:t>ju</a:t>
            </a:r>
            <a:r>
              <a:rPr lang="en-US" sz="1600" dirty="0"/>
              <a:t> </a:t>
            </a:r>
            <a:r>
              <a:rPr lang="en-US" sz="1600" dirty="0" err="1"/>
              <a:t>rezidualne</a:t>
            </a:r>
            <a:r>
              <a:rPr lang="en-US" sz="1600" dirty="0"/>
              <a:t> </a:t>
            </a:r>
            <a:r>
              <a:rPr lang="en-US" sz="1600" dirty="0" err="1"/>
              <a:t>greške</a:t>
            </a:r>
            <a:r>
              <a:rPr lang="en-US" sz="1600" dirty="0"/>
              <a:t> </a:t>
            </a:r>
            <a:r>
              <a:rPr lang="en-US" sz="1600" dirty="0" err="1"/>
              <a:t>prethodnih</a:t>
            </a:r>
            <a:r>
              <a:rPr lang="en-US" sz="1600" dirty="0"/>
              <a:t> </a:t>
            </a:r>
            <a:r>
              <a:rPr lang="en-US" sz="1600" dirty="0" err="1"/>
              <a:t>modela</a:t>
            </a:r>
            <a:r>
              <a:rPr lang="en-US" sz="1600" dirty="0"/>
              <a:t> </a:t>
            </a:r>
            <a:r>
              <a:rPr lang="en-US" sz="1600" dirty="0" err="1"/>
              <a:t>koristeći</a:t>
            </a:r>
            <a:r>
              <a:rPr lang="en-US" sz="1600" dirty="0"/>
              <a:t> </a:t>
            </a:r>
            <a:r>
              <a:rPr lang="en-US" sz="1600" dirty="0" err="1"/>
              <a:t>gradijentni</a:t>
            </a:r>
            <a:r>
              <a:rPr lang="en-US" sz="1600" dirty="0"/>
              <a:t> </a:t>
            </a:r>
            <a:r>
              <a:rPr lang="en-US" sz="1600" dirty="0" err="1"/>
              <a:t>spust</a:t>
            </a:r>
            <a:r>
              <a:rPr lang="en-US" sz="1600" dirty="0"/>
              <a:t>.</a:t>
            </a:r>
            <a:endParaRPr lang="sr-Latn-R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Kombinacija</a:t>
            </a:r>
            <a:r>
              <a:rPr lang="en-US" sz="1600" b="1" dirty="0"/>
              <a:t> </a:t>
            </a:r>
            <a:r>
              <a:rPr lang="en-US" sz="1600" b="1" dirty="0" err="1"/>
              <a:t>modela</a:t>
            </a:r>
            <a:r>
              <a:rPr lang="en-US" sz="1600" b="1" dirty="0"/>
              <a:t>:</a:t>
            </a:r>
            <a:r>
              <a:rPr lang="en-US" sz="1600" dirty="0"/>
              <a:t> Svi </a:t>
            </a:r>
            <a:r>
              <a:rPr lang="en-US" sz="1600" dirty="0" err="1"/>
              <a:t>modeli</a:t>
            </a:r>
            <a:r>
              <a:rPr lang="en-US" sz="1600" dirty="0"/>
              <a:t> se </a:t>
            </a:r>
            <a:r>
              <a:rPr lang="en-US" sz="1600" dirty="0" err="1"/>
              <a:t>kombinuju</a:t>
            </a:r>
            <a:r>
              <a:rPr lang="en-US" sz="1600" dirty="0"/>
              <a:t> u </a:t>
            </a:r>
            <a:r>
              <a:rPr lang="en-US" sz="1600" dirty="0" err="1"/>
              <a:t>konačni</a:t>
            </a:r>
            <a:r>
              <a:rPr lang="en-US" sz="1600" dirty="0"/>
              <a:t> model </a:t>
            </a:r>
            <a:r>
              <a:rPr lang="en-US" sz="1600" dirty="0" err="1"/>
              <a:t>tako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se </a:t>
            </a:r>
            <a:r>
              <a:rPr lang="en-US" sz="1600" dirty="0" err="1"/>
              <a:t>svakom</a:t>
            </a:r>
            <a:r>
              <a:rPr lang="en-US" sz="1600" dirty="0"/>
              <a:t> </a:t>
            </a:r>
            <a:r>
              <a:rPr lang="en-US" sz="1600" dirty="0" err="1"/>
              <a:t>modelu</a:t>
            </a:r>
            <a:r>
              <a:rPr lang="en-US" sz="1600" dirty="0"/>
              <a:t> </a:t>
            </a:r>
            <a:r>
              <a:rPr lang="en-US" sz="1600" dirty="0" err="1"/>
              <a:t>dodjeljuje</a:t>
            </a:r>
            <a:r>
              <a:rPr lang="en-US" sz="1600" dirty="0"/>
              <a:t> </a:t>
            </a:r>
            <a:r>
              <a:rPr lang="en-US" sz="1600" dirty="0" err="1"/>
              <a:t>težina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zavisi</a:t>
            </a:r>
            <a:r>
              <a:rPr lang="en-US" sz="1600" dirty="0"/>
              <a:t> od </a:t>
            </a:r>
            <a:r>
              <a:rPr lang="en-US" sz="1600" dirty="0" err="1"/>
              <a:t>njegove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.</a:t>
            </a:r>
            <a:br>
              <a:rPr lang="en-US" sz="2000" dirty="0"/>
            </a:br>
            <a:r>
              <a:rPr lang="en-US" sz="2000" dirty="0"/>
              <a:t>		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AD4BF-F023-47D4-916A-5BDD06B3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" y="4044542"/>
            <a:ext cx="4629404" cy="22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72D24-DD5D-4738-AEC4-A4F33D2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54" y="1252523"/>
            <a:ext cx="11708091" cy="4352954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Popunjavanje nedostajućih vrijednosti:</a:t>
            </a:r>
          </a:p>
          <a:p>
            <a:pPr lvl="1"/>
            <a:r>
              <a:rPr lang="sr-Latn-RS" dirty="0"/>
              <a:t>	Za kategoričke podatke koristimo najčešće pojavljivanu vrijednost (mode), dok za 	numeričke podatke koristimo spline interpolaciju trećeg reda</a:t>
            </a:r>
          </a:p>
          <a:p>
            <a:pPr marL="0" indent="0">
              <a:buNone/>
            </a:pPr>
            <a:r>
              <a:rPr lang="sr-Latn-RS" dirty="0"/>
              <a:t>Normalizacija podataka:</a:t>
            </a:r>
          </a:p>
          <a:p>
            <a:pPr lvl="1"/>
            <a:r>
              <a:rPr lang="sr-Latn-RS" dirty="0"/>
              <a:t>	</a:t>
            </a:r>
            <a:r>
              <a:rPr lang="en-US" b="1" dirty="0" err="1"/>
              <a:t>Normalizacija</a:t>
            </a:r>
            <a:r>
              <a:rPr lang="en-US" dirty="0"/>
              <a:t> je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(</a:t>
            </a:r>
            <a:r>
              <a:rPr lang="en-US" dirty="0" err="1"/>
              <a:t>kolona</a:t>
            </a:r>
            <a:r>
              <a:rPr lang="en-US" dirty="0"/>
              <a:t>) </a:t>
            </a:r>
            <a:r>
              <a:rPr lang="sr-Latn-RS" dirty="0"/>
              <a:t>	</a:t>
            </a:r>
            <a:r>
              <a:rPr lang="en-US" dirty="0" err="1"/>
              <a:t>dovela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zajedničku</a:t>
            </a:r>
            <a:r>
              <a:rPr lang="en-US" dirty="0"/>
              <a:t> </a:t>
            </a:r>
            <a:r>
              <a:rPr lang="en-US" dirty="0" err="1"/>
              <a:t>skalu</a:t>
            </a:r>
            <a:r>
              <a:rPr lang="en-US" dirty="0"/>
              <a:t>, </a:t>
            </a:r>
            <a:r>
              <a:rPr lang="en-US" dirty="0" err="1"/>
              <a:t>obično</a:t>
            </a:r>
            <a:r>
              <a:rPr lang="en-US" dirty="0"/>
              <a:t> u </a:t>
            </a:r>
            <a:r>
              <a:rPr lang="en-US" dirty="0" err="1"/>
              <a:t>rasponu</a:t>
            </a:r>
            <a:r>
              <a:rPr lang="en-US" dirty="0"/>
              <a:t> od 0 do 1 </a:t>
            </a:r>
            <a:r>
              <a:rPr lang="en-US" dirty="0" err="1"/>
              <a:t>ili</a:t>
            </a:r>
            <a:r>
              <a:rPr lang="en-US" dirty="0"/>
              <a:t> od -1 do 1. </a:t>
            </a:r>
            <a:r>
              <a:rPr lang="en-US" dirty="0" err="1"/>
              <a:t>Cilj</a:t>
            </a:r>
            <a:r>
              <a:rPr lang="en-US" dirty="0"/>
              <a:t> je da se </a:t>
            </a:r>
            <a:r>
              <a:rPr lang="sr-Latn-RS" dirty="0"/>
              <a:t>	</a:t>
            </a:r>
            <a:r>
              <a:rPr lang="en-US" dirty="0" err="1"/>
              <a:t>eliminišu</a:t>
            </a:r>
            <a:r>
              <a:rPr lang="en-US" dirty="0"/>
              <a:t> 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smanji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sr-Latn-RS" dirty="0"/>
              <a:t>icaj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raspona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.</a:t>
            </a:r>
            <a:endParaRPr lang="sr-Latn-RS" dirty="0"/>
          </a:p>
          <a:p>
            <a:pPr lvl="3"/>
            <a:r>
              <a:rPr lang="sr-Latn-RS" b="1" dirty="0"/>
              <a:t>StandardScaler</a:t>
            </a:r>
            <a:r>
              <a:rPr lang="sr-Latn-RS" dirty="0"/>
              <a:t> skalira podatke tako da imaju srednju vrijednost 0 i standardnu devijaciju 1.</a:t>
            </a:r>
            <a:br>
              <a:rPr lang="sr-Latn-RS" dirty="0"/>
            </a:br>
            <a:endParaRPr lang="sr-Latn-RS" dirty="0"/>
          </a:p>
          <a:p>
            <a:pPr lvl="3"/>
            <a:r>
              <a:rPr lang="sr-Latn-RS" dirty="0"/>
              <a:t>Za kategoričke vrijednosti korišten je OneHotEncoder koji ćemo objasniti kasnije.</a:t>
            </a:r>
            <a:br>
              <a:rPr lang="sr-Latn-RS" dirty="0"/>
            </a:br>
            <a:endParaRPr lang="sr-Latn-R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47434-DAAB-4F36-8853-93342DD425E0}"/>
              </a:ext>
            </a:extLst>
          </p:cNvPr>
          <p:cNvSpPr txBox="1"/>
          <p:nvPr/>
        </p:nvSpPr>
        <p:spPr>
          <a:xfrm>
            <a:off x="285135" y="324464"/>
            <a:ext cx="1153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b="1" dirty="0"/>
              <a:t>Pretprocesiranje podataka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73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B259E2-38D5-47F8-8C5D-8664672F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136956"/>
            <a:ext cx="11673424" cy="65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F47-B2FF-4CBE-84C1-F2D71AF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D991-C91C-426D-9889-E91FB467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22437-4B2C-437C-B07F-D14E518C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70"/>
            <a:ext cx="12192000" cy="6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0C8-AA9B-4F9F-BF84-55DD4D9D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5" y="226243"/>
            <a:ext cx="11670382" cy="6400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OneHotEncoder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69CA6-8F57-4AD8-9DED-9FC828CE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227013"/>
            <a:ext cx="11726863" cy="641826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OneHotEncoder</a:t>
            </a:r>
            <a:r>
              <a:rPr lang="en-US" sz="2400" dirty="0"/>
              <a:t> je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biblioteke</a:t>
            </a:r>
            <a:r>
              <a:rPr lang="en-US" sz="2400" dirty="0"/>
              <a:t> scikit-learn koji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pretvaranje</a:t>
            </a:r>
            <a:r>
              <a:rPr lang="en-US" sz="2400" dirty="0"/>
              <a:t> </a:t>
            </a:r>
            <a:r>
              <a:rPr lang="en-US" sz="2400" dirty="0" err="1"/>
              <a:t>kategoričkih</a:t>
            </a:r>
            <a:r>
              <a:rPr lang="en-US" sz="2400" dirty="0"/>
              <a:t> (</a:t>
            </a:r>
            <a:r>
              <a:rPr lang="en-US" sz="2400" dirty="0" err="1"/>
              <a:t>diskretnih</a:t>
            </a:r>
            <a:r>
              <a:rPr lang="en-US" sz="2400" dirty="0"/>
              <a:t>) </a:t>
            </a:r>
            <a:r>
              <a:rPr lang="en-US" sz="2400" dirty="0" err="1"/>
              <a:t>podataka</a:t>
            </a:r>
            <a:r>
              <a:rPr lang="en-US" sz="2400" dirty="0"/>
              <a:t> u </a:t>
            </a:r>
            <a:r>
              <a:rPr lang="en-US" sz="2400" dirty="0" err="1"/>
              <a:t>numeričke</a:t>
            </a:r>
            <a:r>
              <a:rPr lang="en-US" sz="2400" dirty="0"/>
              <a:t> </a:t>
            </a:r>
            <a:r>
              <a:rPr lang="en-US" sz="2400" dirty="0" err="1"/>
              <a:t>formate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Kategorički</a:t>
            </a:r>
            <a:r>
              <a:rPr lang="en-US" sz="2400" dirty="0"/>
              <a:t> </a:t>
            </a:r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oni</a:t>
            </a:r>
            <a:r>
              <a:rPr lang="en-US" sz="2400" dirty="0"/>
              <a:t> koji </a:t>
            </a:r>
            <a:r>
              <a:rPr lang="en-US" sz="2400" dirty="0" err="1"/>
              <a:t>predstavljaju</a:t>
            </a:r>
            <a:r>
              <a:rPr lang="en-US" sz="2400" dirty="0"/>
              <a:t> </a:t>
            </a:r>
            <a:r>
              <a:rPr lang="en-US" sz="2400" dirty="0" err="1"/>
              <a:t>kategorije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boje</a:t>
            </a:r>
            <a:r>
              <a:rPr lang="en-US" sz="2400" dirty="0"/>
              <a:t> (</a:t>
            </a:r>
            <a:r>
              <a:rPr lang="en-US" sz="2400" dirty="0" err="1"/>
              <a:t>crvena</a:t>
            </a:r>
            <a:r>
              <a:rPr lang="en-US" sz="2400" dirty="0"/>
              <a:t>, </a:t>
            </a:r>
            <a:r>
              <a:rPr lang="en-US" sz="2400" dirty="0" err="1"/>
              <a:t>plava</a:t>
            </a:r>
            <a:r>
              <a:rPr lang="en-US" sz="2400" dirty="0"/>
              <a:t>, </a:t>
            </a:r>
            <a:r>
              <a:rPr lang="en-US" sz="2400" dirty="0" err="1"/>
              <a:t>zelena</a:t>
            </a:r>
            <a:r>
              <a:rPr lang="en-US" sz="2400" dirty="0"/>
              <a:t>), pol (</a:t>
            </a:r>
            <a:r>
              <a:rPr lang="en-US" sz="2400" dirty="0" err="1"/>
              <a:t>muški</a:t>
            </a:r>
            <a:r>
              <a:rPr lang="en-US" sz="2400" dirty="0"/>
              <a:t>, </a:t>
            </a:r>
            <a:r>
              <a:rPr lang="en-US" sz="2400" dirty="0" err="1"/>
              <a:t>ženski</a:t>
            </a:r>
            <a:r>
              <a:rPr lang="en-US" sz="2400" dirty="0"/>
              <a:t>)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gradovi</a:t>
            </a:r>
            <a:r>
              <a:rPr lang="en-US" sz="2400" dirty="0"/>
              <a:t> (Beograd, Novi Sad, </a:t>
            </a:r>
            <a:r>
              <a:rPr lang="en-US" sz="2400" dirty="0" err="1"/>
              <a:t>Niš</a:t>
            </a:r>
            <a:r>
              <a:rPr lang="en-US" sz="2400" dirty="0"/>
              <a:t>). </a:t>
            </a:r>
            <a:endParaRPr lang="sr-Latn-RS" sz="2400" dirty="0"/>
          </a:p>
          <a:p>
            <a:r>
              <a:rPr lang="en-US" sz="2400" dirty="0" err="1"/>
              <a:t>OneHotEncoder</a:t>
            </a:r>
            <a:r>
              <a:rPr lang="en-US" sz="2400" dirty="0"/>
              <a:t> </a:t>
            </a:r>
            <a:r>
              <a:rPr lang="en-US" sz="2400" dirty="0" err="1"/>
              <a:t>pretvara</a:t>
            </a:r>
            <a:r>
              <a:rPr lang="en-US" sz="2400" dirty="0"/>
              <a:t> </a:t>
            </a:r>
            <a:r>
              <a:rPr lang="en-US" sz="2400" dirty="0" err="1"/>
              <a:t>kategoričke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u </a:t>
            </a:r>
            <a:r>
              <a:rPr lang="en-US" sz="2400" dirty="0" err="1"/>
              <a:t>binarne</a:t>
            </a:r>
            <a:r>
              <a:rPr lang="en-US" sz="2400" dirty="0"/>
              <a:t> (0 </a:t>
            </a:r>
            <a:r>
              <a:rPr lang="en-US" sz="2400" dirty="0" err="1"/>
              <a:t>ili</a:t>
            </a:r>
            <a:r>
              <a:rPr lang="en-US" sz="2400" dirty="0"/>
              <a:t> 1) </a:t>
            </a:r>
            <a:r>
              <a:rPr lang="en-US" sz="2400" dirty="0" err="1"/>
              <a:t>kolone</a:t>
            </a:r>
            <a:r>
              <a:rPr lang="en-US" sz="2400" dirty="0"/>
              <a:t>, </a:t>
            </a:r>
            <a:r>
              <a:rPr lang="en-US" sz="2400" dirty="0" err="1"/>
              <a:t>gd</a:t>
            </a:r>
            <a:r>
              <a:rPr lang="sr-Latn-RS" sz="2400" dirty="0"/>
              <a:t>j</a:t>
            </a:r>
            <a:r>
              <a:rPr lang="en-US" sz="2400" dirty="0"/>
              <a:t>e </a:t>
            </a:r>
            <a:r>
              <a:rPr lang="en-US" sz="2400" dirty="0" err="1"/>
              <a:t>svaka</a:t>
            </a:r>
            <a:r>
              <a:rPr lang="en-US" sz="2400" dirty="0"/>
              <a:t> </a:t>
            </a:r>
            <a:r>
              <a:rPr lang="en-US" sz="2400" dirty="0" err="1"/>
              <a:t>kolona</a:t>
            </a:r>
            <a:r>
              <a:rPr lang="en-US" sz="2400" dirty="0"/>
              <a:t>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jednu</a:t>
            </a:r>
            <a:r>
              <a:rPr lang="en-US" sz="2400" dirty="0"/>
              <a:t> </a:t>
            </a:r>
            <a:r>
              <a:rPr lang="en-US" sz="2400" dirty="0" err="1"/>
              <a:t>kategoriju</a:t>
            </a:r>
            <a:r>
              <a:rPr lang="en-US" sz="2400" dirty="0"/>
              <a:t>. Na taj </a:t>
            </a:r>
            <a:r>
              <a:rPr lang="en-US" sz="2400" dirty="0" err="1"/>
              <a:t>način</a:t>
            </a:r>
            <a:r>
              <a:rPr lang="en-US" sz="2400" dirty="0"/>
              <a:t> se </a:t>
            </a:r>
            <a:r>
              <a:rPr lang="en-US" sz="2400" dirty="0" err="1"/>
              <a:t>izb</a:t>
            </a:r>
            <a:r>
              <a:rPr lang="sr-Latn-RS" sz="2400" dirty="0"/>
              <a:t>j</a:t>
            </a:r>
            <a:r>
              <a:rPr lang="en-US" sz="2400" dirty="0" err="1"/>
              <a:t>egava</a:t>
            </a:r>
            <a:r>
              <a:rPr lang="en-US" sz="2400" dirty="0"/>
              <a:t> problem </a:t>
            </a:r>
            <a:r>
              <a:rPr lang="en-US" sz="2400" dirty="0" err="1"/>
              <a:t>ordinalnosti</a:t>
            </a:r>
            <a:r>
              <a:rPr lang="en-US" sz="2400" dirty="0"/>
              <a:t> (</a:t>
            </a:r>
            <a:r>
              <a:rPr lang="en-US" sz="2400" dirty="0" err="1"/>
              <a:t>redosleda</a:t>
            </a:r>
            <a:r>
              <a:rPr lang="en-US" sz="2400" dirty="0"/>
              <a:t>) koji </a:t>
            </a:r>
            <a:r>
              <a:rPr lang="en-US" sz="2400" dirty="0" err="1"/>
              <a:t>može</a:t>
            </a:r>
            <a:r>
              <a:rPr lang="en-US" sz="2400" dirty="0"/>
              <a:t> da </a:t>
            </a:r>
            <a:r>
              <a:rPr lang="en-US" sz="2400" dirty="0" err="1"/>
              <a:t>utiče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performanse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5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F4E-A05B-4406-837E-BE7FF59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Definicija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07C7-D695-4EFB-9987-9878BA4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Metrike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078FF-BBA1-4A10-9A22-14438BBC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198438"/>
            <a:ext cx="11811000" cy="6532562"/>
          </a:xfrm>
        </p:spPr>
        <p:txBody>
          <a:bodyPr/>
          <a:lstStyle/>
          <a:p>
            <a:r>
              <a:rPr lang="en-US" b="1" dirty="0"/>
              <a:t>Accuracy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najjednostavnijih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korišćenih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 za </a:t>
            </a:r>
            <a:r>
              <a:rPr lang="en-US" dirty="0" err="1"/>
              <a:t>evaluaciju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 Ona m</a:t>
            </a:r>
            <a:r>
              <a:rPr lang="sr-Latn-RS" dirty="0"/>
              <a:t>j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je model </a:t>
            </a:r>
            <a:r>
              <a:rPr lang="en-US" dirty="0" err="1"/>
              <a:t>tačan</a:t>
            </a:r>
            <a:r>
              <a:rPr lang="en-US" dirty="0"/>
              <a:t> u </a:t>
            </a:r>
            <a:r>
              <a:rPr lang="en-US" dirty="0" err="1"/>
              <a:t>predikcijama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procenat</a:t>
            </a:r>
            <a:r>
              <a:rPr lang="en-US" dirty="0"/>
              <a:t> </a:t>
            </a:r>
            <a:r>
              <a:rPr lang="en-US" dirty="0" err="1"/>
              <a:t>tačnih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/>
              <a:t>Precision</a:t>
            </a:r>
            <a:r>
              <a:rPr lang="en-US" dirty="0"/>
              <a:t> je m</a:t>
            </a:r>
            <a:r>
              <a:rPr lang="sr-Latn-RS" dirty="0"/>
              <a:t>j</a:t>
            </a:r>
            <a:r>
              <a:rPr lang="en-US" dirty="0"/>
              <a:t>era </a:t>
            </a:r>
            <a:r>
              <a:rPr lang="en-US" dirty="0" err="1"/>
              <a:t>tačnosti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 Ona m</a:t>
            </a:r>
            <a:r>
              <a:rPr lang="sr-Latn-RS" dirty="0"/>
              <a:t>j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pozitivne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predviđene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Recall</a:t>
            </a:r>
            <a:r>
              <a:rPr lang="sr-Latn-RS" dirty="0"/>
              <a:t> mjeri sposobnost modela da prepozna sve pozitivne uzorke. Ona pokazuje koliko stvarnih pozitivnih uzoraka je model tačno identifikovao.</a:t>
            </a:r>
          </a:p>
          <a:p>
            <a:r>
              <a:rPr lang="en-US" b="1" dirty="0"/>
              <a:t>F1 Score </a:t>
            </a:r>
            <a:r>
              <a:rPr lang="en-US" dirty="0"/>
              <a:t>je </a:t>
            </a:r>
            <a:r>
              <a:rPr lang="en-US" dirty="0" err="1"/>
              <a:t>harmonijska</a:t>
            </a:r>
            <a:r>
              <a:rPr lang="en-US" dirty="0"/>
              <a:t> </a:t>
            </a:r>
            <a:r>
              <a:rPr lang="en-US" dirty="0" err="1"/>
              <a:t>sredina</a:t>
            </a:r>
            <a:r>
              <a:rPr lang="en-US" dirty="0"/>
              <a:t> </a:t>
            </a:r>
            <a:r>
              <a:rPr lang="en-US" dirty="0" err="1"/>
              <a:t>preciznosti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odziva</a:t>
            </a:r>
            <a:r>
              <a:rPr lang="en-US" dirty="0"/>
              <a:t>.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kao</a:t>
            </a:r>
            <a:r>
              <a:rPr lang="en-US" dirty="0"/>
              <a:t> m</a:t>
            </a:r>
            <a:r>
              <a:rPr lang="sr-Latn-RS" dirty="0"/>
              <a:t>j</a:t>
            </a:r>
            <a:r>
              <a:rPr lang="en-US" dirty="0"/>
              <a:t>era </a:t>
            </a:r>
            <a:r>
              <a:rPr lang="en-US" dirty="0" err="1"/>
              <a:t>ravnoteže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b="1" dirty="0"/>
              <a:t>precision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recall</a:t>
            </a:r>
            <a:r>
              <a:rPr lang="en-US" dirty="0"/>
              <a:t>. </a:t>
            </a:r>
            <a:r>
              <a:rPr lang="en-US" dirty="0" err="1"/>
              <a:t>Koristan</a:t>
            </a:r>
            <a:r>
              <a:rPr lang="en-US" dirty="0"/>
              <a:t> je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neuravnotežene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D45A-1629-4291-B985-6C780A49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4" y="4621099"/>
            <a:ext cx="36576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0FCDB-3E83-43D1-A1F6-82B794D0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74" y="4647121"/>
            <a:ext cx="33528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D72F4-C288-447A-80C6-3798B232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74" y="4663961"/>
            <a:ext cx="2457450" cy="466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08BB0-F574-4379-9F0C-7665BF96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0" y="5190046"/>
            <a:ext cx="3400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34E7-6D26-4B00-B60C-A1B78692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Moje metrike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4B76-EC62-4C6D-A401-6708C70D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GBM Accuracy: 0.7666666666666667</a:t>
            </a:r>
          </a:p>
          <a:p>
            <a:pPr algn="ctr"/>
            <a:r>
              <a:rPr lang="en-US" dirty="0"/>
              <a:t>GBM Precision: 0.7705815628223199</a:t>
            </a:r>
          </a:p>
          <a:p>
            <a:pPr algn="ctr"/>
            <a:r>
              <a:rPr lang="en-US" dirty="0"/>
              <a:t>GBM Recall: 0.7572558601782967</a:t>
            </a:r>
          </a:p>
          <a:p>
            <a:pPr algn="ctr"/>
            <a:r>
              <a:rPr lang="en-US" dirty="0"/>
              <a:t>GBM F1 Score: 0.7634280150909571</a:t>
            </a:r>
          </a:p>
          <a:p>
            <a:pPr algn="ctr"/>
            <a:r>
              <a:rPr lang="en-US" dirty="0"/>
              <a:t>SVM Accuracy: 0.72</a:t>
            </a:r>
          </a:p>
          <a:p>
            <a:pPr algn="ctr"/>
            <a:r>
              <a:rPr lang="en-US" dirty="0"/>
              <a:t>SVM Precision: 0.7200854226688471</a:t>
            </a:r>
          </a:p>
          <a:p>
            <a:pPr algn="ctr"/>
            <a:r>
              <a:rPr lang="en-US" dirty="0"/>
              <a:t>SVM Recall: 0.7113520853644887</a:t>
            </a:r>
          </a:p>
          <a:p>
            <a:pPr algn="ctr"/>
            <a:r>
              <a:rPr lang="en-US" dirty="0"/>
              <a:t>SVM F1 Score: 0.7126385536343358</a:t>
            </a:r>
          </a:p>
        </p:txBody>
      </p:sp>
    </p:spTree>
    <p:extLst>
      <p:ext uri="{BB962C8B-B14F-4D97-AF65-F5344CB8AC3E}">
        <p14:creationId xmlns:p14="http://schemas.microsoft.com/office/powerpoint/2010/main" val="7661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2AEA-E016-47FA-A583-C217D76F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FCNN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2883C5-0A90-46EE-8293-11E5F280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3" y="169863"/>
            <a:ext cx="11820525" cy="6513512"/>
          </a:xfrm>
        </p:spPr>
        <p:txBody>
          <a:bodyPr/>
          <a:lstStyle/>
          <a:p>
            <a:r>
              <a:rPr lang="en-US" b="1" dirty="0" err="1"/>
              <a:t>Potpuno</a:t>
            </a:r>
            <a:r>
              <a:rPr lang="en-US" b="1" dirty="0"/>
              <a:t> </a:t>
            </a:r>
            <a:r>
              <a:rPr lang="en-US" b="1" dirty="0" err="1"/>
              <a:t>povezane</a:t>
            </a:r>
            <a:r>
              <a:rPr lang="en-US" b="1" dirty="0"/>
              <a:t> </a:t>
            </a:r>
            <a:r>
              <a:rPr lang="en-US" b="1" dirty="0" err="1"/>
              <a:t>neuronske</a:t>
            </a:r>
            <a:r>
              <a:rPr lang="en-US" b="1" dirty="0"/>
              <a:t> </a:t>
            </a:r>
            <a:r>
              <a:rPr lang="en-US" b="1" dirty="0" err="1"/>
              <a:t>mreže</a:t>
            </a:r>
            <a:r>
              <a:rPr lang="en-US" b="1" dirty="0"/>
              <a:t> (FCNN)</a:t>
            </a:r>
            <a:r>
              <a:rPr lang="sr-Latn-RS" b="1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tip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koji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dubokom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FCNN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neuron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 </a:t>
            </a:r>
            <a:r>
              <a:rPr lang="en-US" dirty="0" err="1"/>
              <a:t>povezan</a:t>
            </a:r>
            <a:r>
              <a:rPr lang="en-US" dirty="0"/>
              <a:t> je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neuronima</a:t>
            </a:r>
            <a:r>
              <a:rPr lang="en-US" dirty="0"/>
              <a:t> u </a:t>
            </a:r>
            <a:r>
              <a:rPr lang="en-US" dirty="0" err="1"/>
              <a:t>sljedećem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, </a:t>
            </a:r>
            <a:r>
              <a:rPr lang="en-US" dirty="0" err="1"/>
              <a:t>otuda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"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povezane</a:t>
            </a:r>
            <a:r>
              <a:rPr lang="en-US" dirty="0"/>
              <a:t>".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Ulazni</a:t>
            </a:r>
            <a:r>
              <a:rPr lang="en-US" b="1" dirty="0"/>
              <a:t> </a:t>
            </a:r>
            <a:r>
              <a:rPr lang="en-US" b="1" dirty="0" err="1"/>
              <a:t>Sloj</a:t>
            </a:r>
            <a:r>
              <a:rPr lang="en-US" b="1" dirty="0"/>
              <a:t> (Input Layer):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Prima </a:t>
            </a:r>
            <a:r>
              <a:rPr lang="en-US" dirty="0" err="1"/>
              <a:t>ulazne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Slojevi</a:t>
            </a:r>
            <a:r>
              <a:rPr lang="en-US" dirty="0"/>
              <a:t> (Hidden Layers):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izlaznog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neurone</a:t>
            </a:r>
            <a:r>
              <a:rPr lang="en-US" dirty="0"/>
              <a:t> koji </a:t>
            </a:r>
            <a:r>
              <a:rPr lang="en-US" dirty="0" err="1"/>
              <a:t>primaju</a:t>
            </a:r>
            <a:r>
              <a:rPr lang="en-US" dirty="0"/>
              <a:t> </a:t>
            </a:r>
            <a:r>
              <a:rPr lang="en-US" dirty="0" err="1"/>
              <a:t>ulaze</a:t>
            </a:r>
            <a:r>
              <a:rPr lang="en-US" dirty="0"/>
              <a:t>,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aktivacione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Aktivacione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(Rectified Linear Unit), </a:t>
            </a:r>
            <a:r>
              <a:rPr lang="en-US" dirty="0" err="1"/>
              <a:t>sigmoidne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tanh </a:t>
            </a:r>
            <a:r>
              <a:rPr lang="en-US" dirty="0" err="1"/>
              <a:t>koriste</a:t>
            </a:r>
            <a:r>
              <a:rPr lang="en-US" dirty="0"/>
              <a:t> se za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nelinearnosti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(Output Layer):</a:t>
            </a:r>
            <a:endParaRPr lang="sr-Latn-R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konačne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u </a:t>
            </a:r>
            <a:r>
              <a:rPr lang="en-US" dirty="0" err="1"/>
              <a:t>izlaznom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jedan</a:t>
            </a:r>
            <a:r>
              <a:rPr lang="en-US" dirty="0"/>
              <a:t> neuron za </a:t>
            </a:r>
            <a:r>
              <a:rPr lang="en-US" dirty="0" err="1"/>
              <a:t>binarnu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,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za </a:t>
            </a:r>
            <a:r>
              <a:rPr lang="en-US" dirty="0" err="1"/>
              <a:t>višeklasnu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C4-DC06-40BB-B917-B5E9ACC5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DropOut i L2 regularizacija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6162C7-A4F2-4A8B-9751-585BE8DF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88913"/>
            <a:ext cx="11793537" cy="6513512"/>
          </a:xfrm>
        </p:spPr>
        <p:txBody>
          <a:bodyPr/>
          <a:lstStyle/>
          <a:p>
            <a:r>
              <a:rPr lang="en-US" b="1" dirty="0"/>
              <a:t>Dropout</a:t>
            </a:r>
            <a:r>
              <a:rPr lang="en-US" dirty="0"/>
              <a:t> 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regularizacije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treniranju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smanjilo</a:t>
            </a:r>
            <a:r>
              <a:rPr lang="en-US" dirty="0"/>
              <a:t> </a:t>
            </a:r>
            <a:r>
              <a:rPr lang="en-US" dirty="0" err="1"/>
              <a:t>pretreniravanje</a:t>
            </a:r>
            <a:r>
              <a:rPr lang="en-US" dirty="0"/>
              <a:t> (overfitting). Ova </a:t>
            </a:r>
            <a:r>
              <a:rPr lang="en-US" dirty="0" err="1"/>
              <a:t>tehnika</a:t>
            </a:r>
            <a:r>
              <a:rPr lang="en-US" dirty="0"/>
              <a:t> je </a:t>
            </a:r>
            <a:r>
              <a:rPr lang="en-US" dirty="0" err="1"/>
              <a:t>jednostavna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izuzetno</a:t>
            </a:r>
            <a:r>
              <a:rPr lang="en-US" dirty="0"/>
              <a:t> </a:t>
            </a:r>
            <a:r>
              <a:rPr lang="en-US" dirty="0" err="1"/>
              <a:t>efikasna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popularna</a:t>
            </a:r>
            <a:r>
              <a:rPr lang="en-US" dirty="0"/>
              <a:t> u </a:t>
            </a:r>
            <a:r>
              <a:rPr lang="en-US" dirty="0" err="1"/>
              <a:t>dubokom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Dropout </a:t>
            </a:r>
            <a:r>
              <a:rPr lang="en-US" dirty="0" err="1"/>
              <a:t>funkcioniše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nasumično</a:t>
            </a:r>
            <a:r>
              <a:rPr lang="en-US" dirty="0"/>
              <a:t> "</a:t>
            </a:r>
            <a:r>
              <a:rPr lang="en-US" dirty="0" err="1"/>
              <a:t>isključuje</a:t>
            </a:r>
            <a:r>
              <a:rPr lang="en-US" dirty="0"/>
              <a:t>" (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nulu</a:t>
            </a:r>
            <a:r>
              <a:rPr lang="en-US" dirty="0"/>
              <a:t>)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procenat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treniranja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</a:t>
            </a:r>
            <a:r>
              <a:rPr lang="en-US" dirty="0" err="1"/>
              <a:t>iteracije</a:t>
            </a:r>
            <a:r>
              <a:rPr lang="en-US" dirty="0"/>
              <a:t>. Na taj </a:t>
            </a:r>
            <a:r>
              <a:rPr lang="en-US" dirty="0" err="1"/>
              <a:t>način</a:t>
            </a:r>
            <a:r>
              <a:rPr lang="en-US" dirty="0"/>
              <a:t> se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prisiljava</a:t>
            </a:r>
            <a:r>
              <a:rPr lang="en-US" dirty="0"/>
              <a:t> da ne </a:t>
            </a:r>
            <a:r>
              <a:rPr lang="en-US" dirty="0" err="1"/>
              <a:t>postane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zavisna</a:t>
            </a:r>
            <a:r>
              <a:rPr lang="en-US" dirty="0"/>
              <a:t> od </a:t>
            </a:r>
            <a:r>
              <a:rPr lang="en-US" dirty="0" err="1"/>
              <a:t>pojedinačnih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nauči</a:t>
            </a:r>
            <a:r>
              <a:rPr lang="en-US" dirty="0"/>
              <a:t> </a:t>
            </a:r>
            <a:r>
              <a:rPr lang="en-US" dirty="0" err="1"/>
              <a:t>robusnije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/>
              <a:t>L2 </a:t>
            </a:r>
            <a:r>
              <a:rPr lang="en-US" b="1" dirty="0" err="1"/>
              <a:t>regularizacija</a:t>
            </a:r>
            <a:r>
              <a:rPr lang="en-US" dirty="0"/>
              <a:t>, </a:t>
            </a:r>
            <a:r>
              <a:rPr lang="en-US" dirty="0" err="1"/>
              <a:t>poznata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/>
              <a:t>Ridge </a:t>
            </a:r>
            <a:r>
              <a:rPr lang="en-US" b="1" dirty="0" err="1"/>
              <a:t>regularizacija</a:t>
            </a:r>
            <a:r>
              <a:rPr lang="en-US" dirty="0"/>
              <a:t>, je </a:t>
            </a:r>
            <a:r>
              <a:rPr lang="en-US" dirty="0" err="1"/>
              <a:t>tehnika</a:t>
            </a:r>
            <a:r>
              <a:rPr lang="en-US" dirty="0"/>
              <a:t> u </a:t>
            </a:r>
            <a:r>
              <a:rPr lang="en-US" dirty="0" err="1"/>
              <a:t>mašinskom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pretreniravanja</a:t>
            </a:r>
            <a:r>
              <a:rPr lang="en-US" dirty="0"/>
              <a:t> (overfitting) </a:t>
            </a:r>
            <a:r>
              <a:rPr lang="en-US" dirty="0" err="1"/>
              <a:t>modela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kaznu</a:t>
            </a:r>
            <a:r>
              <a:rPr lang="en-US" dirty="0"/>
              <a:t> za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težina</a:t>
            </a:r>
            <a:r>
              <a:rPr lang="en-US" dirty="0"/>
              <a:t> u </a:t>
            </a:r>
            <a:r>
              <a:rPr lang="en-US" dirty="0" err="1"/>
              <a:t>modelu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da se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zadrže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time </a:t>
            </a:r>
            <a:r>
              <a:rPr lang="en-US" dirty="0" err="1"/>
              <a:t>poboljša</a:t>
            </a:r>
            <a:r>
              <a:rPr lang="en-US" dirty="0"/>
              <a:t> </a:t>
            </a:r>
            <a:r>
              <a:rPr lang="en-US" dirty="0" err="1"/>
              <a:t>generalizacija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DD07-6BF2-43A3-BCA4-C3B50FF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CrossEntropyLoss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561C91-04D9-4A39-A781-26C91E83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207963"/>
            <a:ext cx="11698288" cy="6456362"/>
          </a:xfrm>
        </p:spPr>
        <p:txBody>
          <a:bodyPr/>
          <a:lstStyle/>
          <a:p>
            <a:r>
              <a:rPr lang="en-US" b="1" dirty="0" err="1"/>
              <a:t>CrossEntropyLoss</a:t>
            </a:r>
            <a:r>
              <a:rPr lang="en-US" dirty="0"/>
              <a:t> je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klasifikacijskim</a:t>
            </a:r>
            <a:r>
              <a:rPr lang="en-US" dirty="0"/>
              <a:t> </a:t>
            </a:r>
            <a:r>
              <a:rPr lang="en-US" dirty="0" err="1"/>
              <a:t>problemima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za </a:t>
            </a:r>
            <a:r>
              <a:rPr lang="en-US" dirty="0" err="1"/>
              <a:t>zadatke</a:t>
            </a:r>
            <a:r>
              <a:rPr lang="en-US" dirty="0"/>
              <a:t> </a:t>
            </a:r>
            <a:r>
              <a:rPr lang="en-US" dirty="0" err="1"/>
              <a:t>višeklasne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. Cross-Entropy Loss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-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(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etikete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predikcijske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(</a:t>
            </a:r>
            <a:r>
              <a:rPr lang="sr-Latn-RS" dirty="0"/>
              <a:t>vjerovatnoca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).</a:t>
            </a:r>
            <a:endParaRPr lang="sr-Latn-RS" dirty="0"/>
          </a:p>
          <a:p>
            <a:r>
              <a:rPr lang="en-US" dirty="0" err="1"/>
              <a:t>CrossEntropyLoss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kombinuje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negativni</a:t>
            </a:r>
            <a:r>
              <a:rPr lang="en-US" dirty="0"/>
              <a:t> </a:t>
            </a:r>
            <a:r>
              <a:rPr lang="en-US" dirty="0" err="1"/>
              <a:t>logaritamski</a:t>
            </a:r>
            <a:r>
              <a:rPr lang="en-US" dirty="0"/>
              <a:t> </a:t>
            </a:r>
            <a:r>
              <a:rPr lang="en-US" dirty="0" err="1"/>
              <a:t>gubitak</a:t>
            </a:r>
            <a:r>
              <a:rPr lang="en-US" dirty="0"/>
              <a:t> (Negative Log Likelihood Loss).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A90-9A32-473D-8196-C4FF4247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6A78-90D8-4C71-9040-683FCE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4" y="204214"/>
            <a:ext cx="11586329" cy="636626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Projekat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fokusira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osnovu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Cilj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predvidjeti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sposobnost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uredno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servisiraju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obaveze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koristeći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informacijama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klasifikovanje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bankama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minimiziraju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loših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optimizuju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portfolije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3A78-ECBD-49BA-9FAA-B66112F6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97963"/>
            <a:ext cx="11642103" cy="6429080"/>
          </a:xfrm>
        </p:spPr>
        <p:txBody>
          <a:bodyPr/>
          <a:lstStyle/>
          <a:p>
            <a:r>
              <a:rPr lang="en-US" b="1" dirty="0"/>
              <a:t>Adam (short for Adaptive Moment Estimation) </a:t>
            </a:r>
            <a:r>
              <a:rPr lang="en-US" dirty="0"/>
              <a:t>je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optimizatora</a:t>
            </a:r>
            <a:r>
              <a:rPr lang="en-US" dirty="0"/>
              <a:t> koji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treniranju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. </a:t>
            </a:r>
            <a:r>
              <a:rPr lang="en-US" dirty="0" err="1"/>
              <a:t>Kombinuje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RMSProp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Stochastic Gradient Descent with Momentum. Adam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prilagodljive</a:t>
            </a:r>
            <a:r>
              <a:rPr lang="en-US" dirty="0"/>
              <a:t> stope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ga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efikasnim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robusnim</a:t>
            </a:r>
            <a:r>
              <a:rPr lang="en-US" dirty="0"/>
              <a:t>.</a:t>
            </a:r>
            <a:endParaRPr lang="sr-Latn-RS" dirty="0"/>
          </a:p>
          <a:p>
            <a:pPr lvl="1"/>
            <a:r>
              <a:rPr lang="en-US" b="1" dirty="0" err="1"/>
              <a:t>Adaptivno</a:t>
            </a:r>
            <a:r>
              <a:rPr lang="en-US" b="1" dirty="0"/>
              <a:t> </a:t>
            </a:r>
            <a:r>
              <a:rPr lang="en-US" b="1" dirty="0" err="1"/>
              <a:t>Učenje</a:t>
            </a:r>
            <a:r>
              <a:rPr lang="en-US" b="1" dirty="0"/>
              <a:t>:</a:t>
            </a:r>
            <a:r>
              <a:rPr lang="en-US" dirty="0"/>
              <a:t> Adam </a:t>
            </a:r>
            <a:r>
              <a:rPr lang="en-US" dirty="0" err="1"/>
              <a:t>održava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stope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procene</a:t>
            </a:r>
            <a:r>
              <a:rPr lang="en-US" dirty="0"/>
              <a:t> </a:t>
            </a:r>
            <a:r>
              <a:rPr lang="en-US" dirty="0" err="1"/>
              <a:t>gradijenta</a:t>
            </a:r>
            <a:r>
              <a:rPr lang="en-US" dirty="0"/>
              <a:t> (momentum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RMSProp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).</a:t>
            </a:r>
            <a:endParaRPr lang="sr-Latn-RS" dirty="0"/>
          </a:p>
          <a:p>
            <a:pPr lvl="1"/>
            <a:r>
              <a:rPr lang="en-US" b="1" dirty="0"/>
              <a:t>Prva </a:t>
            </a:r>
            <a:r>
              <a:rPr lang="en-US" b="1" dirty="0" err="1"/>
              <a:t>i</a:t>
            </a:r>
            <a:r>
              <a:rPr lang="en-US" b="1" dirty="0"/>
              <a:t> Druga </a:t>
            </a:r>
            <a:r>
              <a:rPr lang="en-US" b="1" dirty="0" err="1"/>
              <a:t>Trenutna</a:t>
            </a:r>
            <a:r>
              <a:rPr lang="en-US" b="1" dirty="0"/>
              <a:t> </a:t>
            </a:r>
            <a:r>
              <a:rPr lang="en-US" b="1" dirty="0" err="1"/>
              <a:t>Procena</a:t>
            </a:r>
            <a:r>
              <a:rPr lang="en-US" b="1" dirty="0"/>
              <a:t>:</a:t>
            </a:r>
            <a:r>
              <a:rPr lang="en-US" dirty="0"/>
              <a:t> Adam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eksponencijalno</a:t>
            </a:r>
            <a:r>
              <a:rPr lang="en-US" dirty="0"/>
              <a:t> </a:t>
            </a:r>
            <a:r>
              <a:rPr lang="en-US" dirty="0" err="1"/>
              <a:t>ponderisane</a:t>
            </a:r>
            <a:r>
              <a:rPr lang="en-US" dirty="0"/>
              <a:t> </a:t>
            </a:r>
            <a:r>
              <a:rPr lang="en-US" dirty="0" err="1"/>
              <a:t>pokretne</a:t>
            </a:r>
            <a:r>
              <a:rPr lang="en-US" dirty="0"/>
              <a:t> </a:t>
            </a:r>
            <a:r>
              <a:rPr lang="en-US" dirty="0" err="1"/>
              <a:t>proseke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trenutka</a:t>
            </a:r>
            <a:r>
              <a:rPr lang="en-US" dirty="0"/>
              <a:t> (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trenutka</a:t>
            </a:r>
            <a:r>
              <a:rPr lang="en-US" dirty="0"/>
              <a:t> (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) </a:t>
            </a:r>
            <a:r>
              <a:rPr lang="en-US" dirty="0" err="1"/>
              <a:t>gradijenta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531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58BD-B22B-4285-9ED8-A033FE32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Problemi neujednačenosti klasa</a:t>
            </a:r>
            <a:br>
              <a:rPr lang="sr-Latn-RS" dirty="0"/>
            </a:br>
            <a:r>
              <a:rPr lang="sr-Latn-RS" sz="3200" dirty="0"/>
              <a:t>Rješenja: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F25B-753D-40AA-BD96-7317B5EB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Smote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Adasyn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err="1"/>
              <a:t>versampling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C0CC-7B7F-4E15-B701-39F42B61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8" y="2115094"/>
            <a:ext cx="4798184" cy="3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61A638-2832-41F4-9E2F-39BF0E62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217488"/>
            <a:ext cx="11709400" cy="643731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SMOTE</a:t>
            </a:r>
            <a:r>
              <a:rPr lang="en-US" sz="2400" dirty="0"/>
              <a:t> (Synthetic Minority Over-sampling Technique) je </a:t>
            </a:r>
            <a:r>
              <a:rPr lang="en-US" sz="2400" dirty="0" err="1"/>
              <a:t>napredna</a:t>
            </a:r>
            <a:r>
              <a:rPr lang="en-US" sz="2400" dirty="0"/>
              <a:t> </a:t>
            </a:r>
            <a:r>
              <a:rPr lang="en-US" sz="2400" dirty="0" err="1"/>
              <a:t>tehnika</a:t>
            </a:r>
            <a:r>
              <a:rPr lang="en-US" sz="2400" dirty="0"/>
              <a:t> za </a:t>
            </a:r>
            <a:r>
              <a:rPr lang="en-US" sz="2400" dirty="0" err="1"/>
              <a:t>rešavanje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neujednačenosti</a:t>
            </a:r>
            <a:r>
              <a:rPr lang="en-US" sz="2400" dirty="0"/>
              <a:t> </a:t>
            </a:r>
            <a:r>
              <a:rPr lang="en-US" sz="2400" dirty="0" err="1"/>
              <a:t>klasa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povećanje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/>
              <a:t>uzoraka</a:t>
            </a:r>
            <a:r>
              <a:rPr lang="en-US" sz="2400" dirty="0"/>
              <a:t> u </a:t>
            </a:r>
            <a:r>
              <a:rPr lang="en-US" sz="2400" dirty="0" err="1"/>
              <a:t>manjinskoj</a:t>
            </a:r>
            <a:r>
              <a:rPr lang="en-US" sz="2400" dirty="0"/>
              <a:t> </a:t>
            </a:r>
            <a:r>
              <a:rPr lang="en-US" sz="2400" dirty="0" err="1"/>
              <a:t>klasi</a:t>
            </a:r>
            <a:r>
              <a:rPr lang="en-US" sz="2400" dirty="0"/>
              <a:t> </a:t>
            </a:r>
            <a:r>
              <a:rPr lang="en-US" sz="2400" dirty="0" err="1"/>
              <a:t>sintetičkim</a:t>
            </a:r>
            <a:r>
              <a:rPr lang="en-US" sz="2400" dirty="0"/>
              <a:t> </a:t>
            </a:r>
            <a:r>
              <a:rPr lang="en-US" sz="2400" dirty="0" err="1"/>
              <a:t>generisanjem</a:t>
            </a:r>
            <a:r>
              <a:rPr lang="en-US" sz="2400" dirty="0"/>
              <a:t> </a:t>
            </a:r>
            <a:r>
              <a:rPr lang="en-US" sz="2400" dirty="0" err="1"/>
              <a:t>novih</a:t>
            </a:r>
            <a:r>
              <a:rPr lang="en-US" sz="2400" dirty="0"/>
              <a:t> </a:t>
            </a:r>
            <a:r>
              <a:rPr lang="en-US" sz="2400" dirty="0" err="1"/>
              <a:t>uzoraka</a:t>
            </a:r>
            <a:r>
              <a:rPr lang="en-US" sz="2400" dirty="0"/>
              <a:t> </a:t>
            </a:r>
            <a:r>
              <a:rPr lang="en-US" sz="2400" dirty="0" err="1"/>
              <a:t>umesto</a:t>
            </a:r>
            <a:r>
              <a:rPr lang="en-US" sz="2400" dirty="0"/>
              <a:t> </a:t>
            </a:r>
            <a:r>
              <a:rPr lang="en-US" sz="2400" dirty="0" err="1"/>
              <a:t>jednostavnog</a:t>
            </a:r>
            <a:r>
              <a:rPr lang="en-US" sz="2400" dirty="0"/>
              <a:t> </a:t>
            </a:r>
            <a:r>
              <a:rPr lang="en-US" sz="2400" dirty="0" err="1"/>
              <a:t>ponavljanja</a:t>
            </a:r>
            <a:r>
              <a:rPr lang="en-US" sz="2400" dirty="0"/>
              <a:t> </a:t>
            </a:r>
            <a:r>
              <a:rPr lang="en-US" sz="2400" dirty="0" err="1"/>
              <a:t>postojećih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Nasumično</a:t>
            </a:r>
            <a:r>
              <a:rPr lang="en-US" dirty="0"/>
              <a:t>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manjinske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Pronalazi</a:t>
            </a:r>
            <a:r>
              <a:rPr lang="en-US" dirty="0"/>
              <a:t> se k </a:t>
            </a:r>
            <a:r>
              <a:rPr lang="en-US" dirty="0" err="1"/>
              <a:t>najbližih</a:t>
            </a:r>
            <a:r>
              <a:rPr lang="en-US" dirty="0"/>
              <a:t> sus</a:t>
            </a:r>
            <a:r>
              <a:rPr lang="sr-Latn-RS" dirty="0"/>
              <a:t>j</a:t>
            </a:r>
            <a:r>
              <a:rPr lang="en-US" dirty="0" err="1"/>
              <a:t>eda</a:t>
            </a:r>
            <a:r>
              <a:rPr lang="en-US" dirty="0"/>
              <a:t> za taj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primer, </a:t>
            </a:r>
            <a:r>
              <a:rPr lang="en-US" dirty="0" err="1"/>
              <a:t>Euklidsku</a:t>
            </a:r>
            <a:r>
              <a:rPr lang="en-US" dirty="0"/>
              <a:t> </a:t>
            </a:r>
            <a:r>
              <a:rPr lang="en-US" dirty="0" err="1"/>
              <a:t>udaljenost</a:t>
            </a:r>
            <a:r>
              <a:rPr lang="en-US" dirty="0"/>
              <a:t>.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odabrani</a:t>
            </a:r>
            <a:r>
              <a:rPr lang="en-US" dirty="0"/>
              <a:t>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generišu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sintetički</a:t>
            </a:r>
            <a:r>
              <a:rPr lang="en-US" dirty="0"/>
              <a:t> </a:t>
            </a:r>
            <a:r>
              <a:rPr lang="en-US" dirty="0" err="1"/>
              <a:t>uzorci</a:t>
            </a:r>
            <a:r>
              <a:rPr lang="en-US" dirty="0"/>
              <a:t> </a:t>
            </a:r>
            <a:r>
              <a:rPr lang="en-US" dirty="0" err="1"/>
              <a:t>interpolacijom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izabranog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od </a:t>
            </a:r>
            <a:r>
              <a:rPr lang="en-US" dirty="0" err="1"/>
              <a:t>njegovih</a:t>
            </a:r>
            <a:r>
              <a:rPr lang="en-US" dirty="0"/>
              <a:t> k </a:t>
            </a:r>
            <a:r>
              <a:rPr lang="en-US" dirty="0" err="1"/>
              <a:t>najbližih</a:t>
            </a:r>
            <a:r>
              <a:rPr lang="en-US" dirty="0"/>
              <a:t> </a:t>
            </a:r>
            <a:r>
              <a:rPr lang="en-US" dirty="0" err="1"/>
              <a:t>suseda</a:t>
            </a:r>
            <a:r>
              <a:rPr lang="en-US" dirty="0"/>
              <a:t>.</a:t>
            </a:r>
            <a:br>
              <a:rPr lang="sr-Latn-RS" dirty="0"/>
            </a:br>
            <a:br>
              <a:rPr lang="sr-Latn-RS" dirty="0"/>
            </a:br>
            <a:r>
              <a:rPr lang="sr-Latn-RS" sz="1100" dirty="0"/>
              <a:t>Epoch 1/40, Loss: 0.9910, Val Loss: 0.7802, Train Acc: 0.5056, Val Acc: 0.6055</a:t>
            </a:r>
          </a:p>
          <a:p>
            <a:pPr marL="457200" lvl="1" indent="0">
              <a:buNone/>
            </a:pPr>
            <a:r>
              <a:rPr lang="sr-Latn-RS" sz="1100" dirty="0"/>
              <a:t>Epoch 2/40, Loss: 0.7379, Val Loss: 0.6454, Train Acc: 0.6541, Val Acc: 0.7136</a:t>
            </a:r>
          </a:p>
          <a:p>
            <a:pPr marL="457200" lvl="1" indent="0">
              <a:buNone/>
            </a:pPr>
            <a:r>
              <a:rPr lang="sr-Latn-RS" sz="1100" dirty="0"/>
              <a:t>Epoch 3/40, Loss: 0.5952, Val Loss: 0.5167, Train Acc: 0.7478, Val Acc: 0.7959</a:t>
            </a:r>
          </a:p>
          <a:p>
            <a:pPr marL="457200" lvl="1" indent="0">
              <a:buNone/>
            </a:pPr>
            <a:r>
              <a:rPr lang="sr-Latn-RS" sz="1100" dirty="0"/>
              <a:t>Epoch 4/40, Loss: 0.5048, Val Loss: 0.4356, Train Acc: 0.7951, Val Acc: 0.8439</a:t>
            </a:r>
          </a:p>
          <a:p>
            <a:pPr marL="457200" lvl="1" indent="0">
              <a:buNone/>
            </a:pPr>
            <a:r>
              <a:rPr lang="sr-Latn-RS" sz="1100" dirty="0"/>
              <a:t>Epoch 5/40, Loss: 0.4266, Val Loss: 0.4007, Train Acc: 0.8409, Val Acc: 0.8456</a:t>
            </a:r>
          </a:p>
          <a:p>
            <a:pPr marL="457200" lvl="1" indent="0">
              <a:buNone/>
            </a:pPr>
            <a:r>
              <a:rPr lang="sr-Latn-RS" sz="1100" dirty="0"/>
              <a:t>Epoch 6/40, Loss: 0.3802, Val Loss: 0.3858, Train Acc: 0.8603, Val Acc: 0.8525</a:t>
            </a:r>
          </a:p>
          <a:p>
            <a:pPr marL="457200" lvl="1" indent="0">
              <a:buNone/>
            </a:pPr>
            <a:r>
              <a:rPr lang="sr-Latn-RS" sz="1100" dirty="0"/>
              <a:t>Epoch 7/40, Loss: 0.3647, Val Loss: 0.3736, Train Acc: 0.8694, Val Acc: 0.8645</a:t>
            </a:r>
          </a:p>
          <a:p>
            <a:pPr marL="457200" lvl="1" indent="0">
              <a:buNone/>
            </a:pPr>
            <a:r>
              <a:rPr lang="sr-Latn-RS" sz="1100" dirty="0"/>
              <a:t>Epoch 8/40, Loss: 0.3272, Val Loss: 0.3480, Train Acc: 0.8781, Val Acc: 0.8731</a:t>
            </a:r>
          </a:p>
          <a:p>
            <a:pPr marL="457200" lvl="1" indent="0">
              <a:buNone/>
            </a:pPr>
            <a:r>
              <a:rPr lang="sr-Latn-RS" sz="1100" dirty="0"/>
              <a:t>Epoch 9/40, Loss: 0.3116, Val Loss: 0.3683, Train Acc: 0.8903, Val Acc: 0.8559</a:t>
            </a:r>
          </a:p>
          <a:p>
            <a:pPr marL="457200" lvl="1" indent="0">
              <a:buNone/>
            </a:pPr>
            <a:r>
              <a:rPr lang="sr-Latn-RS" sz="1100" dirty="0"/>
              <a:t>Epoch 10/40, Loss: 0.2984, Val Loss: 0.3330, Train Acc: 0.9042, Val Acc: 0.8714</a:t>
            </a:r>
          </a:p>
          <a:p>
            <a:pPr marL="457200" lvl="1" indent="0">
              <a:buNone/>
            </a:pPr>
            <a:r>
              <a:rPr lang="sr-Latn-RS" sz="1100" dirty="0"/>
              <a:t>Epoch 11/40, Loss: 0.2820, Val Loss: 0.3402, Train Acc: 0.9091, Val Acc: 0.8748</a:t>
            </a:r>
          </a:p>
          <a:p>
            <a:pPr marL="457200" lvl="1" indent="0">
              <a:buNone/>
            </a:pPr>
            <a:r>
              <a:rPr lang="sr-Latn-RS" sz="1100" dirty="0"/>
              <a:t>Epoch 12/40, Loss: 0.2783, Val Loss: 0.3174, Train Acc: 0.9048,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13/40, Loss: 0.2566, Val Loss: 0.3229, Train Acc: 0.9115,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14/40, Loss: 0.2637, Val Loss: 0.3518, Train Acc: 0.9069, Val Acc: 0.8731</a:t>
            </a:r>
          </a:p>
          <a:p>
            <a:pPr marL="457200" lvl="1" indent="0">
              <a:buNone/>
            </a:pPr>
            <a:r>
              <a:rPr lang="sr-Latn-RS" sz="1100" dirty="0"/>
              <a:t>Epoch 15/40, Loss: 0.2499, Val Loss: 0.3231, Train Acc: 0.9127,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16/40, Loss: 0.2406, Val Loss: 0.3256, Train Acc: 0.9169, Val Acc: 0.8885</a:t>
            </a:r>
          </a:p>
          <a:p>
            <a:pPr marL="457200" lvl="1" indent="0">
              <a:buNone/>
            </a:pPr>
            <a:r>
              <a:rPr lang="sr-Latn-RS" sz="1100" dirty="0"/>
              <a:t>Epoch 17/40, Loss: 0.2269, Val Loss: 0.3147, Train Acc: 0.9230, Val Acc: 0.8937</a:t>
            </a:r>
          </a:p>
          <a:p>
            <a:pPr marL="457200" lvl="1" indent="0">
              <a:buNone/>
            </a:pPr>
            <a:r>
              <a:rPr lang="sr-Latn-RS" sz="1100" dirty="0"/>
              <a:t>Epoch 18/40, Loss: 0.2332, Val Loss: 0.3131, Train Acc: 0.9263, Val Acc: 0.8937</a:t>
            </a:r>
          </a:p>
          <a:p>
            <a:pPr marL="457200" lvl="1" indent="0">
              <a:buNone/>
            </a:pPr>
            <a:r>
              <a:rPr lang="sr-Latn-RS" sz="1100" dirty="0"/>
              <a:t>Epoch 19/40, Loss: 0.2319, Val Loss: 0.3185, Train Acc: 0.9239, Val Acc: 0.8851</a:t>
            </a:r>
          </a:p>
          <a:p>
            <a:pPr marL="457200" lvl="1" indent="0">
              <a:buNone/>
            </a:pPr>
            <a:r>
              <a:rPr lang="sr-Latn-RS" sz="1100" dirty="0"/>
              <a:t>Epoch 20/40, Loss: 0.2109, Val Loss: 0.3133, Train Acc: 0.9373,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21/40, Loss: 0.2073, Val Loss: 0.3258, Train Acc: 0.9339,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22/40, Loss: 0.2249, Val Loss: 0.3272, Train Acc: 0.9294,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23/40, Loss: 0.2264, Val Loss: 0.3455, Train Acc: 0.9279, Val Acc: 0.8714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75A6F-EDD6-40E8-B90C-63CFE654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8483"/>
            <a:ext cx="4323321" cy="2630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D9473-6F3C-4AF9-9A18-35101F99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43" y="4575484"/>
            <a:ext cx="4071434" cy="20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F63-843B-4BCE-AD0B-87C89936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282804"/>
            <a:ext cx="11726944" cy="6334812"/>
          </a:xfrm>
        </p:spPr>
        <p:txBody>
          <a:bodyPr>
            <a:normAutofit/>
          </a:bodyPr>
          <a:lstStyle/>
          <a:p>
            <a:r>
              <a:rPr lang="en-US" dirty="0"/>
              <a:t>ADASYN (Adaptive Synthetic Sampling Approach for Imbalanced Learning) je </a:t>
            </a:r>
            <a:r>
              <a:rPr lang="en-US" dirty="0" err="1"/>
              <a:t>napredna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za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neujednačenosti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SMOTE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fokusom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sintetičkih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za one </a:t>
            </a:r>
            <a:r>
              <a:rPr lang="en-US" dirty="0" err="1"/>
              <a:t>uzorke</a:t>
            </a:r>
            <a:r>
              <a:rPr lang="en-US" dirty="0"/>
              <a:t> </a:t>
            </a:r>
            <a:r>
              <a:rPr lang="en-US" dirty="0" err="1"/>
              <a:t>manjinske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teže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r>
              <a:rPr lang="en-US" sz="1400" dirty="0"/>
              <a:t>Epoch 30/40, Loss: 0.1820, Val Loss: 0.2965, Train Acc: 0.9448, Val Acc: 0.8985</a:t>
            </a:r>
          </a:p>
          <a:p>
            <a:pPr marL="0" indent="0">
              <a:buNone/>
            </a:pPr>
            <a:r>
              <a:rPr lang="en-US" sz="1400" dirty="0"/>
              <a:t>Epoch 31/40, Loss: 0.1753, Val Loss: 0.3130, Train Acc: 0.9454, Val Acc: 0.8902</a:t>
            </a:r>
          </a:p>
          <a:p>
            <a:pPr marL="0" indent="0">
              <a:buNone/>
            </a:pPr>
            <a:r>
              <a:rPr lang="en-US" sz="1400" dirty="0"/>
              <a:t>Epoch 32/40, Loss: 0.1945, Val Loss: 0.2853, Train Acc: 0.9427, Val Acc: 0.9018</a:t>
            </a:r>
          </a:p>
          <a:p>
            <a:pPr marL="0" indent="0">
              <a:buNone/>
            </a:pPr>
            <a:r>
              <a:rPr lang="en-US" sz="1400" dirty="0"/>
              <a:t>Epoch 33/40, Loss: 0.1806, Val Loss: 0.3044, Train Acc: 0.9498, Val Acc: 0.8968</a:t>
            </a:r>
          </a:p>
          <a:p>
            <a:pPr marL="0" indent="0">
              <a:buNone/>
            </a:pPr>
            <a:r>
              <a:rPr lang="en-US" sz="1400" dirty="0"/>
              <a:t>Epoch 34/40, Loss: 0.1769, Val Loss: 0.2946, Train Acc: 0.9489, Val Acc: 0.9052</a:t>
            </a:r>
          </a:p>
          <a:p>
            <a:pPr marL="0" indent="0">
              <a:buNone/>
            </a:pPr>
            <a:r>
              <a:rPr lang="en-US" sz="1400" dirty="0"/>
              <a:t>Epoch 35/40, Loss: 0.1835, Val Loss: 0.3095, Train Acc: 0.9415, Val Acc: 0.9018</a:t>
            </a:r>
          </a:p>
          <a:p>
            <a:pPr marL="0" indent="0">
              <a:buNone/>
            </a:pPr>
            <a:r>
              <a:rPr lang="en-US" sz="1400" dirty="0"/>
              <a:t>Epoch 36/40, Loss: 0.1798, Val Loss: 0.3096, Train Acc: 0.9430, Val Acc: 0.8985</a:t>
            </a:r>
          </a:p>
          <a:p>
            <a:pPr marL="0" indent="0">
              <a:buNone/>
            </a:pPr>
            <a:r>
              <a:rPr lang="en-US" sz="1400" dirty="0"/>
              <a:t>Epoch 37/40, Loss: 0.1764, Val Loss: 0.2836, Train Acc: 0.9486, Val Acc: 0.9052</a:t>
            </a:r>
          </a:p>
          <a:p>
            <a:pPr marL="0" indent="0">
              <a:buNone/>
            </a:pPr>
            <a:r>
              <a:rPr lang="en-US" sz="1400" dirty="0"/>
              <a:t>Epoch 38/40, Loss: 0.1698, Val Loss: 0.3069, Train Acc: 0.9495, Val Acc: 0.8968</a:t>
            </a:r>
          </a:p>
          <a:p>
            <a:pPr marL="0" indent="0">
              <a:buNone/>
            </a:pPr>
            <a:r>
              <a:rPr lang="en-US" sz="1400" dirty="0"/>
              <a:t>Epoch 39/40, Loss: 0.1901, Val Loss: 0.3002, Train Acc: 0.9389, Val Acc: 0.8985</a:t>
            </a:r>
          </a:p>
          <a:p>
            <a:pPr marL="0" indent="0">
              <a:buNone/>
            </a:pPr>
            <a:r>
              <a:rPr lang="en-US" sz="1400" dirty="0"/>
              <a:t>Epoch 40/40, Loss: 0.1685, Val Loss: 0.3433, Train Acc: 0.9492, Val Acc: 0.8918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5D181-46D3-46D1-8207-56DF277F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20" y="1923068"/>
            <a:ext cx="4047241" cy="245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A889-F7F1-45F7-BBD7-97192E0D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20" y="4545238"/>
            <a:ext cx="4235777" cy="19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3F4B8-87DB-4461-85C3-ED59E858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254000"/>
            <a:ext cx="11623675" cy="634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Oversampling</a:t>
            </a:r>
            <a:r>
              <a:rPr lang="en-US" dirty="0"/>
              <a:t> (</a:t>
            </a:r>
            <a:r>
              <a:rPr lang="en-US" dirty="0" err="1"/>
              <a:t>prekomerno</a:t>
            </a:r>
            <a:r>
              <a:rPr lang="en-US" dirty="0"/>
              <a:t> </a:t>
            </a:r>
            <a:r>
              <a:rPr lang="en-US" dirty="0" err="1"/>
              <a:t>uzorkovanje</a:t>
            </a:r>
            <a:r>
              <a:rPr lang="en-US" dirty="0"/>
              <a:t>) je </a:t>
            </a:r>
            <a:r>
              <a:rPr lang="en-US" dirty="0" err="1"/>
              <a:t>tehnika</a:t>
            </a:r>
            <a:r>
              <a:rPr lang="en-US" dirty="0"/>
              <a:t> za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neujednačenosti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manjinskih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postigla</a:t>
            </a:r>
            <a:r>
              <a:rPr lang="en-US" dirty="0"/>
              <a:t> </a:t>
            </a:r>
            <a:r>
              <a:rPr lang="en-US" dirty="0" err="1"/>
              <a:t>ravnoteža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</a:t>
            </a:r>
            <a:br>
              <a:rPr lang="sr-Latn-RS" dirty="0"/>
            </a:br>
            <a:br>
              <a:rPr lang="sr-Latn-RS" dirty="0"/>
            </a:br>
            <a:r>
              <a:rPr lang="sr-Latn-RS" sz="1100" dirty="0"/>
              <a:t>Epoch 1/40, Loss: 1.0917, Val Loss: 1.0718, Train Acc: 0.4179, Val Acc: 0.6486</a:t>
            </a:r>
          </a:p>
          <a:p>
            <a:pPr marL="0" indent="0">
              <a:buNone/>
            </a:pPr>
            <a:r>
              <a:rPr lang="sr-Latn-RS" sz="1100" dirty="0"/>
              <a:t>Epoch 2/40, Loss: 1.0137, Val Loss: 0.8476, Train Acc: 0.5726, Val Acc: 0.6126</a:t>
            </a:r>
          </a:p>
          <a:p>
            <a:pPr marL="0" indent="0">
              <a:buNone/>
            </a:pPr>
            <a:r>
              <a:rPr lang="sr-Latn-RS" sz="1100" dirty="0"/>
              <a:t>Epoch 3/40, Loss: 0.8210, Val Loss: 0.7305, Train Acc: 0.6332, Val Acc: 0.6847</a:t>
            </a:r>
          </a:p>
          <a:p>
            <a:pPr marL="0" indent="0">
              <a:buNone/>
            </a:pPr>
            <a:r>
              <a:rPr lang="sr-Latn-RS" sz="1100" dirty="0"/>
              <a:t>Epoch 4/40, Loss: 0.6923, Val Loss: 0.6008, Train Acc: 0.7265, Val Acc: 0.7928</a:t>
            </a:r>
          </a:p>
          <a:p>
            <a:pPr marL="0" indent="0">
              <a:buNone/>
            </a:pPr>
            <a:r>
              <a:rPr lang="sr-Latn-RS" sz="1100" dirty="0"/>
              <a:t>Epoch 5/40, Loss: 0.5373, Val Loss: 0.4968, Train Acc: 0.8062, Val Acc: 0.8108</a:t>
            </a:r>
          </a:p>
          <a:p>
            <a:pPr marL="0" indent="0">
              <a:buNone/>
            </a:pPr>
            <a:r>
              <a:rPr lang="sr-Latn-RS" sz="1100" dirty="0"/>
              <a:t>Epoch 6/40, Loss: 0.4234, Val Loss: 0.3608, Train Acc: 0.8541, Val Acc: 0.8829</a:t>
            </a:r>
          </a:p>
          <a:p>
            <a:pPr marL="0" indent="0">
              <a:buNone/>
            </a:pPr>
            <a:r>
              <a:rPr lang="sr-Latn-RS" sz="1100" dirty="0"/>
              <a:t>Epoch 7/40, Loss: 0.3220, Val Loss: 0.3506, Train Acc: 0.9043, Val Acc: 0.8964</a:t>
            </a:r>
          </a:p>
          <a:p>
            <a:pPr marL="0" indent="0">
              <a:buNone/>
            </a:pPr>
            <a:r>
              <a:rPr lang="sr-Latn-RS" sz="1100" dirty="0"/>
              <a:t>Epoch 8/40, Loss: 0.2703, Val Loss: 0.3603, Train Acc: 0.9147, Val Acc: 0.8784</a:t>
            </a:r>
          </a:p>
          <a:p>
            <a:pPr marL="0" indent="0">
              <a:buNone/>
            </a:pPr>
            <a:r>
              <a:rPr lang="sr-Latn-RS" sz="1100" dirty="0"/>
              <a:t>Epoch 9/40, Loss: 0.2168, Val Loss: 0.3443, Train Acc: 0.9394, Val Acc: 0.9009</a:t>
            </a:r>
          </a:p>
          <a:p>
            <a:pPr marL="0" indent="0">
              <a:buNone/>
            </a:pPr>
            <a:r>
              <a:rPr lang="sr-Latn-RS" sz="1100" dirty="0"/>
              <a:t>Epoch 10/40, Loss: 0.1961, Val Loss: 0.3129, Train Acc: 0.9442, Val Acc: 0.9009</a:t>
            </a:r>
          </a:p>
          <a:p>
            <a:pPr marL="0" indent="0">
              <a:buNone/>
            </a:pPr>
            <a:r>
              <a:rPr lang="sr-Latn-RS" sz="1100" dirty="0"/>
              <a:t>Epoch 11/40, Loss: 0.2014, Val Loss: 0.3757, Train Acc: 0.9418, Val Acc: 0.9009</a:t>
            </a:r>
          </a:p>
          <a:p>
            <a:pPr marL="0" indent="0">
              <a:buNone/>
            </a:pPr>
            <a:r>
              <a:rPr lang="sr-Latn-RS" sz="1100" dirty="0"/>
              <a:t>Epoch 12/40, Loss: 0.1834, Val Loss: 0.3443, Train Acc: 0.9530, Val Acc: 0.9009</a:t>
            </a:r>
          </a:p>
          <a:p>
            <a:pPr marL="0" indent="0">
              <a:buNone/>
            </a:pPr>
            <a:r>
              <a:rPr lang="sr-Latn-RS" sz="1100" dirty="0"/>
              <a:t>Epoch 13/40, Loss: 0.1593, Val Loss: 0.3357, Train Acc: 0.9569, Val Acc: 0.9099</a:t>
            </a:r>
          </a:p>
          <a:p>
            <a:pPr marL="0" indent="0">
              <a:buNone/>
            </a:pPr>
            <a:r>
              <a:rPr lang="sr-Latn-RS" sz="1100" dirty="0"/>
              <a:t>Epoch 14/40, Loss: 0.1454, Val Loss: 0.3819, Train Acc: 0.9665, Val Acc: 0.8784</a:t>
            </a:r>
          </a:p>
          <a:p>
            <a:pPr marL="0" indent="0">
              <a:buNone/>
            </a:pPr>
            <a:r>
              <a:rPr lang="sr-Latn-RS" sz="1100" dirty="0"/>
              <a:t>Epoch 15/40, Loss: 0.1505, Val Loss: 0.3277, Train Acc: 0.9545, Val Acc: 0.9099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52201-7B12-48E5-90CE-EBAB1509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8289"/>
            <a:ext cx="4440498" cy="2679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E3DBB-0830-42FB-96B3-66766B10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374576"/>
            <a:ext cx="4044099" cy="20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7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0079-A746-4F03-9E41-5D9DE36F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Relu u kombinaciji sa SoftMax funkcijom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D501-C33F-469C-A6A9-A05FCA9B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15126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Epoch 15/40, Loss: 0.7643, Val Loss: 0.8027, Train Acc: 0.8270, Val Acc: 0.7613</a:t>
            </a:r>
          </a:p>
          <a:p>
            <a:pPr marL="0" indent="0">
              <a:buNone/>
            </a:pPr>
            <a:r>
              <a:rPr lang="en-US" sz="1400" dirty="0"/>
              <a:t>Epoch 16/40, Loss: 0.7679, Val Loss: 0.7836, Train Acc: 0.8126, Val Acc: 0.7883</a:t>
            </a:r>
          </a:p>
          <a:p>
            <a:pPr marL="0" indent="0">
              <a:buNone/>
            </a:pPr>
            <a:r>
              <a:rPr lang="en-US" sz="1400" dirty="0"/>
              <a:t>Epoch 17/40, Loss: 0.7525, Val Loss: 0.7771, Train Acc: 0.8429, Val Acc: 0.7973</a:t>
            </a:r>
          </a:p>
          <a:p>
            <a:pPr marL="0" indent="0">
              <a:buNone/>
            </a:pPr>
            <a:r>
              <a:rPr lang="en-US" sz="1400" dirty="0"/>
              <a:t>Epoch 18/40, Loss: 0.7414, Val Loss: 0.7619, Train Acc: 0.8573, Val Acc: 0.8153</a:t>
            </a:r>
          </a:p>
          <a:p>
            <a:pPr marL="0" indent="0">
              <a:buNone/>
            </a:pPr>
            <a:r>
              <a:rPr lang="en-US" sz="1400" dirty="0"/>
              <a:t>Epoch 19/40, Loss: 0.7435, Val Loss: 0.7704, Train Acc: 0.8469, Val Acc: 0.7883</a:t>
            </a:r>
          </a:p>
          <a:p>
            <a:pPr marL="0" indent="0">
              <a:buNone/>
            </a:pPr>
            <a:r>
              <a:rPr lang="en-US" sz="1400" dirty="0"/>
              <a:t>Epoch 20/40, Loss: 0.7402, Val Loss: 0.7736, Train Acc: 0.8517, Val Acc: 0.7973</a:t>
            </a:r>
          </a:p>
          <a:p>
            <a:pPr marL="0" indent="0">
              <a:buNone/>
            </a:pPr>
            <a:r>
              <a:rPr lang="en-US" sz="1400" dirty="0"/>
              <a:t>Epoch 21/40, Loss: 0.7359, Val Loss: 0.7789, Train Acc: 0.8525, Val Acc: 0.8018</a:t>
            </a:r>
          </a:p>
          <a:p>
            <a:pPr marL="0" indent="0">
              <a:buNone/>
            </a:pPr>
            <a:r>
              <a:rPr lang="en-US" sz="1400" dirty="0"/>
              <a:t>Epoch 22/40, Loss: 0.7293, Val Loss: 0.7757, Train Acc: 0.8636, Val Acc: 0.8018</a:t>
            </a:r>
          </a:p>
          <a:p>
            <a:pPr marL="0" indent="0">
              <a:buNone/>
            </a:pPr>
            <a:r>
              <a:rPr lang="en-US" sz="1400" dirty="0"/>
              <a:t>Epoch 23/40, Loss: 0.7256, Val Loss: 0.7757, Train Acc: 0.8636, Val Acc: 0.7793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CDC5-D7EC-42BC-ABBE-6769E72A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67" y="1512618"/>
            <a:ext cx="4129090" cy="248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6B9FE-22F1-4B19-BFC5-2E10BE70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67" y="4241602"/>
            <a:ext cx="4651803" cy="22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2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3A58-721C-4BE7-93F5-C63DEF66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A14-EA54-4F70-8DAC-165B2217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Kroz</a:t>
            </a:r>
            <a:r>
              <a:rPr lang="en-US" dirty="0"/>
              <a:t> </a:t>
            </a:r>
            <a:r>
              <a:rPr lang="sr-Latn-RS" dirty="0"/>
              <a:t>ovaj </a:t>
            </a:r>
            <a:r>
              <a:rPr lang="en-US" dirty="0" err="1"/>
              <a:t>projekat</a:t>
            </a:r>
            <a:r>
              <a:rPr lang="en-US" dirty="0"/>
              <a:t>, </a:t>
            </a:r>
            <a:r>
              <a:rPr lang="en-US" dirty="0" err="1"/>
              <a:t>razvio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duboku</a:t>
            </a:r>
            <a:r>
              <a:rPr lang="en-US" dirty="0"/>
              <a:t> </a:t>
            </a:r>
            <a:r>
              <a:rPr lang="en-US" dirty="0" err="1"/>
              <a:t>zahvalnost</a:t>
            </a:r>
            <a:r>
              <a:rPr lang="en-US" dirty="0"/>
              <a:t> za oblast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bio je </a:t>
            </a:r>
            <a:r>
              <a:rPr lang="sr-Latn-RS" dirty="0"/>
              <a:t>zanimljiv</a:t>
            </a:r>
            <a:r>
              <a:rPr lang="en-US" dirty="0"/>
              <a:t>, </a:t>
            </a:r>
            <a:r>
              <a:rPr lang="en-US" dirty="0" err="1"/>
              <a:t>uprkos</a:t>
            </a:r>
            <a:r>
              <a:rPr lang="en-US" dirty="0"/>
              <a:t> </a:t>
            </a:r>
            <a:r>
              <a:rPr lang="en-US" dirty="0" err="1"/>
              <a:t>izazovima</a:t>
            </a:r>
            <a:r>
              <a:rPr lang="en-US" dirty="0"/>
              <a:t> </a:t>
            </a:r>
            <a:r>
              <a:rPr lang="en-US" dirty="0" err="1"/>
              <a:t>vezanim</a:t>
            </a:r>
            <a:r>
              <a:rPr lang="en-US" dirty="0"/>
              <a:t> za </a:t>
            </a:r>
            <a:r>
              <a:rPr lang="en-US" dirty="0" err="1"/>
              <a:t>pribavljanje</a:t>
            </a:r>
            <a:r>
              <a:rPr lang="en-US" dirty="0"/>
              <a:t> </a:t>
            </a:r>
            <a:r>
              <a:rPr lang="en-US" dirty="0" err="1"/>
              <a:t>kvalitetnih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/>
              <a:t>Ovo </a:t>
            </a:r>
            <a:r>
              <a:rPr lang="en-US" dirty="0" err="1"/>
              <a:t>iskustvo</a:t>
            </a:r>
            <a:r>
              <a:rPr lang="en-US" dirty="0"/>
              <a:t> ne </a:t>
            </a:r>
            <a:r>
              <a:rPr lang="en-US" dirty="0" err="1"/>
              <a:t>samo</a:t>
            </a:r>
            <a:r>
              <a:rPr lang="en-US" dirty="0"/>
              <a:t> da je </a:t>
            </a:r>
            <a:r>
              <a:rPr lang="en-US" dirty="0" err="1"/>
              <a:t>unapredilo</a:t>
            </a:r>
            <a:r>
              <a:rPr lang="en-US" dirty="0"/>
              <a:t> 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tehničke</a:t>
            </a:r>
            <a:r>
              <a:rPr lang="en-US" dirty="0"/>
              <a:t> v</a:t>
            </a:r>
            <a:r>
              <a:rPr lang="sr-Latn-RS" dirty="0"/>
              <a:t>j</a:t>
            </a:r>
            <a:r>
              <a:rPr lang="en-US" dirty="0" err="1"/>
              <a:t>eštine</a:t>
            </a:r>
            <a:r>
              <a:rPr lang="en-US" dirty="0"/>
              <a:t>, </a:t>
            </a:r>
            <a:r>
              <a:rPr lang="en-US" dirty="0" err="1"/>
              <a:t>već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zapalilo</a:t>
            </a:r>
            <a:r>
              <a:rPr lang="en-US" dirty="0"/>
              <a:t> </a:t>
            </a:r>
            <a:r>
              <a:rPr lang="en-US" dirty="0" err="1"/>
              <a:t>strast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nauci</a:t>
            </a:r>
            <a:r>
              <a:rPr lang="en-US" dirty="0"/>
              <a:t> o </a:t>
            </a:r>
            <a:r>
              <a:rPr lang="en-US" dirty="0" err="1"/>
              <a:t>podacima</a:t>
            </a:r>
            <a:r>
              <a:rPr lang="en-US" dirty="0"/>
              <a:t>. </a:t>
            </a:r>
            <a:r>
              <a:rPr lang="en-US" dirty="0" err="1"/>
              <a:t>Istraživanje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pronalaženje</a:t>
            </a:r>
            <a:r>
              <a:rPr lang="en-US" dirty="0"/>
              <a:t> </a:t>
            </a:r>
            <a:r>
              <a:rPr lang="en-US" dirty="0" err="1"/>
              <a:t>uvida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mi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zadovoljstvo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motivišu</a:t>
            </a:r>
            <a:r>
              <a:rPr lang="en-US" dirty="0"/>
              <a:t> me da se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razvijam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7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BB7-8F81-461D-B56B-45CE2836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5BFC-3A1D-4031-9C5D-55A85179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https://web.mit.edu/6.034/wwwbob/svm-notes-long-08.pdf</a:t>
            </a:r>
            <a:endParaRPr lang="sr-Latn-RS" dirty="0"/>
          </a:p>
          <a:p>
            <a:r>
              <a:rPr lang="en-US" dirty="0">
                <a:hlinkClick r:id="rId3"/>
              </a:rPr>
              <a:t>https://borisburkov.net/2023-12-31-1/</a:t>
            </a:r>
            <a:endParaRPr lang="sr-Latn-RS" dirty="0"/>
          </a:p>
          <a:p>
            <a:r>
              <a:rPr lang="en-US" dirty="0">
                <a:hlinkClick r:id="rId4"/>
              </a:rPr>
              <a:t>https://www.youtube.com/watch?v=VMj-3S1tku0</a:t>
            </a:r>
            <a:endParaRPr lang="sr-Latn-RS" dirty="0"/>
          </a:p>
          <a:p>
            <a:r>
              <a:rPr lang="en-US" dirty="0">
                <a:hlinkClick r:id="rId5"/>
              </a:rPr>
              <a:t>https://www.learnpytorch.io/02_pytorch_classification/</a:t>
            </a:r>
            <a:endParaRPr lang="sr-Latn-RS" dirty="0"/>
          </a:p>
          <a:p>
            <a:r>
              <a:rPr lang="en-US" dirty="0">
                <a:hlinkClick r:id="rId6"/>
              </a:rPr>
              <a:t>https://www.youtube.com/watch?v=Z_ikDlimN6A</a:t>
            </a:r>
            <a:endParaRPr lang="sr-Latn-RS" dirty="0"/>
          </a:p>
          <a:p>
            <a:r>
              <a:rPr lang="sr-Latn-RS"/>
              <a:t>https://pytorch.org/docs/stable/index.html</a:t>
            </a:r>
            <a:br>
              <a:rPr lang="sr-Latn-R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A4A-FAAC-4A63-A036-FFDC64A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razvoja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9159-FB41-4225-825C-CEDB868A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60256"/>
            <a:ext cx="11670383" cy="6466787"/>
          </a:xfrm>
        </p:spPr>
        <p:txBody>
          <a:bodyPr anchor="ctr"/>
          <a:lstStyle/>
          <a:p>
            <a:pPr algn="ctr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ključna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ekonomsku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stabilnost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donose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informisane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odluke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smanjuju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podržavaju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inkluziju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Dobro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implementirani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modeli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pomažu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povećanju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dostupnosti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solventne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istovremeno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štite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potencijalnih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gubitaka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1962-D9A0-4B2D-B44D-4E542F67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610DE4E-0F8E-4912-8ADA-4ECD5FAC4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140" y="353695"/>
            <a:ext cx="113575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(Starost)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Starost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identifikacioni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obično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verifikaciju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Zanimanje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Status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zaposlenja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pružajući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njihovu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finansijsku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stabilnost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Annual_Income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Monthly_Inhand_Salary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ruci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Num_Bank_Accounts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Num_Credit_Card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Interest_Rate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primenjuje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Num_of_Loan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Delay_from_due_date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datuma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dospeća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Prosečan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Num_of_Delayed_Payment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Changed_Credit_Limit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promjenjen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Num_Credit_Inquiries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napravio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Credit_Mix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različitih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Outstanding_Debt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Credit_Utilization_Ratio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Payment_of_Min_Amount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 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Total_EMI_per_month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Amount_invested_monthly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Payment_Behaviour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Monthly_Balance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270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BEBF0D-BD85-436B-9439-8AB3B129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9"/>
            <a:ext cx="10515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promjenljiva</a:t>
            </a:r>
            <a:r>
              <a:rPr lang="en-US" dirty="0"/>
              <a:t> je </a:t>
            </a:r>
            <a:r>
              <a:rPr lang="en-US" b="1" dirty="0" err="1"/>
              <a:t>Credit_Score</a:t>
            </a:r>
            <a:r>
              <a:rPr lang="en-US" b="1" dirty="0"/>
              <a:t> (</a:t>
            </a:r>
            <a:r>
              <a:rPr lang="en-US" b="1" dirty="0" err="1"/>
              <a:t>Kreditni</a:t>
            </a:r>
            <a:r>
              <a:rPr lang="en-US" b="1" dirty="0"/>
              <a:t> </a:t>
            </a:r>
            <a:r>
              <a:rPr lang="en-US" b="1" dirty="0" err="1"/>
              <a:t>skor</a:t>
            </a:r>
            <a:r>
              <a:rPr lang="en-US" b="1" dirty="0"/>
              <a:t>)</a:t>
            </a:r>
            <a:r>
              <a:rPr lang="en-US" dirty="0"/>
              <a:t>, koji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tri </a:t>
            </a:r>
            <a:r>
              <a:rPr lang="en-US" dirty="0" err="1"/>
              <a:t>vrijednosti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Loš</a:t>
            </a:r>
            <a:r>
              <a:rPr lang="en-US" dirty="0"/>
              <a:t> (Poor)</a:t>
            </a:r>
          </a:p>
          <a:p>
            <a:pPr lvl="1"/>
            <a:r>
              <a:rPr lang="en-US" dirty="0"/>
              <a:t>1: </a:t>
            </a:r>
            <a:r>
              <a:rPr lang="en-US" dirty="0" err="1"/>
              <a:t>Standardan</a:t>
            </a:r>
            <a:r>
              <a:rPr lang="en-US" dirty="0"/>
              <a:t> (Standard)</a:t>
            </a:r>
          </a:p>
          <a:p>
            <a:pPr lvl="1"/>
            <a:r>
              <a:rPr lang="en-US" dirty="0"/>
              <a:t>2: </a:t>
            </a:r>
            <a:r>
              <a:rPr lang="en-US" dirty="0" err="1"/>
              <a:t>Dobar</a:t>
            </a:r>
            <a:r>
              <a:rPr lang="en-US" dirty="0"/>
              <a:t> (Good)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E62A-33E2-4D5D-8611-F6AFC383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" y="94268"/>
            <a:ext cx="11924906" cy="66836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Razvoj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3186</Words>
  <Application>Microsoft Office PowerPoint</Application>
  <PresentationFormat>Widescreen</PresentationFormat>
  <Paragraphs>176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Klasifikacija kreditno skora</vt:lpstr>
      <vt:lpstr>Definicija problema</vt:lpstr>
      <vt:lpstr>PowerPoint Presentation</vt:lpstr>
      <vt:lpstr>Motiv razvoja</vt:lpstr>
      <vt:lpstr>PowerPoint Presentation</vt:lpstr>
      <vt:lpstr>Skup podataka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Metrike</vt:lpstr>
      <vt:lpstr>PowerPoint Presentation</vt:lpstr>
      <vt:lpstr>Moje metrike</vt:lpstr>
      <vt:lpstr>FCNN</vt:lpstr>
      <vt:lpstr>PowerPoint Presentation</vt:lpstr>
      <vt:lpstr>DropOut i L2 regularizacija</vt:lpstr>
      <vt:lpstr>PowerPoint Presentation</vt:lpstr>
      <vt:lpstr>CrossEntropyLoss</vt:lpstr>
      <vt:lpstr>PowerPoint Presentation</vt:lpstr>
      <vt:lpstr>Adam</vt:lpstr>
      <vt:lpstr>PowerPoint Presentation</vt:lpstr>
      <vt:lpstr>Problemi neujednačenosti klasa Rješenja:</vt:lpstr>
      <vt:lpstr>PowerPoint Presentation</vt:lpstr>
      <vt:lpstr>PowerPoint Presentation</vt:lpstr>
      <vt:lpstr>PowerPoint Presentation</vt:lpstr>
      <vt:lpstr>Relu u kombinaciji sa SoftMax funkcijom</vt:lpstr>
      <vt:lpstr>PowerPoint Presentation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kreditno skora</dc:title>
  <dc:creator>Nikola Pejanovic</dc:creator>
  <cp:lastModifiedBy>Nikola Pejanovic</cp:lastModifiedBy>
  <cp:revision>23</cp:revision>
  <dcterms:created xsi:type="dcterms:W3CDTF">2024-07-03T09:06:11Z</dcterms:created>
  <dcterms:modified xsi:type="dcterms:W3CDTF">2024-07-03T21:26:21Z</dcterms:modified>
</cp:coreProperties>
</file>