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0972800"/>
  <p:notesSz cx="9144000" cy="6858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94" autoAdjust="0"/>
    <p:restoredTop sz="94640" autoAdjust="0"/>
  </p:normalViewPr>
  <p:slideViewPr>
    <p:cSldViewPr>
      <p:cViewPr varScale="1">
        <p:scale>
          <a:sx n="46" d="100"/>
          <a:sy n="46" d="100"/>
        </p:scale>
        <p:origin x="-1518" y="-144"/>
      </p:cViewPr>
      <p:guideLst>
        <p:guide orient="horz" pos="345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0100" y="2194560"/>
            <a:ext cx="11777472" cy="2926080"/>
          </a:xfrm>
          <a:ln>
            <a:noFill/>
          </a:ln>
        </p:spPr>
        <p:txBody>
          <a:bodyPr vert="horz" tIns="0" rIns="2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0100" y="5165658"/>
            <a:ext cx="11782044" cy="2804160"/>
          </a:xfrm>
        </p:spPr>
        <p:txBody>
          <a:bodyPr lIns="0" rIns="28215"/>
          <a:lstStyle>
            <a:lvl1pPr marL="0" marR="70537" indent="0" algn="r">
              <a:buNone/>
              <a:defRPr>
                <a:solidFill>
                  <a:schemeClr val="tx1"/>
                </a:solidFill>
              </a:defRPr>
            </a:lvl1pPr>
            <a:lvl2pPr marL="705368" indent="0" algn="ctr">
              <a:buNone/>
            </a:lvl2pPr>
            <a:lvl3pPr marL="1410736" indent="0" algn="ctr">
              <a:buNone/>
            </a:lvl3pPr>
            <a:lvl4pPr marL="2116104" indent="0" algn="ctr">
              <a:buNone/>
            </a:lvl4pPr>
            <a:lvl5pPr marL="2821473" indent="0" algn="ctr">
              <a:buNone/>
            </a:lvl5pPr>
            <a:lvl6pPr marL="3526841" indent="0" algn="ctr">
              <a:buNone/>
            </a:lvl6pPr>
            <a:lvl7pPr marL="4232209" indent="0" algn="ctr">
              <a:buNone/>
            </a:lvl7pPr>
            <a:lvl8pPr marL="4937577" indent="0" algn="ctr">
              <a:buNone/>
            </a:lvl8pPr>
            <a:lvl9pPr marL="56429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1463042"/>
            <a:ext cx="3086100" cy="833882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63042"/>
            <a:ext cx="9029700" cy="833882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2106777"/>
            <a:ext cx="11658600" cy="217993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528" y="4327463"/>
            <a:ext cx="11658600" cy="2415539"/>
          </a:xfrm>
        </p:spPr>
        <p:txBody>
          <a:bodyPr lIns="70537" rIns="70537" anchor="t"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6541"/>
            <a:ext cx="12344400" cy="1828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72136"/>
            <a:ext cx="6057900" cy="7095744"/>
          </a:xfrm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3072136"/>
            <a:ext cx="6057900" cy="7095744"/>
          </a:xfrm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6541"/>
            <a:ext cx="12344400" cy="1828800"/>
          </a:xfrm>
        </p:spPr>
        <p:txBody>
          <a:bodyPr tIns="7053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68397"/>
            <a:ext cx="6060282" cy="1054963"/>
          </a:xfrm>
        </p:spPr>
        <p:txBody>
          <a:bodyPr lIns="70537" tIns="0" rIns="70537" bIns="0" anchor="ctr">
            <a:noAutofit/>
          </a:bodyPr>
          <a:lstStyle>
            <a:lvl1pPr marL="0" indent="0">
              <a:buNone/>
              <a:defRPr sz="3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38" y="2975612"/>
            <a:ext cx="6062663" cy="1047749"/>
          </a:xfrm>
        </p:spPr>
        <p:txBody>
          <a:bodyPr lIns="70537" tIns="0" rIns="70537" bIns="0" anchor="ctr"/>
          <a:lstStyle>
            <a:lvl1pPr marL="0" indent="0">
              <a:buNone/>
              <a:defRPr sz="3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4023360"/>
            <a:ext cx="6060282" cy="6153152"/>
          </a:xfrm>
        </p:spPr>
        <p:txBody>
          <a:bodyPr tIns="0"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4023360"/>
            <a:ext cx="6062663" cy="6153152"/>
          </a:xfrm>
        </p:spPr>
        <p:txBody>
          <a:bodyPr tIns="0"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6541"/>
            <a:ext cx="12458700" cy="1828800"/>
          </a:xfrm>
        </p:spPr>
        <p:txBody>
          <a:bodyPr vert="horz" tIns="70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822963"/>
            <a:ext cx="4114800" cy="185928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28700" y="2682240"/>
            <a:ext cx="4114800" cy="7315200"/>
          </a:xfrm>
        </p:spPr>
        <p:txBody>
          <a:bodyPr lIns="28215" rIns="28215"/>
          <a:lstStyle>
            <a:lvl1pPr marL="0" indent="0" algn="l">
              <a:buNone/>
              <a:defRPr sz="2200"/>
            </a:lvl1pPr>
            <a:lvl2pPr indent="0" algn="l">
              <a:buNone/>
              <a:defRPr sz="1900"/>
            </a:lvl2pPr>
            <a:lvl3pPr indent="0" algn="l">
              <a:buNone/>
              <a:defRPr sz="1500"/>
            </a:lvl3pPr>
            <a:lvl4pPr indent="0" algn="l">
              <a:buNone/>
              <a:defRPr sz="1400"/>
            </a:lvl4pPr>
            <a:lvl5pPr indent="0" algn="l">
              <a:buNone/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62575" y="2682240"/>
            <a:ext cx="7667625" cy="7315200"/>
          </a:xfrm>
        </p:spPr>
        <p:txBody>
          <a:bodyPr tIns="0"/>
          <a:lstStyle>
            <a:lvl1pPr>
              <a:defRPr sz="4300"/>
            </a:lvl1pPr>
            <a:lvl2pPr>
              <a:defRPr sz="4000"/>
            </a:lvl2pPr>
            <a:lvl3pPr>
              <a:defRPr sz="3700"/>
            </a:lvl3pPr>
            <a:lvl4pPr>
              <a:defRPr sz="31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748630" y="1772923"/>
            <a:ext cx="7886700" cy="658368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2006201" y="8575630"/>
            <a:ext cx="233172" cy="248717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3194"/>
            <a:ext cx="3319272" cy="2532194"/>
          </a:xfrm>
        </p:spPr>
        <p:txBody>
          <a:bodyPr vert="horz" lIns="70537" tIns="70537" rIns="70537" bIns="70537" anchor="b"/>
          <a:lstStyle>
            <a:lvl1pPr algn="l">
              <a:buNone/>
              <a:defRPr sz="31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26056"/>
            <a:ext cx="3314700" cy="3486912"/>
          </a:xfrm>
        </p:spPr>
        <p:txBody>
          <a:bodyPr lIns="98752" rIns="70537" bIns="70537" anchor="t"/>
          <a:lstStyle>
            <a:lvl1pPr marL="0" indent="0" algn="l">
              <a:spcBef>
                <a:spcPts val="386"/>
              </a:spcBef>
              <a:buFontTx/>
              <a:buNone/>
              <a:defRPr sz="20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115800" y="10170161"/>
            <a:ext cx="914400" cy="584200"/>
          </a:xfrm>
        </p:spPr>
        <p:txBody>
          <a:bodyPr/>
          <a:lstStyle/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228690" y="1919227"/>
            <a:ext cx="6926580" cy="6291072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9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4288" y="9306560"/>
            <a:ext cx="13744575" cy="1666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572250" y="9951721"/>
            <a:ext cx="7143750" cy="1021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4288" y="-11430"/>
            <a:ext cx="13744575" cy="1666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572250" y="-11430"/>
            <a:ext cx="7143750" cy="1021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1126541"/>
            <a:ext cx="12344400" cy="1828800"/>
          </a:xfrm>
          <a:prstGeom prst="rect">
            <a:avLst/>
          </a:prstGeom>
        </p:spPr>
        <p:txBody>
          <a:bodyPr vert="horz" lIns="0" tIns="7053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3096768"/>
            <a:ext cx="12344400" cy="7022592"/>
          </a:xfrm>
          <a:prstGeom prst="rect">
            <a:avLst/>
          </a:prstGeom>
        </p:spPr>
        <p:txBody>
          <a:bodyPr vert="horz" lIns="141074" tIns="70537" rIns="141074" bIns="7053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10170161"/>
            <a:ext cx="3200400" cy="5842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C8194A-0581-4D9A-9F6D-208D1867A78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000500" y="10170161"/>
            <a:ext cx="5029200" cy="5842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887200" y="10170161"/>
            <a:ext cx="1143000" cy="5842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850DBB-EA75-48F2-A1C7-C2BC4EB79CE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526" y="323853"/>
            <a:ext cx="13770822" cy="103875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77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23221" indent="-42322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15" indent="-38089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indent="-38089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833957" indent="-324469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2257178" indent="-324469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0399" indent="-324469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546" indent="-28214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85767" indent="-282147" algn="l" rtl="0" eaLnBrk="1" latinLnBrk="0" hangingPunct="1">
        <a:spcBef>
          <a:spcPct val="20000"/>
        </a:spcBef>
        <a:buClr>
          <a:schemeClr val="tx2"/>
        </a:buClr>
        <a:buChar char="•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988" indent="-28214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228600"/>
            <a:ext cx="11963400" cy="19812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Prepoznavanje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lista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biljaka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Jelena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Peji</a:t>
            </a:r>
            <a:r>
              <a:rPr lang="sr-Latn-BA" sz="2400" dirty="0" smtClean="0">
                <a:latin typeface="Times New Roman" pitchFamily="18" charset="0"/>
                <a:cs typeface="Times New Roman" pitchFamily="18" charset="0"/>
              </a:rPr>
              <a:t>čić,sw35-2015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3276600" cy="3429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sr-Latn-BA" sz="2800" b="1" dirty="0" smtClean="0">
                <a:solidFill>
                  <a:schemeClr val="bg1"/>
                </a:solidFill>
              </a:rPr>
              <a:t>Uvod</a:t>
            </a:r>
          </a:p>
          <a:p>
            <a:pPr algn="l"/>
            <a:r>
              <a:rPr lang="sr-Latn-BA" sz="1800" dirty="0" smtClean="0">
                <a:solidFill>
                  <a:schemeClr val="bg1"/>
                </a:solidFill>
              </a:rPr>
              <a:t>      Ideja je da se na osnovu oblika, teksture i boje lista odredi kojoj klasi biljka pripada. </a:t>
            </a:r>
            <a:r>
              <a:rPr lang="sr-Latn-BA" sz="1800" dirty="0" smtClean="0">
                <a:solidFill>
                  <a:schemeClr val="bg1"/>
                </a:solidFill>
              </a:rPr>
              <a:t>Aplikacija bi u tom slučaju pomogla ljudima koji sakupljaju određenu vrstu biljke kako bi je lakše identifikovali, a daljim razvojem </a:t>
            </a:r>
            <a:r>
              <a:rPr lang="sr-Latn-BA" sz="1800" dirty="0" smtClean="0">
                <a:solidFill>
                  <a:schemeClr val="bg1"/>
                </a:solidFill>
              </a:rPr>
              <a:t>bi mogla imati </a:t>
            </a:r>
            <a:r>
              <a:rPr lang="sr-Latn-BA" sz="1800" dirty="0" smtClean="0">
                <a:solidFill>
                  <a:schemeClr val="bg1"/>
                </a:solidFill>
              </a:rPr>
              <a:t>primjenu u praćenju i očuvanju različitih vrsta biljaka, kao i u raznim medicinskim </a:t>
            </a:r>
            <a:r>
              <a:rPr lang="sr-Latn-BA" sz="1800" dirty="0" smtClean="0">
                <a:solidFill>
                  <a:schemeClr val="bg1"/>
                </a:solidFill>
              </a:rPr>
              <a:t>istraživanjima.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6629400"/>
            <a:ext cx="3429000" cy="403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BA" sz="2600" b="1" dirty="0" smtClean="0"/>
              <a:t>Priprema podataka</a:t>
            </a:r>
          </a:p>
          <a:p>
            <a:r>
              <a:rPr lang="sr-Latn-BA" sz="1700" dirty="0" smtClean="0"/>
              <a:t>Korišćen je dataset Flavia plant koji sadrži 32 vrste biljaka od kojih svaka klasa sadrži po oko 60 slika.</a:t>
            </a:r>
          </a:p>
          <a:p>
            <a:r>
              <a:rPr lang="sr-Latn-BA" sz="1700" dirty="0" smtClean="0"/>
              <a:t>Prvo je izvršeno pretprocesiranje slika gdje je slika prvo prebačena u rgb, zatim u grayscale. Potom se koristio thresholding , otklanjani šumovi uz pomoć blura i nađene su konture. Zatim su izdvojeni fjučersi vezani za oblik, teksturu i boje. Tako obrađeni podaci smješteni su u csv, a dalje će biti korišćeni za klasifikaciju.</a:t>
            </a:r>
            <a:endParaRPr 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9677400" y="2971800"/>
            <a:ext cx="3200400" cy="586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sz="2600" b="1" dirty="0" smtClean="0"/>
              <a:t>Obučavanje podataka</a:t>
            </a:r>
          </a:p>
          <a:p>
            <a:r>
              <a:rPr lang="sr-Latn-BA" sz="1700" dirty="0" smtClean="0"/>
              <a:t>U prethodno pomenutom csv dokumentu izdvojeno je 17 osobina na osnovu kojih će se vršiti klasifikacija. Te osobine su: </a:t>
            </a:r>
            <a:r>
              <a:rPr lang="en-US" sz="1700" dirty="0" err="1" smtClean="0"/>
              <a:t>povr</a:t>
            </a:r>
            <a:r>
              <a:rPr lang="sr-Latn-BA" sz="1700" dirty="0" smtClean="0"/>
              <a:t>šina, obim, dužina, širina, proporcija, pravougaonost, cirkularitet, srednja vrijednost crvene,  srednja vrijednost zelene , srednja vrijednost plave, standardna devijacija crvene, standardna devijacija  zelene i standardna devijacija plave,  kontrast, korelacija, inverzna razlika momenata i entropija.</a:t>
            </a:r>
            <a:endParaRPr lang="en-US" sz="1700" dirty="0" smtClean="0"/>
          </a:p>
          <a:p>
            <a:r>
              <a:rPr lang="en-US" sz="1700" dirty="0" err="1" smtClean="0"/>
              <a:t>Za</a:t>
            </a:r>
            <a:r>
              <a:rPr lang="en-US" sz="1700" dirty="0" smtClean="0"/>
              <a:t> </a:t>
            </a:r>
            <a:r>
              <a:rPr lang="en-US" sz="1700" dirty="0" err="1" smtClean="0"/>
              <a:t>klasifikaciju</a:t>
            </a:r>
            <a:r>
              <a:rPr lang="en-US" sz="1700" dirty="0" smtClean="0"/>
              <a:t> </a:t>
            </a:r>
            <a:r>
              <a:rPr lang="en-US" sz="1700" dirty="0" err="1" smtClean="0"/>
              <a:t>biljaka</a:t>
            </a:r>
            <a:r>
              <a:rPr lang="en-US" sz="1700" dirty="0" smtClean="0"/>
              <a:t> </a:t>
            </a:r>
            <a:r>
              <a:rPr lang="en-US" sz="1700" dirty="0" err="1" smtClean="0"/>
              <a:t>kori</a:t>
            </a:r>
            <a:r>
              <a:rPr lang="sr-Latn-BA" sz="1700" dirty="0" smtClean="0"/>
              <a:t>šćen je SVM klasifikator. Tjuning parametara je vršen uz pomoć GridSearch-a.</a:t>
            </a:r>
          </a:p>
          <a:p>
            <a:endParaRPr lang="en-US" sz="1700" dirty="0" smtClean="0"/>
          </a:p>
        </p:txBody>
      </p:sp>
      <p:pic>
        <p:nvPicPr>
          <p:cNvPr id="7" name="Picture 6" descr="plant-recognition-1-638.jpg"/>
          <p:cNvPicPr>
            <a:picLocks noChangeAspect="1"/>
          </p:cNvPicPr>
          <p:nvPr/>
        </p:nvPicPr>
        <p:blipFill>
          <a:blip r:embed="rId2"/>
          <a:srcRect l="15942" t="13255" r="15942" b="13392"/>
          <a:stretch>
            <a:fillRect/>
          </a:stretch>
        </p:blipFill>
        <p:spPr>
          <a:xfrm>
            <a:off x="457200" y="6248400"/>
            <a:ext cx="3733800" cy="3018817"/>
          </a:xfrm>
          <a:prstGeom prst="rect">
            <a:avLst/>
          </a:prstGeom>
        </p:spPr>
      </p:pic>
      <p:pic>
        <p:nvPicPr>
          <p:cNvPr id="8" name="Picture 7" descr="orig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33601"/>
            <a:ext cx="1524000" cy="1084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1000" y="3276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Originalna</a:t>
            </a:r>
            <a:r>
              <a:rPr lang="en-US" sz="1600" dirty="0" smtClean="0"/>
              <a:t> </a:t>
            </a:r>
            <a:r>
              <a:rPr lang="en-US" sz="1600" dirty="0" err="1" smtClean="0"/>
              <a:t>slika</a:t>
            </a:r>
            <a:endParaRPr lang="en-US" sz="1600" dirty="0"/>
          </a:p>
        </p:txBody>
      </p:sp>
      <p:pic>
        <p:nvPicPr>
          <p:cNvPr id="10" name="Picture 9" descr="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133600"/>
            <a:ext cx="1698536" cy="1142999"/>
          </a:xfrm>
          <a:prstGeom prst="rect">
            <a:avLst/>
          </a:prstGeom>
        </p:spPr>
      </p:pic>
      <p:pic>
        <p:nvPicPr>
          <p:cNvPr id="11" name="Picture 10" descr="graysca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657600"/>
            <a:ext cx="1447800" cy="1035692"/>
          </a:xfrm>
          <a:prstGeom prst="rect">
            <a:avLst/>
          </a:prstGeom>
        </p:spPr>
      </p:pic>
      <p:pic>
        <p:nvPicPr>
          <p:cNvPr id="12" name="Picture 11" descr="blu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657600"/>
            <a:ext cx="1524000" cy="1027289"/>
          </a:xfrm>
          <a:prstGeom prst="rect">
            <a:avLst/>
          </a:prstGeom>
        </p:spPr>
      </p:pic>
      <p:pic>
        <p:nvPicPr>
          <p:cNvPr id="13" name="Picture 12" descr="treshol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029200"/>
            <a:ext cx="1523999" cy="10314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3352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Rgb</a:t>
            </a:r>
            <a:r>
              <a:rPr lang="en-US" sz="1600" dirty="0" smtClean="0"/>
              <a:t> </a:t>
            </a:r>
            <a:r>
              <a:rPr lang="en-US" sz="1600" dirty="0" err="1" smtClean="0"/>
              <a:t>slika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47244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Grayscale 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724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Blur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6096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Thresholding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</TotalTime>
  <Words>241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Prepoznavanje lista biljaka Jelena Pejičić,sw35-2015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Pejicic</dc:creator>
  <cp:lastModifiedBy>Jelena Pejicic</cp:lastModifiedBy>
  <cp:revision>20</cp:revision>
  <dcterms:created xsi:type="dcterms:W3CDTF">2019-02-22T14:15:28Z</dcterms:created>
  <dcterms:modified xsi:type="dcterms:W3CDTF">2019-02-22T18:05:32Z</dcterms:modified>
</cp:coreProperties>
</file>