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0" r:id="rId1"/>
  </p:sldMasterIdLst>
  <p:notesMasterIdLst>
    <p:notesMasterId r:id="rId14"/>
  </p:notesMasterIdLst>
  <p:sldIdLst>
    <p:sldId id="256" r:id="rId2"/>
    <p:sldId id="269" r:id="rId3"/>
    <p:sldId id="282" r:id="rId4"/>
    <p:sldId id="257" r:id="rId5"/>
    <p:sldId id="275" r:id="rId6"/>
    <p:sldId id="277" r:id="rId7"/>
    <p:sldId id="281" r:id="rId8"/>
    <p:sldId id="278" r:id="rId9"/>
    <p:sldId id="279" r:id="rId10"/>
    <p:sldId id="280" r:id="rId11"/>
    <p:sldId id="274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6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DD7DB8C-C631-407D-8D29-F99980B1A998}" v="3" dt="2024-11-21T19:01:04.4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9744" autoAdjust="0"/>
  </p:normalViewPr>
  <p:slideViewPr>
    <p:cSldViewPr snapToGrid="0">
      <p:cViewPr varScale="1">
        <p:scale>
          <a:sx n="99" d="100"/>
          <a:sy n="99" d="100"/>
        </p:scale>
        <p:origin x="103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nia Saghir" userId="9d592481-1b75-4921-afa4-4e06830e03da" providerId="ADAL" clId="{8DD7DB8C-C631-407D-8D29-F99980B1A998}"/>
    <pc:docChg chg="custSel addSld delSld modSld sldOrd">
      <pc:chgData name="Sonia Saghir" userId="9d592481-1b75-4921-afa4-4e06830e03da" providerId="ADAL" clId="{8DD7DB8C-C631-407D-8D29-F99980B1A998}" dt="2024-11-21T19:01:34.237" v="12"/>
      <pc:docMkLst>
        <pc:docMk/>
      </pc:docMkLst>
      <pc:sldChg chg="addSp delSp modSp mod ord">
        <pc:chgData name="Sonia Saghir" userId="9d592481-1b75-4921-afa4-4e06830e03da" providerId="ADAL" clId="{8DD7DB8C-C631-407D-8D29-F99980B1A998}" dt="2024-11-21T19:01:34.237" v="12"/>
        <pc:sldMkLst>
          <pc:docMk/>
          <pc:sldMk cId="3947370456" sldId="257"/>
        </pc:sldMkLst>
        <pc:spChg chg="del">
          <ac:chgData name="Sonia Saghir" userId="9d592481-1b75-4921-afa4-4e06830e03da" providerId="ADAL" clId="{8DD7DB8C-C631-407D-8D29-F99980B1A998}" dt="2024-11-21T19:00:57.634" v="5" actId="478"/>
          <ac:spMkLst>
            <pc:docMk/>
            <pc:sldMk cId="3947370456" sldId="257"/>
            <ac:spMk id="2" creationId="{2C2751FC-B939-75D6-CE97-38B5D105C7EB}"/>
          </ac:spMkLst>
        </pc:spChg>
        <pc:spChg chg="add del mod">
          <ac:chgData name="Sonia Saghir" userId="9d592481-1b75-4921-afa4-4e06830e03da" providerId="ADAL" clId="{8DD7DB8C-C631-407D-8D29-F99980B1A998}" dt="2024-11-21T19:00:54.609" v="4" actId="478"/>
          <ac:spMkLst>
            <pc:docMk/>
            <pc:sldMk cId="3947370456" sldId="257"/>
            <ac:spMk id="4" creationId="{4474BD22-F5FF-BE2B-B366-B1A2DCB0202D}"/>
          </ac:spMkLst>
        </pc:spChg>
        <pc:spChg chg="add mod">
          <ac:chgData name="Sonia Saghir" userId="9d592481-1b75-4921-afa4-4e06830e03da" providerId="ADAL" clId="{8DD7DB8C-C631-407D-8D29-F99980B1A998}" dt="2024-11-21T19:00:57.634" v="5" actId="478"/>
          <ac:spMkLst>
            <pc:docMk/>
            <pc:sldMk cId="3947370456" sldId="257"/>
            <ac:spMk id="6" creationId="{4850DEC2-B718-3026-BB97-6CDCEEB85BF6}"/>
          </ac:spMkLst>
        </pc:spChg>
        <pc:spChg chg="del">
          <ac:chgData name="Sonia Saghir" userId="9d592481-1b75-4921-afa4-4e06830e03da" providerId="ADAL" clId="{8DD7DB8C-C631-407D-8D29-F99980B1A998}" dt="2024-11-21T19:00:51.089" v="3" actId="478"/>
          <ac:spMkLst>
            <pc:docMk/>
            <pc:sldMk cId="3947370456" sldId="257"/>
            <ac:spMk id="8" creationId="{D3DACB0F-0C2E-B357-D0AB-8879FFA16B52}"/>
          </ac:spMkLst>
        </pc:spChg>
        <pc:picChg chg="add mod">
          <ac:chgData name="Sonia Saghir" userId="9d592481-1b75-4921-afa4-4e06830e03da" providerId="ADAL" clId="{8DD7DB8C-C631-407D-8D29-F99980B1A998}" dt="2024-11-21T19:01:10.869" v="10" actId="1076"/>
          <ac:picMkLst>
            <pc:docMk/>
            <pc:sldMk cId="3947370456" sldId="257"/>
            <ac:picMk id="9" creationId="{A3E7946E-6C94-6482-7897-E4AEFBB6E124}"/>
          </ac:picMkLst>
        </pc:picChg>
      </pc:sldChg>
      <pc:sldChg chg="add">
        <pc:chgData name="Sonia Saghir" userId="9d592481-1b75-4921-afa4-4e06830e03da" providerId="ADAL" clId="{8DD7DB8C-C631-407D-8D29-F99980B1A998}" dt="2024-11-21T19:00:45.882" v="2"/>
        <pc:sldMkLst>
          <pc:docMk/>
          <pc:sldMk cId="621168461" sldId="282"/>
        </pc:sldMkLst>
      </pc:sldChg>
      <pc:sldChg chg="add del">
        <pc:chgData name="Sonia Saghir" userId="9d592481-1b75-4921-afa4-4e06830e03da" providerId="ADAL" clId="{8DD7DB8C-C631-407D-8D29-F99980B1A998}" dt="2024-11-21T19:00:43.441" v="1" actId="47"/>
        <pc:sldMkLst>
          <pc:docMk/>
          <pc:sldMk cId="2028310768" sldId="28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CC7C70-B7CC-439C-BCDE-671C17E86EAD}" type="datetimeFigureOut">
              <a:rPr lang="en-GB" smtClean="0"/>
              <a:t>21/11/2024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A6EDBA-AAE4-44C3-BC29-F91C24F548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85015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A6EDBA-AAE4-44C3-BC29-F91C24F548ED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35248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I’ve prepared a short presentation with my findings where I will run through the following agenda</a:t>
            </a:r>
          </a:p>
          <a:p>
            <a:r>
              <a:rPr lang="en-GB" dirty="0"/>
              <a:t>Executive summary of what I have set out to do</a:t>
            </a:r>
          </a:p>
          <a:p>
            <a:r>
              <a:rPr lang="en-GB" dirty="0"/>
              <a:t>My analysis on sales/products/marketing</a:t>
            </a:r>
          </a:p>
          <a:p>
            <a:r>
              <a:rPr lang="en-GB" dirty="0"/>
              <a:t>My recommendations on how to improve Prism’s profitability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A6EDBA-AAE4-44C3-BC29-F91C24F548ED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82246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A146A5-D611-4EBD-4679-81B5FB1340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B3A3C48-82DC-205E-F498-10696BDB34E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C7D978C-A0D7-2FBD-7A0D-CFA6B19156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0" i="0" u="none" strike="noStrik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Prism has been recently acquired by Quadrangle, a large corporation with ambitious growth goals. Prism is on a journey to become more data-driven to inform strategic decisions and enhance overall business performance. 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2F820F-BB4C-6C5B-4F5A-91D882D0435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A6EDBA-AAE4-44C3-BC29-F91C24F548ED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96642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0" i="0" u="none" strike="noStrik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Prism has been recently acquired by Quadrangle, a large corporation with ambitious growth goals. Prism is on a journey to become more data-driven to inform strategic decisions and enhance overall business performance. 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A6EDBA-AAE4-44C3-BC29-F91C24F548ED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4072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BBF7EF-67A2-998A-2046-F3846CE2DF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CE60020-76D2-D7E9-593C-1242579D9B4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1060A87-622D-75ED-538C-67E5572A34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0" i="0" u="none" strike="noStrik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Prism has been recently acquired by Quadrangle, a large corporation with ambitious growth goals. Prism is on a journey to become more data-driven to inform strategic decisions and enhance overall business performance. </a:t>
            </a:r>
          </a:p>
          <a:p>
            <a:r>
              <a:rPr lang="en-GB" sz="1200" dirty="0"/>
              <a:t>- Profit margins have shown a consistent upward trend over the last 6 months of the analysed period. </a:t>
            </a:r>
          </a:p>
          <a:p>
            <a:r>
              <a:rPr lang="en-GB" sz="1200" dirty="0"/>
              <a:t>- The business is generating significant revenue relative to its cost. Very efficient use of resources to achieve profitability. 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9AD1AA-A199-C040-CF11-E0B044B6ED1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A6EDBA-AAE4-44C3-BC29-F91C24F548ED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41823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en-GB" sz="1200" dirty="0"/>
              <a:t>A 3% ROAS indicates that only £0.03p is generated in revenue per Ad</a:t>
            </a:r>
          </a:p>
          <a:p>
            <a:pPr marL="285750" indent="-285750">
              <a:buFontTx/>
              <a:buChar char="-"/>
            </a:pPr>
            <a:r>
              <a:rPr lang="en-GB" sz="1200" dirty="0"/>
              <a:t>Suggests campaigns may not be well targeted or cost of advertising is too high relative to returns </a:t>
            </a:r>
            <a:r>
              <a:rPr lang="en-GB" dirty="0"/>
              <a:t>.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A6EDBA-AAE4-44C3-BC29-F91C24F548ED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05794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-Google leads ad spend distribution, </a:t>
            </a:r>
          </a:p>
          <a:p>
            <a:r>
              <a:rPr lang="en-GB" dirty="0"/>
              <a:t>with Meta and others contributing lesser shares.</a:t>
            </a:r>
          </a:p>
          <a:p>
            <a:endParaRPr lang="en-GB" dirty="0"/>
          </a:p>
          <a:p>
            <a:r>
              <a:rPr lang="en-GB" dirty="0"/>
              <a:t>-The business heavily relies on Google which displays better targeting capabilities than the other platforms.</a:t>
            </a:r>
          </a:p>
          <a:p>
            <a:endParaRPr lang="en-GB" dirty="0"/>
          </a:p>
          <a:p>
            <a:r>
              <a:rPr lang="en-GB" dirty="0"/>
              <a:t>- Relying on one platform may be risky due to external factors such as: - Increased competition, algorithm changes, changes in cost, etc.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A6EDBA-AAE4-44C3-BC29-F91C24F548ED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00459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F08B54-EE4D-A6BE-F9D1-3085E8F54F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C60872B-8ED2-36DD-25C8-1E7CADDBD60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0CADCB3-261F-4187-9087-896E17EB72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EAEC8F-A0B1-5471-6A4A-0695DD8F92B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A6EDBA-AAE4-44C3-BC29-F91C24F548ED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32523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AC80F-8C82-4CF1-9D19-66E42ACC09FC}" type="datetimeFigureOut">
              <a:rPr lang="en-GB" smtClean="0"/>
              <a:t>21/11/2024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A6E85-D8E4-4F60-9D77-AC3F7985FC75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1679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AC80F-8C82-4CF1-9D19-66E42ACC09FC}" type="datetimeFigureOut">
              <a:rPr lang="en-GB" smtClean="0"/>
              <a:t>21/11/2024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A6E85-D8E4-4F60-9D77-AC3F7985FC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8293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AC80F-8C82-4CF1-9D19-66E42ACC09FC}" type="datetimeFigureOut">
              <a:rPr lang="en-GB" smtClean="0"/>
              <a:t>21/11/2024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A6E85-D8E4-4F60-9D77-AC3F7985FC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1259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AC80F-8C82-4CF1-9D19-66E42ACC09FC}" type="datetimeFigureOut">
              <a:rPr lang="en-GB" smtClean="0"/>
              <a:t>21/11/2024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A6E85-D8E4-4F60-9D77-AC3F7985FC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0127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AC80F-8C82-4CF1-9D19-66E42ACC09FC}" type="datetimeFigureOut">
              <a:rPr lang="en-GB" smtClean="0"/>
              <a:t>21/11/2024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A6E85-D8E4-4F60-9D77-AC3F7985FC75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9337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AC80F-8C82-4CF1-9D19-66E42ACC09FC}" type="datetimeFigureOut">
              <a:rPr lang="en-GB" smtClean="0"/>
              <a:t>21/11/2024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A6E85-D8E4-4F60-9D77-AC3F7985FC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7370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AC80F-8C82-4CF1-9D19-66E42ACC09FC}" type="datetimeFigureOut">
              <a:rPr lang="en-GB" smtClean="0"/>
              <a:t>21/11/2024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A6E85-D8E4-4F60-9D77-AC3F7985FC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615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AC80F-8C82-4CF1-9D19-66E42ACC09FC}" type="datetimeFigureOut">
              <a:rPr lang="en-GB" smtClean="0"/>
              <a:t>21/11/2024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A6E85-D8E4-4F60-9D77-AC3F7985FC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7695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AC80F-8C82-4CF1-9D19-66E42ACC09FC}" type="datetimeFigureOut">
              <a:rPr lang="en-GB" smtClean="0"/>
              <a:t>21/11/2024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A6E85-D8E4-4F60-9D77-AC3F7985FC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113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25AC80F-8C82-4CF1-9D19-66E42ACC09FC}" type="datetimeFigureOut">
              <a:rPr lang="en-GB" smtClean="0"/>
              <a:t>21/11/2024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22A6E85-D8E4-4F60-9D77-AC3F7985FC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9371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AC80F-8C82-4CF1-9D19-66E42ACC09FC}" type="datetimeFigureOut">
              <a:rPr lang="en-GB" smtClean="0"/>
              <a:t>21/11/2024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A6E85-D8E4-4F60-9D77-AC3F7985FC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5549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25AC80F-8C82-4CF1-9D19-66E42ACC09FC}" type="datetimeFigureOut">
              <a:rPr lang="en-GB" smtClean="0"/>
              <a:t>21/11/2024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22A6E85-D8E4-4F60-9D77-AC3F7985FC75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7241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1" r:id="rId1"/>
    <p:sldLayoutId id="2147483822" r:id="rId2"/>
    <p:sldLayoutId id="2147483823" r:id="rId3"/>
    <p:sldLayoutId id="2147483824" r:id="rId4"/>
    <p:sldLayoutId id="2147483825" r:id="rId5"/>
    <p:sldLayoutId id="2147483826" r:id="rId6"/>
    <p:sldLayoutId id="2147483827" r:id="rId7"/>
    <p:sldLayoutId id="2147483828" r:id="rId8"/>
    <p:sldLayoutId id="2147483829" r:id="rId9"/>
    <p:sldLayoutId id="2147483830" r:id="rId10"/>
    <p:sldLayoutId id="214748383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58528-5E88-E065-E554-AFD7D33477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br>
              <a:rPr lang="en-GB" sz="6600" dirty="0"/>
            </a:br>
            <a:br>
              <a:rPr lang="en-GB" sz="6600" dirty="0"/>
            </a:br>
            <a:r>
              <a:rPr lang="en-GB" sz="6600" b="1" dirty="0"/>
              <a:t>Prism’s Health KPI Dashboard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103E1F-2875-99F0-8723-61392D4CC3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9656" y="5777920"/>
            <a:ext cx="9144000" cy="642256"/>
          </a:xfrm>
        </p:spPr>
        <p:txBody>
          <a:bodyPr/>
          <a:lstStyle/>
          <a:p>
            <a:pPr algn="r"/>
            <a:r>
              <a:rPr lang="en-GB" b="1" dirty="0"/>
              <a:t>The dream team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7BB7BA-EEC3-38CA-0A82-702755C9C9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9249" y="98850"/>
            <a:ext cx="1130358" cy="1130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5110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9AC9F-1917-8672-D4BC-0C312D12B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Analysis: Retention Rate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3A2E6AE-B85E-8EDB-9197-FB53089865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5694" y="2366561"/>
            <a:ext cx="4776148" cy="2927334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-Retention rates is 29.68%, however, shows a downward trajectory. </a:t>
            </a:r>
          </a:p>
          <a:p>
            <a:r>
              <a:rPr lang="en-GB" dirty="0"/>
              <a:t>-This trend appears to have a  correlation with the refund rate as shown previously, suggesting dissatisfied customers less likely to repeat purchases or remain loyal to Prism. </a:t>
            </a:r>
          </a:p>
          <a:p>
            <a:pPr marL="0" indent="0">
              <a:buNone/>
            </a:pPr>
            <a:r>
              <a:rPr lang="en-GB" dirty="0"/>
              <a:t>- As refunds increase, customer churn might rise</a:t>
            </a:r>
          </a:p>
          <a:p>
            <a:pPr marL="0" indent="0">
              <a:buNone/>
            </a:pPr>
            <a:r>
              <a:rPr lang="en-GB" dirty="0"/>
              <a:t>   - Aim to assess ad targeting strategies, demographic of audience and creativity to identify areas for improvement 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156140-4747-A259-553D-AC2E9D3558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083" y="1873189"/>
            <a:ext cx="5979695" cy="4379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4489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5B87CC-816B-7936-C91F-A456655AD0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983C9-2BB2-5816-22CF-5FBB23920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Recommendations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DD5654F-5A76-E972-868A-32D85C45BA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359742"/>
            <a:ext cx="10362217" cy="3878826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1700" b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  Investigate high-performing products or channels driving these margins and allocate additional resources</a:t>
            </a:r>
            <a:endParaRPr lang="en-GB" sz="17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17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budget from lower-performing channels to higher-converting platforms and test new platforms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1700" b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  Revie</a:t>
            </a:r>
            <a:r>
              <a:rPr lang="en-GB" sz="17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 conversion rate data alongside traffic source performance to optimize underperforming landing pages and           campaigns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1700" b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  Analyse reasons </a:t>
            </a:r>
            <a:r>
              <a:rPr lang="en-GB" sz="17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for refund and implement measures to address customers dissatisfaction.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1700" b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  Strengthen loyalty programs and personalised marketing efforts to retain customers, focusing on high- value segments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17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To keep monitor of channel-specific ROI and scale budgets accordingly to maximize traffic coming in.</a:t>
            </a:r>
          </a:p>
          <a:p>
            <a:pPr marL="0" indent="0">
              <a:buNone/>
            </a:pPr>
            <a:br>
              <a:rPr lang="en-GB" sz="1600" b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</a:br>
            <a:endParaRPr lang="en-GB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88708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CD6B26-AD19-C72D-919D-AB1DBD0C2F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6FB4F-0B6A-1C4F-2F12-FA160C84D3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7200" b="1" dirty="0"/>
              <a:t>Thank You ! </a:t>
            </a:r>
            <a:endParaRPr lang="en-GB" sz="66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27306C-1BFF-B11F-0E2B-0210D0C312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9249" y="98850"/>
            <a:ext cx="1130358" cy="1130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0782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EB4F2-C3DB-15F6-C86D-17B75733A5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680166"/>
          </a:xfrm>
        </p:spPr>
        <p:txBody>
          <a:bodyPr>
            <a:normAutofit/>
          </a:bodyPr>
          <a:lstStyle/>
          <a:p>
            <a:r>
              <a:rPr lang="en-GB" sz="4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Agenda</a:t>
            </a:r>
          </a:p>
          <a:p>
            <a:endParaRPr lang="en-GB" sz="40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GB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- </a:t>
            </a:r>
            <a:r>
              <a:rPr lang="en-GB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Executive Summary</a:t>
            </a:r>
          </a:p>
          <a:p>
            <a:pPr marL="0" indent="0">
              <a:buNone/>
            </a:pPr>
            <a:endParaRPr lang="en-GB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GB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- Analysis</a:t>
            </a:r>
          </a:p>
          <a:p>
            <a:endParaRPr lang="en-GB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GB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- Recommendations </a:t>
            </a:r>
          </a:p>
          <a:p>
            <a:endParaRPr lang="en-GB" sz="4000" b="1" dirty="0"/>
          </a:p>
        </p:txBody>
      </p:sp>
    </p:spTree>
    <p:extLst>
      <p:ext uri="{BB962C8B-B14F-4D97-AF65-F5344CB8AC3E}">
        <p14:creationId xmlns:p14="http://schemas.microsoft.com/office/powerpoint/2010/main" val="370254022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3E7E44-333F-39CF-9550-D49A272EA2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D305F-8068-4DC1-2BF5-3092B722D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Executive Summary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71FA81B-7801-C7FC-FE9D-268443B124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11205"/>
            <a:ext cx="10058400" cy="4023360"/>
          </a:xfrm>
        </p:spPr>
        <p:txBody>
          <a:bodyPr/>
          <a:lstStyle/>
          <a:p>
            <a:br>
              <a:rPr lang="en-GB" sz="1600" b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</a:br>
            <a:r>
              <a:rPr lang="en-GB" sz="1600" b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- </a:t>
            </a:r>
            <a:r>
              <a:rPr lang="en-GB" sz="2000" b="0" i="0" u="none" strike="noStrik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Prism is a fast-fashion e-commerce retailer known for its trendy and affordable clothing</a:t>
            </a:r>
          </a:p>
          <a:p>
            <a:endParaRPr lang="en-GB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</a:endParaRPr>
          </a:p>
          <a:p>
            <a:r>
              <a:rPr lang="en-GB" sz="2000" b="0" i="0" u="none" strike="noStrik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- The data analysed is from 2020 and 2021 </a:t>
            </a:r>
          </a:p>
          <a:p>
            <a:endParaRPr lang="en-GB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</a:endParaRPr>
          </a:p>
          <a:p>
            <a:r>
              <a:rPr lang="en-GB" sz="2000" b="0" i="0" u="none" strike="noStrik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- We have looked for opportunities to improve Prism’s business performance through it’s KPIs</a:t>
            </a:r>
          </a:p>
          <a:p>
            <a:r>
              <a:rPr lang="en-GB" sz="2000" b="0" i="0" u="none" strike="noStrik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endParaRPr lang="en-GB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11684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850DEC2-B718-3026-BB97-6CDCEEB85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A3E7946E-6C94-6482-7897-E4AEFBB6E1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177" y="286603"/>
            <a:ext cx="10694606" cy="5993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3704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DF75C4-2970-1636-6174-FA57325915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D4680-4352-F73B-A117-DA1102396EA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83458" y="16769"/>
            <a:ext cx="10058400" cy="1450975"/>
          </a:xfrm>
        </p:spPr>
        <p:txBody>
          <a:bodyPr/>
          <a:lstStyle/>
          <a:p>
            <a:r>
              <a:rPr lang="en-GB" b="1" u="sng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Analysis: Profit Margin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1B5A93-1F99-5F1C-0F6F-2AD78725AC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118" y="1790914"/>
            <a:ext cx="5286375" cy="38481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63C7309-CF02-33CF-F090-B609D4470C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3707" y="2605400"/>
            <a:ext cx="5248175" cy="1427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0151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FF099-1331-E22F-1163-ED7EA80A39A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05034" y="46384"/>
            <a:ext cx="7284473" cy="965705"/>
          </a:xfrm>
        </p:spPr>
        <p:txBody>
          <a:bodyPr/>
          <a:lstStyle/>
          <a:p>
            <a:r>
              <a:rPr lang="en-GB" u="sng" dirty="0"/>
              <a:t>Analysis: Return on Ad spend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04E994F-5A49-2D6A-3CF9-E82E5560E1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579" y="1376722"/>
            <a:ext cx="4432305" cy="429839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901BFCA-FCEA-B95A-769B-505E4E16BF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44470" y="335997"/>
            <a:ext cx="2250325" cy="900130"/>
          </a:xfrm>
          <a:prstGeom prst="rect">
            <a:avLst/>
          </a:prstGeom>
          <a:ln w="28575">
            <a:solidFill>
              <a:srgbClr val="DE6F00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1605C82-592D-EB3A-5B63-C5012EC8CBAD}"/>
              </a:ext>
            </a:extLst>
          </p:cNvPr>
          <p:cNvSpPr txBox="1"/>
          <p:nvPr/>
        </p:nvSpPr>
        <p:spPr>
          <a:xfrm>
            <a:off x="4601404" y="5165797"/>
            <a:ext cx="759423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-</a:t>
            </a:r>
            <a:r>
              <a:rPr lang="en-GB" sz="1600" dirty="0"/>
              <a:t>ROAS appears relatively stable month-to-month but on the lower side.</a:t>
            </a:r>
          </a:p>
          <a:p>
            <a:endParaRPr lang="en-GB" sz="1600" dirty="0"/>
          </a:p>
          <a:p>
            <a:r>
              <a:rPr lang="en-GB" sz="1600" dirty="0"/>
              <a:t>- The ad spend distribution shows Google and Meta contributing significantly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FD3973-F61B-7134-EDAE-4180D556EB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68195" y="1628033"/>
            <a:ext cx="5471833" cy="3145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2343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CF7C1-09E0-BA43-37B7-4F4F29F76F3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45690" y="398207"/>
            <a:ext cx="7175500" cy="993775"/>
          </a:xfrm>
        </p:spPr>
        <p:txBody>
          <a:bodyPr/>
          <a:lstStyle/>
          <a:p>
            <a:r>
              <a:rPr lang="en-GB" b="1" u="sng" dirty="0"/>
              <a:t>Ad spend distribution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2F4BC2-8D99-3DEA-11E6-A016ED893D6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8004" t="16268" r="3023" b="10041"/>
          <a:stretch/>
        </p:blipFill>
        <p:spPr>
          <a:xfrm>
            <a:off x="2059805" y="1661418"/>
            <a:ext cx="7757963" cy="4494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832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E998D-7AE4-A1B4-EEB9-10C12949618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79374" y="467096"/>
            <a:ext cx="6700684" cy="989941"/>
          </a:xfrm>
        </p:spPr>
        <p:txBody>
          <a:bodyPr/>
          <a:lstStyle/>
          <a:p>
            <a:r>
              <a:rPr lang="en-GB" b="1" u="sng" dirty="0"/>
              <a:t>Analysis: Conversion Rate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2EA2CBC-D3B8-0660-0DA1-A765CE633F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326" y="1681319"/>
            <a:ext cx="5842221" cy="423605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9700A64-C961-AA2C-A217-6A2E8523E276}"/>
              </a:ext>
            </a:extLst>
          </p:cNvPr>
          <p:cNvSpPr txBox="1"/>
          <p:nvPr/>
        </p:nvSpPr>
        <p:spPr>
          <a:xfrm>
            <a:off x="6795362" y="2669441"/>
            <a:ext cx="493431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- The average conversion rate over the 2020/2021 period is 1.01%.</a:t>
            </a:r>
          </a:p>
          <a:p>
            <a:endParaRPr lang="en-GB" dirty="0"/>
          </a:p>
          <a:p>
            <a:r>
              <a:rPr lang="en-GB" dirty="0"/>
              <a:t>-The conversion rate is fluctuating, indicating possible seasonal impacts or campaign variances.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961991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2B146-8C3A-FBCF-F8DD-38A96E7A71B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53506" y="280219"/>
            <a:ext cx="5928852" cy="919881"/>
          </a:xfrm>
        </p:spPr>
        <p:txBody>
          <a:bodyPr/>
          <a:lstStyle/>
          <a:p>
            <a:r>
              <a:rPr lang="en-GB" b="1" u="sng" dirty="0"/>
              <a:t>Analysis: Refund rate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B80AEC-73F8-2EA2-3FF9-1E1AFF827E48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128907" y="2234131"/>
            <a:ext cx="3479160" cy="2655504"/>
          </a:xfrm>
        </p:spPr>
        <p:txBody>
          <a:bodyPr>
            <a:normAutofit/>
          </a:bodyPr>
          <a:lstStyle/>
          <a:p>
            <a:r>
              <a:rPr lang="en-GB" sz="1600" dirty="0"/>
              <a:t>- The refund rate is 18.63%.</a:t>
            </a:r>
          </a:p>
          <a:p>
            <a:r>
              <a:rPr lang="en-GB" sz="1600" dirty="0"/>
              <a:t>- This requires further analysis for specific and most common reasons. Could it possibly be the Product quality or service issues? These measures must be tracked to implement some changes.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2F6AA2-ADED-3233-89E7-F9BDD45724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506" y="1452360"/>
            <a:ext cx="7285650" cy="472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1691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3120</TotalTime>
  <Words>625</Words>
  <Application>Microsoft Office PowerPoint</Application>
  <PresentationFormat>Widescreen</PresentationFormat>
  <Paragraphs>68</Paragraphs>
  <Slides>12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Aptos</vt:lpstr>
      <vt:lpstr>Arial</vt:lpstr>
      <vt:lpstr>Calibri</vt:lpstr>
      <vt:lpstr>Calibri Light</vt:lpstr>
      <vt:lpstr>Wingdings</vt:lpstr>
      <vt:lpstr>Retrospect</vt:lpstr>
      <vt:lpstr>  Prism’s Health KPI Dashboard </vt:lpstr>
      <vt:lpstr>PowerPoint Presentation</vt:lpstr>
      <vt:lpstr>Executive Summary</vt:lpstr>
      <vt:lpstr>PowerPoint Presentation</vt:lpstr>
      <vt:lpstr>Analysis: Profit Margin</vt:lpstr>
      <vt:lpstr>Analysis: Return on Ad spend </vt:lpstr>
      <vt:lpstr>Ad spend distribution</vt:lpstr>
      <vt:lpstr>Analysis: Conversion Rate</vt:lpstr>
      <vt:lpstr>Analysis: Refund rate</vt:lpstr>
      <vt:lpstr>Analysis: Retention Rate</vt:lpstr>
      <vt:lpstr>Recommendations</vt:lpstr>
      <vt:lpstr>Thank You 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Sonia Saghir</dc:creator>
  <cp:lastModifiedBy>Sonia Saghir</cp:lastModifiedBy>
  <cp:revision>28</cp:revision>
  <dcterms:created xsi:type="dcterms:W3CDTF">2024-10-31T22:07:55Z</dcterms:created>
  <dcterms:modified xsi:type="dcterms:W3CDTF">2024-11-21T19:01:43Z</dcterms:modified>
</cp:coreProperties>
</file>