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3"/>
  </p:notesMasterIdLst>
  <p:sldIdLst>
    <p:sldId id="267" r:id="rId2"/>
    <p:sldId id="265" r:id="rId3"/>
    <p:sldId id="258" r:id="rId4"/>
    <p:sldId id="262" r:id="rId5"/>
    <p:sldId id="270" r:id="rId6"/>
    <p:sldId id="261" r:id="rId7"/>
    <p:sldId id="260" r:id="rId8"/>
    <p:sldId id="269" r:id="rId9"/>
    <p:sldId id="263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C3EFAA-4FF8-A0AD-3916-3411BACAA23D}" name="Sandreen Brown" initials="" userId="S::sandreen.brown@prism.training::50713807-d941-4dbe-9933-0d1e8f3590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93E8F-BDD9-C1F2-9527-7D35FB6ECC16}" v="56" dt="2024-12-05T18:41:08.020"/>
    <p1510:client id="{663385AC-57B0-8082-EC0B-76AFC75B99BB}" v="19" dt="2024-12-04T21:52:16.536"/>
    <p1510:client id="{B6ABA6FE-A079-5144-BD46-0E58C6E26C42}" v="2747" dt="2024-12-05T19:00:4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68" autoAdjust="0"/>
  </p:normalViewPr>
  <p:slideViewPr>
    <p:cSldViewPr snapToGrid="0">
      <p:cViewPr>
        <p:scale>
          <a:sx n="70" d="100"/>
          <a:sy n="70" d="100"/>
        </p:scale>
        <p:origin x="113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C527F-74CD-4A5C-AA50-D7400D1C1592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FD184A-781A-4594-A873-9F8954B13606}">
      <dgm:prSet custT="1"/>
      <dgm:spPr>
        <a:gradFill rotWithShape="0">
          <a:gsLst>
            <a:gs pos="0">
              <a:schemeClr val="accent1"/>
            </a:gs>
            <a:gs pos="53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r>
            <a:rPr lang="en-US" sz="2000" b="1"/>
            <a:t>Behavioral</a:t>
          </a:r>
          <a:r>
            <a:rPr lang="en-US" sz="1900"/>
            <a:t> </a:t>
          </a:r>
        </a:p>
      </dgm:t>
    </dgm:pt>
    <dgm:pt modelId="{8E37380A-A414-42A6-A375-AEB5456B94C3}" type="parTrans" cxnId="{77254479-4672-4C49-8757-43D9D3EC7D5C}">
      <dgm:prSet/>
      <dgm:spPr/>
      <dgm:t>
        <a:bodyPr/>
        <a:lstStyle/>
        <a:p>
          <a:endParaRPr lang="en-US"/>
        </a:p>
      </dgm:t>
    </dgm:pt>
    <dgm:pt modelId="{09AB3659-1852-493F-91A1-E8C83FF5B285}" type="sibTrans" cxnId="{77254479-4672-4C49-8757-43D9D3EC7D5C}">
      <dgm:prSet/>
      <dgm:spPr/>
      <dgm:t>
        <a:bodyPr/>
        <a:lstStyle/>
        <a:p>
          <a:endParaRPr lang="en-US"/>
        </a:p>
      </dgm:t>
    </dgm:pt>
    <dgm:pt modelId="{A69B8641-7842-4C54-B890-1D53042D8293}">
      <dgm:prSet custT="1"/>
      <dgm:spPr>
        <a:gradFill rotWithShape="0">
          <a:gsLst>
            <a:gs pos="0">
              <a:schemeClr val="accent1"/>
            </a:gs>
            <a:gs pos="72000">
              <a:schemeClr val="accent5">
                <a:hueOff val="-79958"/>
                <a:satOff val="-2966"/>
                <a:lumOff val="470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79958"/>
                <a:satOff val="-2966"/>
                <a:lumOff val="4706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r>
            <a:rPr lang="en-US" sz="1950" b="1"/>
            <a:t>Demographic</a:t>
          </a:r>
          <a:endParaRPr lang="en-US" sz="1950"/>
        </a:p>
      </dgm:t>
    </dgm:pt>
    <dgm:pt modelId="{08A5A91B-830C-4231-855B-295589231F60}" type="parTrans" cxnId="{804C1E1C-D6F7-41EE-BEE4-C1C2AF36B387}">
      <dgm:prSet/>
      <dgm:spPr/>
      <dgm:t>
        <a:bodyPr/>
        <a:lstStyle/>
        <a:p>
          <a:endParaRPr lang="en-US"/>
        </a:p>
      </dgm:t>
    </dgm:pt>
    <dgm:pt modelId="{59D0BFE2-B623-4AFD-AEE6-5D9FCDCD31F3}" type="sibTrans" cxnId="{804C1E1C-D6F7-41EE-BEE4-C1C2AF36B387}">
      <dgm:prSet/>
      <dgm:spPr/>
      <dgm:t>
        <a:bodyPr/>
        <a:lstStyle/>
        <a:p>
          <a:endParaRPr lang="en-US"/>
        </a:p>
      </dgm:t>
    </dgm:pt>
    <dgm:pt modelId="{DABD4636-A698-419C-98F4-9374829C0A6B}">
      <dgm:prSet custT="1"/>
      <dgm:spPr>
        <a:gradFill rotWithShape="0">
          <a:gsLst>
            <a:gs pos="0">
              <a:schemeClr val="accent1"/>
            </a:gs>
            <a:gs pos="39000">
              <a:schemeClr val="accent5">
                <a:hueOff val="-159915"/>
                <a:satOff val="-5931"/>
                <a:lumOff val="94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endParaRPr lang="en-US" sz="2200" b="1"/>
        </a:p>
        <a:p>
          <a:r>
            <a:rPr lang="en-US" sz="2000" b="1"/>
            <a:t>Geographic</a:t>
          </a:r>
          <a:r>
            <a:rPr lang="en-US" sz="2000"/>
            <a:t> </a:t>
          </a:r>
        </a:p>
        <a:p>
          <a:r>
            <a:rPr lang="en-US" sz="2200"/>
            <a:t> </a:t>
          </a:r>
        </a:p>
      </dgm:t>
    </dgm:pt>
    <dgm:pt modelId="{75408623-5E10-4FB8-AA63-A244D26BAFC2}" type="parTrans" cxnId="{FB596D09-359D-4128-8D58-BD5D7EF36D10}">
      <dgm:prSet/>
      <dgm:spPr/>
      <dgm:t>
        <a:bodyPr/>
        <a:lstStyle/>
        <a:p>
          <a:endParaRPr lang="en-US"/>
        </a:p>
      </dgm:t>
    </dgm:pt>
    <dgm:pt modelId="{01D1C1EC-0B98-4DD0-8609-E7603272EB7A}" type="sibTrans" cxnId="{FB596D09-359D-4128-8D58-BD5D7EF36D10}">
      <dgm:prSet/>
      <dgm:spPr/>
      <dgm:t>
        <a:bodyPr/>
        <a:lstStyle/>
        <a:p>
          <a:endParaRPr lang="en-US"/>
        </a:p>
      </dgm:t>
    </dgm:pt>
    <dgm:pt modelId="{56670692-0539-4C04-984A-BF5EA361CC60}">
      <dgm:prSet custT="1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</a:gradFill>
      </dgm:spPr>
      <dgm:t>
        <a:bodyPr/>
        <a:lstStyle/>
        <a:p>
          <a:r>
            <a:rPr lang="en-US" sz="2000" b="1"/>
            <a:t>RFM</a:t>
          </a:r>
          <a:r>
            <a:rPr lang="en-US" sz="2200"/>
            <a:t> </a:t>
          </a:r>
        </a:p>
      </dgm:t>
    </dgm:pt>
    <dgm:pt modelId="{1888053D-FD42-4317-A58B-141254277351}" type="parTrans" cxnId="{AA3F43C0-7221-4296-B9D3-E9E7FB29343B}">
      <dgm:prSet/>
      <dgm:spPr/>
      <dgm:t>
        <a:bodyPr/>
        <a:lstStyle/>
        <a:p>
          <a:endParaRPr lang="en-US"/>
        </a:p>
      </dgm:t>
    </dgm:pt>
    <dgm:pt modelId="{3CB03906-117B-4A01-A548-734BB82AFBC5}" type="sibTrans" cxnId="{AA3F43C0-7221-4296-B9D3-E9E7FB29343B}">
      <dgm:prSet/>
      <dgm:spPr/>
      <dgm:t>
        <a:bodyPr/>
        <a:lstStyle/>
        <a:p>
          <a:endParaRPr lang="en-US"/>
        </a:p>
      </dgm:t>
    </dgm:pt>
    <dgm:pt modelId="{2EAA436F-1F27-294B-BB45-B9C967A66E18}" type="pres">
      <dgm:prSet presAssocID="{8A2C527F-74CD-4A5C-AA50-D7400D1C1592}" presName="matrix" presStyleCnt="0">
        <dgm:presLayoutVars>
          <dgm:chMax val="1"/>
          <dgm:dir/>
          <dgm:resizeHandles val="exact"/>
        </dgm:presLayoutVars>
      </dgm:prSet>
      <dgm:spPr/>
    </dgm:pt>
    <dgm:pt modelId="{01EC1FB2-8F84-4745-A3C8-3C87E00FA7DD}" type="pres">
      <dgm:prSet presAssocID="{8A2C527F-74CD-4A5C-AA50-D7400D1C1592}" presName="diamond" presStyleLbl="bgShp" presStyleIdx="0" presStyleCnt="1"/>
      <dgm:spPr/>
    </dgm:pt>
    <dgm:pt modelId="{2289518C-E210-B345-AB0A-3DD494F1270C}" type="pres">
      <dgm:prSet presAssocID="{8A2C527F-74CD-4A5C-AA50-D7400D1C159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C16835-3CFB-B249-8C81-E496A379198C}" type="pres">
      <dgm:prSet presAssocID="{8A2C527F-74CD-4A5C-AA50-D7400D1C159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508950-085C-EF4E-BC3D-C0B7F9484A61}" type="pres">
      <dgm:prSet presAssocID="{8A2C527F-74CD-4A5C-AA50-D7400D1C159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8C9F48-281F-9748-A29F-C3360544D637}" type="pres">
      <dgm:prSet presAssocID="{8A2C527F-74CD-4A5C-AA50-D7400D1C159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B596D09-359D-4128-8D58-BD5D7EF36D10}" srcId="{8A2C527F-74CD-4A5C-AA50-D7400D1C1592}" destId="{DABD4636-A698-419C-98F4-9374829C0A6B}" srcOrd="2" destOrd="0" parTransId="{75408623-5E10-4FB8-AA63-A244D26BAFC2}" sibTransId="{01D1C1EC-0B98-4DD0-8609-E7603272EB7A}"/>
    <dgm:cxn modelId="{804C1E1C-D6F7-41EE-BEE4-C1C2AF36B387}" srcId="{8A2C527F-74CD-4A5C-AA50-D7400D1C1592}" destId="{A69B8641-7842-4C54-B890-1D53042D8293}" srcOrd="1" destOrd="0" parTransId="{08A5A91B-830C-4231-855B-295589231F60}" sibTransId="{59D0BFE2-B623-4AFD-AEE6-5D9FCDCD31F3}"/>
    <dgm:cxn modelId="{E51AE143-357D-E547-87F6-25453EF5E8D0}" type="presOf" srcId="{56670692-0539-4C04-984A-BF5EA361CC60}" destId="{778C9F48-281F-9748-A29F-C3360544D637}" srcOrd="0" destOrd="0" presId="urn:microsoft.com/office/officeart/2005/8/layout/matrix3"/>
    <dgm:cxn modelId="{7B8C3C59-213E-4244-9027-C433420F93C0}" type="presOf" srcId="{8A2C527F-74CD-4A5C-AA50-D7400D1C1592}" destId="{2EAA436F-1F27-294B-BB45-B9C967A66E18}" srcOrd="0" destOrd="0" presId="urn:microsoft.com/office/officeart/2005/8/layout/matrix3"/>
    <dgm:cxn modelId="{77254479-4672-4C49-8757-43D9D3EC7D5C}" srcId="{8A2C527F-74CD-4A5C-AA50-D7400D1C1592}" destId="{3BFD184A-781A-4594-A873-9F8954B13606}" srcOrd="0" destOrd="0" parTransId="{8E37380A-A414-42A6-A375-AEB5456B94C3}" sibTransId="{09AB3659-1852-493F-91A1-E8C83FF5B285}"/>
    <dgm:cxn modelId="{AA3F43C0-7221-4296-B9D3-E9E7FB29343B}" srcId="{8A2C527F-74CD-4A5C-AA50-D7400D1C1592}" destId="{56670692-0539-4C04-984A-BF5EA361CC60}" srcOrd="3" destOrd="0" parTransId="{1888053D-FD42-4317-A58B-141254277351}" sibTransId="{3CB03906-117B-4A01-A548-734BB82AFBC5}"/>
    <dgm:cxn modelId="{036147DD-A30E-CA4F-9DF0-A9E468E9DEF7}" type="presOf" srcId="{DABD4636-A698-419C-98F4-9374829C0A6B}" destId="{C2508950-085C-EF4E-BC3D-C0B7F9484A61}" srcOrd="0" destOrd="0" presId="urn:microsoft.com/office/officeart/2005/8/layout/matrix3"/>
    <dgm:cxn modelId="{1B13E9E6-75BA-2B40-BCEF-876F27181D01}" type="presOf" srcId="{3BFD184A-781A-4594-A873-9F8954B13606}" destId="{2289518C-E210-B345-AB0A-3DD494F1270C}" srcOrd="0" destOrd="0" presId="urn:microsoft.com/office/officeart/2005/8/layout/matrix3"/>
    <dgm:cxn modelId="{1E2EEEF7-BDEA-984F-8A06-157AD373A7B8}" type="presOf" srcId="{A69B8641-7842-4C54-B890-1D53042D8293}" destId="{4FC16835-3CFB-B249-8C81-E496A379198C}" srcOrd="0" destOrd="0" presId="urn:microsoft.com/office/officeart/2005/8/layout/matrix3"/>
    <dgm:cxn modelId="{B51E14E9-121C-D549-83CB-9B7EBB09F0D6}" type="presParOf" srcId="{2EAA436F-1F27-294B-BB45-B9C967A66E18}" destId="{01EC1FB2-8F84-4745-A3C8-3C87E00FA7DD}" srcOrd="0" destOrd="0" presId="urn:microsoft.com/office/officeart/2005/8/layout/matrix3"/>
    <dgm:cxn modelId="{3C7DBA90-93B0-8F4B-89E0-498E3FC5CC0D}" type="presParOf" srcId="{2EAA436F-1F27-294B-BB45-B9C967A66E18}" destId="{2289518C-E210-B345-AB0A-3DD494F1270C}" srcOrd="1" destOrd="0" presId="urn:microsoft.com/office/officeart/2005/8/layout/matrix3"/>
    <dgm:cxn modelId="{B42372D4-C897-CB49-BFE6-5BC2DAFC42F1}" type="presParOf" srcId="{2EAA436F-1F27-294B-BB45-B9C967A66E18}" destId="{4FC16835-3CFB-B249-8C81-E496A379198C}" srcOrd="2" destOrd="0" presId="urn:microsoft.com/office/officeart/2005/8/layout/matrix3"/>
    <dgm:cxn modelId="{35E6EE4D-D377-DC41-B04F-C3C63407012A}" type="presParOf" srcId="{2EAA436F-1F27-294B-BB45-B9C967A66E18}" destId="{C2508950-085C-EF4E-BC3D-C0B7F9484A61}" srcOrd="3" destOrd="0" presId="urn:microsoft.com/office/officeart/2005/8/layout/matrix3"/>
    <dgm:cxn modelId="{F693A11D-363D-3141-98A9-F91CA684DE94}" type="presParOf" srcId="{2EAA436F-1F27-294B-BB45-B9C967A66E18}" destId="{778C9F48-281F-9748-A29F-C3360544D6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3C931-75AA-41C0-ADA2-D95F3BCD210D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2846AC1-D57C-40D6-B5D2-99D9A3EC3011}">
      <dgm:prSet/>
      <dgm:spPr/>
      <dgm:t>
        <a:bodyPr/>
        <a:lstStyle/>
        <a:p>
          <a:r>
            <a:rPr lang="en-US" b="1"/>
            <a:t>Behavioral</a:t>
          </a:r>
          <a:endParaRPr lang="en-US"/>
        </a:p>
      </dgm:t>
    </dgm:pt>
    <dgm:pt modelId="{C482958C-F501-48FA-B80F-1D21E5974B5A}" type="parTrans" cxnId="{CCCCB5EF-B204-4BD7-B82E-152F1D8DE91D}">
      <dgm:prSet/>
      <dgm:spPr/>
      <dgm:t>
        <a:bodyPr/>
        <a:lstStyle/>
        <a:p>
          <a:endParaRPr lang="en-US"/>
        </a:p>
      </dgm:t>
    </dgm:pt>
    <dgm:pt modelId="{53E059D9-0936-4391-ADAC-01DE7CC572F8}" type="sibTrans" cxnId="{CCCCB5EF-B204-4BD7-B82E-152F1D8DE91D}">
      <dgm:prSet/>
      <dgm:spPr/>
      <dgm:t>
        <a:bodyPr/>
        <a:lstStyle/>
        <a:p>
          <a:endParaRPr lang="en-US"/>
        </a:p>
      </dgm:t>
    </dgm:pt>
    <dgm:pt modelId="{D87A420E-11C8-4072-B63D-9AAE9C278600}">
      <dgm:prSet/>
      <dgm:spPr/>
      <dgm:t>
        <a:bodyPr/>
        <a:lstStyle/>
        <a:p>
          <a:r>
            <a:rPr lang="en-US" b="1"/>
            <a:t>Demographic</a:t>
          </a:r>
          <a:endParaRPr lang="en-US"/>
        </a:p>
      </dgm:t>
    </dgm:pt>
    <dgm:pt modelId="{0F1E1A78-3CF8-47D0-ABB0-5E9F62A924E5}" type="parTrans" cxnId="{170D8C70-3F28-4B48-B7B4-9ACD7F5191A9}">
      <dgm:prSet/>
      <dgm:spPr/>
      <dgm:t>
        <a:bodyPr/>
        <a:lstStyle/>
        <a:p>
          <a:endParaRPr lang="en-US"/>
        </a:p>
      </dgm:t>
    </dgm:pt>
    <dgm:pt modelId="{1E11588C-E4A2-4065-AC91-5F3235B23225}" type="sibTrans" cxnId="{170D8C70-3F28-4B48-B7B4-9ACD7F5191A9}">
      <dgm:prSet/>
      <dgm:spPr/>
      <dgm:t>
        <a:bodyPr/>
        <a:lstStyle/>
        <a:p>
          <a:endParaRPr lang="en-US"/>
        </a:p>
      </dgm:t>
    </dgm:pt>
    <dgm:pt modelId="{8B262C25-1FC9-48EE-892B-B26C685BDC5C}">
      <dgm:prSet/>
      <dgm:spPr/>
      <dgm:t>
        <a:bodyPr/>
        <a:lstStyle/>
        <a:p>
          <a:r>
            <a:rPr lang="en-US" b="1"/>
            <a:t>Geographic</a:t>
          </a:r>
          <a:r>
            <a:rPr lang="en-US"/>
            <a:t> </a:t>
          </a:r>
        </a:p>
      </dgm:t>
    </dgm:pt>
    <dgm:pt modelId="{21BBE4FB-FD07-4DBF-AC8C-42611DCCCFEB}" type="parTrans" cxnId="{2D97EC94-9D01-41E0-8C85-588B9D2FB59F}">
      <dgm:prSet/>
      <dgm:spPr/>
      <dgm:t>
        <a:bodyPr/>
        <a:lstStyle/>
        <a:p>
          <a:endParaRPr lang="en-US"/>
        </a:p>
      </dgm:t>
    </dgm:pt>
    <dgm:pt modelId="{9BB49646-EFFB-446A-8FF3-05073CA45F36}" type="sibTrans" cxnId="{2D97EC94-9D01-41E0-8C85-588B9D2FB59F}">
      <dgm:prSet/>
      <dgm:spPr/>
      <dgm:t>
        <a:bodyPr/>
        <a:lstStyle/>
        <a:p>
          <a:endParaRPr lang="en-US"/>
        </a:p>
      </dgm:t>
    </dgm:pt>
    <dgm:pt modelId="{50F54288-0327-4FC0-8DE8-5B613E6E1521}">
      <dgm:prSet/>
      <dgm:spPr/>
      <dgm:t>
        <a:bodyPr/>
        <a:lstStyle/>
        <a:p>
          <a:r>
            <a:rPr lang="en-US" b="1"/>
            <a:t>RFM</a:t>
          </a:r>
          <a:r>
            <a:rPr lang="en-US"/>
            <a:t> </a:t>
          </a:r>
        </a:p>
      </dgm:t>
    </dgm:pt>
    <dgm:pt modelId="{9236F661-0A9F-4B2F-AC7A-EF5D2E58E672}" type="parTrans" cxnId="{3A42A03C-A597-4914-B511-65D8163F4078}">
      <dgm:prSet/>
      <dgm:spPr/>
      <dgm:t>
        <a:bodyPr/>
        <a:lstStyle/>
        <a:p>
          <a:endParaRPr lang="en-US"/>
        </a:p>
      </dgm:t>
    </dgm:pt>
    <dgm:pt modelId="{4CB1F70C-BDD0-47A7-A813-6E83292EE64F}" type="sibTrans" cxnId="{3A42A03C-A597-4914-B511-65D8163F4078}">
      <dgm:prSet/>
      <dgm:spPr/>
      <dgm:t>
        <a:bodyPr/>
        <a:lstStyle/>
        <a:p>
          <a:endParaRPr lang="en-US"/>
        </a:p>
      </dgm:t>
    </dgm:pt>
    <dgm:pt modelId="{3D040EE9-53B8-9040-ACDA-B1B6A9148512}" type="pres">
      <dgm:prSet presAssocID="{F523C931-75AA-41C0-ADA2-D95F3BCD21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03564-545C-1944-85D1-1DA3B7D81FC3}" type="pres">
      <dgm:prSet presAssocID="{02846AC1-D57C-40D6-B5D2-99D9A3EC3011}" presName="hierRoot1" presStyleCnt="0"/>
      <dgm:spPr/>
    </dgm:pt>
    <dgm:pt modelId="{425A6554-00E3-6549-AC26-2971A10068BE}" type="pres">
      <dgm:prSet presAssocID="{02846AC1-D57C-40D6-B5D2-99D9A3EC3011}" presName="composite" presStyleCnt="0"/>
      <dgm:spPr/>
    </dgm:pt>
    <dgm:pt modelId="{E7E0BEBD-760D-404E-9F3B-29F6F80DBD3F}" type="pres">
      <dgm:prSet presAssocID="{02846AC1-D57C-40D6-B5D2-99D9A3EC3011}" presName="background" presStyleLbl="node0" presStyleIdx="0" presStyleCnt="4"/>
      <dgm:spPr/>
    </dgm:pt>
    <dgm:pt modelId="{5A8B9340-52A1-F541-B011-8A9647B67B3B}" type="pres">
      <dgm:prSet presAssocID="{02846AC1-D57C-40D6-B5D2-99D9A3EC3011}" presName="text" presStyleLbl="fgAcc0" presStyleIdx="0" presStyleCnt="4" custLinFactNeighborX="-25779" custLinFactNeighborY="8312">
        <dgm:presLayoutVars>
          <dgm:chPref val="3"/>
        </dgm:presLayoutVars>
      </dgm:prSet>
      <dgm:spPr/>
    </dgm:pt>
    <dgm:pt modelId="{395BBB09-0076-B849-9936-517084649FD3}" type="pres">
      <dgm:prSet presAssocID="{02846AC1-D57C-40D6-B5D2-99D9A3EC3011}" presName="hierChild2" presStyleCnt="0"/>
      <dgm:spPr/>
    </dgm:pt>
    <dgm:pt modelId="{EF30F969-F49C-0D45-9045-CC1F71685C4E}" type="pres">
      <dgm:prSet presAssocID="{D87A420E-11C8-4072-B63D-9AAE9C278600}" presName="hierRoot1" presStyleCnt="0"/>
      <dgm:spPr/>
    </dgm:pt>
    <dgm:pt modelId="{2CB2756A-EC24-9446-9738-99B6F06B418A}" type="pres">
      <dgm:prSet presAssocID="{D87A420E-11C8-4072-B63D-9AAE9C278600}" presName="composite" presStyleCnt="0"/>
      <dgm:spPr/>
    </dgm:pt>
    <dgm:pt modelId="{2BE6A045-C41C-E641-B7ED-D06DB27933D3}" type="pres">
      <dgm:prSet presAssocID="{D87A420E-11C8-4072-B63D-9AAE9C278600}" presName="background" presStyleLbl="node0" presStyleIdx="1" presStyleCnt="4"/>
      <dgm:spPr/>
    </dgm:pt>
    <dgm:pt modelId="{FA1D53DB-57B4-414A-A7FA-5B2F0DAE01F9}" type="pres">
      <dgm:prSet presAssocID="{D87A420E-11C8-4072-B63D-9AAE9C278600}" presName="text" presStyleLbl="fgAcc0" presStyleIdx="1" presStyleCnt="4">
        <dgm:presLayoutVars>
          <dgm:chPref val="3"/>
        </dgm:presLayoutVars>
      </dgm:prSet>
      <dgm:spPr/>
    </dgm:pt>
    <dgm:pt modelId="{DC420207-D157-6A49-85DD-324BB51F2023}" type="pres">
      <dgm:prSet presAssocID="{D87A420E-11C8-4072-B63D-9AAE9C278600}" presName="hierChild2" presStyleCnt="0"/>
      <dgm:spPr/>
    </dgm:pt>
    <dgm:pt modelId="{CF3F4DFE-A42B-E645-9082-D134DE05A64C}" type="pres">
      <dgm:prSet presAssocID="{8B262C25-1FC9-48EE-892B-B26C685BDC5C}" presName="hierRoot1" presStyleCnt="0"/>
      <dgm:spPr/>
    </dgm:pt>
    <dgm:pt modelId="{3A064CE9-4EEF-0C45-A693-33364FE7CC6C}" type="pres">
      <dgm:prSet presAssocID="{8B262C25-1FC9-48EE-892B-B26C685BDC5C}" presName="composite" presStyleCnt="0"/>
      <dgm:spPr/>
    </dgm:pt>
    <dgm:pt modelId="{EAAE0B60-CE45-674E-AA81-5623D0F06B0C}" type="pres">
      <dgm:prSet presAssocID="{8B262C25-1FC9-48EE-892B-B26C685BDC5C}" presName="background" presStyleLbl="node0" presStyleIdx="2" presStyleCnt="4"/>
      <dgm:spPr/>
    </dgm:pt>
    <dgm:pt modelId="{70BCE55B-59EB-604A-B130-BDCD69F6D82C}" type="pres">
      <dgm:prSet presAssocID="{8B262C25-1FC9-48EE-892B-B26C685BDC5C}" presName="text" presStyleLbl="fgAcc0" presStyleIdx="2" presStyleCnt="4">
        <dgm:presLayoutVars>
          <dgm:chPref val="3"/>
        </dgm:presLayoutVars>
      </dgm:prSet>
      <dgm:spPr/>
    </dgm:pt>
    <dgm:pt modelId="{834F81CA-FA40-C247-B094-BEDC3913C8DE}" type="pres">
      <dgm:prSet presAssocID="{8B262C25-1FC9-48EE-892B-B26C685BDC5C}" presName="hierChild2" presStyleCnt="0"/>
      <dgm:spPr/>
    </dgm:pt>
    <dgm:pt modelId="{B84916DA-920D-1548-B80F-FF89D90380E7}" type="pres">
      <dgm:prSet presAssocID="{50F54288-0327-4FC0-8DE8-5B613E6E1521}" presName="hierRoot1" presStyleCnt="0"/>
      <dgm:spPr/>
    </dgm:pt>
    <dgm:pt modelId="{B35D2C39-50D1-6741-9644-36AEA443465D}" type="pres">
      <dgm:prSet presAssocID="{50F54288-0327-4FC0-8DE8-5B613E6E1521}" presName="composite" presStyleCnt="0"/>
      <dgm:spPr/>
    </dgm:pt>
    <dgm:pt modelId="{EF4B5596-9899-A94E-93AC-8EB26C355F0A}" type="pres">
      <dgm:prSet presAssocID="{50F54288-0327-4FC0-8DE8-5B613E6E1521}" presName="background" presStyleLbl="node0" presStyleIdx="3" presStyleCnt="4"/>
      <dgm:spPr/>
    </dgm:pt>
    <dgm:pt modelId="{5D3BC0B1-7C3D-714C-8746-7B4B9F2AB11A}" type="pres">
      <dgm:prSet presAssocID="{50F54288-0327-4FC0-8DE8-5B613E6E1521}" presName="text" presStyleLbl="fgAcc0" presStyleIdx="3" presStyleCnt="4">
        <dgm:presLayoutVars>
          <dgm:chPref val="3"/>
        </dgm:presLayoutVars>
      </dgm:prSet>
      <dgm:spPr/>
    </dgm:pt>
    <dgm:pt modelId="{139FB35D-FDC4-0B46-97F5-E42F52CEFF60}" type="pres">
      <dgm:prSet presAssocID="{50F54288-0327-4FC0-8DE8-5B613E6E1521}" presName="hierChild2" presStyleCnt="0"/>
      <dgm:spPr/>
    </dgm:pt>
  </dgm:ptLst>
  <dgm:cxnLst>
    <dgm:cxn modelId="{2EBB640F-2A2B-A248-9ABC-E63E79BE409C}" type="presOf" srcId="{D87A420E-11C8-4072-B63D-9AAE9C278600}" destId="{FA1D53DB-57B4-414A-A7FA-5B2F0DAE01F9}" srcOrd="0" destOrd="0" presId="urn:microsoft.com/office/officeart/2005/8/layout/hierarchy1"/>
    <dgm:cxn modelId="{262ED722-2A67-AF43-9FEA-D797FBBA48F2}" type="presOf" srcId="{F523C931-75AA-41C0-ADA2-D95F3BCD210D}" destId="{3D040EE9-53B8-9040-ACDA-B1B6A9148512}" srcOrd="0" destOrd="0" presId="urn:microsoft.com/office/officeart/2005/8/layout/hierarchy1"/>
    <dgm:cxn modelId="{3A42A03C-A597-4914-B511-65D8163F4078}" srcId="{F523C931-75AA-41C0-ADA2-D95F3BCD210D}" destId="{50F54288-0327-4FC0-8DE8-5B613E6E1521}" srcOrd="3" destOrd="0" parTransId="{9236F661-0A9F-4B2F-AC7A-EF5D2E58E672}" sibTransId="{4CB1F70C-BDD0-47A7-A813-6E83292EE64F}"/>
    <dgm:cxn modelId="{B1AD1E60-0658-D743-99E6-FAC78C39F058}" type="presOf" srcId="{02846AC1-D57C-40D6-B5D2-99D9A3EC3011}" destId="{5A8B9340-52A1-F541-B011-8A9647B67B3B}" srcOrd="0" destOrd="0" presId="urn:microsoft.com/office/officeart/2005/8/layout/hierarchy1"/>
    <dgm:cxn modelId="{170D8C70-3F28-4B48-B7B4-9ACD7F5191A9}" srcId="{F523C931-75AA-41C0-ADA2-D95F3BCD210D}" destId="{D87A420E-11C8-4072-B63D-9AAE9C278600}" srcOrd="1" destOrd="0" parTransId="{0F1E1A78-3CF8-47D0-ABB0-5E9F62A924E5}" sibTransId="{1E11588C-E4A2-4065-AC91-5F3235B23225}"/>
    <dgm:cxn modelId="{2D97EC94-9D01-41E0-8C85-588B9D2FB59F}" srcId="{F523C931-75AA-41C0-ADA2-D95F3BCD210D}" destId="{8B262C25-1FC9-48EE-892B-B26C685BDC5C}" srcOrd="2" destOrd="0" parTransId="{21BBE4FB-FD07-4DBF-AC8C-42611DCCCFEB}" sibTransId="{9BB49646-EFFB-446A-8FF3-05073CA45F36}"/>
    <dgm:cxn modelId="{C062A09C-BE6B-6E46-9C9F-C30B27DE6E11}" type="presOf" srcId="{50F54288-0327-4FC0-8DE8-5B613E6E1521}" destId="{5D3BC0B1-7C3D-714C-8746-7B4B9F2AB11A}" srcOrd="0" destOrd="0" presId="urn:microsoft.com/office/officeart/2005/8/layout/hierarchy1"/>
    <dgm:cxn modelId="{EE3D4DDE-CB66-174E-8B64-C1ACEFD596E7}" type="presOf" srcId="{8B262C25-1FC9-48EE-892B-B26C685BDC5C}" destId="{70BCE55B-59EB-604A-B130-BDCD69F6D82C}" srcOrd="0" destOrd="0" presId="urn:microsoft.com/office/officeart/2005/8/layout/hierarchy1"/>
    <dgm:cxn modelId="{CCCCB5EF-B204-4BD7-B82E-152F1D8DE91D}" srcId="{F523C931-75AA-41C0-ADA2-D95F3BCD210D}" destId="{02846AC1-D57C-40D6-B5D2-99D9A3EC3011}" srcOrd="0" destOrd="0" parTransId="{C482958C-F501-48FA-B80F-1D21E5974B5A}" sibTransId="{53E059D9-0936-4391-ADAC-01DE7CC572F8}"/>
    <dgm:cxn modelId="{A28D44A5-6451-044A-A082-849A5A557232}" type="presParOf" srcId="{3D040EE9-53B8-9040-ACDA-B1B6A9148512}" destId="{12703564-545C-1944-85D1-1DA3B7D81FC3}" srcOrd="0" destOrd="0" presId="urn:microsoft.com/office/officeart/2005/8/layout/hierarchy1"/>
    <dgm:cxn modelId="{067F5053-7AB6-BC47-8905-8090A19E7B29}" type="presParOf" srcId="{12703564-545C-1944-85D1-1DA3B7D81FC3}" destId="{425A6554-00E3-6549-AC26-2971A10068BE}" srcOrd="0" destOrd="0" presId="urn:microsoft.com/office/officeart/2005/8/layout/hierarchy1"/>
    <dgm:cxn modelId="{74D44764-D05B-B844-88F0-91F72DCD9AE5}" type="presParOf" srcId="{425A6554-00E3-6549-AC26-2971A10068BE}" destId="{E7E0BEBD-760D-404E-9F3B-29F6F80DBD3F}" srcOrd="0" destOrd="0" presId="urn:microsoft.com/office/officeart/2005/8/layout/hierarchy1"/>
    <dgm:cxn modelId="{CB618689-3735-B349-83AE-0655F99BAFC0}" type="presParOf" srcId="{425A6554-00E3-6549-AC26-2971A10068BE}" destId="{5A8B9340-52A1-F541-B011-8A9647B67B3B}" srcOrd="1" destOrd="0" presId="urn:microsoft.com/office/officeart/2005/8/layout/hierarchy1"/>
    <dgm:cxn modelId="{62863D6C-479A-934B-ADDB-8365A5BD38DB}" type="presParOf" srcId="{12703564-545C-1944-85D1-1DA3B7D81FC3}" destId="{395BBB09-0076-B849-9936-517084649FD3}" srcOrd="1" destOrd="0" presId="urn:microsoft.com/office/officeart/2005/8/layout/hierarchy1"/>
    <dgm:cxn modelId="{B4B86C2F-B31F-F247-AFC1-BA08C49B4356}" type="presParOf" srcId="{3D040EE9-53B8-9040-ACDA-B1B6A9148512}" destId="{EF30F969-F49C-0D45-9045-CC1F71685C4E}" srcOrd="1" destOrd="0" presId="urn:microsoft.com/office/officeart/2005/8/layout/hierarchy1"/>
    <dgm:cxn modelId="{FAE817F3-229D-BE48-9D3E-FDDC89BA0D01}" type="presParOf" srcId="{EF30F969-F49C-0D45-9045-CC1F71685C4E}" destId="{2CB2756A-EC24-9446-9738-99B6F06B418A}" srcOrd="0" destOrd="0" presId="urn:microsoft.com/office/officeart/2005/8/layout/hierarchy1"/>
    <dgm:cxn modelId="{A13425F5-6424-6746-A436-9D29CC32A4F7}" type="presParOf" srcId="{2CB2756A-EC24-9446-9738-99B6F06B418A}" destId="{2BE6A045-C41C-E641-B7ED-D06DB27933D3}" srcOrd="0" destOrd="0" presId="urn:microsoft.com/office/officeart/2005/8/layout/hierarchy1"/>
    <dgm:cxn modelId="{716B4C33-E486-E347-8D8E-B800F077280C}" type="presParOf" srcId="{2CB2756A-EC24-9446-9738-99B6F06B418A}" destId="{FA1D53DB-57B4-414A-A7FA-5B2F0DAE01F9}" srcOrd="1" destOrd="0" presId="urn:microsoft.com/office/officeart/2005/8/layout/hierarchy1"/>
    <dgm:cxn modelId="{E4F58715-F5C9-984B-93F0-AFCA835EC4F8}" type="presParOf" srcId="{EF30F969-F49C-0D45-9045-CC1F71685C4E}" destId="{DC420207-D157-6A49-85DD-324BB51F2023}" srcOrd="1" destOrd="0" presId="urn:microsoft.com/office/officeart/2005/8/layout/hierarchy1"/>
    <dgm:cxn modelId="{1DC1D3D0-D668-2943-9142-C71EE1D0FD24}" type="presParOf" srcId="{3D040EE9-53B8-9040-ACDA-B1B6A9148512}" destId="{CF3F4DFE-A42B-E645-9082-D134DE05A64C}" srcOrd="2" destOrd="0" presId="urn:microsoft.com/office/officeart/2005/8/layout/hierarchy1"/>
    <dgm:cxn modelId="{71C091E1-AFE1-9642-A952-CB6348696302}" type="presParOf" srcId="{CF3F4DFE-A42B-E645-9082-D134DE05A64C}" destId="{3A064CE9-4EEF-0C45-A693-33364FE7CC6C}" srcOrd="0" destOrd="0" presId="urn:microsoft.com/office/officeart/2005/8/layout/hierarchy1"/>
    <dgm:cxn modelId="{AAD8E2A1-70A8-EE4F-BBDE-CD33242E42DB}" type="presParOf" srcId="{3A064CE9-4EEF-0C45-A693-33364FE7CC6C}" destId="{EAAE0B60-CE45-674E-AA81-5623D0F06B0C}" srcOrd="0" destOrd="0" presId="urn:microsoft.com/office/officeart/2005/8/layout/hierarchy1"/>
    <dgm:cxn modelId="{F4FAFB27-25F8-BD43-8CFB-00FD469BC8AE}" type="presParOf" srcId="{3A064CE9-4EEF-0C45-A693-33364FE7CC6C}" destId="{70BCE55B-59EB-604A-B130-BDCD69F6D82C}" srcOrd="1" destOrd="0" presId="urn:microsoft.com/office/officeart/2005/8/layout/hierarchy1"/>
    <dgm:cxn modelId="{FE779FCD-1CFE-A242-A0B3-21BC05F730F9}" type="presParOf" srcId="{CF3F4DFE-A42B-E645-9082-D134DE05A64C}" destId="{834F81CA-FA40-C247-B094-BEDC3913C8DE}" srcOrd="1" destOrd="0" presId="urn:microsoft.com/office/officeart/2005/8/layout/hierarchy1"/>
    <dgm:cxn modelId="{6E1B5448-4596-6047-A14A-0809D92CDFC2}" type="presParOf" srcId="{3D040EE9-53B8-9040-ACDA-B1B6A9148512}" destId="{B84916DA-920D-1548-B80F-FF89D90380E7}" srcOrd="3" destOrd="0" presId="urn:microsoft.com/office/officeart/2005/8/layout/hierarchy1"/>
    <dgm:cxn modelId="{19948DDC-4A58-9E4A-8EBD-12EA2587DFF0}" type="presParOf" srcId="{B84916DA-920D-1548-B80F-FF89D90380E7}" destId="{B35D2C39-50D1-6741-9644-36AEA443465D}" srcOrd="0" destOrd="0" presId="urn:microsoft.com/office/officeart/2005/8/layout/hierarchy1"/>
    <dgm:cxn modelId="{E0F68A3E-1AF9-EB40-9449-51F569EAD956}" type="presParOf" srcId="{B35D2C39-50D1-6741-9644-36AEA443465D}" destId="{EF4B5596-9899-A94E-93AC-8EB26C355F0A}" srcOrd="0" destOrd="0" presId="urn:microsoft.com/office/officeart/2005/8/layout/hierarchy1"/>
    <dgm:cxn modelId="{04593C43-AAAC-4547-955F-1F2C49165EC1}" type="presParOf" srcId="{B35D2C39-50D1-6741-9644-36AEA443465D}" destId="{5D3BC0B1-7C3D-714C-8746-7B4B9F2AB11A}" srcOrd="1" destOrd="0" presId="urn:microsoft.com/office/officeart/2005/8/layout/hierarchy1"/>
    <dgm:cxn modelId="{ADEFF24B-3270-CC49-A21A-190891B80985}" type="presParOf" srcId="{B84916DA-920D-1548-B80F-FF89D90380E7}" destId="{139FB35D-FDC4-0B46-97F5-E42F52CEFF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CDCC8-36F3-47C7-9A2C-96BCE3C1B11D}" type="doc">
      <dgm:prSet loTypeId="urn:microsoft.com/office/officeart/2005/8/layout/vProcess5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88EF78-75E8-4E8D-85D5-5F603468AF91}">
      <dgm:prSet/>
      <dgm:spPr/>
      <dgm:t>
        <a:bodyPr/>
        <a:lstStyle/>
        <a:p>
          <a:r>
            <a:rPr lang="en-GB"/>
            <a:t>🎯 </a:t>
          </a:r>
          <a:r>
            <a:rPr lang="en-GB" i="1"/>
            <a:t>Target RFM Segments</a:t>
          </a:r>
          <a:endParaRPr lang="en-US"/>
        </a:p>
      </dgm:t>
    </dgm:pt>
    <dgm:pt modelId="{EFD5F264-89EF-44A6-9A3A-D6F18B8D82F6}" type="parTrans" cxnId="{3027E71B-8C90-40CD-857D-D0124984D48D}">
      <dgm:prSet/>
      <dgm:spPr/>
      <dgm:t>
        <a:bodyPr/>
        <a:lstStyle/>
        <a:p>
          <a:endParaRPr lang="en-US"/>
        </a:p>
      </dgm:t>
    </dgm:pt>
    <dgm:pt modelId="{D20D7377-05CA-4909-8577-13DD39D21E38}" type="sibTrans" cxnId="{3027E71B-8C90-40CD-857D-D0124984D48D}">
      <dgm:prSet/>
      <dgm:spPr/>
      <dgm:t>
        <a:bodyPr/>
        <a:lstStyle/>
        <a:p>
          <a:endParaRPr lang="en-US"/>
        </a:p>
      </dgm:t>
    </dgm:pt>
    <dgm:pt modelId="{DEB23F7A-D0E2-44A6-A5F5-1DD460767646}">
      <dgm:prSet/>
      <dgm:spPr/>
      <dgm:t>
        <a:bodyPr/>
        <a:lstStyle/>
        <a:p>
          <a:r>
            <a:rPr lang="en-GB"/>
            <a:t>🌍 </a:t>
          </a:r>
          <a:r>
            <a:rPr lang="en-GB" i="1"/>
            <a:t>Prioritize Cities</a:t>
          </a:r>
          <a:endParaRPr lang="en-US"/>
        </a:p>
      </dgm:t>
    </dgm:pt>
    <dgm:pt modelId="{FA30953C-E8E1-4D93-B7FD-9A37E5AC6004}" type="parTrans" cxnId="{25BD3D9C-63D2-4E42-892C-D56B5D2F56D6}">
      <dgm:prSet/>
      <dgm:spPr/>
      <dgm:t>
        <a:bodyPr/>
        <a:lstStyle/>
        <a:p>
          <a:endParaRPr lang="en-US"/>
        </a:p>
      </dgm:t>
    </dgm:pt>
    <dgm:pt modelId="{D9F18920-3067-4D62-89C4-D118ECFFE58D}" type="sibTrans" cxnId="{25BD3D9C-63D2-4E42-892C-D56B5D2F56D6}">
      <dgm:prSet/>
      <dgm:spPr/>
      <dgm:t>
        <a:bodyPr/>
        <a:lstStyle/>
        <a:p>
          <a:endParaRPr lang="en-US"/>
        </a:p>
      </dgm:t>
    </dgm:pt>
    <dgm:pt modelId="{C512FFF3-8A2D-4363-986C-268CF8E6248A}">
      <dgm:prSet/>
      <dgm:spPr/>
      <dgm:t>
        <a:bodyPr/>
        <a:lstStyle/>
        <a:p>
          <a:r>
            <a:rPr lang="en-GB"/>
            <a:t>📩 </a:t>
          </a:r>
          <a:r>
            <a:rPr lang="en-GB" i="1"/>
            <a:t>Boost Opt-In Rates</a:t>
          </a:r>
          <a:endParaRPr lang="en-US"/>
        </a:p>
      </dgm:t>
    </dgm:pt>
    <dgm:pt modelId="{976F616A-13E9-4141-B862-8E9AE2B55DBE}" type="parTrans" cxnId="{37060389-9FA0-485C-BDF8-9D90E57C696A}">
      <dgm:prSet/>
      <dgm:spPr/>
      <dgm:t>
        <a:bodyPr/>
        <a:lstStyle/>
        <a:p>
          <a:endParaRPr lang="en-US"/>
        </a:p>
      </dgm:t>
    </dgm:pt>
    <dgm:pt modelId="{1F44CC05-6628-4851-9D61-81E52B85EBCB}" type="sibTrans" cxnId="{37060389-9FA0-485C-BDF8-9D90E57C696A}">
      <dgm:prSet/>
      <dgm:spPr/>
      <dgm:t>
        <a:bodyPr/>
        <a:lstStyle/>
        <a:p>
          <a:endParaRPr lang="en-US"/>
        </a:p>
      </dgm:t>
    </dgm:pt>
    <dgm:pt modelId="{B26DEB60-BBE9-4871-AEA8-3491CDBCBF89}">
      <dgm:prSet/>
      <dgm:spPr/>
      <dgm:t>
        <a:bodyPr/>
        <a:lstStyle/>
        <a:p>
          <a:r>
            <a:rPr lang="en-GB"/>
            <a:t>🛒 </a:t>
          </a:r>
          <a:r>
            <a:rPr lang="en-GB" i="1"/>
            <a:t>Drive Loyalty Programs</a:t>
          </a:r>
          <a:endParaRPr lang="en-US"/>
        </a:p>
      </dgm:t>
    </dgm:pt>
    <dgm:pt modelId="{1C99CDF5-29C4-413D-9FB0-76CB1B05400B}" type="parTrans" cxnId="{057720C7-D283-465E-B4C6-9A44318D3405}">
      <dgm:prSet/>
      <dgm:spPr/>
      <dgm:t>
        <a:bodyPr/>
        <a:lstStyle/>
        <a:p>
          <a:endParaRPr lang="en-US"/>
        </a:p>
      </dgm:t>
    </dgm:pt>
    <dgm:pt modelId="{967004EF-F3E2-42D6-81E4-5C70C1CDD1E3}" type="sibTrans" cxnId="{057720C7-D283-465E-B4C6-9A44318D3405}">
      <dgm:prSet/>
      <dgm:spPr/>
      <dgm:t>
        <a:bodyPr/>
        <a:lstStyle/>
        <a:p>
          <a:endParaRPr lang="en-US"/>
        </a:p>
      </dgm:t>
    </dgm:pt>
    <dgm:pt modelId="{B500FFD1-9343-4343-8B28-713735C285A7}">
      <dgm:prSet/>
      <dgm:spPr/>
      <dgm:t>
        <a:bodyPr/>
        <a:lstStyle/>
        <a:p>
          <a:r>
            <a:rPr lang="en-GB"/>
            <a:t>📊 </a:t>
          </a:r>
          <a:r>
            <a:rPr lang="en-GB" i="1"/>
            <a:t>Monitor and Optimise</a:t>
          </a:r>
          <a:endParaRPr lang="en-US"/>
        </a:p>
      </dgm:t>
    </dgm:pt>
    <dgm:pt modelId="{73FE597E-272A-4F52-AEC8-BC49DA2DEB76}" type="parTrans" cxnId="{A1B0435D-0972-4908-8D74-D5535F16A2BF}">
      <dgm:prSet/>
      <dgm:spPr/>
      <dgm:t>
        <a:bodyPr/>
        <a:lstStyle/>
        <a:p>
          <a:endParaRPr lang="en-US"/>
        </a:p>
      </dgm:t>
    </dgm:pt>
    <dgm:pt modelId="{22FA8F85-BA8E-499F-9C49-C2D970A9A92F}" type="sibTrans" cxnId="{A1B0435D-0972-4908-8D74-D5535F16A2BF}">
      <dgm:prSet/>
      <dgm:spPr/>
      <dgm:t>
        <a:bodyPr/>
        <a:lstStyle/>
        <a:p>
          <a:endParaRPr lang="en-US"/>
        </a:p>
      </dgm:t>
    </dgm:pt>
    <dgm:pt modelId="{47AECF62-4107-6742-ABBE-3DC03B0F0318}" type="pres">
      <dgm:prSet presAssocID="{923CDCC8-36F3-47C7-9A2C-96BCE3C1B11D}" presName="outerComposite" presStyleCnt="0">
        <dgm:presLayoutVars>
          <dgm:chMax val="5"/>
          <dgm:dir/>
          <dgm:resizeHandles val="exact"/>
        </dgm:presLayoutVars>
      </dgm:prSet>
      <dgm:spPr/>
    </dgm:pt>
    <dgm:pt modelId="{FB6CD2D6-D147-3445-A8E2-92F2221AFC36}" type="pres">
      <dgm:prSet presAssocID="{923CDCC8-36F3-47C7-9A2C-96BCE3C1B11D}" presName="dummyMaxCanvas" presStyleCnt="0">
        <dgm:presLayoutVars/>
      </dgm:prSet>
      <dgm:spPr/>
    </dgm:pt>
    <dgm:pt modelId="{065E75DD-0626-9E44-AF13-9BBB137EB9E5}" type="pres">
      <dgm:prSet presAssocID="{923CDCC8-36F3-47C7-9A2C-96BCE3C1B11D}" presName="FiveNodes_1" presStyleLbl="node1" presStyleIdx="0" presStyleCnt="5">
        <dgm:presLayoutVars>
          <dgm:bulletEnabled val="1"/>
        </dgm:presLayoutVars>
      </dgm:prSet>
      <dgm:spPr/>
    </dgm:pt>
    <dgm:pt modelId="{D4955B20-8F33-7E44-BCB7-DAC5488BF5EB}" type="pres">
      <dgm:prSet presAssocID="{923CDCC8-36F3-47C7-9A2C-96BCE3C1B11D}" presName="FiveNodes_2" presStyleLbl="node1" presStyleIdx="1" presStyleCnt="5">
        <dgm:presLayoutVars>
          <dgm:bulletEnabled val="1"/>
        </dgm:presLayoutVars>
      </dgm:prSet>
      <dgm:spPr/>
    </dgm:pt>
    <dgm:pt modelId="{55A114EE-7D25-4749-91BE-B728AE4B4C31}" type="pres">
      <dgm:prSet presAssocID="{923CDCC8-36F3-47C7-9A2C-96BCE3C1B11D}" presName="FiveNodes_3" presStyleLbl="node1" presStyleIdx="2" presStyleCnt="5">
        <dgm:presLayoutVars>
          <dgm:bulletEnabled val="1"/>
        </dgm:presLayoutVars>
      </dgm:prSet>
      <dgm:spPr/>
    </dgm:pt>
    <dgm:pt modelId="{DA7FD3C4-96CA-D243-860C-0F7FBF1A2409}" type="pres">
      <dgm:prSet presAssocID="{923CDCC8-36F3-47C7-9A2C-96BCE3C1B11D}" presName="FiveNodes_4" presStyleLbl="node1" presStyleIdx="3" presStyleCnt="5">
        <dgm:presLayoutVars>
          <dgm:bulletEnabled val="1"/>
        </dgm:presLayoutVars>
      </dgm:prSet>
      <dgm:spPr/>
    </dgm:pt>
    <dgm:pt modelId="{5757168D-DE46-5A42-B963-AC520407C427}" type="pres">
      <dgm:prSet presAssocID="{923CDCC8-36F3-47C7-9A2C-96BCE3C1B11D}" presName="FiveNodes_5" presStyleLbl="node1" presStyleIdx="4" presStyleCnt="5">
        <dgm:presLayoutVars>
          <dgm:bulletEnabled val="1"/>
        </dgm:presLayoutVars>
      </dgm:prSet>
      <dgm:spPr/>
    </dgm:pt>
    <dgm:pt modelId="{BB85C730-FD26-3A44-8B48-AD4937ABB2F1}" type="pres">
      <dgm:prSet presAssocID="{923CDCC8-36F3-47C7-9A2C-96BCE3C1B11D}" presName="FiveConn_1-2" presStyleLbl="fgAccFollowNode1" presStyleIdx="0" presStyleCnt="4">
        <dgm:presLayoutVars>
          <dgm:bulletEnabled val="1"/>
        </dgm:presLayoutVars>
      </dgm:prSet>
      <dgm:spPr/>
    </dgm:pt>
    <dgm:pt modelId="{BE85A466-3376-2B40-91AC-3A7ACC55A508}" type="pres">
      <dgm:prSet presAssocID="{923CDCC8-36F3-47C7-9A2C-96BCE3C1B11D}" presName="FiveConn_2-3" presStyleLbl="fgAccFollowNode1" presStyleIdx="1" presStyleCnt="4">
        <dgm:presLayoutVars>
          <dgm:bulletEnabled val="1"/>
        </dgm:presLayoutVars>
      </dgm:prSet>
      <dgm:spPr/>
    </dgm:pt>
    <dgm:pt modelId="{398C5549-8ADA-B54C-A489-1BED30D7783D}" type="pres">
      <dgm:prSet presAssocID="{923CDCC8-36F3-47C7-9A2C-96BCE3C1B11D}" presName="FiveConn_3-4" presStyleLbl="fgAccFollowNode1" presStyleIdx="2" presStyleCnt="4">
        <dgm:presLayoutVars>
          <dgm:bulletEnabled val="1"/>
        </dgm:presLayoutVars>
      </dgm:prSet>
      <dgm:spPr/>
    </dgm:pt>
    <dgm:pt modelId="{66887AAF-4325-CB47-B132-2FE25B8C9703}" type="pres">
      <dgm:prSet presAssocID="{923CDCC8-36F3-47C7-9A2C-96BCE3C1B11D}" presName="FiveConn_4-5" presStyleLbl="fgAccFollowNode1" presStyleIdx="3" presStyleCnt="4">
        <dgm:presLayoutVars>
          <dgm:bulletEnabled val="1"/>
        </dgm:presLayoutVars>
      </dgm:prSet>
      <dgm:spPr/>
    </dgm:pt>
    <dgm:pt modelId="{1CEE2524-785A-6C43-9EB1-6EB65280D61A}" type="pres">
      <dgm:prSet presAssocID="{923CDCC8-36F3-47C7-9A2C-96BCE3C1B11D}" presName="FiveNodes_1_text" presStyleLbl="node1" presStyleIdx="4" presStyleCnt="5">
        <dgm:presLayoutVars>
          <dgm:bulletEnabled val="1"/>
        </dgm:presLayoutVars>
      </dgm:prSet>
      <dgm:spPr/>
    </dgm:pt>
    <dgm:pt modelId="{604ED0F9-92DA-AB4A-A51F-B18E2493E63A}" type="pres">
      <dgm:prSet presAssocID="{923CDCC8-36F3-47C7-9A2C-96BCE3C1B11D}" presName="FiveNodes_2_text" presStyleLbl="node1" presStyleIdx="4" presStyleCnt="5">
        <dgm:presLayoutVars>
          <dgm:bulletEnabled val="1"/>
        </dgm:presLayoutVars>
      </dgm:prSet>
      <dgm:spPr/>
    </dgm:pt>
    <dgm:pt modelId="{C8431037-8417-494E-8E2E-225CBCE47346}" type="pres">
      <dgm:prSet presAssocID="{923CDCC8-36F3-47C7-9A2C-96BCE3C1B11D}" presName="FiveNodes_3_text" presStyleLbl="node1" presStyleIdx="4" presStyleCnt="5">
        <dgm:presLayoutVars>
          <dgm:bulletEnabled val="1"/>
        </dgm:presLayoutVars>
      </dgm:prSet>
      <dgm:spPr/>
    </dgm:pt>
    <dgm:pt modelId="{1C2146D4-0077-AC4E-B781-0FBA368C07D6}" type="pres">
      <dgm:prSet presAssocID="{923CDCC8-36F3-47C7-9A2C-96BCE3C1B11D}" presName="FiveNodes_4_text" presStyleLbl="node1" presStyleIdx="4" presStyleCnt="5">
        <dgm:presLayoutVars>
          <dgm:bulletEnabled val="1"/>
        </dgm:presLayoutVars>
      </dgm:prSet>
      <dgm:spPr/>
    </dgm:pt>
    <dgm:pt modelId="{06E4BAFD-E6C3-FA41-8B07-DF8F9420A0EC}" type="pres">
      <dgm:prSet presAssocID="{923CDCC8-36F3-47C7-9A2C-96BCE3C1B11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F00FE01-CDF5-7544-B656-FE1C1A65FE5F}" type="presOf" srcId="{D9F18920-3067-4D62-89C4-D118ECFFE58D}" destId="{BE85A466-3376-2B40-91AC-3A7ACC55A508}" srcOrd="0" destOrd="0" presId="urn:microsoft.com/office/officeart/2005/8/layout/vProcess5"/>
    <dgm:cxn modelId="{3027E71B-8C90-40CD-857D-D0124984D48D}" srcId="{923CDCC8-36F3-47C7-9A2C-96BCE3C1B11D}" destId="{2B88EF78-75E8-4E8D-85D5-5F603468AF91}" srcOrd="0" destOrd="0" parTransId="{EFD5F264-89EF-44A6-9A3A-D6F18B8D82F6}" sibTransId="{D20D7377-05CA-4909-8577-13DD39D21E38}"/>
    <dgm:cxn modelId="{A1B0435D-0972-4908-8D74-D5535F16A2BF}" srcId="{923CDCC8-36F3-47C7-9A2C-96BCE3C1B11D}" destId="{B500FFD1-9343-4343-8B28-713735C285A7}" srcOrd="4" destOrd="0" parTransId="{73FE597E-272A-4F52-AEC8-BC49DA2DEB76}" sibTransId="{22FA8F85-BA8E-499F-9C49-C2D970A9A92F}"/>
    <dgm:cxn modelId="{06A14F5F-DA8A-554D-B293-243C70FCCE80}" type="presOf" srcId="{1F44CC05-6628-4851-9D61-81E52B85EBCB}" destId="{398C5549-8ADA-B54C-A489-1BED30D7783D}" srcOrd="0" destOrd="0" presId="urn:microsoft.com/office/officeart/2005/8/layout/vProcess5"/>
    <dgm:cxn modelId="{288A6647-761E-194F-BF45-EA1AFBD43008}" type="presOf" srcId="{C512FFF3-8A2D-4363-986C-268CF8E6248A}" destId="{C8431037-8417-494E-8E2E-225CBCE47346}" srcOrd="1" destOrd="0" presId="urn:microsoft.com/office/officeart/2005/8/layout/vProcess5"/>
    <dgm:cxn modelId="{986E664F-206C-7148-8176-4DA7260EBBAD}" type="presOf" srcId="{B500FFD1-9343-4343-8B28-713735C285A7}" destId="{5757168D-DE46-5A42-B963-AC520407C427}" srcOrd="0" destOrd="0" presId="urn:microsoft.com/office/officeart/2005/8/layout/vProcess5"/>
    <dgm:cxn modelId="{B5DA2A77-CF31-7E47-9979-13F40D751D72}" type="presOf" srcId="{2B88EF78-75E8-4E8D-85D5-5F603468AF91}" destId="{065E75DD-0626-9E44-AF13-9BBB137EB9E5}" srcOrd="0" destOrd="0" presId="urn:microsoft.com/office/officeart/2005/8/layout/vProcess5"/>
    <dgm:cxn modelId="{293A2F83-CC63-4E4B-AB79-13D5A434C4D5}" type="presOf" srcId="{967004EF-F3E2-42D6-81E4-5C70C1CDD1E3}" destId="{66887AAF-4325-CB47-B132-2FE25B8C9703}" srcOrd="0" destOrd="0" presId="urn:microsoft.com/office/officeart/2005/8/layout/vProcess5"/>
    <dgm:cxn modelId="{37060389-9FA0-485C-BDF8-9D90E57C696A}" srcId="{923CDCC8-36F3-47C7-9A2C-96BCE3C1B11D}" destId="{C512FFF3-8A2D-4363-986C-268CF8E6248A}" srcOrd="2" destOrd="0" parTransId="{976F616A-13E9-4141-B862-8E9AE2B55DBE}" sibTransId="{1F44CC05-6628-4851-9D61-81E52B85EBCB}"/>
    <dgm:cxn modelId="{95EC1A91-3950-884C-9F18-7083EF3B8433}" type="presOf" srcId="{B26DEB60-BBE9-4871-AEA8-3491CDBCBF89}" destId="{1C2146D4-0077-AC4E-B781-0FBA368C07D6}" srcOrd="1" destOrd="0" presId="urn:microsoft.com/office/officeart/2005/8/layout/vProcess5"/>
    <dgm:cxn modelId="{AD3B0B9A-30C0-0945-ABDD-3FC8E870A5A6}" type="presOf" srcId="{DEB23F7A-D0E2-44A6-A5F5-1DD460767646}" destId="{604ED0F9-92DA-AB4A-A51F-B18E2493E63A}" srcOrd="1" destOrd="0" presId="urn:microsoft.com/office/officeart/2005/8/layout/vProcess5"/>
    <dgm:cxn modelId="{25BD3D9C-63D2-4E42-892C-D56B5D2F56D6}" srcId="{923CDCC8-36F3-47C7-9A2C-96BCE3C1B11D}" destId="{DEB23F7A-D0E2-44A6-A5F5-1DD460767646}" srcOrd="1" destOrd="0" parTransId="{FA30953C-E8E1-4D93-B7FD-9A37E5AC6004}" sibTransId="{D9F18920-3067-4D62-89C4-D118ECFFE58D}"/>
    <dgm:cxn modelId="{AA7FDFA7-3FDE-1744-B1DA-E6E66E11E35A}" type="presOf" srcId="{923CDCC8-36F3-47C7-9A2C-96BCE3C1B11D}" destId="{47AECF62-4107-6742-ABBE-3DC03B0F0318}" srcOrd="0" destOrd="0" presId="urn:microsoft.com/office/officeart/2005/8/layout/vProcess5"/>
    <dgm:cxn modelId="{9598F4B5-94BB-7548-BF46-D5037CE144C5}" type="presOf" srcId="{D20D7377-05CA-4909-8577-13DD39D21E38}" destId="{BB85C730-FD26-3A44-8B48-AD4937ABB2F1}" srcOrd="0" destOrd="0" presId="urn:microsoft.com/office/officeart/2005/8/layout/vProcess5"/>
    <dgm:cxn modelId="{4AA331B7-B4AD-8E44-8D16-E90A18F4C1E0}" type="presOf" srcId="{2B88EF78-75E8-4E8D-85D5-5F603468AF91}" destId="{1CEE2524-785A-6C43-9EB1-6EB65280D61A}" srcOrd="1" destOrd="0" presId="urn:microsoft.com/office/officeart/2005/8/layout/vProcess5"/>
    <dgm:cxn modelId="{057720C7-D283-465E-B4C6-9A44318D3405}" srcId="{923CDCC8-36F3-47C7-9A2C-96BCE3C1B11D}" destId="{B26DEB60-BBE9-4871-AEA8-3491CDBCBF89}" srcOrd="3" destOrd="0" parTransId="{1C99CDF5-29C4-413D-9FB0-76CB1B05400B}" sibTransId="{967004EF-F3E2-42D6-81E4-5C70C1CDD1E3}"/>
    <dgm:cxn modelId="{358458C7-6860-EA47-8933-116AB4824CDB}" type="presOf" srcId="{DEB23F7A-D0E2-44A6-A5F5-1DD460767646}" destId="{D4955B20-8F33-7E44-BCB7-DAC5488BF5EB}" srcOrd="0" destOrd="0" presId="urn:microsoft.com/office/officeart/2005/8/layout/vProcess5"/>
    <dgm:cxn modelId="{003AB4E7-850A-CA47-86A5-0D2FD058DA3F}" type="presOf" srcId="{B500FFD1-9343-4343-8B28-713735C285A7}" destId="{06E4BAFD-E6C3-FA41-8B07-DF8F9420A0EC}" srcOrd="1" destOrd="0" presId="urn:microsoft.com/office/officeart/2005/8/layout/vProcess5"/>
    <dgm:cxn modelId="{9FADECE9-CA38-9A4D-A508-4E26F9F6A93D}" type="presOf" srcId="{C512FFF3-8A2D-4363-986C-268CF8E6248A}" destId="{55A114EE-7D25-4749-91BE-B728AE4B4C31}" srcOrd="0" destOrd="0" presId="urn:microsoft.com/office/officeart/2005/8/layout/vProcess5"/>
    <dgm:cxn modelId="{1D1166F5-54AF-7D45-B0F3-83D444C02EBD}" type="presOf" srcId="{B26DEB60-BBE9-4871-AEA8-3491CDBCBF89}" destId="{DA7FD3C4-96CA-D243-860C-0F7FBF1A2409}" srcOrd="0" destOrd="0" presId="urn:microsoft.com/office/officeart/2005/8/layout/vProcess5"/>
    <dgm:cxn modelId="{E7B46265-51E7-4546-895B-FFB1D11E9A95}" type="presParOf" srcId="{47AECF62-4107-6742-ABBE-3DC03B0F0318}" destId="{FB6CD2D6-D147-3445-A8E2-92F2221AFC36}" srcOrd="0" destOrd="0" presId="urn:microsoft.com/office/officeart/2005/8/layout/vProcess5"/>
    <dgm:cxn modelId="{5F594074-2DDF-C540-85FC-499D3937147B}" type="presParOf" srcId="{47AECF62-4107-6742-ABBE-3DC03B0F0318}" destId="{065E75DD-0626-9E44-AF13-9BBB137EB9E5}" srcOrd="1" destOrd="0" presId="urn:microsoft.com/office/officeart/2005/8/layout/vProcess5"/>
    <dgm:cxn modelId="{06EDF35B-7FED-1246-ACD7-65757E75C910}" type="presParOf" srcId="{47AECF62-4107-6742-ABBE-3DC03B0F0318}" destId="{D4955B20-8F33-7E44-BCB7-DAC5488BF5EB}" srcOrd="2" destOrd="0" presId="urn:microsoft.com/office/officeart/2005/8/layout/vProcess5"/>
    <dgm:cxn modelId="{63404453-E702-F445-97B7-D75E11C5B900}" type="presParOf" srcId="{47AECF62-4107-6742-ABBE-3DC03B0F0318}" destId="{55A114EE-7D25-4749-91BE-B728AE4B4C31}" srcOrd="3" destOrd="0" presId="urn:microsoft.com/office/officeart/2005/8/layout/vProcess5"/>
    <dgm:cxn modelId="{0A772C6A-E283-A045-A6A4-2953A39041E6}" type="presParOf" srcId="{47AECF62-4107-6742-ABBE-3DC03B0F0318}" destId="{DA7FD3C4-96CA-D243-860C-0F7FBF1A2409}" srcOrd="4" destOrd="0" presId="urn:microsoft.com/office/officeart/2005/8/layout/vProcess5"/>
    <dgm:cxn modelId="{BFE8DA79-562F-EF4B-A0F1-E656D6E202AF}" type="presParOf" srcId="{47AECF62-4107-6742-ABBE-3DC03B0F0318}" destId="{5757168D-DE46-5A42-B963-AC520407C427}" srcOrd="5" destOrd="0" presId="urn:microsoft.com/office/officeart/2005/8/layout/vProcess5"/>
    <dgm:cxn modelId="{ACF96B05-4B1E-E544-9D0C-4A378E87F209}" type="presParOf" srcId="{47AECF62-4107-6742-ABBE-3DC03B0F0318}" destId="{BB85C730-FD26-3A44-8B48-AD4937ABB2F1}" srcOrd="6" destOrd="0" presId="urn:microsoft.com/office/officeart/2005/8/layout/vProcess5"/>
    <dgm:cxn modelId="{FB406FC0-085C-FF45-9C47-EFC20C5FBACF}" type="presParOf" srcId="{47AECF62-4107-6742-ABBE-3DC03B0F0318}" destId="{BE85A466-3376-2B40-91AC-3A7ACC55A508}" srcOrd="7" destOrd="0" presId="urn:microsoft.com/office/officeart/2005/8/layout/vProcess5"/>
    <dgm:cxn modelId="{845497D6-B75B-744A-8001-ED823E8025B2}" type="presParOf" srcId="{47AECF62-4107-6742-ABBE-3DC03B0F0318}" destId="{398C5549-8ADA-B54C-A489-1BED30D7783D}" srcOrd="8" destOrd="0" presId="urn:microsoft.com/office/officeart/2005/8/layout/vProcess5"/>
    <dgm:cxn modelId="{0BA4B38B-CC87-6D4F-9D96-9AACFCE03A90}" type="presParOf" srcId="{47AECF62-4107-6742-ABBE-3DC03B0F0318}" destId="{66887AAF-4325-CB47-B132-2FE25B8C9703}" srcOrd="9" destOrd="0" presId="urn:microsoft.com/office/officeart/2005/8/layout/vProcess5"/>
    <dgm:cxn modelId="{24D97C7A-76D8-D94E-94D4-D2D5D516F936}" type="presParOf" srcId="{47AECF62-4107-6742-ABBE-3DC03B0F0318}" destId="{1CEE2524-785A-6C43-9EB1-6EB65280D61A}" srcOrd="10" destOrd="0" presId="urn:microsoft.com/office/officeart/2005/8/layout/vProcess5"/>
    <dgm:cxn modelId="{2B364DA0-4824-B44B-9CE5-C4F627246F8F}" type="presParOf" srcId="{47AECF62-4107-6742-ABBE-3DC03B0F0318}" destId="{604ED0F9-92DA-AB4A-A51F-B18E2493E63A}" srcOrd="11" destOrd="0" presId="urn:microsoft.com/office/officeart/2005/8/layout/vProcess5"/>
    <dgm:cxn modelId="{FB20C82E-C46C-1D42-ABE6-A1765FD66ED6}" type="presParOf" srcId="{47AECF62-4107-6742-ABBE-3DC03B0F0318}" destId="{C8431037-8417-494E-8E2E-225CBCE47346}" srcOrd="12" destOrd="0" presId="urn:microsoft.com/office/officeart/2005/8/layout/vProcess5"/>
    <dgm:cxn modelId="{5C790C9F-B382-7049-A859-14A3EC771771}" type="presParOf" srcId="{47AECF62-4107-6742-ABBE-3DC03B0F0318}" destId="{1C2146D4-0077-AC4E-B781-0FBA368C07D6}" srcOrd="13" destOrd="0" presId="urn:microsoft.com/office/officeart/2005/8/layout/vProcess5"/>
    <dgm:cxn modelId="{49AED381-4E46-A64F-9872-571765326962}" type="presParOf" srcId="{47AECF62-4107-6742-ABBE-3DC03B0F0318}" destId="{06E4BAFD-E6C3-FA41-8B07-DF8F9420A0E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C1FB2-8F84-4745-A3C8-3C87E00FA7DD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89518C-E210-B345-AB0A-3DD494F1270C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1"/>
            </a:gs>
            <a:gs pos="53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Behavioral</a:t>
          </a:r>
          <a:r>
            <a:rPr lang="en-US" sz="1900" kern="1200"/>
            <a:t> </a:t>
          </a:r>
        </a:p>
      </dsp:txBody>
      <dsp:txXfrm>
        <a:off x="907954" y="566642"/>
        <a:ext cx="1748663" cy="1748663"/>
      </dsp:txXfrm>
    </dsp:sp>
    <dsp:sp modelId="{4FC16835-3CFB-B249-8C81-E496A379198C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1"/>
            </a:gs>
            <a:gs pos="72000">
              <a:schemeClr val="accent5">
                <a:hueOff val="-79958"/>
                <a:satOff val="-2966"/>
                <a:lumOff val="470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79958"/>
                <a:satOff val="-2966"/>
                <a:lumOff val="470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667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50" b="1" kern="1200"/>
            <a:t>Demographic</a:t>
          </a:r>
          <a:endParaRPr lang="en-US" sz="1950" kern="1200"/>
        </a:p>
      </dsp:txBody>
      <dsp:txXfrm>
        <a:off x="2994882" y="566642"/>
        <a:ext cx="1748663" cy="1748663"/>
      </dsp:txXfrm>
    </dsp:sp>
    <dsp:sp modelId="{C2508950-085C-EF4E-BC3D-C0B7F9484A61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1"/>
            </a:gs>
            <a:gs pos="39000">
              <a:schemeClr val="accent5">
                <a:hueOff val="-159915"/>
                <a:satOff val="-5931"/>
                <a:lumOff val="941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b="1" kern="120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Geographic</a:t>
          </a:r>
          <a:r>
            <a:rPr lang="en-US" sz="2000" kern="1200"/>
            <a:t>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 </a:t>
          </a:r>
        </a:p>
      </dsp:txBody>
      <dsp:txXfrm>
        <a:off x="907954" y="2653569"/>
        <a:ext cx="1748663" cy="1748663"/>
      </dsp:txXfrm>
    </dsp:sp>
    <dsp:sp modelId="{778C9F48-281F-9748-A29F-C3360544D637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RFM</a:t>
          </a:r>
          <a:r>
            <a:rPr lang="en-US" sz="2200" kern="1200"/>
            <a:t> </a:t>
          </a:r>
        </a:p>
      </dsp:txBody>
      <dsp:txXfrm>
        <a:off x="2994882" y="2653569"/>
        <a:ext cx="1748663" cy="1748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0BEBD-760D-404E-9F3B-29F6F80DBD3F}">
      <dsp:nvSpPr>
        <dsp:cNvPr id="0" name=""/>
        <dsp:cNvSpPr/>
      </dsp:nvSpPr>
      <dsp:spPr>
        <a:xfrm>
          <a:off x="-275957" y="762451"/>
          <a:ext cx="2483618" cy="15770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8B9340-52A1-F541-B011-8A9647B67B3B}">
      <dsp:nvSpPr>
        <dsp:cNvPr id="0" name=""/>
        <dsp:cNvSpPr/>
      </dsp:nvSpPr>
      <dsp:spPr>
        <a:xfrm>
          <a:off x="0" y="1024610"/>
          <a:ext cx="2483618" cy="157709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Behavioral</a:t>
          </a:r>
          <a:endParaRPr lang="en-US" sz="2700" kern="1200"/>
        </a:p>
      </dsp:txBody>
      <dsp:txXfrm>
        <a:off x="46192" y="1070802"/>
        <a:ext cx="2391234" cy="1484713"/>
      </dsp:txXfrm>
    </dsp:sp>
    <dsp:sp modelId="{2BE6A045-C41C-E641-B7ED-D06DB27933D3}">
      <dsp:nvSpPr>
        <dsp:cNvPr id="0" name=""/>
        <dsp:cNvSpPr/>
      </dsp:nvSpPr>
      <dsp:spPr>
        <a:xfrm>
          <a:off x="3039011" y="631362"/>
          <a:ext cx="2483618" cy="15770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1D53DB-57B4-414A-A7FA-5B2F0DAE01F9}">
      <dsp:nvSpPr>
        <dsp:cNvPr id="0" name=""/>
        <dsp:cNvSpPr/>
      </dsp:nvSpPr>
      <dsp:spPr>
        <a:xfrm>
          <a:off x="3314969" y="893522"/>
          <a:ext cx="2483618" cy="157709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Demographic</a:t>
          </a:r>
          <a:endParaRPr lang="en-US" sz="2700" kern="1200"/>
        </a:p>
      </dsp:txBody>
      <dsp:txXfrm>
        <a:off x="3361161" y="939714"/>
        <a:ext cx="2391234" cy="1484713"/>
      </dsp:txXfrm>
    </dsp:sp>
    <dsp:sp modelId="{EAAE0B60-CE45-674E-AA81-5623D0F06B0C}">
      <dsp:nvSpPr>
        <dsp:cNvPr id="0" name=""/>
        <dsp:cNvSpPr/>
      </dsp:nvSpPr>
      <dsp:spPr>
        <a:xfrm>
          <a:off x="6074544" y="631362"/>
          <a:ext cx="2483618" cy="15770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BCE55B-59EB-604A-B130-BDCD69F6D82C}">
      <dsp:nvSpPr>
        <dsp:cNvPr id="0" name=""/>
        <dsp:cNvSpPr/>
      </dsp:nvSpPr>
      <dsp:spPr>
        <a:xfrm>
          <a:off x="6350502" y="893522"/>
          <a:ext cx="2483618" cy="157709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Geographic</a:t>
          </a:r>
          <a:r>
            <a:rPr lang="en-US" sz="2700" kern="1200"/>
            <a:t> </a:t>
          </a:r>
        </a:p>
      </dsp:txBody>
      <dsp:txXfrm>
        <a:off x="6396694" y="939714"/>
        <a:ext cx="2391234" cy="1484713"/>
      </dsp:txXfrm>
    </dsp:sp>
    <dsp:sp modelId="{EF4B5596-9899-A94E-93AC-8EB26C355F0A}">
      <dsp:nvSpPr>
        <dsp:cNvPr id="0" name=""/>
        <dsp:cNvSpPr/>
      </dsp:nvSpPr>
      <dsp:spPr>
        <a:xfrm>
          <a:off x="9110077" y="631362"/>
          <a:ext cx="2483618" cy="15770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3BC0B1-7C3D-714C-8746-7B4B9F2AB11A}">
      <dsp:nvSpPr>
        <dsp:cNvPr id="0" name=""/>
        <dsp:cNvSpPr/>
      </dsp:nvSpPr>
      <dsp:spPr>
        <a:xfrm>
          <a:off x="9386035" y="893522"/>
          <a:ext cx="2483618" cy="157709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RFM</a:t>
          </a:r>
          <a:r>
            <a:rPr lang="en-US" sz="2700" kern="1200"/>
            <a:t> </a:t>
          </a:r>
        </a:p>
      </dsp:txBody>
      <dsp:txXfrm>
        <a:off x="9432227" y="939714"/>
        <a:ext cx="2391234" cy="1484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E75DD-0626-9E44-AF13-9BBB137EB9E5}">
      <dsp:nvSpPr>
        <dsp:cNvPr id="0" name=""/>
        <dsp:cNvSpPr/>
      </dsp:nvSpPr>
      <dsp:spPr>
        <a:xfrm>
          <a:off x="0" y="0"/>
          <a:ext cx="5348168" cy="102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🎯 </a:t>
          </a:r>
          <a:r>
            <a:rPr lang="en-GB" sz="3000" i="1" kern="1200"/>
            <a:t>Target RFM Segments</a:t>
          </a:r>
          <a:endParaRPr lang="en-US" sz="3000" kern="1200"/>
        </a:p>
      </dsp:txBody>
      <dsp:txXfrm>
        <a:off x="30139" y="30139"/>
        <a:ext cx="4117381" cy="968741"/>
      </dsp:txXfrm>
    </dsp:sp>
    <dsp:sp modelId="{D4955B20-8F33-7E44-BCB7-DAC5488BF5EB}">
      <dsp:nvSpPr>
        <dsp:cNvPr id="0" name=""/>
        <dsp:cNvSpPr/>
      </dsp:nvSpPr>
      <dsp:spPr>
        <a:xfrm>
          <a:off x="399376" y="1171938"/>
          <a:ext cx="5348168" cy="102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🌍 </a:t>
          </a:r>
          <a:r>
            <a:rPr lang="en-GB" sz="3000" i="1" kern="1200"/>
            <a:t>Prioritize Cities</a:t>
          </a:r>
          <a:endParaRPr lang="en-US" sz="3000" kern="1200"/>
        </a:p>
      </dsp:txBody>
      <dsp:txXfrm>
        <a:off x="429515" y="1202077"/>
        <a:ext cx="4219652" cy="968741"/>
      </dsp:txXfrm>
    </dsp:sp>
    <dsp:sp modelId="{55A114EE-7D25-4749-91BE-B728AE4B4C31}">
      <dsp:nvSpPr>
        <dsp:cNvPr id="0" name=""/>
        <dsp:cNvSpPr/>
      </dsp:nvSpPr>
      <dsp:spPr>
        <a:xfrm>
          <a:off x="798752" y="2343876"/>
          <a:ext cx="5348168" cy="102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📩 </a:t>
          </a:r>
          <a:r>
            <a:rPr lang="en-GB" sz="3000" i="1" kern="1200"/>
            <a:t>Boost Opt-In Rates</a:t>
          </a:r>
          <a:endParaRPr lang="en-US" sz="3000" kern="1200"/>
        </a:p>
      </dsp:txBody>
      <dsp:txXfrm>
        <a:off x="828891" y="2374015"/>
        <a:ext cx="4219652" cy="968741"/>
      </dsp:txXfrm>
    </dsp:sp>
    <dsp:sp modelId="{DA7FD3C4-96CA-D243-860C-0F7FBF1A2409}">
      <dsp:nvSpPr>
        <dsp:cNvPr id="0" name=""/>
        <dsp:cNvSpPr/>
      </dsp:nvSpPr>
      <dsp:spPr>
        <a:xfrm>
          <a:off x="1198128" y="3515815"/>
          <a:ext cx="5348168" cy="102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🛒 </a:t>
          </a:r>
          <a:r>
            <a:rPr lang="en-GB" sz="3000" i="1" kern="1200"/>
            <a:t>Drive Loyalty Programs</a:t>
          </a:r>
          <a:endParaRPr lang="en-US" sz="3000" kern="1200"/>
        </a:p>
      </dsp:txBody>
      <dsp:txXfrm>
        <a:off x="1228267" y="3545954"/>
        <a:ext cx="4219652" cy="968741"/>
      </dsp:txXfrm>
    </dsp:sp>
    <dsp:sp modelId="{5757168D-DE46-5A42-B963-AC520407C427}">
      <dsp:nvSpPr>
        <dsp:cNvPr id="0" name=""/>
        <dsp:cNvSpPr/>
      </dsp:nvSpPr>
      <dsp:spPr>
        <a:xfrm>
          <a:off x="1597505" y="4687753"/>
          <a:ext cx="5348168" cy="1029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📊 </a:t>
          </a:r>
          <a:r>
            <a:rPr lang="en-GB" sz="3000" i="1" kern="1200"/>
            <a:t>Monitor and Optimise</a:t>
          </a:r>
          <a:endParaRPr lang="en-US" sz="3000" kern="1200"/>
        </a:p>
      </dsp:txBody>
      <dsp:txXfrm>
        <a:off x="1627644" y="4717892"/>
        <a:ext cx="4219652" cy="968741"/>
      </dsp:txXfrm>
    </dsp:sp>
    <dsp:sp modelId="{BB85C730-FD26-3A44-8B48-AD4937ABB2F1}">
      <dsp:nvSpPr>
        <dsp:cNvPr id="0" name=""/>
        <dsp:cNvSpPr/>
      </dsp:nvSpPr>
      <dsp:spPr>
        <a:xfrm>
          <a:off x="4679306" y="751755"/>
          <a:ext cx="668862" cy="6688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829800" y="751755"/>
        <a:ext cx="367874" cy="503319"/>
      </dsp:txXfrm>
    </dsp:sp>
    <dsp:sp modelId="{BE85A466-3376-2B40-91AC-3A7ACC55A508}">
      <dsp:nvSpPr>
        <dsp:cNvPr id="0" name=""/>
        <dsp:cNvSpPr/>
      </dsp:nvSpPr>
      <dsp:spPr>
        <a:xfrm>
          <a:off x="5078682" y="1923694"/>
          <a:ext cx="668862" cy="6688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29176" y="1923694"/>
        <a:ext cx="367874" cy="503319"/>
      </dsp:txXfrm>
    </dsp:sp>
    <dsp:sp modelId="{398C5549-8ADA-B54C-A489-1BED30D7783D}">
      <dsp:nvSpPr>
        <dsp:cNvPr id="0" name=""/>
        <dsp:cNvSpPr/>
      </dsp:nvSpPr>
      <dsp:spPr>
        <a:xfrm>
          <a:off x="5478059" y="3078482"/>
          <a:ext cx="668862" cy="6688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28553" y="3078482"/>
        <a:ext cx="367874" cy="503319"/>
      </dsp:txXfrm>
    </dsp:sp>
    <dsp:sp modelId="{66887AAF-4325-CB47-B132-2FE25B8C9703}">
      <dsp:nvSpPr>
        <dsp:cNvPr id="0" name=""/>
        <dsp:cNvSpPr/>
      </dsp:nvSpPr>
      <dsp:spPr>
        <a:xfrm>
          <a:off x="5877435" y="4261854"/>
          <a:ext cx="668862" cy="66886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027929" y="4261854"/>
        <a:ext cx="367874" cy="503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FEC6B-7C6C-7F40-8AFF-BBD6B4FE3A6A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73C57-59D6-6E4E-9B88-0F96C120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So our business objective is to increase our customer lifetime value by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targeting our high value segments/customers through engagement strategies, like emails!</a:t>
            </a: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/>
              <a:t>These are the KPIs we have featured in our dashboard that provide the foundation for making informed decisions that align with other objective.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3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  <a:effectLst/>
                <a:latin typeface="Helvetica"/>
                <a:cs typeface="Helvetica"/>
              </a:rPr>
              <a:t>These are our 4 analysis points, each one aligns with the CEO’s goals in different ways,</a:t>
            </a:r>
          </a:p>
          <a:p>
            <a:endParaRPr lang="en-GB" dirty="0">
              <a:solidFill>
                <a:srgbClr val="FFFFFF"/>
              </a:solidFill>
              <a:effectLst/>
              <a:latin typeface="Helvetica"/>
              <a:cs typeface="Helvetica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"/>
                <a:cs typeface="Helvetica"/>
              </a:rPr>
              <a:t>Behavioural Segmentation - Shows how turning occasional buyers into repeat customers can improve customer retention and revenue</a:t>
            </a:r>
          </a:p>
          <a:p>
            <a:endParaRPr lang="en-GB" dirty="0">
              <a:effectLst/>
              <a:latin typeface="Helvetica" pitchFamily="2" charset="0"/>
              <a:cs typeface="Helvetica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"/>
                <a:cs typeface="Helvetica"/>
              </a:rPr>
              <a:t>D- Illustrates how customer demographics helps tailor marketing strategies and drive business decisions by aligning them with purchasing behaviour</a:t>
            </a:r>
            <a:br>
              <a:rPr lang="en-GB" dirty="0">
                <a:effectLst/>
                <a:latin typeface="Helvetica" pitchFamily="2" charset="0"/>
                <a:cs typeface="Helvetica"/>
              </a:rPr>
            </a:br>
            <a:endParaRPr lang="en-GB" dirty="0">
              <a:solidFill>
                <a:srgbClr val="FFFFFF"/>
              </a:solidFill>
              <a:effectLst/>
              <a:latin typeface="Helvetica" pitchFamily="2" charset="0"/>
              <a:cs typeface="Helvetica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"/>
                <a:cs typeface="Helvetica"/>
              </a:rPr>
              <a:t>G- Shows how helping tailor marketing strategies to regional trends improves local engagement and conversions</a:t>
            </a:r>
          </a:p>
          <a:p>
            <a:endParaRPr lang="en-GB" dirty="0">
              <a:effectLst/>
              <a:latin typeface="Helvetica" pitchFamily="2" charset="0"/>
              <a:cs typeface="Helvetica"/>
            </a:endParaRPr>
          </a:p>
          <a:p>
            <a:r>
              <a:rPr lang="en-GB" dirty="0">
                <a:solidFill>
                  <a:srgbClr val="FFFFFF"/>
                </a:solidFill>
                <a:effectLst/>
                <a:latin typeface="Helvetica"/>
                <a:cs typeface="Helvetica"/>
              </a:rPr>
              <a:t>RFM- Displays how helping to target high value, frequent buyers while re-engaging at-risk and lost customers to boost retention</a:t>
            </a:r>
          </a:p>
          <a:p>
            <a:br>
              <a:rPr lang="en-GB" dirty="0">
                <a:effectLst/>
                <a:latin typeface="Helvetica" pitchFamily="2" charset="0"/>
                <a:cs typeface="Helvetica"/>
              </a:rPr>
            </a:br>
            <a:endParaRPr lang="en-GB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Customer Segmentation</a:t>
            </a:r>
            <a:r>
              <a:rPr lang="en-GB" dirty="0"/>
              <a:t>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Devoted Customer: 1 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dirty="0"/>
              <a:t>Good Customers: 1.97K (1.08%)</a:t>
            </a:r>
          </a:p>
          <a:p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At-Risk Customers: 149.26K (81.65%)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Lost Causes: 31.58K (17.28%) </a:t>
            </a:r>
            <a:r>
              <a:rPr lang="en-GB" b="0" i="0" dirty="0">
                <a:effectLst/>
                <a:latin typeface="Arial" panose="020B0604020202020204" pitchFamily="34" charset="0"/>
              </a:rPr>
              <a:t>No frequent buyers in our lost causes 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segment,0.35% of buyers in lost causes  = moderate buyers and 99.65% = occasional buyers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Key Insights</a:t>
            </a:r>
            <a:r>
              <a:rPr lang="en-GB" dirty="0"/>
              <a:t>:</a:t>
            </a:r>
          </a:p>
          <a:p>
            <a:endParaRPr lang="en-GB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b="0" dirty="0"/>
              <a:t>The majority of the customer base consists of At-Risk (81.65%) and Lost Causes (17.28%).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Occasional buyers dominate across all segments, representing 99.08% of total transactions (306K).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Good Customers have the highest AOV at £114.11 despite being a small percentage of the total.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The RFM Table is available for export, containing detailed RFM scores for each customer.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Purchasing frequency</a:t>
            </a:r>
          </a:p>
          <a:p>
            <a:endParaRPr lang="en-GB" b="1" i="0" dirty="0"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effectLst/>
                <a:latin typeface="Arial" panose="020B0604020202020204" pitchFamily="34" charset="0"/>
              </a:rPr>
              <a:t>Frequent: </a:t>
            </a:r>
            <a:r>
              <a:rPr lang="en-GB" b="0" i="0" dirty="0">
                <a:effectLst/>
                <a:latin typeface="Arial" panose="020B0604020202020204" pitchFamily="34" charset="0"/>
              </a:rPr>
              <a:t>Very few customers are highly loyal, therefore there’s an opportunity to improve customer retention </a:t>
            </a:r>
          </a:p>
          <a:p>
            <a:endParaRPr lang="en-GB" b="1" i="0" dirty="0"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effectLst/>
                <a:latin typeface="Arial" panose="020B0604020202020204" pitchFamily="34" charset="0"/>
              </a:rPr>
              <a:t>Moderate: </a:t>
            </a:r>
            <a:r>
              <a:rPr lang="en-GB" b="0" i="0" dirty="0">
                <a:effectLst/>
                <a:latin typeface="Arial" panose="020B0604020202020204" pitchFamily="34" charset="0"/>
              </a:rPr>
              <a:t>Has the potential to become frequent buyers with more targeted incentives</a:t>
            </a:r>
          </a:p>
          <a:p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effectLst/>
                <a:latin typeface="Arial" panose="020B0604020202020204" pitchFamily="34" charset="0"/>
              </a:rPr>
              <a:t>Occasional</a:t>
            </a:r>
            <a:r>
              <a:rPr lang="en-GB" sz="1200" dirty="0"/>
              <a:t>: Most customers buy infrequently, displaying low engagement and a lack of loyalty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endParaRPr lang="en-GB" b="1" i="0" dirty="0">
              <a:effectLst/>
              <a:latin typeface="Arial" panose="020B0604020202020204" pitchFamily="34" charset="0"/>
            </a:endParaRPr>
          </a:p>
          <a:p>
            <a:endParaRPr lang="en-GB" b="1" i="0" dirty="0">
              <a:effectLst/>
              <a:latin typeface="Arial" panose="020B0604020202020204" pitchFamily="34" charset="0"/>
            </a:endParaRPr>
          </a:p>
          <a:p>
            <a:r>
              <a:rPr lang="en-GB" b="1" i="0" dirty="0">
                <a:effectLst/>
                <a:latin typeface="Arial" panose="020B0604020202020204" pitchFamily="34" charset="0"/>
              </a:rPr>
              <a:t>Opt-in Status:</a:t>
            </a:r>
            <a:br>
              <a:rPr lang="en-GB" b="1" dirty="0"/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Regardless of segment or other filters, a significant majority of customers are not opted in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159K+ customers are opted-in in comparison to the 23.5K who are opted in.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highlights a major opportunity to improve engagement strategies.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BEHAVIOUR:</a:t>
            </a:r>
          </a:p>
          <a:p>
            <a:r>
              <a:rPr lang="en-GB" dirty="0"/>
              <a:t>Introduce subscription models or exclusive memberships for frequent buyers.</a:t>
            </a:r>
          </a:p>
          <a:p>
            <a:r>
              <a:rPr lang="en-GB" dirty="0"/>
              <a:t>Convert occasional buyers into repeat customers with loyalty programs and personalized deals</a:t>
            </a:r>
          </a:p>
          <a:p>
            <a:endParaRPr lang="en-GB" dirty="0"/>
          </a:p>
          <a:p>
            <a:r>
              <a:rPr lang="en-GB" b="1" dirty="0"/>
              <a:t>DEMOGRAPHIC:</a:t>
            </a:r>
          </a:p>
          <a:p>
            <a:r>
              <a:rPr lang="en-GB" dirty="0"/>
              <a:t>Increase opt-in rates for women with tailored incentives like free shipping and exclusive offers </a:t>
            </a:r>
          </a:p>
          <a:p>
            <a:r>
              <a:rPr lang="en-GB" dirty="0"/>
              <a:t>Strengthen male customer engagement with premium product promotions and segmented campaigns.</a:t>
            </a:r>
          </a:p>
          <a:p>
            <a:endParaRPr lang="en-GB" b="1" dirty="0"/>
          </a:p>
          <a:p>
            <a:r>
              <a:rPr lang="en-GB" b="1" dirty="0"/>
              <a:t>GEOGRPHIC:</a:t>
            </a:r>
          </a:p>
          <a:p>
            <a:r>
              <a:rPr lang="en-GB" dirty="0"/>
              <a:t>Use personalized messaging in London to stimulate high value repeat buyers.</a:t>
            </a:r>
          </a:p>
          <a:p>
            <a:r>
              <a:rPr lang="en-GB" dirty="0"/>
              <a:t>Focus campaigns on top-performing cities like London, Birmingham, Leeds, and Manchester</a:t>
            </a:r>
          </a:p>
          <a:p>
            <a:endParaRPr lang="en-GB" dirty="0"/>
          </a:p>
          <a:p>
            <a:r>
              <a:rPr lang="en-GB" b="1" dirty="0"/>
              <a:t>RFM: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Retain Good Customers with exclusive rewards and personalized campaigns.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Re-engage At-Risk customers using targeted discounts and curated product suggestions.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7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ACTION PLAN</a:t>
            </a:r>
          </a:p>
          <a:p>
            <a:endParaRPr lang="en-GB" b="1"/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This data driven approach ensures marketing efforts align with customer needs, maximising ROI, 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increasing customer retention and driving long term profitability. 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It strengthens relationships by building customer loyalty and enhancing the overall efficiency of business strategies.</a:t>
            </a:r>
            <a:endParaRPr lang="en-GB" b="1"/>
          </a:p>
          <a:p>
            <a:endParaRPr lang="en-GB" b="1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73C57-59D6-6E4E-9B88-0F96C120F6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AA77ED-BAD6-7E4E-9928-04893ED4DD5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8DF589-30A5-2540-A15E-9143678E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1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MobileRedirect.html?action=OpenReport&amp;reportObjectId=b9acac73-7475-49a9-abd0-940bef8b2b14&amp;ctid=15830474-cef0-4326-88db-96e5ab019d8a&amp;reportPage=ReportSection&amp;pbi_source=copyvisualim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B44DD-46DE-D108-49C0-AB265DDB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sz="3200" b="0" i="0" u="none" strike="noStrike" kern="1200">
                <a:effectLst/>
                <a:latin typeface="+mj-lt"/>
                <a:ea typeface="+mj-ea"/>
                <a:cs typeface="+mj-cs"/>
              </a:rPr>
              <a:t> customer insights and strategic recommendations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52D8F-D12A-108B-2CD5-7A76EF819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5845" y="5388955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A Data-Driven Approach to Optimize Marketing Strategies</a:t>
            </a:r>
            <a:endParaRPr lang="en-US" b="1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112275-D9DD-37A8-2C09-276323E17A5D}"/>
              </a:ext>
            </a:extLst>
          </p:cNvPr>
          <p:cNvSpPr txBox="1"/>
          <p:nvPr/>
        </p:nvSpPr>
        <p:spPr>
          <a:xfrm>
            <a:off x="9965619" y="6419417"/>
            <a:ext cx="23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ADEPEJU ADIGUN</a:t>
            </a:r>
          </a:p>
        </p:txBody>
      </p:sp>
    </p:spTree>
    <p:extLst>
      <p:ext uri="{BB962C8B-B14F-4D97-AF65-F5344CB8AC3E}">
        <p14:creationId xmlns:p14="http://schemas.microsoft.com/office/powerpoint/2010/main" val="64051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BDCE1-A44E-F08D-3D19-AA20272DD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89943B-246D-620B-638E-8695B8620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B8461-14E6-D3CB-4D5B-28ECA703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4391" y="196665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0B426-BE16-18FF-1042-F38119F2F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61644"/>
              </p:ext>
            </p:extLst>
          </p:nvPr>
        </p:nvGraphicFramePr>
        <p:xfrm>
          <a:off x="2405576" y="944562"/>
          <a:ext cx="6945674" cy="571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CDD130-3E60-CB7E-E4E7-FEBB9CBB5B85}"/>
              </a:ext>
            </a:extLst>
          </p:cNvPr>
          <p:cNvSpPr txBox="1"/>
          <p:nvPr/>
        </p:nvSpPr>
        <p:spPr>
          <a:xfrm>
            <a:off x="5155775" y="370073"/>
            <a:ext cx="1869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/>
              <a:t>ACTION PLAN</a:t>
            </a:r>
          </a:p>
        </p:txBody>
      </p:sp>
    </p:spTree>
    <p:extLst>
      <p:ext uri="{BB962C8B-B14F-4D97-AF65-F5344CB8AC3E}">
        <p14:creationId xmlns:p14="http://schemas.microsoft.com/office/powerpoint/2010/main" val="318173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61DDB54-5564-8E27-C5EF-DA2C3AF0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66" y="2322035"/>
            <a:ext cx="5426764" cy="2116437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759724A-F192-DBDB-00D7-EFE0372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8" y="4068476"/>
            <a:ext cx="5426764" cy="18857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ABC4328-ED92-CA77-5A55-A7DA4460A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38" y="103524"/>
            <a:ext cx="5426764" cy="3228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D3CF7-04E6-6649-1D18-ADBB2FC18365}"/>
              </a:ext>
            </a:extLst>
          </p:cNvPr>
          <p:cNvSpPr txBox="1"/>
          <p:nvPr/>
        </p:nvSpPr>
        <p:spPr>
          <a:xfrm>
            <a:off x="6535615" y="293077"/>
            <a:ext cx="5348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097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951E4-1C54-444F-15C8-5DF772DE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509953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b="0" i="0" u="none" strike="noStrike">
                <a:effectLst/>
                <a:latin typeface="-webkit-standard"/>
              </a:rPr>
              <a:t>Aligning Goals with Metrics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A838FC-A040-99CC-082A-19F3C7BE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1931385"/>
            <a:ext cx="6175715" cy="49266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000" dirty="0">
              <a:latin typeface="-webkit-standard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b="1" i="1" dirty="0"/>
              <a:t>How can each KPI help the potential growth of your business?</a:t>
            </a:r>
          </a:p>
          <a:p>
            <a:pPr marL="0" indent="0">
              <a:lnSpc>
                <a:spcPct val="90000"/>
              </a:lnSpc>
              <a:buNone/>
            </a:pPr>
            <a:endParaRPr lang="en-GB" sz="16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RFM Score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Retain high value with personalised offers.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Orders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Identifies customer buying frequency to inform campaign targeting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Identifies top performing customer groups to nurture further.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Order Value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(AOV) - 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Designs strategies to boost average order value</a:t>
            </a:r>
          </a:p>
          <a:p>
            <a:pPr marL="0" indent="0">
              <a:lnSpc>
                <a:spcPct val="90000"/>
              </a:lnSpc>
              <a:buNone/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Count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Identify opportunities for acquisition and retention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ullseye">
            <a:extLst>
              <a:ext uri="{FF2B5EF4-FFF2-40B4-BE49-F238E27FC236}">
                <a16:creationId xmlns:a16="http://schemas.microsoft.com/office/drawing/2014/main" id="{43CE8588-6A77-A850-7500-64FAEC19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5364" y="1592741"/>
            <a:ext cx="3355848" cy="3355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0EE77-CCE0-8491-7BE2-3A401195021D}"/>
              </a:ext>
            </a:extLst>
          </p:cNvPr>
          <p:cNvSpPr txBox="1"/>
          <p:nvPr/>
        </p:nvSpPr>
        <p:spPr>
          <a:xfrm>
            <a:off x="8281766" y="1046012"/>
            <a:ext cx="242213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0" u="sng" strike="noStrike">
                <a:effectLst/>
              </a:rPr>
              <a:t>Business Objective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93964-7133-DE12-EB62-3BD38B5BEBAA}"/>
              </a:ext>
            </a:extLst>
          </p:cNvPr>
          <p:cNvSpPr txBox="1"/>
          <p:nvPr/>
        </p:nvSpPr>
        <p:spPr>
          <a:xfrm>
            <a:off x="7147327" y="5901243"/>
            <a:ext cx="4790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b="1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 increase customer lifetime value by targeting high value segments and improving engagement strategies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EF91-EB44-6C55-5D1A-DF4CEC24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Segmenting for success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4FC74-C876-7D18-CC99-EBF0DC765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242261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156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ashboard&#10;&#10;Description automatically generated">
            <a:extLst>
              <a:ext uri="{FF2B5EF4-FFF2-40B4-BE49-F238E27FC236}">
                <a16:creationId xmlns:a16="http://schemas.microsoft.com/office/drawing/2014/main" id="{6F27D750-FDB6-AF43-F601-2A4E3F7B0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43"/>
          <a:stretch/>
        </p:blipFill>
        <p:spPr>
          <a:xfrm>
            <a:off x="0" y="11255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951BA-837E-FD60-7C43-15FE506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808" y="6006905"/>
            <a:ext cx="4750171" cy="963636"/>
          </a:xfrm>
          <a:prstGeom prst="flowChartDocument">
            <a:avLst/>
          </a:prstGeo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283569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43EE4E4-4F6E-4D0C-8241-7422485C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DFF21-67C6-4C4C-9A1C-C7726D3D3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8F8D60-BC6F-4B41-9481-5F49C96A1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e chart with a red triangle&#10;&#10;Description automatically generated">
            <a:extLst>
              <a:ext uri="{FF2B5EF4-FFF2-40B4-BE49-F238E27FC236}">
                <a16:creationId xmlns:a16="http://schemas.microsoft.com/office/drawing/2014/main" id="{C96A451D-4D8E-9489-DF6E-301CF46B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26" y="1783105"/>
            <a:ext cx="4159568" cy="36726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F95A95-DB1C-D242-9F2B-436E2D7CB95C}"/>
              </a:ext>
            </a:extLst>
          </p:cNvPr>
          <p:cNvSpPr txBox="1">
            <a:spLocks/>
          </p:cNvSpPr>
          <p:nvPr/>
        </p:nvSpPr>
        <p:spPr bwMode="black">
          <a:xfrm>
            <a:off x="2208042" y="103960"/>
            <a:ext cx="7775915" cy="1616746"/>
          </a:xfrm>
          <a:prstGeom prst="ellipse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500">
                <a:latin typeface="-webkit-standard"/>
              </a:rPr>
              <a:t>Segmenting by RFM Analysis</a:t>
            </a:r>
            <a:endParaRPr lang="en-US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8B6B1-D3CD-6B94-FE23-4BB6949E6A78}"/>
              </a:ext>
            </a:extLst>
          </p:cNvPr>
          <p:cNvSpPr txBox="1"/>
          <p:nvPr/>
        </p:nvSpPr>
        <p:spPr>
          <a:xfrm>
            <a:off x="6321268" y="1658084"/>
            <a:ext cx="5758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404040"/>
                </a:solidFill>
              </a:rPr>
              <a:t>RFM Segmentation divides customers into groups based on:</a:t>
            </a:r>
          </a:p>
          <a:p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76F311F6-4FE8-31CB-AABB-F2AF35B8425A}"/>
              </a:ext>
            </a:extLst>
          </p:cNvPr>
          <p:cNvSpPr/>
          <p:nvPr/>
        </p:nvSpPr>
        <p:spPr>
          <a:xfrm>
            <a:off x="6321268" y="2057750"/>
            <a:ext cx="1488207" cy="44536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Recency</a:t>
            </a:r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8F7C652C-C32C-9E97-FA1B-E6CFB377FBCC}"/>
              </a:ext>
            </a:extLst>
          </p:cNvPr>
          <p:cNvSpPr/>
          <p:nvPr/>
        </p:nvSpPr>
        <p:spPr>
          <a:xfrm>
            <a:off x="8391269" y="2085041"/>
            <a:ext cx="1488207" cy="44536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Frequency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D578CD4D-24B0-C395-6128-E550907D56C7}"/>
              </a:ext>
            </a:extLst>
          </p:cNvPr>
          <p:cNvSpPr/>
          <p:nvPr/>
        </p:nvSpPr>
        <p:spPr>
          <a:xfrm>
            <a:off x="10461270" y="2063540"/>
            <a:ext cx="1488207" cy="44536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Monetary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39115F-8E57-DA0B-5CB9-28EFFEE59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642" y="2574517"/>
            <a:ext cx="4902200" cy="2387600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719D760-5B21-BC9D-2C97-6CEB5EEBF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34927"/>
              </p:ext>
            </p:extLst>
          </p:nvPr>
        </p:nvGraphicFramePr>
        <p:xfrm>
          <a:off x="6119085" y="5060812"/>
          <a:ext cx="60729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458">
                  <a:extLst>
                    <a:ext uri="{9D8B030D-6E8A-4147-A177-3AD203B41FA5}">
                      <a16:colId xmlns:a16="http://schemas.microsoft.com/office/drawing/2014/main" val="2168365249"/>
                    </a:ext>
                  </a:extLst>
                </a:gridCol>
                <a:gridCol w="3036458">
                  <a:extLst>
                    <a:ext uri="{9D8B030D-6E8A-4147-A177-3AD203B41FA5}">
                      <a16:colId xmlns:a16="http://schemas.microsoft.com/office/drawing/2014/main" val="2272072248"/>
                    </a:ext>
                  </a:extLst>
                </a:gridCol>
              </a:tblGrid>
              <a:tr h="170707">
                <a:tc>
                  <a:txBody>
                    <a:bodyPr/>
                    <a:lstStyle/>
                    <a:p>
                      <a:r>
                        <a:rPr lang="en-GB" b="1"/>
                        <a:t>Segment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RFM Score Range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90996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r>
                        <a:rPr lang="en-GB" b="0"/>
                        <a:t>Devoted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77095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Customers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6 - 8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64510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At-Risk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4 - 5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1466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Lost Causes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85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BBAF0-E315-9AAF-0489-494719D6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2100" b="0" i="0" u="none" strike="noStrike">
                <a:solidFill>
                  <a:srgbClr val="FFFFFF"/>
                </a:solidFill>
                <a:effectLst/>
                <a:latin typeface="-webkit-standard"/>
              </a:rPr>
              <a:t>Understanding Customer Behaviour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15FF5DD2-CFB8-F45C-AE76-F7E000D6C229}"/>
              </a:ext>
            </a:extLst>
          </p:cNvPr>
          <p:cNvSpPr/>
          <p:nvPr/>
        </p:nvSpPr>
        <p:spPr>
          <a:xfrm>
            <a:off x="9481625" y="1183451"/>
            <a:ext cx="2610878" cy="67942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 Interaction</a:t>
            </a:r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4396E66-4EAA-BCFF-8021-B7FB8464BA49}"/>
              </a:ext>
            </a:extLst>
          </p:cNvPr>
          <p:cNvSpPr/>
          <p:nvPr/>
        </p:nvSpPr>
        <p:spPr>
          <a:xfrm>
            <a:off x="5373101" y="1149871"/>
            <a:ext cx="2610878" cy="67942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/>
              <a:t>   Purchasing patterns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635513-CFF0-7CCF-680A-6D3DA7DB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45952"/>
              </p:ext>
            </p:extLst>
          </p:nvPr>
        </p:nvGraphicFramePr>
        <p:xfrm>
          <a:off x="0" y="6248400"/>
          <a:ext cx="2065344" cy="609600"/>
        </p:xfrm>
        <a:graphic>
          <a:graphicData uri="http://schemas.openxmlformats.org/drawingml/2006/table">
            <a:tbl>
              <a:tblPr/>
              <a:tblGrid>
                <a:gridCol w="2065344">
                  <a:extLst>
                    <a:ext uri="{9D8B030D-6E8A-4147-A177-3AD203B41FA5}">
                      <a16:colId xmlns:a16="http://schemas.microsoft.com/office/drawing/2014/main" val="2127320748"/>
                    </a:ext>
                  </a:extLst>
                </a:gridCol>
              </a:tblGrid>
              <a:tr h="235726"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306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b="0">
                          <a:solidFill>
                            <a:srgbClr val="0078D4"/>
                          </a:solidFill>
                          <a:effectLst/>
                          <a:hlinkClick r:id="rId3"/>
                        </a:rPr>
                        <a:t>Open in Power BI</a:t>
                      </a:r>
                      <a:endParaRPr lang="en-GB" sz="10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1886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D68F41-2003-3564-68D1-20E0DB368500}"/>
              </a:ext>
            </a:extLst>
          </p:cNvPr>
          <p:cNvSpPr txBox="1"/>
          <p:nvPr/>
        </p:nvSpPr>
        <p:spPr>
          <a:xfrm>
            <a:off x="4278455" y="288097"/>
            <a:ext cx="63091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b="1" i="1"/>
              <a:t>Behavioral Segmentation divides customers into groups based on:</a:t>
            </a:r>
          </a:p>
          <a:p>
            <a:pPr marL="0" indent="0">
              <a:buNone/>
            </a:pPr>
            <a:endParaRPr lang="en-US" sz="1600" b="1" i="1"/>
          </a:p>
          <a:p>
            <a:endParaRPr lang="en-US"/>
          </a:p>
        </p:txBody>
      </p:sp>
      <p:pic>
        <p:nvPicPr>
          <p:cNvPr id="21" name="Picture 20" descr="A blue pie chart with text&#10;&#10;Description automatically generated">
            <a:extLst>
              <a:ext uri="{FF2B5EF4-FFF2-40B4-BE49-F238E27FC236}">
                <a16:creationId xmlns:a16="http://schemas.microsoft.com/office/drawing/2014/main" id="{903FD1A0-9BDA-AAC3-5E8F-6A893FEA0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14" y="2207498"/>
            <a:ext cx="5082269" cy="29553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B6762-FB52-59E4-BB6A-7EA460F2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0266" y="2007717"/>
            <a:ext cx="2176522" cy="3155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9F8C03-635A-90F0-C299-073A9035621B}"/>
              </a:ext>
            </a:extLst>
          </p:cNvPr>
          <p:cNvSpPr txBox="1"/>
          <p:nvPr/>
        </p:nvSpPr>
        <p:spPr>
          <a:xfrm>
            <a:off x="4975242" y="5241932"/>
            <a:ext cx="2627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Arial" panose="020B0604020202020204" pitchFamily="34" charset="0"/>
              </a:rPr>
              <a:t>Frequent: </a:t>
            </a:r>
            <a:r>
              <a:rPr lang="en-GB" b="0" i="0">
                <a:effectLst/>
                <a:latin typeface="Arial" panose="020B0604020202020204" pitchFamily="34" charset="0"/>
              </a:rPr>
              <a:t>0.35%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>
                <a:effectLst/>
                <a:latin typeface="Arial" panose="020B0604020202020204" pitchFamily="34" charset="0"/>
              </a:rPr>
              <a:t>Moderate: </a:t>
            </a:r>
            <a:r>
              <a:rPr lang="en-GB" b="0" i="0">
                <a:effectLst/>
                <a:latin typeface="Arial" panose="020B0604020202020204" pitchFamily="34" charset="0"/>
              </a:rPr>
              <a:t>0.57%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i="0">
                <a:effectLst/>
                <a:latin typeface="Arial" panose="020B0604020202020204" pitchFamily="34" charset="0"/>
              </a:rPr>
              <a:t>Occasional: </a:t>
            </a:r>
            <a:r>
              <a:rPr lang="en-GB" b="0" i="0">
                <a:effectLst/>
                <a:latin typeface="Arial" panose="020B0604020202020204" pitchFamily="34" charset="0"/>
              </a:rPr>
              <a:t>99.08%</a:t>
            </a:r>
            <a:endParaRPr lang="en-GB" sz="1800" b="0" i="0" u="none" strike="noStrike">
              <a:effectLst/>
              <a:latin typeface="-webkit-standard"/>
            </a:endParaRPr>
          </a:p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5A78F-5D48-5F14-A267-81DB47073829}"/>
              </a:ext>
            </a:extLst>
          </p:cNvPr>
          <p:cNvSpPr txBox="1"/>
          <p:nvPr/>
        </p:nvSpPr>
        <p:spPr>
          <a:xfrm>
            <a:off x="4671116" y="4676301"/>
            <a:ext cx="1321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7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DA33-E6A9-3CE6-699F-F561F632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GB" b="0" i="0" u="none" strike="noStrike" dirty="0">
                <a:effectLst/>
                <a:latin typeface="-webkit-standard"/>
              </a:rPr>
              <a:t>Where Are Our Customers?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F30E-89DE-03FF-CF3B-4F89CF79C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101" y="2468880"/>
            <a:ext cx="2980945" cy="31409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rgbClr val="404040"/>
                </a:solidFill>
                <a:latin typeface="+mj-lt"/>
              </a:rPr>
              <a:t>Insights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80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London: 1.19%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Birmingham: 1.24%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Leeds: 0.97%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Manchester: 1.14%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600" dirty="0">
              <a:solidFill>
                <a:srgbClr val="404040"/>
              </a:solidFill>
              <a:latin typeface="-webkit-standard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 dirty="0">
              <a:solidFill>
                <a:srgbClr val="40404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998882-B3CA-417B-4E2C-18EBA7F0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73" y="2282863"/>
            <a:ext cx="6553182" cy="3367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9ED734-3666-5ABE-DCD7-2833F0AFA818}"/>
              </a:ext>
            </a:extLst>
          </p:cNvPr>
          <p:cNvSpPr txBox="1"/>
          <p:nvPr/>
        </p:nvSpPr>
        <p:spPr>
          <a:xfrm>
            <a:off x="1388594" y="1764431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>
                <a:solidFill>
                  <a:srgbClr val="404040"/>
                </a:solidFill>
              </a:rPr>
              <a:t>Geographical Segmentation divides customers into groups based on: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62C66B5B-0F9E-05F6-729B-4D26275D9D96}"/>
              </a:ext>
            </a:extLst>
          </p:cNvPr>
          <p:cNvSpPr/>
          <p:nvPr/>
        </p:nvSpPr>
        <p:spPr>
          <a:xfrm>
            <a:off x="8307907" y="1766922"/>
            <a:ext cx="1624584" cy="51450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EE02AF-3BF2-C2EC-E386-F1553B883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101" y="3528012"/>
            <a:ext cx="1177013" cy="6026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64C7FA-ED54-9FEC-D0E4-CB0A44E3C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384" y="2863528"/>
            <a:ext cx="768351" cy="6558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B0F7DA-7BE1-7E2F-ACA1-3D936AB81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493" y="2280064"/>
            <a:ext cx="1175657" cy="5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B20-EA0E-C75A-36E4-A11DF679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5" y="352897"/>
            <a:ext cx="4879901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Who Are Our Customers?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54030-3B62-1A8D-989C-A55067310095}"/>
              </a:ext>
            </a:extLst>
          </p:cNvPr>
          <p:cNvSpPr txBox="1"/>
          <p:nvPr/>
        </p:nvSpPr>
        <p:spPr>
          <a:xfrm>
            <a:off x="-66293" y="2341315"/>
            <a:ext cx="4270248" cy="210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17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             Female customers:</a:t>
            </a:r>
          </a:p>
          <a:p>
            <a:pPr marL="800100" lvl="1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Higher AOV (£25.67 per order).</a:t>
            </a:r>
          </a:p>
          <a:p>
            <a:pPr marL="514350" lvl="1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</a:p>
          <a:p>
            <a:pPr marL="800100" lvl="1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More moderate buyers.</a:t>
            </a:r>
          </a:p>
          <a:p>
            <a:pPr marL="800100" lvl="1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800100" lvl="1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Higher opt-in rate (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13.76%</a:t>
            </a: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CA806D-F450-4F6B-9FF3-EB0171662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91AD2C-CC88-4D7E-B1D6-1B29DC26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402C5-1FD9-4C00-B6E9-C7C0369C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a number of sales&#10;&#10;Description automatically generated with medium confidence">
            <a:extLst>
              <a:ext uri="{FF2B5EF4-FFF2-40B4-BE49-F238E27FC236}">
                <a16:creationId xmlns:a16="http://schemas.microsoft.com/office/drawing/2014/main" id="{E45F1189-35A0-C117-0356-038FA97A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09" b="3"/>
          <a:stretch/>
        </p:blipFill>
        <p:spPr>
          <a:xfrm>
            <a:off x="6941977" y="1418348"/>
            <a:ext cx="2161366" cy="109387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1BEF616-8F0B-750C-72E5-C6FAAADC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034" y="805352"/>
            <a:ext cx="1993523" cy="2319866"/>
          </a:xfrm>
          <a:prstGeom prst="rect">
            <a:avLst/>
          </a:prstGeom>
        </p:spPr>
      </p:pic>
      <p:pic>
        <p:nvPicPr>
          <p:cNvPr id="7" name="Picture 6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95B37987-B67E-8FBB-C9DC-2275FA88A8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687" b="-1"/>
          <a:stretch/>
        </p:blipFill>
        <p:spPr>
          <a:xfrm>
            <a:off x="6941976" y="3899566"/>
            <a:ext cx="2161367" cy="1093875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39A91A53-EA2D-83CD-8FF7-A042105A7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818" y="3289811"/>
            <a:ext cx="1987955" cy="2313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37B20B-FBEA-AC7A-FCCD-E17C7BF3C5DE}"/>
              </a:ext>
            </a:extLst>
          </p:cNvPr>
          <p:cNvSpPr txBox="1"/>
          <p:nvPr/>
        </p:nvSpPr>
        <p:spPr>
          <a:xfrm>
            <a:off x="1477716" y="4446503"/>
            <a:ext cx="4538974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GB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                        Male customers:</a:t>
            </a:r>
          </a:p>
          <a:p>
            <a:pPr algn="l"/>
            <a:endParaRPr lang="en-GB" sz="16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Higher revenue contribution (4.10M total).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More frequent orders.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Lower opt-in rate (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12.19% </a:t>
            </a: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vs.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87.81 %</a:t>
            </a:r>
            <a:r>
              <a:rPr 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not opted in</a:t>
            </a:r>
            <a:r>
              <a:rPr lang="en-GB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7C6EA-5AE0-0373-B260-9C374FCA136D}"/>
              </a:ext>
            </a:extLst>
          </p:cNvPr>
          <p:cNvSpPr txBox="1"/>
          <p:nvPr/>
        </p:nvSpPr>
        <p:spPr>
          <a:xfrm>
            <a:off x="6941976" y="947257"/>
            <a:ext cx="83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27366-225C-E0DB-4F36-F1D76B2F7687}"/>
              </a:ext>
            </a:extLst>
          </p:cNvPr>
          <p:cNvSpPr txBox="1"/>
          <p:nvPr/>
        </p:nvSpPr>
        <p:spPr>
          <a:xfrm>
            <a:off x="6941976" y="336564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11E5E-94CA-076A-1CED-D0BFEC791293}"/>
              </a:ext>
            </a:extLst>
          </p:cNvPr>
          <p:cNvSpPr txBox="1"/>
          <p:nvPr/>
        </p:nvSpPr>
        <p:spPr>
          <a:xfrm>
            <a:off x="602155" y="179189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8CC09-0AED-C353-87DB-B9028DEF878B}"/>
              </a:ext>
            </a:extLst>
          </p:cNvPr>
          <p:cNvSpPr txBox="1"/>
          <p:nvPr/>
        </p:nvSpPr>
        <p:spPr>
          <a:xfrm>
            <a:off x="6096000" y="10366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Demographic Segmentation divides customers into groups based on</a:t>
            </a: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FA30C4B8-812A-EB89-CD90-DF9C23FDDBB6}"/>
              </a:ext>
            </a:extLst>
          </p:cNvPr>
          <p:cNvSpPr/>
          <p:nvPr/>
        </p:nvSpPr>
        <p:spPr>
          <a:xfrm>
            <a:off x="8241961" y="6148826"/>
            <a:ext cx="1804078" cy="4992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44735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CFEA-99E1-7BB5-CE30-4CC7F82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GB" b="0" i="0" u="none" strike="noStrike">
                <a:effectLst/>
                <a:latin typeface="-webkit-standard"/>
              </a:rPr>
              <a:t>Actionable Strategies for Growth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67E87-3A41-5150-1D87-1C5CE35F5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312722"/>
              </p:ext>
            </p:extLst>
          </p:nvPr>
        </p:nvGraphicFramePr>
        <p:xfrm>
          <a:off x="318868" y="1602606"/>
          <a:ext cx="11873132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EB29E3-E78D-50EE-8157-885BA0213B99}"/>
              </a:ext>
            </a:extLst>
          </p:cNvPr>
          <p:cNvSpPr txBox="1"/>
          <p:nvPr/>
        </p:nvSpPr>
        <p:spPr>
          <a:xfrm>
            <a:off x="0" y="433366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Reward frequent buyers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005C1-2F99-244C-6D19-0914B82DF34B}"/>
              </a:ext>
            </a:extLst>
          </p:cNvPr>
          <p:cNvSpPr txBox="1"/>
          <p:nvPr/>
        </p:nvSpPr>
        <p:spPr>
          <a:xfrm>
            <a:off x="0" y="4985577"/>
            <a:ext cx="246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Convert occasional buyers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80126-91D2-227B-9731-2DF5134EC537}"/>
              </a:ext>
            </a:extLst>
          </p:cNvPr>
          <p:cNvSpPr txBox="1"/>
          <p:nvPr/>
        </p:nvSpPr>
        <p:spPr>
          <a:xfrm>
            <a:off x="6428935" y="4381422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Personalize London campaigns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4854A-A022-4A40-C11C-E827CBA90274}"/>
              </a:ext>
            </a:extLst>
          </p:cNvPr>
          <p:cNvSpPr txBox="1"/>
          <p:nvPr/>
        </p:nvSpPr>
        <p:spPr>
          <a:xfrm>
            <a:off x="6428935" y="4985576"/>
            <a:ext cx="1552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top cities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3455-D910-B0C0-A71C-36C40467D965}"/>
              </a:ext>
            </a:extLst>
          </p:cNvPr>
          <p:cNvSpPr txBox="1"/>
          <p:nvPr/>
        </p:nvSpPr>
        <p:spPr>
          <a:xfrm>
            <a:off x="9597567" y="4391112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</a:rPr>
              <a:t>Retain good customers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E9D91-4577-A97E-B34F-BED4E1A20189}"/>
              </a:ext>
            </a:extLst>
          </p:cNvPr>
          <p:cNvSpPr txBox="1"/>
          <p:nvPr/>
        </p:nvSpPr>
        <p:spPr>
          <a:xfrm>
            <a:off x="9597567" y="5000965"/>
            <a:ext cx="272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</a:rPr>
              <a:t>Re-engage At-risk customers</a:t>
            </a:r>
            <a:endParaRPr lang="en-GB" sz="140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9749-4F17-ACFB-B5DC-0B3F245B2D46}"/>
              </a:ext>
            </a:extLst>
          </p:cNvPr>
          <p:cNvSpPr txBox="1"/>
          <p:nvPr/>
        </p:nvSpPr>
        <p:spPr>
          <a:xfrm>
            <a:off x="3554687" y="4383949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Boost female opt-ins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74F04-501A-20B2-E8C1-7F7EDD7E3EDB}"/>
              </a:ext>
            </a:extLst>
          </p:cNvPr>
          <p:cNvSpPr txBox="1"/>
          <p:nvPr/>
        </p:nvSpPr>
        <p:spPr>
          <a:xfrm>
            <a:off x="3554687" y="4985578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Engage opted-in males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444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851</Words>
  <Application>Microsoft Office PowerPoint</Application>
  <PresentationFormat>Widescreen</PresentationFormat>
  <Paragraphs>174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Gill Sans MT</vt:lpstr>
      <vt:lpstr>Helvetica</vt:lpstr>
      <vt:lpstr>Helvetica Neue</vt:lpstr>
      <vt:lpstr>-webkit-standard</vt:lpstr>
      <vt:lpstr>Parcel</vt:lpstr>
      <vt:lpstr> customer insights and strategic recommendations</vt:lpstr>
      <vt:lpstr>Aligning Goals with Metrics</vt:lpstr>
      <vt:lpstr>Segmenting for success</vt:lpstr>
      <vt:lpstr>Dashboard Overview</vt:lpstr>
      <vt:lpstr>PowerPoint Presentation</vt:lpstr>
      <vt:lpstr>Understanding Customer Behaviour</vt:lpstr>
      <vt:lpstr>Where Are Our Customers?</vt:lpstr>
      <vt:lpstr>Who Are Our Customers?</vt:lpstr>
      <vt:lpstr>Actionable Strategies for Growth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Sandreen Brown</dc:creator>
  <cp:lastModifiedBy>Adepeju Adigun</cp:lastModifiedBy>
  <cp:revision>5</cp:revision>
  <dcterms:created xsi:type="dcterms:W3CDTF">2024-12-01T19:57:36Z</dcterms:created>
  <dcterms:modified xsi:type="dcterms:W3CDTF">2025-04-17T16:35:04Z</dcterms:modified>
</cp:coreProperties>
</file>