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56" r:id="rId6"/>
    <p:sldId id="262" r:id="rId7"/>
    <p:sldId id="263"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3"/>
    <p:restoredTop sz="94695"/>
  </p:normalViewPr>
  <p:slideViewPr>
    <p:cSldViewPr snapToGrid="0" snapToObjects="1">
      <p:cViewPr varScale="1">
        <p:scale>
          <a:sx n="113" d="100"/>
          <a:sy n="113" d="100"/>
        </p:scale>
        <p:origin x="5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0F9C-E3D5-DE46-9951-A0703C32C5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B0C2B7-9FA6-BF4B-AE6D-616A35933E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9421A2-5EBF-9C43-95AB-D619207EB474}"/>
              </a:ext>
            </a:extLst>
          </p:cNvPr>
          <p:cNvSpPr>
            <a:spLocks noGrp="1"/>
          </p:cNvSpPr>
          <p:nvPr>
            <p:ph type="dt" sz="half" idx="10"/>
          </p:nvPr>
        </p:nvSpPr>
        <p:spPr/>
        <p:txBody>
          <a:bodyPr/>
          <a:lstStyle/>
          <a:p>
            <a:fld id="{AD446990-97B3-2D45-925F-ABF8EDECFA43}" type="datetimeFigureOut">
              <a:rPr lang="en-US" smtClean="0"/>
              <a:t>5/23/19</a:t>
            </a:fld>
            <a:endParaRPr lang="en-US"/>
          </a:p>
        </p:txBody>
      </p:sp>
      <p:sp>
        <p:nvSpPr>
          <p:cNvPr id="5" name="Footer Placeholder 4">
            <a:extLst>
              <a:ext uri="{FF2B5EF4-FFF2-40B4-BE49-F238E27FC236}">
                <a16:creationId xmlns:a16="http://schemas.microsoft.com/office/drawing/2014/main" id="{81355E4A-B60F-1440-9C78-407FCF885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031B7-8D92-C141-BF08-B1BFAAC38752}"/>
              </a:ext>
            </a:extLst>
          </p:cNvPr>
          <p:cNvSpPr>
            <a:spLocks noGrp="1"/>
          </p:cNvSpPr>
          <p:nvPr>
            <p:ph type="sldNum" sz="quarter" idx="12"/>
          </p:nvPr>
        </p:nvSpPr>
        <p:spPr/>
        <p:txBody>
          <a:bodyPr/>
          <a:lstStyle/>
          <a:p>
            <a:fld id="{B3063AAA-F17C-0D49-BBFF-2345C9CE9343}" type="slidenum">
              <a:rPr lang="en-US" smtClean="0"/>
              <a:t>‹#›</a:t>
            </a:fld>
            <a:endParaRPr lang="en-US"/>
          </a:p>
        </p:txBody>
      </p:sp>
    </p:spTree>
    <p:extLst>
      <p:ext uri="{BB962C8B-B14F-4D97-AF65-F5344CB8AC3E}">
        <p14:creationId xmlns:p14="http://schemas.microsoft.com/office/powerpoint/2010/main" val="16576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A22B-C991-6B45-A600-22EDBD2F64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E166A7-8993-7544-B587-EC78C51F16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2641D-A86D-FE46-801D-D2ABA87987BB}"/>
              </a:ext>
            </a:extLst>
          </p:cNvPr>
          <p:cNvSpPr>
            <a:spLocks noGrp="1"/>
          </p:cNvSpPr>
          <p:nvPr>
            <p:ph type="dt" sz="half" idx="10"/>
          </p:nvPr>
        </p:nvSpPr>
        <p:spPr/>
        <p:txBody>
          <a:bodyPr/>
          <a:lstStyle/>
          <a:p>
            <a:fld id="{AD446990-97B3-2D45-925F-ABF8EDECFA43}" type="datetimeFigureOut">
              <a:rPr lang="en-US" smtClean="0"/>
              <a:t>5/23/19</a:t>
            </a:fld>
            <a:endParaRPr lang="en-US"/>
          </a:p>
        </p:txBody>
      </p:sp>
      <p:sp>
        <p:nvSpPr>
          <p:cNvPr id="5" name="Footer Placeholder 4">
            <a:extLst>
              <a:ext uri="{FF2B5EF4-FFF2-40B4-BE49-F238E27FC236}">
                <a16:creationId xmlns:a16="http://schemas.microsoft.com/office/drawing/2014/main" id="{39A4387C-D74D-1249-9A25-FB264052E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8CC58-0F2A-BD46-AC81-E70140263116}"/>
              </a:ext>
            </a:extLst>
          </p:cNvPr>
          <p:cNvSpPr>
            <a:spLocks noGrp="1"/>
          </p:cNvSpPr>
          <p:nvPr>
            <p:ph type="sldNum" sz="quarter" idx="12"/>
          </p:nvPr>
        </p:nvSpPr>
        <p:spPr/>
        <p:txBody>
          <a:bodyPr/>
          <a:lstStyle/>
          <a:p>
            <a:fld id="{B3063AAA-F17C-0D49-BBFF-2345C9CE9343}" type="slidenum">
              <a:rPr lang="en-US" smtClean="0"/>
              <a:t>‹#›</a:t>
            </a:fld>
            <a:endParaRPr lang="en-US"/>
          </a:p>
        </p:txBody>
      </p:sp>
    </p:spTree>
    <p:extLst>
      <p:ext uri="{BB962C8B-B14F-4D97-AF65-F5344CB8AC3E}">
        <p14:creationId xmlns:p14="http://schemas.microsoft.com/office/powerpoint/2010/main" val="236836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8538EA-2507-1648-B514-FAF3004794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D245B2-0AE8-9D46-BD57-293389BC9F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BF943-B040-EF49-BBD1-CA0361EDAE57}"/>
              </a:ext>
            </a:extLst>
          </p:cNvPr>
          <p:cNvSpPr>
            <a:spLocks noGrp="1"/>
          </p:cNvSpPr>
          <p:nvPr>
            <p:ph type="dt" sz="half" idx="10"/>
          </p:nvPr>
        </p:nvSpPr>
        <p:spPr/>
        <p:txBody>
          <a:bodyPr/>
          <a:lstStyle/>
          <a:p>
            <a:fld id="{AD446990-97B3-2D45-925F-ABF8EDECFA43}" type="datetimeFigureOut">
              <a:rPr lang="en-US" smtClean="0"/>
              <a:t>5/23/19</a:t>
            </a:fld>
            <a:endParaRPr lang="en-US"/>
          </a:p>
        </p:txBody>
      </p:sp>
      <p:sp>
        <p:nvSpPr>
          <p:cNvPr id="5" name="Footer Placeholder 4">
            <a:extLst>
              <a:ext uri="{FF2B5EF4-FFF2-40B4-BE49-F238E27FC236}">
                <a16:creationId xmlns:a16="http://schemas.microsoft.com/office/drawing/2014/main" id="{F3A90129-9C81-4148-8047-3EB239C30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9411E-1047-414E-A99D-24836F43F364}"/>
              </a:ext>
            </a:extLst>
          </p:cNvPr>
          <p:cNvSpPr>
            <a:spLocks noGrp="1"/>
          </p:cNvSpPr>
          <p:nvPr>
            <p:ph type="sldNum" sz="quarter" idx="12"/>
          </p:nvPr>
        </p:nvSpPr>
        <p:spPr/>
        <p:txBody>
          <a:bodyPr/>
          <a:lstStyle/>
          <a:p>
            <a:fld id="{B3063AAA-F17C-0D49-BBFF-2345C9CE9343}" type="slidenum">
              <a:rPr lang="en-US" smtClean="0"/>
              <a:t>‹#›</a:t>
            </a:fld>
            <a:endParaRPr lang="en-US"/>
          </a:p>
        </p:txBody>
      </p:sp>
    </p:spTree>
    <p:extLst>
      <p:ext uri="{BB962C8B-B14F-4D97-AF65-F5344CB8AC3E}">
        <p14:creationId xmlns:p14="http://schemas.microsoft.com/office/powerpoint/2010/main" val="806425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E5F7-E662-B246-AAD3-221F9D6C47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3CB49-4047-9D44-8745-B27178D192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28BAA-8230-E24F-AB7C-BAF0D441D880}"/>
              </a:ext>
            </a:extLst>
          </p:cNvPr>
          <p:cNvSpPr>
            <a:spLocks noGrp="1"/>
          </p:cNvSpPr>
          <p:nvPr>
            <p:ph type="dt" sz="half" idx="10"/>
          </p:nvPr>
        </p:nvSpPr>
        <p:spPr/>
        <p:txBody>
          <a:bodyPr/>
          <a:lstStyle/>
          <a:p>
            <a:fld id="{AD446990-97B3-2D45-925F-ABF8EDECFA43}" type="datetimeFigureOut">
              <a:rPr lang="en-US" smtClean="0"/>
              <a:t>5/23/19</a:t>
            </a:fld>
            <a:endParaRPr lang="en-US"/>
          </a:p>
        </p:txBody>
      </p:sp>
      <p:sp>
        <p:nvSpPr>
          <p:cNvPr id="5" name="Footer Placeholder 4">
            <a:extLst>
              <a:ext uri="{FF2B5EF4-FFF2-40B4-BE49-F238E27FC236}">
                <a16:creationId xmlns:a16="http://schemas.microsoft.com/office/drawing/2014/main" id="{6D43E981-DAC8-C149-88D7-79CE68E32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178A1-1123-F343-AC2D-140FF9FE1157}"/>
              </a:ext>
            </a:extLst>
          </p:cNvPr>
          <p:cNvSpPr>
            <a:spLocks noGrp="1"/>
          </p:cNvSpPr>
          <p:nvPr>
            <p:ph type="sldNum" sz="quarter" idx="12"/>
          </p:nvPr>
        </p:nvSpPr>
        <p:spPr/>
        <p:txBody>
          <a:bodyPr/>
          <a:lstStyle/>
          <a:p>
            <a:fld id="{B3063AAA-F17C-0D49-BBFF-2345C9CE9343}" type="slidenum">
              <a:rPr lang="en-US" smtClean="0"/>
              <a:t>‹#›</a:t>
            </a:fld>
            <a:endParaRPr lang="en-US"/>
          </a:p>
        </p:txBody>
      </p:sp>
    </p:spTree>
    <p:extLst>
      <p:ext uri="{BB962C8B-B14F-4D97-AF65-F5344CB8AC3E}">
        <p14:creationId xmlns:p14="http://schemas.microsoft.com/office/powerpoint/2010/main" val="240228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3155-4E8A-9C46-B154-7EC8F726C4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155C60-DB8C-E74C-97AB-E521B2C2D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309F7A-FC9D-584D-BC31-FE63A6AA71DA}"/>
              </a:ext>
            </a:extLst>
          </p:cNvPr>
          <p:cNvSpPr>
            <a:spLocks noGrp="1"/>
          </p:cNvSpPr>
          <p:nvPr>
            <p:ph type="dt" sz="half" idx="10"/>
          </p:nvPr>
        </p:nvSpPr>
        <p:spPr/>
        <p:txBody>
          <a:bodyPr/>
          <a:lstStyle/>
          <a:p>
            <a:fld id="{AD446990-97B3-2D45-925F-ABF8EDECFA43}" type="datetimeFigureOut">
              <a:rPr lang="en-US" smtClean="0"/>
              <a:t>5/23/19</a:t>
            </a:fld>
            <a:endParaRPr lang="en-US"/>
          </a:p>
        </p:txBody>
      </p:sp>
      <p:sp>
        <p:nvSpPr>
          <p:cNvPr id="5" name="Footer Placeholder 4">
            <a:extLst>
              <a:ext uri="{FF2B5EF4-FFF2-40B4-BE49-F238E27FC236}">
                <a16:creationId xmlns:a16="http://schemas.microsoft.com/office/drawing/2014/main" id="{17B4FCF5-7AE7-A043-81D1-84733A778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44782-891C-9543-A35C-CED85DAE26D5}"/>
              </a:ext>
            </a:extLst>
          </p:cNvPr>
          <p:cNvSpPr>
            <a:spLocks noGrp="1"/>
          </p:cNvSpPr>
          <p:nvPr>
            <p:ph type="sldNum" sz="quarter" idx="12"/>
          </p:nvPr>
        </p:nvSpPr>
        <p:spPr/>
        <p:txBody>
          <a:bodyPr/>
          <a:lstStyle/>
          <a:p>
            <a:fld id="{B3063AAA-F17C-0D49-BBFF-2345C9CE9343}" type="slidenum">
              <a:rPr lang="en-US" smtClean="0"/>
              <a:t>‹#›</a:t>
            </a:fld>
            <a:endParaRPr lang="en-US"/>
          </a:p>
        </p:txBody>
      </p:sp>
    </p:spTree>
    <p:extLst>
      <p:ext uri="{BB962C8B-B14F-4D97-AF65-F5344CB8AC3E}">
        <p14:creationId xmlns:p14="http://schemas.microsoft.com/office/powerpoint/2010/main" val="161315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4FE0-0323-5F42-8AD8-0F8D23385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69459C-5C56-9346-A349-D99C993954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44D7C3-3EE1-1A47-B5C4-48D401F32A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38FD74-91CA-D744-9606-51F2B844CC3E}"/>
              </a:ext>
            </a:extLst>
          </p:cNvPr>
          <p:cNvSpPr>
            <a:spLocks noGrp="1"/>
          </p:cNvSpPr>
          <p:nvPr>
            <p:ph type="dt" sz="half" idx="10"/>
          </p:nvPr>
        </p:nvSpPr>
        <p:spPr/>
        <p:txBody>
          <a:bodyPr/>
          <a:lstStyle/>
          <a:p>
            <a:fld id="{AD446990-97B3-2D45-925F-ABF8EDECFA43}" type="datetimeFigureOut">
              <a:rPr lang="en-US" smtClean="0"/>
              <a:t>5/23/19</a:t>
            </a:fld>
            <a:endParaRPr lang="en-US"/>
          </a:p>
        </p:txBody>
      </p:sp>
      <p:sp>
        <p:nvSpPr>
          <p:cNvPr id="6" name="Footer Placeholder 5">
            <a:extLst>
              <a:ext uri="{FF2B5EF4-FFF2-40B4-BE49-F238E27FC236}">
                <a16:creationId xmlns:a16="http://schemas.microsoft.com/office/drawing/2014/main" id="{F3F5EB4D-8DD6-6A47-B7FE-377E45844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C347E-F918-714F-96B2-244F77AC8245}"/>
              </a:ext>
            </a:extLst>
          </p:cNvPr>
          <p:cNvSpPr>
            <a:spLocks noGrp="1"/>
          </p:cNvSpPr>
          <p:nvPr>
            <p:ph type="sldNum" sz="quarter" idx="12"/>
          </p:nvPr>
        </p:nvSpPr>
        <p:spPr/>
        <p:txBody>
          <a:bodyPr/>
          <a:lstStyle/>
          <a:p>
            <a:fld id="{B3063AAA-F17C-0D49-BBFF-2345C9CE9343}" type="slidenum">
              <a:rPr lang="en-US" smtClean="0"/>
              <a:t>‹#›</a:t>
            </a:fld>
            <a:endParaRPr lang="en-US"/>
          </a:p>
        </p:txBody>
      </p:sp>
    </p:spTree>
    <p:extLst>
      <p:ext uri="{BB962C8B-B14F-4D97-AF65-F5344CB8AC3E}">
        <p14:creationId xmlns:p14="http://schemas.microsoft.com/office/powerpoint/2010/main" val="188751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6C86-7DC0-1E44-BC45-3534EFC4D0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DDE0E9-44B7-E640-8F14-53262893E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2453F0-46CF-D849-8A46-C74C5DFC5E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7DDC84-5BDE-8C4C-9280-2B85DBAA30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2EF861-974D-484B-8DF8-7A67C8494DB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A5FCE6-774D-7E42-9AAD-4CBEFE5FA109}"/>
              </a:ext>
            </a:extLst>
          </p:cNvPr>
          <p:cNvSpPr>
            <a:spLocks noGrp="1"/>
          </p:cNvSpPr>
          <p:nvPr>
            <p:ph type="dt" sz="half" idx="10"/>
          </p:nvPr>
        </p:nvSpPr>
        <p:spPr/>
        <p:txBody>
          <a:bodyPr/>
          <a:lstStyle/>
          <a:p>
            <a:fld id="{AD446990-97B3-2D45-925F-ABF8EDECFA43}" type="datetimeFigureOut">
              <a:rPr lang="en-US" smtClean="0"/>
              <a:t>5/23/19</a:t>
            </a:fld>
            <a:endParaRPr lang="en-US"/>
          </a:p>
        </p:txBody>
      </p:sp>
      <p:sp>
        <p:nvSpPr>
          <p:cNvPr id="8" name="Footer Placeholder 7">
            <a:extLst>
              <a:ext uri="{FF2B5EF4-FFF2-40B4-BE49-F238E27FC236}">
                <a16:creationId xmlns:a16="http://schemas.microsoft.com/office/drawing/2014/main" id="{81B5A207-6491-C249-83B7-AE3F93ADB4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8746DC-24A9-2A40-8746-F813F3D1D68E}"/>
              </a:ext>
            </a:extLst>
          </p:cNvPr>
          <p:cNvSpPr>
            <a:spLocks noGrp="1"/>
          </p:cNvSpPr>
          <p:nvPr>
            <p:ph type="sldNum" sz="quarter" idx="12"/>
          </p:nvPr>
        </p:nvSpPr>
        <p:spPr/>
        <p:txBody>
          <a:bodyPr/>
          <a:lstStyle/>
          <a:p>
            <a:fld id="{B3063AAA-F17C-0D49-BBFF-2345C9CE9343}" type="slidenum">
              <a:rPr lang="en-US" smtClean="0"/>
              <a:t>‹#›</a:t>
            </a:fld>
            <a:endParaRPr lang="en-US"/>
          </a:p>
        </p:txBody>
      </p:sp>
    </p:spTree>
    <p:extLst>
      <p:ext uri="{BB962C8B-B14F-4D97-AF65-F5344CB8AC3E}">
        <p14:creationId xmlns:p14="http://schemas.microsoft.com/office/powerpoint/2010/main" val="280849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4AE7-30A9-0B4A-9A75-DAF603BD04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F9A688-11EA-7442-B53B-A8B877DC2A13}"/>
              </a:ext>
            </a:extLst>
          </p:cNvPr>
          <p:cNvSpPr>
            <a:spLocks noGrp="1"/>
          </p:cNvSpPr>
          <p:nvPr>
            <p:ph type="dt" sz="half" idx="10"/>
          </p:nvPr>
        </p:nvSpPr>
        <p:spPr/>
        <p:txBody>
          <a:bodyPr/>
          <a:lstStyle/>
          <a:p>
            <a:fld id="{AD446990-97B3-2D45-925F-ABF8EDECFA43}" type="datetimeFigureOut">
              <a:rPr lang="en-US" smtClean="0"/>
              <a:t>5/23/19</a:t>
            </a:fld>
            <a:endParaRPr lang="en-US"/>
          </a:p>
        </p:txBody>
      </p:sp>
      <p:sp>
        <p:nvSpPr>
          <p:cNvPr id="4" name="Footer Placeholder 3">
            <a:extLst>
              <a:ext uri="{FF2B5EF4-FFF2-40B4-BE49-F238E27FC236}">
                <a16:creationId xmlns:a16="http://schemas.microsoft.com/office/drawing/2014/main" id="{2A89A98D-DE27-6148-A0F2-A563F498D5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CADB3E-D45B-B04C-870E-6E03B8A46ADE}"/>
              </a:ext>
            </a:extLst>
          </p:cNvPr>
          <p:cNvSpPr>
            <a:spLocks noGrp="1"/>
          </p:cNvSpPr>
          <p:nvPr>
            <p:ph type="sldNum" sz="quarter" idx="12"/>
          </p:nvPr>
        </p:nvSpPr>
        <p:spPr/>
        <p:txBody>
          <a:bodyPr/>
          <a:lstStyle/>
          <a:p>
            <a:fld id="{B3063AAA-F17C-0D49-BBFF-2345C9CE9343}" type="slidenum">
              <a:rPr lang="en-US" smtClean="0"/>
              <a:t>‹#›</a:t>
            </a:fld>
            <a:endParaRPr lang="en-US"/>
          </a:p>
        </p:txBody>
      </p:sp>
    </p:spTree>
    <p:extLst>
      <p:ext uri="{BB962C8B-B14F-4D97-AF65-F5344CB8AC3E}">
        <p14:creationId xmlns:p14="http://schemas.microsoft.com/office/powerpoint/2010/main" val="90681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D8C71-8234-E649-810B-F2FEF16A4B03}"/>
              </a:ext>
            </a:extLst>
          </p:cNvPr>
          <p:cNvSpPr>
            <a:spLocks noGrp="1"/>
          </p:cNvSpPr>
          <p:nvPr>
            <p:ph type="dt" sz="half" idx="10"/>
          </p:nvPr>
        </p:nvSpPr>
        <p:spPr/>
        <p:txBody>
          <a:bodyPr/>
          <a:lstStyle/>
          <a:p>
            <a:fld id="{AD446990-97B3-2D45-925F-ABF8EDECFA43}" type="datetimeFigureOut">
              <a:rPr lang="en-US" smtClean="0"/>
              <a:t>5/23/19</a:t>
            </a:fld>
            <a:endParaRPr lang="en-US"/>
          </a:p>
        </p:txBody>
      </p:sp>
      <p:sp>
        <p:nvSpPr>
          <p:cNvPr id="3" name="Footer Placeholder 2">
            <a:extLst>
              <a:ext uri="{FF2B5EF4-FFF2-40B4-BE49-F238E27FC236}">
                <a16:creationId xmlns:a16="http://schemas.microsoft.com/office/drawing/2014/main" id="{B9B7618D-AB29-4B45-BE48-27B82A213A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00142B-E00A-864E-8656-F3E2D16D9570}"/>
              </a:ext>
            </a:extLst>
          </p:cNvPr>
          <p:cNvSpPr>
            <a:spLocks noGrp="1"/>
          </p:cNvSpPr>
          <p:nvPr>
            <p:ph type="sldNum" sz="quarter" idx="12"/>
          </p:nvPr>
        </p:nvSpPr>
        <p:spPr/>
        <p:txBody>
          <a:bodyPr/>
          <a:lstStyle/>
          <a:p>
            <a:fld id="{B3063AAA-F17C-0D49-BBFF-2345C9CE9343}" type="slidenum">
              <a:rPr lang="en-US" smtClean="0"/>
              <a:t>‹#›</a:t>
            </a:fld>
            <a:endParaRPr lang="en-US"/>
          </a:p>
        </p:txBody>
      </p:sp>
    </p:spTree>
    <p:extLst>
      <p:ext uri="{BB962C8B-B14F-4D97-AF65-F5344CB8AC3E}">
        <p14:creationId xmlns:p14="http://schemas.microsoft.com/office/powerpoint/2010/main" val="147310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5D8C-CCD7-0549-B72A-928B83A58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2DC86B-8C74-5648-9280-B8874D728C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393852-B7EC-2544-85D4-02112EB09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CF3DF4-C8A1-5B47-992B-A9776B14EBE9}"/>
              </a:ext>
            </a:extLst>
          </p:cNvPr>
          <p:cNvSpPr>
            <a:spLocks noGrp="1"/>
          </p:cNvSpPr>
          <p:nvPr>
            <p:ph type="dt" sz="half" idx="10"/>
          </p:nvPr>
        </p:nvSpPr>
        <p:spPr/>
        <p:txBody>
          <a:bodyPr/>
          <a:lstStyle/>
          <a:p>
            <a:fld id="{AD446990-97B3-2D45-925F-ABF8EDECFA43}" type="datetimeFigureOut">
              <a:rPr lang="en-US" smtClean="0"/>
              <a:t>5/23/19</a:t>
            </a:fld>
            <a:endParaRPr lang="en-US"/>
          </a:p>
        </p:txBody>
      </p:sp>
      <p:sp>
        <p:nvSpPr>
          <p:cNvPr id="6" name="Footer Placeholder 5">
            <a:extLst>
              <a:ext uri="{FF2B5EF4-FFF2-40B4-BE49-F238E27FC236}">
                <a16:creationId xmlns:a16="http://schemas.microsoft.com/office/drawing/2014/main" id="{537E4AC6-4C75-7B4F-8D1E-66EAF70325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3E227-5EB6-D640-8860-5638F6961EE2}"/>
              </a:ext>
            </a:extLst>
          </p:cNvPr>
          <p:cNvSpPr>
            <a:spLocks noGrp="1"/>
          </p:cNvSpPr>
          <p:nvPr>
            <p:ph type="sldNum" sz="quarter" idx="12"/>
          </p:nvPr>
        </p:nvSpPr>
        <p:spPr/>
        <p:txBody>
          <a:bodyPr/>
          <a:lstStyle/>
          <a:p>
            <a:fld id="{B3063AAA-F17C-0D49-BBFF-2345C9CE9343}" type="slidenum">
              <a:rPr lang="en-US" smtClean="0"/>
              <a:t>‹#›</a:t>
            </a:fld>
            <a:endParaRPr lang="en-US"/>
          </a:p>
        </p:txBody>
      </p:sp>
    </p:spTree>
    <p:extLst>
      <p:ext uri="{BB962C8B-B14F-4D97-AF65-F5344CB8AC3E}">
        <p14:creationId xmlns:p14="http://schemas.microsoft.com/office/powerpoint/2010/main" val="418884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0072-A814-014F-8005-BFF9A4736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0A6DDE-0A8E-A64F-85FF-AD016E3C6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9A9C82-9E69-834D-B272-C586C699E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91B25D-D1A4-684A-8F38-DB9B4143A1A9}"/>
              </a:ext>
            </a:extLst>
          </p:cNvPr>
          <p:cNvSpPr>
            <a:spLocks noGrp="1"/>
          </p:cNvSpPr>
          <p:nvPr>
            <p:ph type="dt" sz="half" idx="10"/>
          </p:nvPr>
        </p:nvSpPr>
        <p:spPr/>
        <p:txBody>
          <a:bodyPr/>
          <a:lstStyle/>
          <a:p>
            <a:fld id="{AD446990-97B3-2D45-925F-ABF8EDECFA43}" type="datetimeFigureOut">
              <a:rPr lang="en-US" smtClean="0"/>
              <a:t>5/23/19</a:t>
            </a:fld>
            <a:endParaRPr lang="en-US"/>
          </a:p>
        </p:txBody>
      </p:sp>
      <p:sp>
        <p:nvSpPr>
          <p:cNvPr id="6" name="Footer Placeholder 5">
            <a:extLst>
              <a:ext uri="{FF2B5EF4-FFF2-40B4-BE49-F238E27FC236}">
                <a16:creationId xmlns:a16="http://schemas.microsoft.com/office/drawing/2014/main" id="{F4FB9FD8-4704-F64B-88A2-1E8B47CB50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7045C-03C1-0549-8098-D80F462DFDE8}"/>
              </a:ext>
            </a:extLst>
          </p:cNvPr>
          <p:cNvSpPr>
            <a:spLocks noGrp="1"/>
          </p:cNvSpPr>
          <p:nvPr>
            <p:ph type="sldNum" sz="quarter" idx="12"/>
          </p:nvPr>
        </p:nvSpPr>
        <p:spPr/>
        <p:txBody>
          <a:bodyPr/>
          <a:lstStyle/>
          <a:p>
            <a:fld id="{B3063AAA-F17C-0D49-BBFF-2345C9CE9343}" type="slidenum">
              <a:rPr lang="en-US" smtClean="0"/>
              <a:t>‹#›</a:t>
            </a:fld>
            <a:endParaRPr lang="en-US"/>
          </a:p>
        </p:txBody>
      </p:sp>
    </p:spTree>
    <p:extLst>
      <p:ext uri="{BB962C8B-B14F-4D97-AF65-F5344CB8AC3E}">
        <p14:creationId xmlns:p14="http://schemas.microsoft.com/office/powerpoint/2010/main" val="71883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350261-7488-1646-B5F9-0A4AC3550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374E93-D37C-E442-A048-DB46F418F4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23416-5263-EB44-A4B5-115782E025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46990-97B3-2D45-925F-ABF8EDECFA43}" type="datetimeFigureOut">
              <a:rPr lang="en-US" smtClean="0"/>
              <a:t>5/23/19</a:t>
            </a:fld>
            <a:endParaRPr lang="en-US"/>
          </a:p>
        </p:txBody>
      </p:sp>
      <p:sp>
        <p:nvSpPr>
          <p:cNvPr id="5" name="Footer Placeholder 4">
            <a:extLst>
              <a:ext uri="{FF2B5EF4-FFF2-40B4-BE49-F238E27FC236}">
                <a16:creationId xmlns:a16="http://schemas.microsoft.com/office/drawing/2014/main" id="{4FE5787E-B740-B44C-9D3A-993FAD4E5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0871A4-A57D-7C46-A565-5861C8D8F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63AAA-F17C-0D49-BBFF-2345C9CE9343}" type="slidenum">
              <a:rPr lang="en-US" smtClean="0"/>
              <a:t>‹#›</a:t>
            </a:fld>
            <a:endParaRPr lang="en-US"/>
          </a:p>
        </p:txBody>
      </p:sp>
    </p:spTree>
    <p:extLst>
      <p:ext uri="{BB962C8B-B14F-4D97-AF65-F5344CB8AC3E}">
        <p14:creationId xmlns:p14="http://schemas.microsoft.com/office/powerpoint/2010/main" val="3652896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330657-5F22-6740-A7CF-B494425C51F8}"/>
              </a:ext>
            </a:extLst>
          </p:cNvPr>
          <p:cNvSpPr>
            <a:spLocks noGrp="1"/>
          </p:cNvSpPr>
          <p:nvPr>
            <p:ph idx="1"/>
          </p:nvPr>
        </p:nvSpPr>
        <p:spPr>
          <a:xfrm>
            <a:off x="838200" y="1444978"/>
            <a:ext cx="10515600" cy="4731985"/>
          </a:xfrm>
        </p:spPr>
        <p:txBody>
          <a:bodyPr>
            <a:normAutofit/>
          </a:bodyPr>
          <a:lstStyle/>
          <a:p>
            <a:r>
              <a:rPr lang="en-US" dirty="0"/>
              <a:t>The department head has asked us to help her prioritize which wells she should fix in the next year </a:t>
            </a:r>
          </a:p>
          <a:p>
            <a:r>
              <a:rPr lang="en-US" dirty="0"/>
              <a:t>She estimates </a:t>
            </a:r>
            <a:r>
              <a:rPr lang="en-US" b="1" dirty="0"/>
              <a:t>the department can deploy, at most, five workers per day, who can each visit one site per day.</a:t>
            </a:r>
          </a:p>
        </p:txBody>
      </p:sp>
      <p:sp>
        <p:nvSpPr>
          <p:cNvPr id="5" name="Title 1">
            <a:extLst>
              <a:ext uri="{FF2B5EF4-FFF2-40B4-BE49-F238E27FC236}">
                <a16:creationId xmlns:a16="http://schemas.microsoft.com/office/drawing/2014/main" id="{EA5FF2C2-D9DB-CB49-A283-50CA11496CA3}"/>
              </a:ext>
            </a:extLst>
          </p:cNvPr>
          <p:cNvSpPr txBox="1">
            <a:spLocks/>
          </p:cNvSpPr>
          <p:nvPr/>
        </p:nvSpPr>
        <p:spPr>
          <a:xfrm>
            <a:off x="-1" y="161924"/>
            <a:ext cx="11650133" cy="11362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Tanzania’s Department of Water &amp; Agriculture has asked us to help them maximize scarce resources</a:t>
            </a:r>
            <a:endParaRPr lang="en-US" sz="2900" dirty="0"/>
          </a:p>
        </p:txBody>
      </p:sp>
    </p:spTree>
    <p:extLst>
      <p:ext uri="{BB962C8B-B14F-4D97-AF65-F5344CB8AC3E}">
        <p14:creationId xmlns:p14="http://schemas.microsoft.com/office/powerpoint/2010/main" val="228615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3A3E7E-0392-154A-81D6-F69463EE5729}"/>
              </a:ext>
            </a:extLst>
          </p:cNvPr>
          <p:cNvPicPr>
            <a:picLocks noChangeAspect="1"/>
          </p:cNvPicPr>
          <p:nvPr/>
        </p:nvPicPr>
        <p:blipFill>
          <a:blip r:embed="rId2"/>
          <a:stretch>
            <a:fillRect/>
          </a:stretch>
        </p:blipFill>
        <p:spPr>
          <a:xfrm>
            <a:off x="2296228" y="1224864"/>
            <a:ext cx="7057673" cy="4210079"/>
          </a:xfrm>
          <a:prstGeom prst="rect">
            <a:avLst/>
          </a:prstGeom>
        </p:spPr>
      </p:pic>
      <p:sp>
        <p:nvSpPr>
          <p:cNvPr id="6" name="TextBox 5">
            <a:extLst>
              <a:ext uri="{FF2B5EF4-FFF2-40B4-BE49-F238E27FC236}">
                <a16:creationId xmlns:a16="http://schemas.microsoft.com/office/drawing/2014/main" id="{E3A534F6-78E5-3A4A-B476-4AB2C2F7ED42}"/>
              </a:ext>
            </a:extLst>
          </p:cNvPr>
          <p:cNvSpPr txBox="1"/>
          <p:nvPr/>
        </p:nvSpPr>
        <p:spPr>
          <a:xfrm>
            <a:off x="0" y="6581001"/>
            <a:ext cx="7123289" cy="276999"/>
          </a:xfrm>
          <a:prstGeom prst="rect">
            <a:avLst/>
          </a:prstGeom>
          <a:noFill/>
        </p:spPr>
        <p:txBody>
          <a:bodyPr wrap="square" rtlCol="0">
            <a:spAutoFit/>
          </a:bodyPr>
          <a:lstStyle/>
          <a:p>
            <a:r>
              <a:rPr lang="en-US" sz="1200" dirty="0"/>
              <a:t>Note: The model’s overall accuracy rate is ~80%</a:t>
            </a:r>
          </a:p>
        </p:txBody>
      </p:sp>
      <p:sp>
        <p:nvSpPr>
          <p:cNvPr id="7" name="Title 1">
            <a:extLst>
              <a:ext uri="{FF2B5EF4-FFF2-40B4-BE49-F238E27FC236}">
                <a16:creationId xmlns:a16="http://schemas.microsoft.com/office/drawing/2014/main" id="{28F3DD6B-A92C-4E4B-9540-F305667B9456}"/>
              </a:ext>
            </a:extLst>
          </p:cNvPr>
          <p:cNvSpPr txBox="1">
            <a:spLocks/>
          </p:cNvSpPr>
          <p:nvPr/>
        </p:nvSpPr>
        <p:spPr>
          <a:xfrm>
            <a:off x="6852355" y="5543560"/>
            <a:ext cx="4653843" cy="8202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800" dirty="0"/>
              <a:t>Which identifies almost </a:t>
            </a:r>
            <a:r>
              <a:rPr lang="en-US" sz="1800" b="1" dirty="0"/>
              <a:t>4x more water pumps than our client has capacity to service</a:t>
            </a:r>
            <a:r>
              <a:rPr lang="en-US" sz="1800" dirty="0"/>
              <a:t>...</a:t>
            </a:r>
          </a:p>
        </p:txBody>
      </p:sp>
      <p:sp>
        <p:nvSpPr>
          <p:cNvPr id="9" name="Title 1">
            <a:extLst>
              <a:ext uri="{FF2B5EF4-FFF2-40B4-BE49-F238E27FC236}">
                <a16:creationId xmlns:a16="http://schemas.microsoft.com/office/drawing/2014/main" id="{4DC755CE-C10B-D544-B0D2-3FE3C81D97C5}"/>
              </a:ext>
            </a:extLst>
          </p:cNvPr>
          <p:cNvSpPr txBox="1">
            <a:spLocks/>
          </p:cNvSpPr>
          <p:nvPr/>
        </p:nvSpPr>
        <p:spPr>
          <a:xfrm>
            <a:off x="-1" y="161924"/>
            <a:ext cx="11650133" cy="11362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So we build a predictive model….</a:t>
            </a:r>
            <a:endParaRPr lang="en-US" sz="2900" dirty="0"/>
          </a:p>
        </p:txBody>
      </p:sp>
    </p:spTree>
    <p:extLst>
      <p:ext uri="{BB962C8B-B14F-4D97-AF65-F5344CB8AC3E}">
        <p14:creationId xmlns:p14="http://schemas.microsoft.com/office/powerpoint/2010/main" val="1739456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231B5B0-6CE6-0743-98A3-844FA7BAA4D7}"/>
              </a:ext>
            </a:extLst>
          </p:cNvPr>
          <p:cNvPicPr>
            <a:picLocks noChangeAspect="1"/>
          </p:cNvPicPr>
          <p:nvPr/>
        </p:nvPicPr>
        <p:blipFill>
          <a:blip r:embed="rId2"/>
          <a:stretch>
            <a:fillRect/>
          </a:stretch>
        </p:blipFill>
        <p:spPr>
          <a:xfrm>
            <a:off x="2095500" y="1365250"/>
            <a:ext cx="8001000" cy="4127500"/>
          </a:xfrm>
          <a:prstGeom prst="rect">
            <a:avLst/>
          </a:prstGeom>
        </p:spPr>
      </p:pic>
      <p:sp>
        <p:nvSpPr>
          <p:cNvPr id="6" name="TextBox 5">
            <a:extLst>
              <a:ext uri="{FF2B5EF4-FFF2-40B4-BE49-F238E27FC236}">
                <a16:creationId xmlns:a16="http://schemas.microsoft.com/office/drawing/2014/main" id="{E3A534F6-78E5-3A4A-B476-4AB2C2F7ED42}"/>
              </a:ext>
            </a:extLst>
          </p:cNvPr>
          <p:cNvSpPr txBox="1"/>
          <p:nvPr/>
        </p:nvSpPr>
        <p:spPr>
          <a:xfrm>
            <a:off x="0" y="6581001"/>
            <a:ext cx="7123289" cy="276999"/>
          </a:xfrm>
          <a:prstGeom prst="rect">
            <a:avLst/>
          </a:prstGeom>
          <a:noFill/>
        </p:spPr>
        <p:txBody>
          <a:bodyPr wrap="square" rtlCol="0">
            <a:spAutoFit/>
          </a:bodyPr>
          <a:lstStyle/>
          <a:p>
            <a:r>
              <a:rPr lang="en-US" sz="1200" dirty="0"/>
              <a:t>Note: The model’s overall accuracy rate is ~80%</a:t>
            </a:r>
          </a:p>
        </p:txBody>
      </p:sp>
      <p:sp>
        <p:nvSpPr>
          <p:cNvPr id="7" name="Rectangle 6">
            <a:extLst>
              <a:ext uri="{FF2B5EF4-FFF2-40B4-BE49-F238E27FC236}">
                <a16:creationId xmlns:a16="http://schemas.microsoft.com/office/drawing/2014/main" id="{97053E76-1020-4840-A182-E670AB5DBA29}"/>
              </a:ext>
            </a:extLst>
          </p:cNvPr>
          <p:cNvSpPr/>
          <p:nvPr/>
        </p:nvSpPr>
        <p:spPr>
          <a:xfrm>
            <a:off x="5486400" y="5881688"/>
            <a:ext cx="6096000" cy="646331"/>
          </a:xfrm>
          <a:prstGeom prst="rect">
            <a:avLst/>
          </a:prstGeom>
        </p:spPr>
        <p:txBody>
          <a:bodyPr>
            <a:spAutoFit/>
          </a:bodyPr>
          <a:lstStyle/>
          <a:p>
            <a:pPr algn="r"/>
            <a:r>
              <a:rPr lang="en-US" dirty="0"/>
              <a:t>To really impressive our client, we even </a:t>
            </a:r>
            <a:r>
              <a:rPr lang="en-US" b="1" dirty="0"/>
              <a:t>make a slick visualization </a:t>
            </a:r>
            <a:r>
              <a:rPr lang="en-US" dirty="0"/>
              <a:t>to present our recommendation...</a:t>
            </a:r>
          </a:p>
        </p:txBody>
      </p:sp>
      <p:sp>
        <p:nvSpPr>
          <p:cNvPr id="8" name="Title 1">
            <a:extLst>
              <a:ext uri="{FF2B5EF4-FFF2-40B4-BE49-F238E27FC236}">
                <a16:creationId xmlns:a16="http://schemas.microsoft.com/office/drawing/2014/main" id="{9BAE45E6-D7CD-E842-9505-B3FA3164FACB}"/>
              </a:ext>
            </a:extLst>
          </p:cNvPr>
          <p:cNvSpPr txBox="1">
            <a:spLocks/>
          </p:cNvSpPr>
          <p:nvPr/>
        </p:nvSpPr>
        <p:spPr>
          <a:xfrm>
            <a:off x="-1" y="161924"/>
            <a:ext cx="11650133" cy="11362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Luckily, Lambda taught us precision at k, which helps us to prioritize sites…</a:t>
            </a:r>
            <a:endParaRPr lang="en-US" sz="2900" dirty="0"/>
          </a:p>
        </p:txBody>
      </p:sp>
    </p:spTree>
    <p:extLst>
      <p:ext uri="{BB962C8B-B14F-4D97-AF65-F5344CB8AC3E}">
        <p14:creationId xmlns:p14="http://schemas.microsoft.com/office/powerpoint/2010/main" val="94226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178591-09E4-7A49-ADC4-01A5808A3BCA}"/>
              </a:ext>
            </a:extLst>
          </p:cNvPr>
          <p:cNvPicPr>
            <a:picLocks noChangeAspect="1"/>
          </p:cNvPicPr>
          <p:nvPr/>
        </p:nvPicPr>
        <p:blipFill rotWithShape="1">
          <a:blip r:embed="rId2"/>
          <a:srcRect t="10864"/>
          <a:stretch/>
        </p:blipFill>
        <p:spPr>
          <a:xfrm>
            <a:off x="1804650" y="745066"/>
            <a:ext cx="7092557" cy="6112933"/>
          </a:xfrm>
          <a:prstGeom prst="rect">
            <a:avLst/>
          </a:prstGeom>
        </p:spPr>
      </p:pic>
      <p:sp>
        <p:nvSpPr>
          <p:cNvPr id="9" name="Rectangle 8">
            <a:extLst>
              <a:ext uri="{FF2B5EF4-FFF2-40B4-BE49-F238E27FC236}">
                <a16:creationId xmlns:a16="http://schemas.microsoft.com/office/drawing/2014/main" id="{FA052A73-FCB7-134E-8EB6-439B7F21EA2F}"/>
              </a:ext>
            </a:extLst>
          </p:cNvPr>
          <p:cNvSpPr/>
          <p:nvPr/>
        </p:nvSpPr>
        <p:spPr>
          <a:xfrm>
            <a:off x="8692444" y="4899555"/>
            <a:ext cx="3194756" cy="1754326"/>
          </a:xfrm>
          <a:prstGeom prst="rect">
            <a:avLst/>
          </a:prstGeom>
        </p:spPr>
        <p:txBody>
          <a:bodyPr wrap="square">
            <a:spAutoFit/>
          </a:bodyPr>
          <a:lstStyle/>
          <a:p>
            <a:pPr algn="r"/>
            <a:r>
              <a:rPr lang="en-US" i="1" dirty="0"/>
              <a:t>But I wouldn't want to be the maintenance team driving all over the country to visit these dispersed sites. Maybe there are </a:t>
            </a:r>
            <a:r>
              <a:rPr lang="en-US" b="1" i="1" dirty="0"/>
              <a:t>other factors to take into account</a:t>
            </a:r>
            <a:r>
              <a:rPr lang="en-US" dirty="0"/>
              <a:t>...</a:t>
            </a:r>
          </a:p>
        </p:txBody>
      </p:sp>
      <p:sp>
        <p:nvSpPr>
          <p:cNvPr id="12" name="Title 1">
            <a:extLst>
              <a:ext uri="{FF2B5EF4-FFF2-40B4-BE49-F238E27FC236}">
                <a16:creationId xmlns:a16="http://schemas.microsoft.com/office/drawing/2014/main" id="{5EA2B894-62E5-0546-A345-2D63A30FB229}"/>
              </a:ext>
            </a:extLst>
          </p:cNvPr>
          <p:cNvSpPr txBox="1">
            <a:spLocks/>
          </p:cNvSpPr>
          <p:nvPr/>
        </p:nvSpPr>
        <p:spPr>
          <a:xfrm>
            <a:off x="-1" y="161924"/>
            <a:ext cx="11650133" cy="5041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The prioritized pumps are spread throughout Tanzania</a:t>
            </a:r>
            <a:endParaRPr lang="en-US" sz="2900" dirty="0"/>
          </a:p>
        </p:txBody>
      </p:sp>
    </p:spTree>
    <p:extLst>
      <p:ext uri="{BB962C8B-B14F-4D97-AF65-F5344CB8AC3E}">
        <p14:creationId xmlns:p14="http://schemas.microsoft.com/office/powerpoint/2010/main" val="401057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AB4363-8AE1-454B-8351-E91ED798EC4D}"/>
              </a:ext>
            </a:extLst>
          </p:cNvPr>
          <p:cNvSpPr/>
          <p:nvPr/>
        </p:nvSpPr>
        <p:spPr>
          <a:xfrm>
            <a:off x="0" y="5623241"/>
            <a:ext cx="9821333" cy="1238801"/>
          </a:xfrm>
          <a:prstGeom prst="rect">
            <a:avLst/>
          </a:prstGeom>
        </p:spPr>
        <p:txBody>
          <a:bodyPr wrap="square">
            <a:spAutoFit/>
          </a:bodyPr>
          <a:lstStyle/>
          <a:p>
            <a:pPr>
              <a:spcAft>
                <a:spcPts val="300"/>
              </a:spcAft>
            </a:pPr>
            <a:r>
              <a:rPr lang="en-US" sz="1200" dirty="0"/>
              <a:t>[2] The population for each site is scaled within the range 0,1 to be the same magnitude as the predicted probabilities. Missing population values imputed based on Regional and district mean population</a:t>
            </a:r>
          </a:p>
          <a:p>
            <a:pPr>
              <a:spcAft>
                <a:spcPts val="300"/>
              </a:spcAft>
            </a:pPr>
            <a:r>
              <a:rPr lang="en-US" sz="1200" dirty="0"/>
              <a:t>[3] Distance is determined by creating 5 clusters, using a </a:t>
            </a:r>
            <a:r>
              <a:rPr lang="en-US" sz="1200" dirty="0" err="1"/>
              <a:t>KMeans</a:t>
            </a:r>
            <a:r>
              <a:rPr lang="en-US" sz="1200" dirty="0"/>
              <a:t> estimator, based on longitude and latitude. The five clusters each 'represent' one of the available workers the department has to service water pumps. Each site's latitude and longitude is then subtracted from those of the centroid to which that site belongs. The absolute value of the different between the site's coordinates and the centroid's are then averaged. Finally, the value is scaled within the range 0,1 to be the same magnitude as the predicted probabilities.</a:t>
            </a:r>
          </a:p>
        </p:txBody>
      </p:sp>
      <p:pic>
        <p:nvPicPr>
          <p:cNvPr id="37" name="Picture 36">
            <a:extLst>
              <a:ext uri="{FF2B5EF4-FFF2-40B4-BE49-F238E27FC236}">
                <a16:creationId xmlns:a16="http://schemas.microsoft.com/office/drawing/2014/main" id="{7D4A56CD-54D3-7243-8624-A8F68060E1D2}"/>
              </a:ext>
            </a:extLst>
          </p:cNvPr>
          <p:cNvPicPr>
            <a:picLocks noChangeAspect="1"/>
          </p:cNvPicPr>
          <p:nvPr/>
        </p:nvPicPr>
        <p:blipFill>
          <a:blip r:embed="rId2"/>
          <a:stretch>
            <a:fillRect/>
          </a:stretch>
        </p:blipFill>
        <p:spPr>
          <a:xfrm>
            <a:off x="446475" y="2035043"/>
            <a:ext cx="11293402" cy="1764594"/>
          </a:xfrm>
          <a:prstGeom prst="rect">
            <a:avLst/>
          </a:prstGeom>
        </p:spPr>
      </p:pic>
      <p:sp>
        <p:nvSpPr>
          <p:cNvPr id="38" name="Rectangle 37">
            <a:extLst>
              <a:ext uri="{FF2B5EF4-FFF2-40B4-BE49-F238E27FC236}">
                <a16:creationId xmlns:a16="http://schemas.microsoft.com/office/drawing/2014/main" id="{F5DF1486-58D2-0F4A-91D8-9D6768FB8E4B}"/>
              </a:ext>
            </a:extLst>
          </p:cNvPr>
          <p:cNvSpPr/>
          <p:nvPr/>
        </p:nvSpPr>
        <p:spPr>
          <a:xfrm>
            <a:off x="8096954" y="4715654"/>
            <a:ext cx="3553178" cy="646331"/>
          </a:xfrm>
          <a:prstGeom prst="rect">
            <a:avLst/>
          </a:prstGeom>
        </p:spPr>
        <p:txBody>
          <a:bodyPr wrap="square">
            <a:spAutoFit/>
          </a:bodyPr>
          <a:lstStyle/>
          <a:p>
            <a:pPr algn="r"/>
            <a:r>
              <a:rPr lang="en-US" i="1" dirty="0"/>
              <a:t>Prioritizing based on </a:t>
            </a:r>
            <a:r>
              <a:rPr lang="en-US" b="1" i="1" dirty="0"/>
              <a:t>impact changes our recommendations</a:t>
            </a:r>
            <a:r>
              <a:rPr lang="en-US" i="1" dirty="0"/>
              <a:t>….</a:t>
            </a:r>
            <a:endParaRPr lang="en-US" dirty="0"/>
          </a:p>
        </p:txBody>
      </p:sp>
      <p:sp>
        <p:nvSpPr>
          <p:cNvPr id="39" name="Title 1">
            <a:extLst>
              <a:ext uri="{FF2B5EF4-FFF2-40B4-BE49-F238E27FC236}">
                <a16:creationId xmlns:a16="http://schemas.microsoft.com/office/drawing/2014/main" id="{E2099CF2-005B-8141-A341-0EB92BDCF17D}"/>
              </a:ext>
            </a:extLst>
          </p:cNvPr>
          <p:cNvSpPr txBox="1">
            <a:spLocks/>
          </p:cNvSpPr>
          <p:nvPr/>
        </p:nvSpPr>
        <p:spPr>
          <a:xfrm>
            <a:off x="-1" y="161924"/>
            <a:ext cx="11650133" cy="1170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900" dirty="0"/>
              <a:t>Which leads us to devise a way to </a:t>
            </a:r>
            <a:r>
              <a:rPr lang="en-US" sz="2900" b="1" dirty="0"/>
              <a:t>prioritize pumps to be serviced by accounting for multiple factors</a:t>
            </a:r>
            <a:r>
              <a:rPr lang="en-US" sz="2900" dirty="0"/>
              <a:t>…</a:t>
            </a:r>
          </a:p>
        </p:txBody>
      </p:sp>
    </p:spTree>
    <p:extLst>
      <p:ext uri="{BB962C8B-B14F-4D97-AF65-F5344CB8AC3E}">
        <p14:creationId xmlns:p14="http://schemas.microsoft.com/office/powerpoint/2010/main" val="379612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4379-BD16-C740-ABC3-267B85BCFC53}"/>
              </a:ext>
            </a:extLst>
          </p:cNvPr>
          <p:cNvSpPr>
            <a:spLocks noGrp="1"/>
          </p:cNvSpPr>
          <p:nvPr>
            <p:ph type="title"/>
          </p:nvPr>
        </p:nvSpPr>
        <p:spPr>
          <a:xfrm>
            <a:off x="-1" y="161924"/>
            <a:ext cx="11650133" cy="504119"/>
          </a:xfrm>
        </p:spPr>
        <p:txBody>
          <a:bodyPr>
            <a:noAutofit/>
          </a:bodyPr>
          <a:lstStyle/>
          <a:p>
            <a:r>
              <a:rPr lang="en-US" sz="2900" dirty="0"/>
              <a:t>The </a:t>
            </a:r>
            <a:r>
              <a:rPr lang="en-US" sz="2900" b="1" dirty="0"/>
              <a:t>prioritized pumps have shifted toward clusters </a:t>
            </a:r>
            <a:r>
              <a:rPr lang="en-US" sz="2900" dirty="0"/>
              <a:t>in population dense areas</a:t>
            </a:r>
          </a:p>
        </p:txBody>
      </p:sp>
      <p:pic>
        <p:nvPicPr>
          <p:cNvPr id="6" name="Picture 5">
            <a:extLst>
              <a:ext uri="{FF2B5EF4-FFF2-40B4-BE49-F238E27FC236}">
                <a16:creationId xmlns:a16="http://schemas.microsoft.com/office/drawing/2014/main" id="{BA8331A6-A6D9-3845-B5DB-87AAA9A15B58}"/>
              </a:ext>
            </a:extLst>
          </p:cNvPr>
          <p:cNvPicPr>
            <a:picLocks noChangeAspect="1"/>
          </p:cNvPicPr>
          <p:nvPr/>
        </p:nvPicPr>
        <p:blipFill rotWithShape="1">
          <a:blip r:embed="rId2"/>
          <a:srcRect t="9712"/>
          <a:stretch/>
        </p:blipFill>
        <p:spPr>
          <a:xfrm>
            <a:off x="1871002" y="666043"/>
            <a:ext cx="6959851" cy="6191955"/>
          </a:xfrm>
          <a:prstGeom prst="rect">
            <a:avLst/>
          </a:prstGeom>
        </p:spPr>
      </p:pic>
      <p:sp>
        <p:nvSpPr>
          <p:cNvPr id="7" name="Rectangle 6">
            <a:extLst>
              <a:ext uri="{FF2B5EF4-FFF2-40B4-BE49-F238E27FC236}">
                <a16:creationId xmlns:a16="http://schemas.microsoft.com/office/drawing/2014/main" id="{A1F352F8-80BE-464D-8566-3E70069C36F0}"/>
              </a:ext>
            </a:extLst>
          </p:cNvPr>
          <p:cNvSpPr/>
          <p:nvPr/>
        </p:nvSpPr>
        <p:spPr>
          <a:xfrm>
            <a:off x="8794045" y="5258980"/>
            <a:ext cx="3397955" cy="1200329"/>
          </a:xfrm>
          <a:prstGeom prst="rect">
            <a:avLst/>
          </a:prstGeom>
        </p:spPr>
        <p:txBody>
          <a:bodyPr wrap="square">
            <a:spAutoFit/>
          </a:bodyPr>
          <a:lstStyle/>
          <a:p>
            <a:r>
              <a:rPr lang="en-US" dirty="0"/>
              <a:t>Servicing the prioritized water pumps over the next year will </a:t>
            </a:r>
            <a:r>
              <a:rPr lang="en-US" b="1" dirty="0"/>
              <a:t>increase access to clean water for approximately 600,000 people </a:t>
            </a:r>
          </a:p>
        </p:txBody>
      </p:sp>
    </p:spTree>
    <p:extLst>
      <p:ext uri="{BB962C8B-B14F-4D97-AF65-F5344CB8AC3E}">
        <p14:creationId xmlns:p14="http://schemas.microsoft.com/office/powerpoint/2010/main" val="36289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5014-5BA8-DE40-84E5-B028869D750D}"/>
              </a:ext>
            </a:extLst>
          </p:cNvPr>
          <p:cNvSpPr>
            <a:spLocks noGrp="1"/>
          </p:cNvSpPr>
          <p:nvPr>
            <p:ph type="title"/>
          </p:nvPr>
        </p:nvSpPr>
        <p:spPr>
          <a:xfrm>
            <a:off x="0" y="0"/>
            <a:ext cx="11444112" cy="933097"/>
          </a:xfrm>
        </p:spPr>
        <p:txBody>
          <a:bodyPr>
            <a:normAutofit fontScale="90000"/>
          </a:bodyPr>
          <a:lstStyle/>
          <a:p>
            <a:r>
              <a:rPr lang="en-US" sz="3200" b="1" dirty="0"/>
              <a:t>Did we create unintended consequences </a:t>
            </a:r>
            <a:r>
              <a:rPr lang="en-US" sz="3200" dirty="0"/>
              <a:t>based on our definition of impact?</a:t>
            </a:r>
          </a:p>
        </p:txBody>
      </p:sp>
      <p:pic>
        <p:nvPicPr>
          <p:cNvPr id="6" name="Picture 5">
            <a:extLst>
              <a:ext uri="{FF2B5EF4-FFF2-40B4-BE49-F238E27FC236}">
                <a16:creationId xmlns:a16="http://schemas.microsoft.com/office/drawing/2014/main" id="{2FC20C1D-D9A3-884B-B26C-55A08BB07E54}"/>
              </a:ext>
            </a:extLst>
          </p:cNvPr>
          <p:cNvPicPr>
            <a:picLocks noChangeAspect="1"/>
          </p:cNvPicPr>
          <p:nvPr/>
        </p:nvPicPr>
        <p:blipFill rotWithShape="1">
          <a:blip r:embed="rId2"/>
          <a:srcRect t="10700"/>
          <a:stretch/>
        </p:blipFill>
        <p:spPr>
          <a:xfrm>
            <a:off x="1304636" y="733778"/>
            <a:ext cx="9582727" cy="6124222"/>
          </a:xfrm>
          <a:prstGeom prst="rect">
            <a:avLst/>
          </a:prstGeom>
        </p:spPr>
      </p:pic>
    </p:spTree>
    <p:extLst>
      <p:ext uri="{BB962C8B-B14F-4D97-AF65-F5344CB8AC3E}">
        <p14:creationId xmlns:p14="http://schemas.microsoft.com/office/powerpoint/2010/main" val="231775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DBD9-1127-B846-A427-B817D815B35E}"/>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37119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4F27-FBDD-124A-B04B-73B9B8F7DF3E}"/>
              </a:ext>
            </a:extLst>
          </p:cNvPr>
          <p:cNvSpPr>
            <a:spLocks noGrp="1"/>
          </p:cNvSpPr>
          <p:nvPr>
            <p:ph type="title"/>
          </p:nvPr>
        </p:nvSpPr>
        <p:spPr/>
        <p:txBody>
          <a:bodyPr/>
          <a:lstStyle/>
          <a:p>
            <a:r>
              <a:rPr lang="en-US" dirty="0"/>
              <a:t>Impact Score Formula</a:t>
            </a:r>
          </a:p>
        </p:txBody>
      </p:sp>
      <p:grpSp>
        <p:nvGrpSpPr>
          <p:cNvPr id="4" name="Group 3">
            <a:extLst>
              <a:ext uri="{FF2B5EF4-FFF2-40B4-BE49-F238E27FC236}">
                <a16:creationId xmlns:a16="http://schemas.microsoft.com/office/drawing/2014/main" id="{210886D4-3C53-8C48-A554-83711A32C633}"/>
              </a:ext>
            </a:extLst>
          </p:cNvPr>
          <p:cNvGrpSpPr/>
          <p:nvPr/>
        </p:nvGrpSpPr>
        <p:grpSpPr>
          <a:xfrm>
            <a:off x="1837270" y="2890391"/>
            <a:ext cx="8517460" cy="1077218"/>
            <a:chOff x="829738" y="1867776"/>
            <a:chExt cx="8517460" cy="1077218"/>
          </a:xfrm>
        </p:grpSpPr>
        <p:sp>
          <p:nvSpPr>
            <p:cNvPr id="5" name="TextBox 4">
              <a:extLst>
                <a:ext uri="{FF2B5EF4-FFF2-40B4-BE49-F238E27FC236}">
                  <a16:creationId xmlns:a16="http://schemas.microsoft.com/office/drawing/2014/main" id="{FE26A553-8F6D-374F-AC24-64584219FD18}"/>
                </a:ext>
              </a:extLst>
            </p:cNvPr>
            <p:cNvSpPr txBox="1"/>
            <p:nvPr/>
          </p:nvSpPr>
          <p:spPr>
            <a:xfrm>
              <a:off x="7563554" y="1867776"/>
              <a:ext cx="1783644" cy="1077218"/>
            </a:xfrm>
            <a:prstGeom prst="rect">
              <a:avLst/>
            </a:prstGeom>
            <a:noFill/>
          </p:spPr>
          <p:txBody>
            <a:bodyPr wrap="square" rtlCol="0">
              <a:spAutoFit/>
            </a:bodyPr>
            <a:lstStyle/>
            <a:p>
              <a:pPr algn="ctr"/>
              <a:r>
                <a:rPr lang="en-US" sz="3200" b="1" dirty="0"/>
                <a:t>Impact Score</a:t>
              </a:r>
            </a:p>
          </p:txBody>
        </p:sp>
        <p:sp>
          <p:nvSpPr>
            <p:cNvPr id="6" name="Equal 5">
              <a:extLst>
                <a:ext uri="{FF2B5EF4-FFF2-40B4-BE49-F238E27FC236}">
                  <a16:creationId xmlns:a16="http://schemas.microsoft.com/office/drawing/2014/main" id="{38CBE6AF-25C3-BB44-9B71-86DF185814BC}"/>
                </a:ext>
              </a:extLst>
            </p:cNvPr>
            <p:cNvSpPr/>
            <p:nvPr/>
          </p:nvSpPr>
          <p:spPr>
            <a:xfrm>
              <a:off x="6788383" y="2116132"/>
              <a:ext cx="835378" cy="580507"/>
            </a:xfrm>
            <a:prstGeom prst="mathEqual">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7" name="TextBox 6">
              <a:extLst>
                <a:ext uri="{FF2B5EF4-FFF2-40B4-BE49-F238E27FC236}">
                  <a16:creationId xmlns:a16="http://schemas.microsoft.com/office/drawing/2014/main" id="{B0B922D3-8B1B-E848-9D2F-3C2B0CAFD2C6}"/>
                </a:ext>
              </a:extLst>
            </p:cNvPr>
            <p:cNvSpPr txBox="1"/>
            <p:nvPr/>
          </p:nvSpPr>
          <p:spPr>
            <a:xfrm>
              <a:off x="829738" y="1898554"/>
              <a:ext cx="1676399" cy="1015663"/>
            </a:xfrm>
            <a:prstGeom prst="rect">
              <a:avLst/>
            </a:prstGeom>
            <a:noFill/>
          </p:spPr>
          <p:txBody>
            <a:bodyPr wrap="square" rtlCol="0">
              <a:spAutoFit/>
            </a:bodyPr>
            <a:lstStyle/>
            <a:p>
              <a:pPr algn="ctr"/>
              <a:r>
                <a:rPr lang="en-US" sz="2000" dirty="0"/>
                <a:t>Probability pump is ‘non functional’</a:t>
              </a:r>
            </a:p>
          </p:txBody>
        </p:sp>
        <p:sp>
          <p:nvSpPr>
            <p:cNvPr id="8" name="TextBox 7">
              <a:extLst>
                <a:ext uri="{FF2B5EF4-FFF2-40B4-BE49-F238E27FC236}">
                  <a16:creationId xmlns:a16="http://schemas.microsoft.com/office/drawing/2014/main" id="{86FC2E71-79A9-0B4F-BE27-04B0258AE123}"/>
                </a:ext>
              </a:extLst>
            </p:cNvPr>
            <p:cNvSpPr txBox="1"/>
            <p:nvPr/>
          </p:nvSpPr>
          <p:spPr>
            <a:xfrm>
              <a:off x="2927587" y="2052442"/>
              <a:ext cx="1676399" cy="707886"/>
            </a:xfrm>
            <a:prstGeom prst="rect">
              <a:avLst/>
            </a:prstGeom>
            <a:noFill/>
          </p:spPr>
          <p:txBody>
            <a:bodyPr wrap="square" rtlCol="0">
              <a:spAutoFit/>
            </a:bodyPr>
            <a:lstStyle/>
            <a:p>
              <a:pPr algn="ctr"/>
              <a:r>
                <a:rPr lang="en-US" sz="2000" dirty="0"/>
                <a:t>Population near well</a:t>
              </a:r>
              <a:r>
                <a:rPr lang="en-US" sz="2000" baseline="30000" dirty="0"/>
                <a:t>2</a:t>
              </a:r>
              <a:endParaRPr lang="en-US" sz="2000" dirty="0"/>
            </a:p>
          </p:txBody>
        </p:sp>
        <p:sp>
          <p:nvSpPr>
            <p:cNvPr id="9" name="Plus 8">
              <a:extLst>
                <a:ext uri="{FF2B5EF4-FFF2-40B4-BE49-F238E27FC236}">
                  <a16:creationId xmlns:a16="http://schemas.microsoft.com/office/drawing/2014/main" id="{5053BD82-47D4-7847-8D00-B08ED2915890}"/>
                </a:ext>
              </a:extLst>
            </p:cNvPr>
            <p:cNvSpPr/>
            <p:nvPr/>
          </p:nvSpPr>
          <p:spPr>
            <a:xfrm>
              <a:off x="2445929" y="2133373"/>
              <a:ext cx="541866" cy="546024"/>
            </a:xfrm>
            <a:prstGeom prst="mathPl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10" name="Minus 9">
              <a:extLst>
                <a:ext uri="{FF2B5EF4-FFF2-40B4-BE49-F238E27FC236}">
                  <a16:creationId xmlns:a16="http://schemas.microsoft.com/office/drawing/2014/main" id="{D06E7386-F9BD-FA41-A214-D73DA489AB68}"/>
                </a:ext>
              </a:extLst>
            </p:cNvPr>
            <p:cNvSpPr/>
            <p:nvPr/>
          </p:nvSpPr>
          <p:spPr>
            <a:xfrm>
              <a:off x="4543778" y="2133373"/>
              <a:ext cx="541866" cy="546024"/>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11" name="TextBox 10">
              <a:extLst>
                <a:ext uri="{FF2B5EF4-FFF2-40B4-BE49-F238E27FC236}">
                  <a16:creationId xmlns:a16="http://schemas.microsoft.com/office/drawing/2014/main" id="{AB32074D-CAF0-F74B-8A8D-5E6CF99ABB10}"/>
                </a:ext>
              </a:extLst>
            </p:cNvPr>
            <p:cNvSpPr txBox="1"/>
            <p:nvPr/>
          </p:nvSpPr>
          <p:spPr>
            <a:xfrm>
              <a:off x="5025436" y="1900575"/>
              <a:ext cx="1823155" cy="1015663"/>
            </a:xfrm>
            <a:prstGeom prst="rect">
              <a:avLst/>
            </a:prstGeom>
            <a:noFill/>
          </p:spPr>
          <p:txBody>
            <a:bodyPr wrap="square" rtlCol="0">
              <a:spAutoFit/>
            </a:bodyPr>
            <a:lstStyle/>
            <a:p>
              <a:pPr algn="ctr"/>
              <a:r>
                <a:rPr lang="en-US" sz="2000" dirty="0"/>
                <a:t>Relative distance from other pumps</a:t>
              </a:r>
              <a:r>
                <a:rPr lang="en-US" sz="2000" baseline="30000" dirty="0"/>
                <a:t>3</a:t>
              </a:r>
              <a:endParaRPr lang="en-US" sz="2000" dirty="0"/>
            </a:p>
          </p:txBody>
        </p:sp>
      </p:grpSp>
    </p:spTree>
    <p:extLst>
      <p:ext uri="{BB962C8B-B14F-4D97-AF65-F5344CB8AC3E}">
        <p14:creationId xmlns:p14="http://schemas.microsoft.com/office/powerpoint/2010/main" val="3374503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394</Words>
  <Application>Microsoft Macintosh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The prioritized pumps have shifted toward clusters in population dense areas</vt:lpstr>
      <vt:lpstr>Did we create unintended consequences based on our definition of impact?</vt:lpstr>
      <vt:lpstr>Appendix</vt:lpstr>
      <vt:lpstr>Impact Score Formula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Brady</dc:creator>
  <cp:lastModifiedBy>Mike Brady</cp:lastModifiedBy>
  <cp:revision>9</cp:revision>
  <dcterms:created xsi:type="dcterms:W3CDTF">2019-05-24T02:46:23Z</dcterms:created>
  <dcterms:modified xsi:type="dcterms:W3CDTF">2019-05-24T12:37:31Z</dcterms:modified>
</cp:coreProperties>
</file>