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embeddedFontLst>
    <p:embeddedFont>
      <p:font typeface="Proxima Nova" panose="02000506030000020004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FE7276-AB08-44AD-9F43-DC1179544EA8}">
  <a:tblStyle styleId="{D6FE7276-AB08-44AD-9F43-DC1179544EA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BEB"/>
          </a:solidFill>
        </a:fill>
      </a:tcStyle>
    </a:wholeTbl>
    <a:band1H>
      <a:tcTxStyle/>
      <a:tcStyle>
        <a:tcBdr/>
        <a:fill>
          <a:solidFill>
            <a:srgbClr val="F5D3D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D3D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1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f53d1bc93_0_1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f53d1bc93_0_1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8f53d1bc93_0_11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Adjust considerations for your use case:  usability vs. development considerations, sales vs. development vs. support considerations, etc.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Functionality Matrix on Slide 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Compare vendor tools, or a tool/solution over time.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Can be a 1-3 ranking (1 weak; 2 neutral; 3 exceptional) or a scale of your choosing. Suggest keeping it simple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Each of the row items here may have an entire spreadsheet of weighted requirements that roll up into this.</a:t>
            </a:r>
            <a:endParaRPr/>
          </a:p>
        </p:txBody>
      </p:sp>
      <p:sp>
        <p:nvSpPr>
          <p:cNvPr id="78" name="Google Shape;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8242599d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Rank the functionality on a 1-3 scale:</a:t>
            </a:r>
            <a:br>
              <a:rPr lang="en-US"/>
            </a:br>
            <a:r>
              <a:rPr lang="en-US"/>
              <a:t>3:  Dealbreaker, MUST have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2:  Desired functionality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1:  Would be nice to have, but not required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Composite Score should be the highest of the 1-3 scaled score; if it’s a deal breaker for one business unit but not another, it should still be rated a 3. If one BU rates it a 2 but everyone else a 1, the composite score should be a 2.</a:t>
            </a:r>
            <a:endParaRPr/>
          </a:p>
        </p:txBody>
      </p:sp>
      <p:sp>
        <p:nvSpPr>
          <p:cNvPr id="85" name="Google Shape;85;g48242599d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  <a:defRPr/>
            </a:lvl1pPr>
            <a:lvl2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–"/>
              <a:defRPr/>
            </a:lvl2pPr>
            <a:lvl3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•"/>
              <a:defRPr/>
            </a:lvl3pPr>
            <a:lvl4pPr marL="1828800" lvl="3" indent="-317500" algn="l" rtl="0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–"/>
              <a:defRPr/>
            </a:lvl4pPr>
            <a:lvl5pPr marL="2286000" lvl="4" indent="-317500" algn="l" rtl="0">
              <a:spcBef>
                <a:spcPts val="160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Arial"/>
              <a:buChar char="»"/>
              <a:defRPr/>
            </a:lvl5pPr>
            <a:lvl6pPr marL="2743200" lvl="5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265500" y="965600"/>
            <a:ext cx="40452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</a:t>
            </a:r>
            <a:br>
              <a:rPr lang="en-US"/>
            </a:br>
            <a:r>
              <a:rPr lang="en-US"/>
              <a:t>Decision/</a:t>
            </a:r>
            <a:br>
              <a:rPr lang="en-US"/>
            </a:br>
            <a:r>
              <a:rPr lang="en-US"/>
              <a:t>Discussion Matrix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The matrix is meant to facilitate discussions between multiple organizational teams about software tools and, if needed, drive that discussion to a decision that is both objective and subjective.</a:t>
            </a:r>
            <a:br>
              <a:rPr lang="en-US"/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You can use this decision/ discussion matrix to compare multiple vendor products, or to review a single product used by multiple groups, or the change in product functionality over time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Matrix definitions</a:t>
            </a:r>
            <a:endParaRPr sz="32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68824" y="941089"/>
          <a:ext cx="8998650" cy="5646500"/>
        </p:xfrm>
        <a:graphic>
          <a:graphicData uri="http://schemas.openxmlformats.org/drawingml/2006/table">
            <a:tbl>
              <a:tblPr firstRow="1" bandRow="1">
                <a:noFill/>
                <a:tableStyleId>{D6FE7276-AB08-44AD-9F43-DC1179544EA8}</a:tableStyleId>
              </a:tblPr>
              <a:tblGrid>
                <a:gridCol w="167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Considerations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alibri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Technical Considerations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/>
                        <a:t>Information </a:t>
                      </a:r>
                      <a:r>
                        <a:rPr lang="en-US" sz="1200" b="1" u="none" strike="noStrike" cap="none"/>
                        <a:t>Security</a:t>
                      </a:r>
                      <a:endParaRPr sz="12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</a:t>
                      </a:r>
                      <a:r>
                        <a:rPr lang="en-US" sz="1200" u="none" strike="noStrike" cap="none"/>
                        <a:t>sers (internal and external) have been clearly defined and the type of data delivered by/to them has been documented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Vendor questionnaire has been completed and reviewed/accepted by our </a:t>
                      </a:r>
                      <a:r>
                        <a:rPr lang="en-US" sz="1200"/>
                        <a:t>InfoSec</a:t>
                      </a:r>
                      <a:r>
                        <a:rPr lang="en-US" sz="1200" u="none" strike="noStrike" cap="none"/>
                        <a:t> team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 u="none" strike="noStrike" cap="none"/>
                        <a:t>Enables Functionality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Can provide the needed functionality without negatively impacting security or other systems/processes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Meets technical requirements. The I</a:t>
                      </a:r>
                      <a:r>
                        <a:rPr lang="en-US" sz="1200"/>
                        <a:t>T</a:t>
                      </a:r>
                      <a:r>
                        <a:rPr lang="en-US" sz="1200" u="none" strike="noStrike" cap="none"/>
                        <a:t> organization is able to support implementation and maintenance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 u="none" strike="noStrike" cap="none"/>
                        <a:t>Usability</a:t>
                      </a:r>
                      <a:endParaRPr/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Internal</a:t>
                      </a:r>
                      <a:r>
                        <a:rPr lang="en-US" sz="1200" u="none" strike="noStrike" cap="none"/>
                        <a:t> and/or external customers feel comfortable using the tool – it is intuitive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 and easy to</a:t>
                      </a:r>
                      <a:r>
                        <a:rPr lang="en-US" sz="1200"/>
                        <a:t> onboard/self-service</a:t>
                      </a:r>
                      <a:r>
                        <a:rPr lang="en-US" sz="1200" u="none" strike="noStrike" cap="none"/>
                        <a:t>. Common configuration/set up changes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 can be made without engaging IT or Support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 u="none" strike="noStrike" cap="none"/>
                        <a:t>Time to Implement</a:t>
                      </a:r>
                      <a:endParaRPr sz="1200" b="1" u="none" strike="noStrike" cap="none"/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Solution and infrastructure can be implemented with</a:t>
                      </a:r>
                      <a:br>
                        <a:rPr lang="en-US" sz="1200" u="none" strike="noStrike" cap="none"/>
                      </a:br>
                      <a:r>
                        <a:rPr lang="en-US" sz="1200" u="none" strike="noStrike" cap="none"/>
                        <a:t> time to adequately train staff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 u="none" strike="noStrike" cap="none"/>
                        <a:t>Access to Service/Support</a:t>
                      </a:r>
                      <a:endParaRPr/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Internal and/or external resources that can assist with implementation, training and problems are readily available and easily engaged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 u="none" strike="noStrike" cap="none"/>
                        <a:t>Ease of Maintenance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Downtime/business impact due to maintenance is minimal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Resources and documentation available to ensure consistent operation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 u="none" strike="noStrike" cap="none"/>
                        <a:t>Growth</a:t>
                      </a:r>
                      <a:endParaRPr sz="12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u="none" strike="noStrike" cap="none"/>
                        <a:t>Provides flexibility for changing business processes; allows us to serve our existing audience for next 18-24 months; allows us to add new audiences (ex: Languages, Industries)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Scalability; ability to scale infrastructure and resources without straining overhead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8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 u="none" strike="noStrike" cap="none"/>
                        <a:t>Integration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Supports/enables processes crossing multiple business systems; integrations with other systems are robust/stable and do not require much intervention by IT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Uses accepted technology; integrates with existing and anticipated services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5" name="Google Shape;75;p15"/>
          <p:cNvSpPr txBox="1"/>
          <p:nvPr/>
        </p:nvSpPr>
        <p:spPr>
          <a:xfrm>
            <a:off x="7285175" y="6548100"/>
            <a:ext cx="17823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Origin:  Carlota Sage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2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Decision Matri</a:t>
            </a:r>
            <a:r>
              <a:rPr lang="en-US" sz="3200" b="0">
                <a:solidFill>
                  <a:srgbClr val="666666"/>
                </a:solidFill>
              </a:rPr>
              <a:t>x</a:t>
            </a:r>
            <a:endParaRPr sz="8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310438" y="1032838"/>
          <a:ext cx="8525075" cy="5113900"/>
        </p:xfrm>
        <a:graphic>
          <a:graphicData uri="http://schemas.openxmlformats.org/drawingml/2006/table">
            <a:tbl>
              <a:tblPr firstRow="1" bandRow="1">
                <a:noFill/>
                <a:tableStyleId>{D6FE7276-AB08-44AD-9F43-DC1179544EA8}</a:tableStyleId>
              </a:tblPr>
              <a:tblGrid>
                <a:gridCol w="243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b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[or Vendor A]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alibri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months</a:t>
                      </a:r>
                      <a:b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[or Vendor B]</a:t>
                      </a:r>
                      <a:endParaRPr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alibri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months</a:t>
                      </a:r>
                      <a:b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[or Vendor C]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Font typeface="Calibri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years</a:t>
                      </a:r>
                      <a:b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[or Vendor D]</a:t>
                      </a:r>
                      <a:endParaRPr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/>
                        <a:t>Information </a:t>
                      </a:r>
                      <a:r>
                        <a:rPr lang="en-US" sz="1800" b="1" u="none" strike="noStrike" cap="none"/>
                        <a:t>Security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/>
                        <a:t>Functionality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 u="none" strike="noStrike" cap="none"/>
                        <a:t>Usability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 u="none" strike="noStrike" cap="none"/>
                        <a:t>Time to Implement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 u="none" strike="noStrike" cap="none"/>
                        <a:t>Access to Service/Support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 u="none" strike="noStrike" cap="none"/>
                        <a:t>Ease of Maintenance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 u="none" strike="noStrike" cap="none"/>
                        <a:t>Growth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4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 u="none" strike="noStrike" cap="none"/>
                        <a:t>Integration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2" name="Google Shape;82;p16"/>
          <p:cNvSpPr txBox="1"/>
          <p:nvPr/>
        </p:nvSpPr>
        <p:spPr>
          <a:xfrm>
            <a:off x="7051925" y="6251000"/>
            <a:ext cx="17823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Origin:  Carlota Sage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200" b="0" dirty="0">
                <a:solidFill>
                  <a:srgbClr val="666666"/>
                </a:solidFill>
              </a:rPr>
              <a:t>Example Functionality</a:t>
            </a:r>
            <a:r>
              <a:rPr lang="en-US" sz="32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Matri</a:t>
            </a:r>
            <a:r>
              <a:rPr lang="en-US" sz="3200" b="0" dirty="0">
                <a:solidFill>
                  <a:srgbClr val="666666"/>
                </a:solidFill>
              </a:rPr>
              <a:t>x</a:t>
            </a:r>
            <a:endParaRPr sz="8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8" name="Google Shape;88;p17"/>
          <p:cNvGraphicFramePr/>
          <p:nvPr/>
        </p:nvGraphicFramePr>
        <p:xfrm>
          <a:off x="310438" y="1032838"/>
          <a:ext cx="8376275" cy="5227475"/>
        </p:xfrm>
        <a:graphic>
          <a:graphicData uri="http://schemas.openxmlformats.org/drawingml/2006/table">
            <a:tbl>
              <a:tblPr firstRow="1" bandRow="1">
                <a:noFill/>
                <a:tableStyleId>{D6FE7276-AB08-44AD-9F43-DC1179544EA8}</a:tableStyleId>
              </a:tblPr>
              <a:tblGrid>
                <a:gridCol w="239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5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Unit A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Unit B</a:t>
                      </a:r>
                      <a:endParaRPr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Unit C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Composite Score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/>
                        <a:t>Function #1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3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/>
                        <a:t>Function #2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3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/>
                        <a:t>Function #3</a:t>
                      </a:r>
                      <a:endParaRPr sz="18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800" b="1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/>
                        <a:t>Function #4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/>
                        <a:t>Function #5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3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3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/>
                        <a:t>Function #6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3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2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/>
                        <a:t>Function #7</a:t>
                      </a:r>
                      <a:endParaRPr sz="1800" b="1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4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/>
                        <a:t>Function #8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3</a:t>
                      </a:r>
                      <a:endParaRPr sz="1400" b="1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9" name="Google Shape;89;p17"/>
          <p:cNvSpPr txBox="1"/>
          <p:nvPr/>
        </p:nvSpPr>
        <p:spPr>
          <a:xfrm>
            <a:off x="7051925" y="6251000"/>
            <a:ext cx="1782300" cy="3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Origin:  Carlota Sage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Microsoft Macintosh PowerPoint</Application>
  <PresentationFormat>On-screen Show (4:3)</PresentationFormat>
  <Paragraphs>105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Proxima Nova</vt:lpstr>
      <vt:lpstr>Spearmint</vt:lpstr>
      <vt:lpstr>The  Decision/ Discussion Matrix</vt:lpstr>
      <vt:lpstr>Matrix definitions</vt:lpstr>
      <vt:lpstr>Decision Matrix</vt:lpstr>
      <vt:lpstr>Example Functionality Matrix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 Decision/ Discussion Matrix</dc:title>
  <cp:lastModifiedBy>Carlota Sage</cp:lastModifiedBy>
  <cp:revision>2</cp:revision>
  <dcterms:modified xsi:type="dcterms:W3CDTF">2023-05-24T17:22:45Z</dcterms:modified>
</cp:coreProperties>
</file>