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theme/theme7.xml" ContentType="application/vnd.openxmlformats-officedocument.theme+xml"/>
  <Override PartName="/ppt/slideLayouts/slideLayout17.xml" ContentType="application/vnd.openxmlformats-officedocument.presentationml.slideLayout+xml"/>
  <Override PartName="/ppt/theme/theme8.xml" ContentType="application/vnd.openxmlformats-officedocument.theme+xml"/>
  <Override PartName="/ppt/slideLayouts/slideLayout18.xml" ContentType="application/vnd.openxmlformats-officedocument.presentationml.slideLayout+xml"/>
  <Override PartName="/ppt/theme/theme9.xml" ContentType="application/vnd.openxmlformats-officedocument.theme+xml"/>
  <Override PartName="/ppt/slideLayouts/slideLayout19.xml" ContentType="application/vnd.openxmlformats-officedocument.presentationml.slideLayout+xml"/>
  <Override PartName="/ppt/theme/theme10.xml" ContentType="application/vnd.openxmlformats-officedocument.theme+xml"/>
  <Override PartName="/ppt/slideLayouts/slideLayout20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1" r:id="rId3"/>
    <p:sldMasterId id="2147483675" r:id="rId4"/>
    <p:sldMasterId id="2147483677" r:id="rId5"/>
    <p:sldMasterId id="2147483679" r:id="rId6"/>
    <p:sldMasterId id="2147483681" r:id="rId7"/>
    <p:sldMasterId id="2147483683" r:id="rId8"/>
    <p:sldMasterId id="2147483685" r:id="rId9"/>
    <p:sldMasterId id="2147483687" r:id="rId10"/>
    <p:sldMasterId id="2147483689" r:id="rId11"/>
  </p:sldMasterIdLst>
  <p:notesMasterIdLst>
    <p:notesMasterId r:id="rId56"/>
  </p:notesMasterIdLst>
  <p:sldIdLst>
    <p:sldId id="256" r:id="rId12"/>
    <p:sldId id="298" r:id="rId13"/>
    <p:sldId id="259" r:id="rId14"/>
    <p:sldId id="258" r:id="rId15"/>
    <p:sldId id="260" r:id="rId16"/>
    <p:sldId id="299" r:id="rId17"/>
    <p:sldId id="307" r:id="rId18"/>
    <p:sldId id="308" r:id="rId19"/>
    <p:sldId id="261" r:id="rId20"/>
    <p:sldId id="267" r:id="rId21"/>
    <p:sldId id="264" r:id="rId22"/>
    <p:sldId id="266" r:id="rId23"/>
    <p:sldId id="265" r:id="rId24"/>
    <p:sldId id="301" r:id="rId25"/>
    <p:sldId id="269" r:id="rId26"/>
    <p:sldId id="270" r:id="rId27"/>
    <p:sldId id="272" r:id="rId28"/>
    <p:sldId id="302" r:id="rId29"/>
    <p:sldId id="273" r:id="rId30"/>
    <p:sldId id="275" r:id="rId31"/>
    <p:sldId id="276" r:id="rId32"/>
    <p:sldId id="277" r:id="rId33"/>
    <p:sldId id="303" r:id="rId34"/>
    <p:sldId id="278" r:id="rId35"/>
    <p:sldId id="280" r:id="rId36"/>
    <p:sldId id="281" r:id="rId37"/>
    <p:sldId id="282" r:id="rId38"/>
    <p:sldId id="283" r:id="rId39"/>
    <p:sldId id="296" r:id="rId40"/>
    <p:sldId id="284" r:id="rId41"/>
    <p:sldId id="304" r:id="rId42"/>
    <p:sldId id="285" r:id="rId43"/>
    <p:sldId id="286" r:id="rId44"/>
    <p:sldId id="287" r:id="rId45"/>
    <p:sldId id="290" r:id="rId46"/>
    <p:sldId id="288" r:id="rId47"/>
    <p:sldId id="289" r:id="rId48"/>
    <p:sldId id="291" r:id="rId49"/>
    <p:sldId id="305" r:id="rId50"/>
    <p:sldId id="292" r:id="rId51"/>
    <p:sldId id="293" r:id="rId52"/>
    <p:sldId id="294" r:id="rId53"/>
    <p:sldId id="295" r:id="rId54"/>
    <p:sldId id="300" r:id="rId55"/>
  </p:sldIdLst>
  <p:sldSz cx="12192000" cy="6858000"/>
  <p:notesSz cx="6858000" cy="9144000"/>
  <p:defaultTextStyle>
    <a:defPPr>
      <a:defRPr lang="en-US"/>
    </a:defPPr>
    <a:lvl1pPr marL="0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1pPr>
    <a:lvl2pPr marL="207773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2pPr>
    <a:lvl3pPr marL="415546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3pPr>
    <a:lvl4pPr marL="623318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4pPr>
    <a:lvl5pPr marL="831090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5pPr>
    <a:lvl6pPr marL="1038863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6pPr>
    <a:lvl7pPr marL="1246636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7pPr>
    <a:lvl8pPr marL="1454409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8pPr>
    <a:lvl9pPr marL="1662182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9" autoAdjust="0"/>
    <p:restoredTop sz="94660"/>
  </p:normalViewPr>
  <p:slideViewPr>
    <p:cSldViewPr snapToGrid="0">
      <p:cViewPr varScale="1">
        <p:scale>
          <a:sx n="75" d="100"/>
          <a:sy n="75" d="100"/>
        </p:scale>
        <p:origin x="4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50" Type="http://schemas.openxmlformats.org/officeDocument/2006/relationships/slide" Target="slides/slide39.xml"/><Relationship Id="rId55" Type="http://schemas.openxmlformats.org/officeDocument/2006/relationships/slide" Target="slides/slide44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slide" Target="slides/slide42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56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0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59" Type="http://schemas.openxmlformats.org/officeDocument/2006/relationships/theme" Target="theme/theme1.xml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54" Type="http://schemas.openxmlformats.org/officeDocument/2006/relationships/slide" Target="slides/slide4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Relationship Id="rId57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slide" Target="slides/slide4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7C361-FA68-4354-BBDF-B93D03473166}" type="datetimeFigureOut">
              <a:rPr lang="es-EC" smtClean="0"/>
              <a:t>25/11/2024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B1F51-F15E-4C0D-A492-9C01F399B28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80717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19C4C720-8FC8-9ECD-1C42-E150081A3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:notes">
            <a:extLst>
              <a:ext uri="{FF2B5EF4-FFF2-40B4-BE49-F238E27FC236}">
                <a16:creationId xmlns:a16="http://schemas.microsoft.com/office/drawing/2014/main" id="{65C7F7A4-C1FA-4FD9-3813-2DE296663E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:notes">
            <a:extLst>
              <a:ext uri="{FF2B5EF4-FFF2-40B4-BE49-F238E27FC236}">
                <a16:creationId xmlns:a16="http://schemas.microsoft.com/office/drawing/2014/main" id="{CA76535F-CD85-63BF-0B63-E29190F29F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6388" y="1414463"/>
            <a:ext cx="6791325" cy="381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0054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19C4C720-8FC8-9ECD-1C42-E150081A3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:notes">
            <a:extLst>
              <a:ext uri="{FF2B5EF4-FFF2-40B4-BE49-F238E27FC236}">
                <a16:creationId xmlns:a16="http://schemas.microsoft.com/office/drawing/2014/main" id="{65C7F7A4-C1FA-4FD9-3813-2DE296663E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:notes">
            <a:extLst>
              <a:ext uri="{FF2B5EF4-FFF2-40B4-BE49-F238E27FC236}">
                <a16:creationId xmlns:a16="http://schemas.microsoft.com/office/drawing/2014/main" id="{CA76535F-CD85-63BF-0B63-E29190F29F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6388" y="1414463"/>
            <a:ext cx="6791325" cy="381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5596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19C4C720-8FC8-9ECD-1C42-E150081A3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:notes">
            <a:extLst>
              <a:ext uri="{FF2B5EF4-FFF2-40B4-BE49-F238E27FC236}">
                <a16:creationId xmlns:a16="http://schemas.microsoft.com/office/drawing/2014/main" id="{65C7F7A4-C1FA-4FD9-3813-2DE296663E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:notes">
            <a:extLst>
              <a:ext uri="{FF2B5EF4-FFF2-40B4-BE49-F238E27FC236}">
                <a16:creationId xmlns:a16="http://schemas.microsoft.com/office/drawing/2014/main" id="{CA76535F-CD85-63BF-0B63-E29190F29F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6388" y="1414463"/>
            <a:ext cx="6791325" cy="381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8081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19C4C720-8FC8-9ECD-1C42-E150081A3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:notes">
            <a:extLst>
              <a:ext uri="{FF2B5EF4-FFF2-40B4-BE49-F238E27FC236}">
                <a16:creationId xmlns:a16="http://schemas.microsoft.com/office/drawing/2014/main" id="{65C7F7A4-C1FA-4FD9-3813-2DE296663E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:notes">
            <a:extLst>
              <a:ext uri="{FF2B5EF4-FFF2-40B4-BE49-F238E27FC236}">
                <a16:creationId xmlns:a16="http://schemas.microsoft.com/office/drawing/2014/main" id="{CA76535F-CD85-63BF-0B63-E29190F29F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6388" y="1414463"/>
            <a:ext cx="6791325" cy="381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1212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19C4C720-8FC8-9ECD-1C42-E150081A3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:notes">
            <a:extLst>
              <a:ext uri="{FF2B5EF4-FFF2-40B4-BE49-F238E27FC236}">
                <a16:creationId xmlns:a16="http://schemas.microsoft.com/office/drawing/2014/main" id="{65C7F7A4-C1FA-4FD9-3813-2DE296663E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:notes">
            <a:extLst>
              <a:ext uri="{FF2B5EF4-FFF2-40B4-BE49-F238E27FC236}">
                <a16:creationId xmlns:a16="http://schemas.microsoft.com/office/drawing/2014/main" id="{CA76535F-CD85-63BF-0B63-E29190F29F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6388" y="1414463"/>
            <a:ext cx="6791325" cy="381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5984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19C4C720-8FC8-9ECD-1C42-E150081A3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:notes">
            <a:extLst>
              <a:ext uri="{FF2B5EF4-FFF2-40B4-BE49-F238E27FC236}">
                <a16:creationId xmlns:a16="http://schemas.microsoft.com/office/drawing/2014/main" id="{65C7F7A4-C1FA-4FD9-3813-2DE296663E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:notes">
            <a:extLst>
              <a:ext uri="{FF2B5EF4-FFF2-40B4-BE49-F238E27FC236}">
                <a16:creationId xmlns:a16="http://schemas.microsoft.com/office/drawing/2014/main" id="{CA76535F-CD85-63BF-0B63-E29190F29F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6388" y="1414463"/>
            <a:ext cx="6791325" cy="381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492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19C4C720-8FC8-9ECD-1C42-E150081A3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:notes">
            <a:extLst>
              <a:ext uri="{FF2B5EF4-FFF2-40B4-BE49-F238E27FC236}">
                <a16:creationId xmlns:a16="http://schemas.microsoft.com/office/drawing/2014/main" id="{65C7F7A4-C1FA-4FD9-3813-2DE296663E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:notes">
            <a:extLst>
              <a:ext uri="{FF2B5EF4-FFF2-40B4-BE49-F238E27FC236}">
                <a16:creationId xmlns:a16="http://schemas.microsoft.com/office/drawing/2014/main" id="{CA76535F-CD85-63BF-0B63-E29190F29F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6388" y="1414463"/>
            <a:ext cx="6791325" cy="381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798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8A457-80B8-3ABF-1567-EBE8EFC1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70F37-B49E-0168-2281-737CE349EE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5C3D749F-46AB-5F9E-1E48-F3FD4F0139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1" y="1124745"/>
            <a:ext cx="11564545" cy="49487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IN"/>
            </a:lvl5pPr>
          </a:lstStyle>
          <a:p>
            <a:pPr marL="228594" lvl="0" indent="-228594" defTabSz="554047">
              <a:lnSpc>
                <a:spcPct val="150000"/>
              </a:lnSpc>
            </a:pPr>
            <a:r>
              <a:rPr lang="es-ES" smtClean="0"/>
              <a:t>Editar el estilo de texto del patrón</a:t>
            </a:r>
          </a:p>
          <a:p>
            <a:pPr marL="228594" lvl="1" indent="-228594" defTabSz="554047">
              <a:lnSpc>
                <a:spcPct val="150000"/>
              </a:lnSpc>
            </a:pPr>
            <a:r>
              <a:rPr lang="es-ES" smtClean="0"/>
              <a:t>Segundo nivel</a:t>
            </a:r>
          </a:p>
          <a:p>
            <a:pPr marL="228594" lvl="2" indent="-228594" defTabSz="554047">
              <a:lnSpc>
                <a:spcPct val="150000"/>
              </a:lnSpc>
            </a:pPr>
            <a:r>
              <a:rPr lang="es-ES" smtClean="0"/>
              <a:t>Tercer nivel</a:t>
            </a:r>
          </a:p>
          <a:p>
            <a:pPr marL="228594" lvl="3" indent="-228594" defTabSz="554047">
              <a:lnSpc>
                <a:spcPct val="150000"/>
              </a:lnSpc>
            </a:pPr>
            <a:r>
              <a:rPr lang="es-ES" smtClean="0"/>
              <a:t>Cuarto nivel</a:t>
            </a:r>
          </a:p>
          <a:p>
            <a:pPr marL="228594" lvl="4" indent="-228594" defTabSz="554047">
              <a:lnSpc>
                <a:spcPct val="150000"/>
              </a:lnSpc>
            </a:pPr>
            <a:r>
              <a:rPr lang="es-ES" smtClean="0"/>
              <a:t>Quinto nivel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86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E1703889-55D0-E0EE-D7ED-0556E34D8F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108699" y="6590128"/>
            <a:ext cx="2501900" cy="1695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C"/>
              <a:t>TCS-BP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1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A939-6BD5-6D9A-C6E0-773DC6558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2744681"/>
            <a:ext cx="3533967" cy="1366208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>
              <a:defRPr lang="en-IN" sz="2933" dirty="0"/>
            </a:lvl1pPr>
          </a:lstStyle>
          <a:p>
            <a:pPr marL="7701" lvl="0">
              <a:lnSpc>
                <a:spcPct val="100000"/>
              </a:lnSpc>
              <a:spcBef>
                <a:spcPts val="57"/>
              </a:spcBef>
            </a:pPr>
            <a:r>
              <a:rPr lang="es-ES" smtClean="0"/>
              <a:t>Haga clic para modificar el estilo de título del patrón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482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BEEE02B-3029-990C-12ED-A955CA7D5CB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85157" y="6405332"/>
            <a:ext cx="1467371" cy="19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09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3B8F0-6A13-4C09-87E6-7C34322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42B828-E838-46A6-BE5A-0BCB34CA9A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2921" y="2849126"/>
            <a:ext cx="5390651" cy="345544"/>
          </a:xfrm>
        </p:spPr>
        <p:txBody>
          <a:bodyPr vert="horz" wrap="square" lIns="0" tIns="17145" rIns="0" bIns="0" rtlCol="0">
            <a:spAutoFit/>
          </a:bodyPr>
          <a:lstStyle>
            <a:lvl1pPr>
              <a:defRPr lang="en-US" dirty="0" smtClean="0"/>
            </a:lvl1pPr>
            <a:lvl2pPr marL="609585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>
              <a:buClr>
                <a:srgbClr val="808285"/>
              </a:buClr>
              <a:buFont typeface="Wingdings" panose="05000000000000000000" pitchFamily="2" charset="2"/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84EFB8F-EA4A-4341-A4CD-09652A6EE5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4984" y="5819827"/>
            <a:ext cx="1775480" cy="205121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333" smtClean="0">
                <a:solidFill>
                  <a:srgbClr val="F4F3F9"/>
                </a:solidFill>
              </a:defRPr>
            </a:lvl1pPr>
            <a:lvl2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594" lvl="0" indent="-228594" defTabSz="1219110">
              <a:buClr>
                <a:srgbClr val="808285"/>
              </a:buClr>
            </a:pPr>
            <a:r>
              <a:rPr lang="en-US"/>
              <a:t>Date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9950366-8950-4BD8-A107-00F386B8B2D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64352" y="1806577"/>
            <a:ext cx="6327648" cy="4217459"/>
          </a:xfrm>
          <a:noFill/>
          <a:ln>
            <a:noFill/>
          </a:ln>
        </p:spPr>
        <p:txBody>
          <a:bodyPr vert="horz" wrap="square" lIns="0" tIns="17145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800" b="1">
                <a:solidFill>
                  <a:schemeClr val="bg1"/>
                </a:solidFill>
              </a:defRPr>
            </a:lvl1pPr>
          </a:lstStyle>
          <a:p>
            <a:pPr marL="761981" lvl="0" indent="-761981" algn="ctr">
              <a:buClr>
                <a:srgbClr val="808285"/>
              </a:buClr>
            </a:pPr>
            <a:r>
              <a:rPr lang="es-ES" smtClean="0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81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3B8F0-6A13-4C09-87E6-7C34322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42B828-E838-46A6-BE5A-0BCB34CA9A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2921" y="2849126"/>
            <a:ext cx="5390651" cy="345544"/>
          </a:xfrm>
        </p:spPr>
        <p:txBody>
          <a:bodyPr vert="horz" wrap="square" lIns="0" tIns="17145" rIns="0" bIns="0" rtlCol="0">
            <a:spAutoFit/>
          </a:bodyPr>
          <a:lstStyle>
            <a:lvl1pPr>
              <a:defRPr lang="en-US" dirty="0" smtClean="0"/>
            </a:lvl1pPr>
            <a:lvl2pPr marL="609585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>
              <a:buClr>
                <a:srgbClr val="808285"/>
              </a:buClr>
              <a:buFont typeface="Wingdings" panose="05000000000000000000" pitchFamily="2" charset="2"/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84EFB8F-EA4A-4341-A4CD-09652A6EE5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4984" y="5819827"/>
            <a:ext cx="1775480" cy="205121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333" smtClean="0">
                <a:solidFill>
                  <a:schemeClr val="tx1"/>
                </a:solidFill>
              </a:defRPr>
            </a:lvl1pPr>
            <a:lvl2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594" lvl="0" indent="-228594" defTabSz="1219110">
              <a:buClr>
                <a:srgbClr val="808285"/>
              </a:buClr>
            </a:pPr>
            <a:r>
              <a:rPr lang="en-US"/>
              <a:t>Date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9950366-8950-4BD8-A107-00F386B8B2D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64352" y="1806577"/>
            <a:ext cx="6327648" cy="4217459"/>
          </a:xfrm>
          <a:noFill/>
          <a:ln>
            <a:noFill/>
          </a:ln>
        </p:spPr>
        <p:txBody>
          <a:bodyPr vert="horz" wrap="square" lIns="0" tIns="17145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800" b="1">
                <a:solidFill>
                  <a:schemeClr val="tx1"/>
                </a:solidFill>
              </a:defRPr>
            </a:lvl1pPr>
          </a:lstStyle>
          <a:p>
            <a:pPr marL="761981" lvl="0" indent="-761981" algn="ctr">
              <a:buClr>
                <a:srgbClr val="808285"/>
              </a:buClr>
            </a:pPr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029336A1-0ABA-7974-36EC-2ADCD109583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108699" y="6590128"/>
            <a:ext cx="2501900" cy="169560"/>
          </a:xfrm>
        </p:spPr>
        <p:txBody>
          <a:bodyPr/>
          <a:lstStyle/>
          <a:p>
            <a:r>
              <a:rPr lang="es-EC" dirty="0"/>
              <a:t>TCS-BP </a:t>
            </a:r>
            <a:r>
              <a:rPr lang="es-EC" dirty="0" err="1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83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3B8F0-6A13-4C09-87E6-7C34322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42B828-E838-46A6-BE5A-0BCB34CA9A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2921" y="2849126"/>
            <a:ext cx="5390651" cy="345544"/>
          </a:xfrm>
        </p:spPr>
        <p:txBody>
          <a:bodyPr vert="horz" wrap="square" lIns="0" tIns="17145" rIns="0" bIns="0" rtlCol="0">
            <a:spAutoFit/>
          </a:bodyPr>
          <a:lstStyle>
            <a:lvl1pPr>
              <a:defRPr lang="en-US" dirty="0" smtClean="0"/>
            </a:lvl1pPr>
            <a:lvl2pPr marL="609585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>
              <a:buClr>
                <a:srgbClr val="808285"/>
              </a:buClr>
              <a:buFont typeface="Wingdings" panose="05000000000000000000" pitchFamily="2" charset="2"/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84EFB8F-EA4A-4341-A4CD-09652A6EE5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4984" y="5819827"/>
            <a:ext cx="1775480" cy="205121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333" smtClean="0">
                <a:solidFill>
                  <a:srgbClr val="F4F3F9"/>
                </a:solidFill>
              </a:defRPr>
            </a:lvl1pPr>
            <a:lvl2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594" lvl="0" indent="-228594" defTabSz="1219110">
              <a:buClr>
                <a:srgbClr val="808285"/>
              </a:buClr>
            </a:pP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786361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3B8F0-6A13-4C09-87E6-7C34322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42B828-E838-46A6-BE5A-0BCB34CA9A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2921" y="2849126"/>
            <a:ext cx="5390651" cy="345544"/>
          </a:xfrm>
        </p:spPr>
        <p:txBody>
          <a:bodyPr vert="horz" wrap="square" lIns="0" tIns="17145" rIns="0" bIns="0" rtlCol="0">
            <a:spAutoFit/>
          </a:bodyPr>
          <a:lstStyle>
            <a:lvl1pPr>
              <a:defRPr lang="en-US" dirty="0" smtClean="0"/>
            </a:lvl1pPr>
            <a:lvl2pPr marL="609585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>
              <a:buClr>
                <a:srgbClr val="808285"/>
              </a:buClr>
              <a:buFont typeface="Wingdings" panose="05000000000000000000" pitchFamily="2" charset="2"/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84EFB8F-EA4A-4341-A4CD-09652A6EE5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4984" y="5819827"/>
            <a:ext cx="1775480" cy="205121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333" smtClean="0">
                <a:solidFill>
                  <a:schemeClr val="tx1"/>
                </a:solidFill>
              </a:defRPr>
            </a:lvl1pPr>
            <a:lvl2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594" lvl="0" indent="-228594" defTabSz="1219110">
              <a:buClr>
                <a:srgbClr val="808285"/>
              </a:buClr>
            </a:pPr>
            <a:r>
              <a:rPr lang="en-US"/>
              <a:t>Date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9950366-8950-4BD8-A107-00F386B8B2D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64352" y="1806577"/>
            <a:ext cx="6327648" cy="4217459"/>
          </a:xfrm>
          <a:noFill/>
          <a:ln>
            <a:noFill/>
          </a:ln>
        </p:spPr>
        <p:txBody>
          <a:bodyPr vert="horz" wrap="square" lIns="0" tIns="17145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800" b="1">
                <a:solidFill>
                  <a:schemeClr val="tx1"/>
                </a:solidFill>
              </a:defRPr>
            </a:lvl1pPr>
          </a:lstStyle>
          <a:p>
            <a:pPr marL="761981" lvl="0" indent="-761981" algn="ctr">
              <a:buClr>
                <a:srgbClr val="808285"/>
              </a:buClr>
            </a:pPr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271C46B-2727-951E-3EEC-188BE9EA1D0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108699" y="6590128"/>
            <a:ext cx="2501900" cy="169560"/>
          </a:xfrm>
        </p:spPr>
        <p:txBody>
          <a:bodyPr/>
          <a:lstStyle/>
          <a:p>
            <a:r>
              <a:rPr lang="es-EC" dirty="0"/>
              <a:t>TCS-BP </a:t>
            </a:r>
            <a:r>
              <a:rPr lang="es-EC" dirty="0" err="1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03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7239-289B-4797-A845-B94F72C3D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2812392"/>
            <a:ext cx="3533967" cy="123078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48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3B8F0-6A13-4C09-87E6-7C34322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45C26A8E-380E-42FF-ED6B-5F8C6F61AB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108699" y="6590128"/>
            <a:ext cx="2501900" cy="169560"/>
          </a:xfrm>
        </p:spPr>
        <p:txBody>
          <a:bodyPr/>
          <a:lstStyle/>
          <a:p>
            <a:r>
              <a:rPr lang="es-EC" dirty="0"/>
              <a:t>TCS-BP </a:t>
            </a:r>
            <a:r>
              <a:rPr lang="es-EC" dirty="0" err="1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96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152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8D87-8B94-4E76-9CDA-6586738B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D5C33-AE96-4EA1-B2BB-AAA290AC8A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126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21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BE381-38C8-4224-A4AC-6073EF1F1A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4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BA29-C8B7-4C4E-8C81-C7556652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72271-086E-4FC1-9362-D725AEF5A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47" y="1119911"/>
            <a:ext cx="11430316" cy="4350712"/>
          </a:xfrm>
        </p:spPr>
        <p:txBody>
          <a:bodyPr vert="horz" lIns="0" tIns="45720" rIns="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marL="228578" lvl="0" indent="-228578">
              <a:buClr>
                <a:srgbClr val="F03782"/>
              </a:buClr>
            </a:pPr>
            <a:r>
              <a:rPr lang="es-ES" smtClean="0"/>
              <a:t>Editar el estilo de texto del patrón</a:t>
            </a:r>
          </a:p>
          <a:p>
            <a:pPr marL="228578" lvl="1" indent="-228578">
              <a:buClr>
                <a:srgbClr val="F03782"/>
              </a:buClr>
            </a:pPr>
            <a:r>
              <a:rPr lang="es-ES" smtClean="0"/>
              <a:t>Segundo nivel</a:t>
            </a:r>
          </a:p>
          <a:p>
            <a:pPr marL="228578" lvl="2" indent="-228578">
              <a:buClr>
                <a:srgbClr val="F03782"/>
              </a:buClr>
            </a:pPr>
            <a:r>
              <a:rPr lang="es-ES" smtClean="0"/>
              <a:t>Tercer nivel</a:t>
            </a:r>
          </a:p>
          <a:p>
            <a:pPr marL="228578" lvl="3" indent="-228578">
              <a:buClr>
                <a:srgbClr val="F03782"/>
              </a:buClr>
            </a:pPr>
            <a:r>
              <a:rPr lang="es-ES" smtClean="0"/>
              <a:t>Cuarto nivel</a:t>
            </a:r>
          </a:p>
          <a:p>
            <a:pPr marL="228578" lvl="4" indent="-228578">
              <a:buClr>
                <a:srgbClr val="F03782"/>
              </a:buClr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D4E52-5098-4AC2-91CF-F352A63268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8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3B8F0-6A13-4C09-87E6-7C34322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A635FE0B-373A-F31B-4761-6F34DDAA7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108699" y="6590128"/>
            <a:ext cx="2501900" cy="1695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26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351A-ED6D-8BB7-B175-C0407826D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D6CE9-DD59-C3E3-EB2E-64F59322E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E8ED9-D105-99DC-5AB9-1D124EE9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CC68-185C-46A5-88F6-45D657F6B5F9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116DA-456A-BFD0-F728-1FA9F0F8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7A263-B848-F875-1F69-A70C6A5A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5F09-EB77-468C-A427-5AFEBF797D3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0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BA29-C8B7-4C4E-8C81-C7556652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D4E52-5098-4AC2-91CF-F352A63268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C" dirty="0"/>
              <a:t>TCS-BP </a:t>
            </a:r>
            <a:r>
              <a:rPr lang="es-EC" dirty="0" err="1"/>
              <a:t>Confidential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1DB09D-AE21-9742-A82E-F4BBAAA55C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1" y="1124745"/>
            <a:ext cx="11564545" cy="49487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IN"/>
            </a:lvl5pPr>
          </a:lstStyle>
          <a:p>
            <a:pPr marL="228594" lvl="0" indent="-228594" defTabSz="554047">
              <a:lnSpc>
                <a:spcPct val="150000"/>
              </a:lnSpc>
            </a:pPr>
            <a:r>
              <a:rPr lang="es-ES" smtClean="0"/>
              <a:t>Editar el estilo de texto del patrón</a:t>
            </a:r>
          </a:p>
          <a:p>
            <a:pPr marL="228594" lvl="1" indent="-228594" defTabSz="554047">
              <a:lnSpc>
                <a:spcPct val="150000"/>
              </a:lnSpc>
            </a:pPr>
            <a:r>
              <a:rPr lang="es-ES" smtClean="0"/>
              <a:t>Segundo nivel</a:t>
            </a:r>
          </a:p>
          <a:p>
            <a:pPr marL="228594" lvl="2" indent="-228594" defTabSz="554047">
              <a:lnSpc>
                <a:spcPct val="150000"/>
              </a:lnSpc>
            </a:pPr>
            <a:r>
              <a:rPr lang="es-ES" smtClean="0"/>
              <a:t>Tercer nivel</a:t>
            </a:r>
          </a:p>
          <a:p>
            <a:pPr marL="228594" lvl="3" indent="-228594" defTabSz="554047">
              <a:lnSpc>
                <a:spcPct val="150000"/>
              </a:lnSpc>
            </a:pPr>
            <a:r>
              <a:rPr lang="es-ES" smtClean="0"/>
              <a:t>Cuarto nivel</a:t>
            </a:r>
          </a:p>
          <a:p>
            <a:pPr marL="228594" lvl="4" indent="-228594" defTabSz="554047">
              <a:lnSpc>
                <a:spcPct val="150000"/>
              </a:lnSpc>
            </a:pPr>
            <a:r>
              <a:rPr lang="es-ES" smtClean="0"/>
              <a:t>Quinto nivel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64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8D87-8B94-4E76-9CDA-6586738B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D5C33-AE96-4EA1-B2BB-AAA290AC8A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C" dirty="0"/>
              <a:t>TCS-BP </a:t>
            </a:r>
            <a:r>
              <a:rPr lang="es-EC" dirty="0" err="1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5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BE381-38C8-4224-A4AC-6073EF1F1A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C" dirty="0"/>
              <a:t>TCS-BP </a:t>
            </a:r>
            <a:r>
              <a:rPr lang="es-EC" dirty="0" err="1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4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svg"/><Relationship Id="rId5" Type="http://schemas.openxmlformats.org/officeDocument/2006/relationships/image" Target="../media/image5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9.sv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svg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6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9.sv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svg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8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4E41C23-2A04-440A-A439-8B36022F5942}"/>
              </a:ext>
            </a:extLst>
          </p:cNvPr>
          <p:cNvSpPr/>
          <p:nvPr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4E8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DBEFC-FA18-4CB3-8943-7B03BFC0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23" y="143888"/>
            <a:ext cx="10514927" cy="737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62E987-DCEA-4D36-A8D6-3A4C817A4EDF}"/>
              </a:ext>
            </a:extLst>
          </p:cNvPr>
          <p:cNvCxnSpPr/>
          <p:nvPr/>
        </p:nvCxnSpPr>
        <p:spPr>
          <a:xfrm>
            <a:off x="6086669" y="6590128"/>
            <a:ext cx="0" cy="16956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6AC0F397-9BF6-4594-946F-74C8A8FA0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08699" y="6590128"/>
            <a:ext cx="2501900" cy="169560"/>
          </a:xfrm>
          <a:prstGeom prst="rect">
            <a:avLst/>
          </a:prstGeom>
        </p:spPr>
        <p:txBody>
          <a:bodyPr vert="horz" lIns="64008" tIns="45720" rIns="91440" bIns="45720" rtlCol="0" anchor="ctr"/>
          <a:lstStyle>
            <a:lvl1pPr>
              <a:defRPr lang="en-US" sz="93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Rectangle 71">
            <a:extLst>
              <a:ext uri="{FF2B5EF4-FFF2-40B4-BE49-F238E27FC236}">
                <a16:creationId xmlns:a16="http://schemas.microsoft.com/office/drawing/2014/main" id="{D6FF4C5E-6B0C-4334-B3AE-3C2ABAF43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464" y="6590128"/>
            <a:ext cx="400784" cy="1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pPr lvl="0"/>
            <a:fld id="{13B55AB4-0D57-4FBE-946B-A81E4A9D2A4C}" type="slidenum">
              <a:rPr lang="en-US" sz="933" noProof="0" smtClean="0"/>
              <a:pPr lvl="0"/>
              <a:t>‹Nº›</a:t>
            </a:fld>
            <a:r>
              <a:rPr lang="en-US" sz="933" noProof="0"/>
              <a:t>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F403C3-AECA-43E3-B70F-8CE8C20C79F8}"/>
              </a:ext>
            </a:extLst>
          </p:cNvPr>
          <p:cNvCxnSpPr>
            <a:cxnSpLocks/>
          </p:cNvCxnSpPr>
          <p:nvPr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4E84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AF0D48-F837-443A-B742-FA8AFEE7A4BD}"/>
              </a:ext>
            </a:extLst>
          </p:cNvPr>
          <p:cNvSpPr txBox="1"/>
          <p:nvPr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AFFEEF-BA33-4360-BE60-2A11102F0184}"/>
              </a:ext>
            </a:extLst>
          </p:cNvPr>
          <p:cNvSpPr/>
          <p:nvPr/>
        </p:nvSpPr>
        <p:spPr>
          <a:xfrm>
            <a:off x="5287" y="85017"/>
            <a:ext cx="286816" cy="527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5"/>
          </a:p>
        </p:txBody>
      </p:sp>
      <p:pic>
        <p:nvPicPr>
          <p:cNvPr id="5" name="Picture 4" descr="A close-up of a sign&#10;&#10;Description automatically generated">
            <a:extLst>
              <a:ext uri="{FF2B5EF4-FFF2-40B4-BE49-F238E27FC236}">
                <a16:creationId xmlns:a16="http://schemas.microsoft.com/office/drawing/2014/main" id="{2CF2A882-EE76-DB45-3EB3-B06F0005FFB3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310750"/>
            <a:ext cx="1689205" cy="403364"/>
          </a:xfrm>
          <a:prstGeom prst="rect">
            <a:avLst/>
          </a:pr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1E837B0-3688-4D8C-22C8-5A09E580919D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109" y="6256391"/>
            <a:ext cx="2083892" cy="61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1219110" rtl="0" eaLnBrk="1" latinLnBrk="0" hangingPunct="1">
        <a:lnSpc>
          <a:spcPct val="90000"/>
        </a:lnSpc>
        <a:spcBef>
          <a:spcPct val="0"/>
        </a:spcBef>
        <a:buNone/>
        <a:defRPr lang="en-US" sz="2800" b="0" kern="0" baseline="0" dirty="0">
          <a:solidFill>
            <a:srgbClr val="4E84C4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10" rtl="0" eaLnBrk="1" latinLnBrk="0" hangingPunct="1">
        <a:lnSpc>
          <a:spcPct val="90000"/>
        </a:lnSpc>
        <a:spcBef>
          <a:spcPts val="1333"/>
        </a:spcBef>
        <a:buClr>
          <a:srgbClr val="007DC5"/>
        </a:buClr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228594" indent="-228594" algn="l" defTabSz="1219110" rtl="0" eaLnBrk="1" latinLnBrk="0" hangingPunct="1">
        <a:lnSpc>
          <a:spcPct val="90000"/>
        </a:lnSpc>
        <a:spcBef>
          <a:spcPts val="667"/>
        </a:spcBef>
        <a:buClr>
          <a:srgbClr val="007DC5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28594" indent="-228594" algn="l" defTabSz="1219110" rtl="0" eaLnBrk="1" latinLnBrk="0" hangingPunct="1">
        <a:lnSpc>
          <a:spcPct val="90000"/>
        </a:lnSpc>
        <a:spcBef>
          <a:spcPts val="667"/>
        </a:spcBef>
        <a:buClr>
          <a:srgbClr val="007DC5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228594" indent="-228594" algn="l" defTabSz="1219110" rtl="0" eaLnBrk="1" latinLnBrk="0" hangingPunct="1">
        <a:lnSpc>
          <a:spcPct val="90000"/>
        </a:lnSpc>
        <a:spcBef>
          <a:spcPts val="667"/>
        </a:spcBef>
        <a:buClr>
          <a:srgbClr val="007DC5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28594" indent="-228594" algn="l" defTabSz="1219110" rtl="0" eaLnBrk="1" latinLnBrk="0" hangingPunct="1">
        <a:lnSpc>
          <a:spcPct val="90000"/>
        </a:lnSpc>
        <a:spcBef>
          <a:spcPts val="667"/>
        </a:spcBef>
        <a:buClr>
          <a:srgbClr val="007DC5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orient="horz" pos="64">
          <p15:clr>
            <a:srgbClr val="F26B43"/>
          </p15:clr>
        </p15:guide>
        <p15:guide id="4" orient="horz" pos="418">
          <p15:clr>
            <a:srgbClr val="F26B43"/>
          </p15:clr>
        </p15:guide>
        <p15:guide id="5" orient="horz" pos="529">
          <p15:clr>
            <a:srgbClr val="F26B43"/>
          </p15:clr>
        </p15:guide>
        <p15:guide id="6" orient="horz" pos="2957">
          <p15:clr>
            <a:srgbClr val="F26B43"/>
          </p15:clr>
        </p15:guide>
        <p15:guide id="8" pos="5585">
          <p15:clr>
            <a:srgbClr val="F26B43"/>
          </p15:clr>
        </p15:guide>
        <p15:guide id="9" pos="180">
          <p15:clr>
            <a:srgbClr val="F26B43"/>
          </p15:clr>
        </p15:guide>
        <p15:guide id="10" orient="horz" pos="3168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8216FA1-4A56-46E6-BB77-D6006B7684D3}"/>
              </a:ext>
            </a:extLst>
          </p:cNvPr>
          <p:cNvSpPr/>
          <p:nvPr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FEFDF6-0C60-43AA-ADD5-901E502E80B5}"/>
              </a:ext>
            </a:extLst>
          </p:cNvPr>
          <p:cNvCxnSpPr>
            <a:cxnSpLocks/>
          </p:cNvCxnSpPr>
          <p:nvPr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38AF1A-EA00-4882-84C6-CBA46A27A7C5}"/>
              </a:ext>
            </a:extLst>
          </p:cNvPr>
          <p:cNvSpPr txBox="1"/>
          <p:nvPr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9FF134-DE23-4F75-9D1F-AEB44451BFD7}"/>
              </a:ext>
            </a:extLst>
          </p:cNvPr>
          <p:cNvSpPr/>
          <p:nvPr/>
        </p:nvSpPr>
        <p:spPr>
          <a:xfrm>
            <a:off x="49735" y="85017"/>
            <a:ext cx="286816" cy="5275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5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4BC39D-DEC7-4FC1-BFC5-98DE92A66721}"/>
              </a:ext>
            </a:extLst>
          </p:cNvPr>
          <p:cNvSpPr/>
          <p:nvPr/>
        </p:nvSpPr>
        <p:spPr>
          <a:xfrm>
            <a:off x="389465" y="3193989"/>
            <a:ext cx="3533967" cy="467586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lvl="0"/>
            <a:r>
              <a:rPr lang="en-US" sz="2933" b="0" kern="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37FEB07C-5878-4697-A42C-CB8DD47499D0}"/>
              </a:ext>
            </a:extLst>
          </p:cNvPr>
          <p:cNvSpPr txBox="1"/>
          <p:nvPr/>
        </p:nvSpPr>
        <p:spPr>
          <a:xfrm>
            <a:off x="385158" y="6570134"/>
            <a:ext cx="2526461" cy="1435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7701">
              <a:lnSpc>
                <a:spcPct val="100000"/>
              </a:lnSpc>
              <a:spcBef>
                <a:spcPts val="60"/>
              </a:spcBef>
            </a:pPr>
            <a:r>
              <a:rPr sz="933" b="0" spc="-3">
                <a:solidFill>
                  <a:schemeClr val="bg1"/>
                </a:solidFill>
                <a:latin typeface="Calibri"/>
                <a:cs typeface="Calibri"/>
              </a:rPr>
              <a:t>Copyright</a:t>
            </a:r>
            <a:r>
              <a:rPr sz="933" b="0" spc="-9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933" b="0">
                <a:solidFill>
                  <a:schemeClr val="bg1"/>
                </a:solidFill>
                <a:latin typeface="Calibri"/>
                <a:cs typeface="Calibri"/>
              </a:rPr>
              <a:t>©</a:t>
            </a:r>
            <a:r>
              <a:rPr sz="933" b="0" spc="-9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933" b="0">
                <a:solidFill>
                  <a:schemeClr val="bg1"/>
                </a:solidFill>
                <a:latin typeface="Calibri"/>
                <a:cs typeface="Calibri"/>
              </a:rPr>
              <a:t>202</a:t>
            </a:r>
            <a:r>
              <a:rPr lang="en-IN" sz="933" b="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r>
              <a:rPr sz="933" b="0" spc="-3">
                <a:solidFill>
                  <a:schemeClr val="bg1"/>
                </a:solidFill>
                <a:latin typeface="Calibri"/>
                <a:cs typeface="Calibri"/>
              </a:rPr>
              <a:t> Tata</a:t>
            </a:r>
            <a:r>
              <a:rPr sz="933" b="0" spc="-9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933" b="0" spc="-3">
                <a:solidFill>
                  <a:schemeClr val="bg1"/>
                </a:solidFill>
                <a:latin typeface="Calibri"/>
                <a:cs typeface="Calibri"/>
              </a:rPr>
              <a:t>Consultancy</a:t>
            </a:r>
            <a:r>
              <a:rPr sz="933" b="0" spc="-9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933" b="0" spc="-3">
                <a:solidFill>
                  <a:schemeClr val="bg1"/>
                </a:solidFill>
                <a:latin typeface="Calibri"/>
                <a:cs typeface="Calibri"/>
              </a:rPr>
              <a:t>Services Limited</a:t>
            </a:r>
            <a:endParaRPr sz="933" b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1934027-CB59-A9DC-EFE1-F14E77BBF2F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t="36534" b="36534"/>
          <a:stretch/>
        </p:blipFill>
        <p:spPr>
          <a:xfrm>
            <a:off x="292103" y="226448"/>
            <a:ext cx="2154756" cy="580339"/>
          </a:xfrm>
          <a:prstGeom prst="rect">
            <a:avLst/>
          </a:prstGeom>
        </p:spPr>
      </p:pic>
      <p:pic>
        <p:nvPicPr>
          <p:cNvPr id="3" name="Picture 2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29D29934-7AAC-5D57-8AE6-47E666F3270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674" y="312115"/>
            <a:ext cx="1868727" cy="40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6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hf sldNum="0" hdr="0" dt="0"/>
  <p:txStyles>
    <p:titleStyle>
      <a:lvl1pPr algn="l" defTabSz="1219110" rtl="0" eaLnBrk="1" latinLnBrk="0" hangingPunct="1">
        <a:lnSpc>
          <a:spcPct val="90000"/>
        </a:lnSpc>
        <a:spcBef>
          <a:spcPct val="0"/>
        </a:spcBef>
        <a:buNone/>
        <a:defRPr lang="en-US" sz="2933" b="0" kern="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4776" indent="-304776" algn="l" defTabSz="1219110" rtl="0" eaLnBrk="1" latinLnBrk="0" hangingPunct="1">
        <a:lnSpc>
          <a:spcPct val="90000"/>
        </a:lnSpc>
        <a:spcBef>
          <a:spcPts val="1333"/>
        </a:spcBef>
        <a:buClr>
          <a:srgbClr val="E41165"/>
        </a:buClr>
        <a:buFont typeface="Arial" panose="020B0604020202020204" pitchFamily="34" charset="0"/>
        <a:buChar char="•"/>
        <a:defRPr lang="en-US" sz="1600" kern="1200" smtClean="0">
          <a:solidFill>
            <a:schemeClr val="bg1"/>
          </a:solidFill>
          <a:latin typeface="+mn-lt"/>
          <a:ea typeface="+mn-ea"/>
          <a:cs typeface="+mn-cs"/>
        </a:defRPr>
      </a:lvl1pPr>
      <a:lvl2pPr marL="914332" indent="-304776" algn="l" defTabSz="1219110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1523887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2133440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4pPr>
      <a:lvl5pPr marL="2742994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n-US" sz="16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335254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orient="horz" pos="64">
          <p15:clr>
            <a:srgbClr val="F26B43"/>
          </p15:clr>
        </p15:guide>
        <p15:guide id="4" orient="horz" pos="360">
          <p15:clr>
            <a:srgbClr val="F26B43"/>
          </p15:clr>
        </p15:guide>
        <p15:guide id="5" orient="horz" pos="529">
          <p15:clr>
            <a:srgbClr val="F26B43"/>
          </p15:clr>
        </p15:guide>
        <p15:guide id="6" orient="horz" pos="2957">
          <p15:clr>
            <a:srgbClr val="F26B43"/>
          </p15:clr>
        </p15:guide>
        <p15:guide id="8" pos="5585">
          <p15:clr>
            <a:srgbClr val="F26B43"/>
          </p15:clr>
        </p15:guide>
        <p15:guide id="9" pos="180">
          <p15:clr>
            <a:srgbClr val="F26B43"/>
          </p15:clr>
        </p15:guide>
        <p15:guide id="10" orient="horz" pos="3168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9E663A1-B469-4477-ACD8-AF6930245A32}"/>
              </a:ext>
            </a:extLst>
          </p:cNvPr>
          <p:cNvSpPr/>
          <p:nvPr/>
        </p:nvSpPr>
        <p:spPr>
          <a:xfrm>
            <a:off x="389465" y="3193989"/>
            <a:ext cx="3533967" cy="467586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lvl="0"/>
            <a:r>
              <a:rPr lang="en-US" sz="2933" b="0" kern="0" baseline="0"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722452D-299C-4935-8E11-CB749311D789}"/>
              </a:ext>
            </a:extLst>
          </p:cNvPr>
          <p:cNvSpPr txBox="1"/>
          <p:nvPr/>
        </p:nvSpPr>
        <p:spPr>
          <a:xfrm>
            <a:off x="385158" y="6570134"/>
            <a:ext cx="2526461" cy="1435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7701">
              <a:lnSpc>
                <a:spcPct val="100000"/>
              </a:lnSpc>
              <a:spcBef>
                <a:spcPts val="60"/>
              </a:spcBef>
            </a:pPr>
            <a:r>
              <a:rPr sz="933" b="0" spc="-3">
                <a:solidFill>
                  <a:schemeClr val="tx1"/>
                </a:solidFill>
                <a:latin typeface="Calibri"/>
                <a:cs typeface="Calibri"/>
              </a:rPr>
              <a:t>Copyright</a:t>
            </a:r>
            <a:r>
              <a:rPr sz="933" b="0" spc="-9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933" b="0">
                <a:solidFill>
                  <a:schemeClr val="tx1"/>
                </a:solidFill>
                <a:latin typeface="Calibri"/>
                <a:cs typeface="Calibri"/>
              </a:rPr>
              <a:t>©</a:t>
            </a:r>
            <a:r>
              <a:rPr sz="933" b="0" spc="-9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933" b="0">
                <a:solidFill>
                  <a:schemeClr val="tx1"/>
                </a:solidFill>
                <a:latin typeface="Calibri"/>
                <a:cs typeface="Calibri"/>
              </a:rPr>
              <a:t>202</a:t>
            </a:r>
            <a:r>
              <a:rPr lang="en-IN" sz="933" b="0">
                <a:solidFill>
                  <a:schemeClr val="tx1"/>
                </a:solidFill>
                <a:latin typeface="Calibri"/>
                <a:cs typeface="Calibri"/>
              </a:rPr>
              <a:t>4</a:t>
            </a:r>
            <a:r>
              <a:rPr sz="933" b="0" spc="-3">
                <a:solidFill>
                  <a:schemeClr val="tx1"/>
                </a:solidFill>
                <a:latin typeface="Calibri"/>
                <a:cs typeface="Calibri"/>
              </a:rPr>
              <a:t> Tata</a:t>
            </a:r>
            <a:r>
              <a:rPr sz="933" b="0" spc="-9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933" b="0" spc="-3">
                <a:solidFill>
                  <a:schemeClr val="tx1"/>
                </a:solidFill>
                <a:latin typeface="Calibri"/>
                <a:cs typeface="Calibri"/>
              </a:rPr>
              <a:t>Consultancy</a:t>
            </a:r>
            <a:r>
              <a:rPr sz="933" b="0" spc="-9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933" b="0" spc="-3">
                <a:solidFill>
                  <a:schemeClr val="tx1"/>
                </a:solidFill>
                <a:latin typeface="Calibri"/>
                <a:cs typeface="Calibri"/>
              </a:rPr>
              <a:t>Services Limited</a:t>
            </a:r>
            <a:endParaRPr sz="933" b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2E0E5C-42D9-44C3-89C1-D707CE9B147A}"/>
              </a:ext>
            </a:extLst>
          </p:cNvPr>
          <p:cNvSpPr/>
          <p:nvPr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31B4C3-D5FA-4A30-BE4D-5CDA923C786E}"/>
              </a:ext>
            </a:extLst>
          </p:cNvPr>
          <p:cNvCxnSpPr>
            <a:cxnSpLocks/>
          </p:cNvCxnSpPr>
          <p:nvPr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F9BF62-AEA7-458C-8360-8B032A2CF622}"/>
              </a:ext>
            </a:extLst>
          </p:cNvPr>
          <p:cNvSpPr txBox="1"/>
          <p:nvPr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B9762-CAFF-4D0A-B818-46287453272F}"/>
              </a:ext>
            </a:extLst>
          </p:cNvPr>
          <p:cNvSpPr/>
          <p:nvPr/>
        </p:nvSpPr>
        <p:spPr>
          <a:xfrm>
            <a:off x="49735" y="85017"/>
            <a:ext cx="286816" cy="527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5"/>
          </a:p>
        </p:txBody>
      </p:sp>
      <p:pic>
        <p:nvPicPr>
          <p:cNvPr id="8" name="Picture 7" descr="A close-up of a sign&#10;&#10;Description automatically generated">
            <a:extLst>
              <a:ext uri="{FF2B5EF4-FFF2-40B4-BE49-F238E27FC236}">
                <a16:creationId xmlns:a16="http://schemas.microsoft.com/office/drawing/2014/main" id="{696A3FD6-AFD8-9921-A2C4-3C91879387D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5" y="246144"/>
            <a:ext cx="2255177" cy="538512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E89E517-D9E1-8477-EB9F-C7625E20E7B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438" y="134228"/>
            <a:ext cx="2710125" cy="79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9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lang="en-US" sz="2933" b="0" i="0" kern="0" spc="-7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2133" kern="1200" spc="3" dirty="0" smtClean="0">
          <a:solidFill>
            <a:srgbClr val="E41165"/>
          </a:solidFill>
          <a:latin typeface="Calibri"/>
          <a:ea typeface="+mn-ea"/>
          <a:cs typeface="Calibri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bg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72">
          <p15:clr>
            <a:srgbClr val="F26B43"/>
          </p15:clr>
        </p15:guide>
        <p15:guide id="2" orient="horz" pos="2852">
          <p15:clr>
            <a:srgbClr val="F26B43"/>
          </p15:clr>
        </p15:guide>
        <p15:guide id="3" orient="horz" pos="360">
          <p15:clr>
            <a:srgbClr val="F26B43"/>
          </p15:clr>
        </p15:guide>
        <p15:guide id="5" pos="180">
          <p15:clr>
            <a:srgbClr val="F26B43"/>
          </p15:clr>
        </p15:guide>
        <p15:guide id="6" pos="5580">
          <p15:clr>
            <a:srgbClr val="F26B43"/>
          </p15:clr>
        </p15:guide>
        <p15:guide id="7" orient="horz" pos="162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DBEFC-FA18-4CB3-8943-7B03BFC0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23" y="143888"/>
            <a:ext cx="10514927" cy="737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62E987-DCEA-4D36-A8D6-3A4C817A4EDF}"/>
              </a:ext>
            </a:extLst>
          </p:cNvPr>
          <p:cNvCxnSpPr/>
          <p:nvPr/>
        </p:nvCxnSpPr>
        <p:spPr>
          <a:xfrm>
            <a:off x="6086669" y="6590128"/>
            <a:ext cx="0" cy="1695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6AC0F397-9BF6-4594-946F-74C8A8FA0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08699" y="6590128"/>
            <a:ext cx="2501900" cy="169560"/>
          </a:xfrm>
          <a:prstGeom prst="rect">
            <a:avLst/>
          </a:prstGeom>
        </p:spPr>
        <p:txBody>
          <a:bodyPr vert="horz" lIns="64008" tIns="45720" rIns="91440" bIns="45720" rtlCol="0" anchor="ctr"/>
          <a:lstStyle>
            <a:lvl1pPr>
              <a:defRPr lang="en-US" sz="933">
                <a:solidFill>
                  <a:schemeClr val="bg1"/>
                </a:solidFill>
              </a:defRPr>
            </a:lvl1pPr>
          </a:lstStyle>
          <a:p>
            <a:r>
              <a:rPr lang="es-EC" dirty="0"/>
              <a:t>TCS-BP </a:t>
            </a:r>
            <a:r>
              <a:rPr lang="es-EC" dirty="0" err="1"/>
              <a:t>Confidential</a:t>
            </a:r>
            <a:endParaRPr lang="en-US" dirty="0"/>
          </a:p>
        </p:txBody>
      </p:sp>
      <p:sp>
        <p:nvSpPr>
          <p:cNvPr id="28" name="Rectangle 71">
            <a:extLst>
              <a:ext uri="{FF2B5EF4-FFF2-40B4-BE49-F238E27FC236}">
                <a16:creationId xmlns:a16="http://schemas.microsoft.com/office/drawing/2014/main" id="{D6FF4C5E-6B0C-4334-B3AE-3C2ABAF43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464" y="6590128"/>
            <a:ext cx="400784" cy="1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pPr lvl="0"/>
            <a:fld id="{13B55AB4-0D57-4FBE-946B-A81E4A9D2A4C}" type="slidenum">
              <a:rPr lang="en-US" sz="933" noProof="0" smtClean="0">
                <a:solidFill>
                  <a:schemeClr val="bg1"/>
                </a:solidFill>
              </a:rPr>
              <a:pPr lvl="0"/>
              <a:t>‹Nº›</a:t>
            </a:fld>
            <a:r>
              <a:rPr lang="en-US" sz="933" noProof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6B849F-0F60-4E8F-BA8E-E91C2BE0ED3F}"/>
              </a:ext>
            </a:extLst>
          </p:cNvPr>
          <p:cNvSpPr/>
          <p:nvPr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4E8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B49C25-A889-40F6-B435-4920BCF97B82}"/>
              </a:ext>
            </a:extLst>
          </p:cNvPr>
          <p:cNvCxnSpPr>
            <a:cxnSpLocks/>
          </p:cNvCxnSpPr>
          <p:nvPr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4E84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8E09A9F-6EB0-438C-A1AF-E44A166E116F}"/>
              </a:ext>
            </a:extLst>
          </p:cNvPr>
          <p:cNvSpPr txBox="1"/>
          <p:nvPr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06B8FF-CF61-4E23-AD6E-7102A245AB65}"/>
              </a:ext>
            </a:extLst>
          </p:cNvPr>
          <p:cNvSpPr/>
          <p:nvPr/>
        </p:nvSpPr>
        <p:spPr>
          <a:xfrm>
            <a:off x="32347" y="85017"/>
            <a:ext cx="286816" cy="5275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5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F832A92-7EC0-48A4-AB00-6AD52B706E2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t="36534" b="36534"/>
          <a:stretch/>
        </p:blipFill>
        <p:spPr>
          <a:xfrm>
            <a:off x="338838" y="6278179"/>
            <a:ext cx="1728465" cy="465525"/>
          </a:xfrm>
          <a:prstGeom prst="rect">
            <a:avLst/>
          </a:prstGeom>
        </p:spPr>
      </p:pic>
      <p:pic>
        <p:nvPicPr>
          <p:cNvPr id="6" name="Picture 5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CBDA19EE-429B-732B-83DE-FBEF39995C4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012" y="6405115"/>
            <a:ext cx="1515779" cy="35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1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sldNum="0" hdr="0" dt="0"/>
  <p:txStyles>
    <p:titleStyle>
      <a:lvl1pPr algn="l" defTabSz="1219110" rtl="0" eaLnBrk="1" latinLnBrk="0" hangingPunct="1">
        <a:lnSpc>
          <a:spcPct val="90000"/>
        </a:lnSpc>
        <a:spcBef>
          <a:spcPct val="0"/>
        </a:spcBef>
        <a:buNone/>
        <a:defRPr lang="en-US" sz="2800" b="0" kern="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4776" indent="-304776" algn="l" defTabSz="1219110" rtl="0" eaLnBrk="1" latinLnBrk="0" hangingPunct="1">
        <a:lnSpc>
          <a:spcPct val="90000"/>
        </a:lnSpc>
        <a:spcBef>
          <a:spcPts val="1333"/>
        </a:spcBef>
        <a:buClr>
          <a:srgbClr val="007DC5"/>
        </a:buClr>
        <a:buFont typeface="Arial" panose="020B0604020202020204" pitchFamily="34" charset="0"/>
        <a:buChar char="•"/>
        <a:defRPr lang="en-US" sz="1600" kern="1200" smtClean="0">
          <a:solidFill>
            <a:schemeClr val="bg1"/>
          </a:solidFill>
          <a:latin typeface="+mn-lt"/>
          <a:ea typeface="+mn-ea"/>
          <a:cs typeface="+mn-cs"/>
        </a:defRPr>
      </a:lvl1pPr>
      <a:lvl2pPr marL="505803" indent="-228594" algn="l" defTabSz="1219110" rtl="0" eaLnBrk="1" latinLnBrk="0" hangingPunct="1">
        <a:lnSpc>
          <a:spcPct val="90000"/>
        </a:lnSpc>
        <a:spcBef>
          <a:spcPts val="667"/>
        </a:spcBef>
        <a:buClr>
          <a:srgbClr val="007DC5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783010" indent="-228594" algn="l" defTabSz="1219110" rtl="0" eaLnBrk="1" latinLnBrk="0" hangingPunct="1">
        <a:lnSpc>
          <a:spcPct val="90000"/>
        </a:lnSpc>
        <a:spcBef>
          <a:spcPts val="667"/>
        </a:spcBef>
        <a:buClr>
          <a:srgbClr val="007DC5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1060219" indent="-228594" algn="l" defTabSz="1219110" rtl="0" eaLnBrk="1" latinLnBrk="0" hangingPunct="1">
        <a:lnSpc>
          <a:spcPct val="90000"/>
        </a:lnSpc>
        <a:spcBef>
          <a:spcPts val="667"/>
        </a:spcBef>
        <a:buClr>
          <a:srgbClr val="007DC5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4pPr>
      <a:lvl5pPr marL="1337428" indent="-228594" algn="l" defTabSz="1219110" rtl="0" eaLnBrk="1" latinLnBrk="0" hangingPunct="1">
        <a:lnSpc>
          <a:spcPct val="90000"/>
        </a:lnSpc>
        <a:spcBef>
          <a:spcPts val="667"/>
        </a:spcBef>
        <a:buClr>
          <a:srgbClr val="007DC5"/>
        </a:buClr>
        <a:buFont typeface="Arial" panose="020B0604020202020204" pitchFamily="34" charset="0"/>
        <a:buChar char="•"/>
        <a:defRPr lang="en-US" sz="16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335254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orient="horz" pos="64">
          <p15:clr>
            <a:srgbClr val="F26B43"/>
          </p15:clr>
        </p15:guide>
        <p15:guide id="4" orient="horz" pos="418">
          <p15:clr>
            <a:srgbClr val="F26B43"/>
          </p15:clr>
        </p15:guide>
        <p15:guide id="5" orient="horz" pos="529">
          <p15:clr>
            <a:srgbClr val="F26B43"/>
          </p15:clr>
        </p15:guide>
        <p15:guide id="6" orient="horz" pos="2957">
          <p15:clr>
            <a:srgbClr val="F26B43"/>
          </p15:clr>
        </p15:guide>
        <p15:guide id="8" pos="5585">
          <p15:clr>
            <a:srgbClr val="F26B43"/>
          </p15:clr>
        </p15:guide>
        <p15:guide id="9" pos="180">
          <p15:clr>
            <a:srgbClr val="F26B43"/>
          </p15:clr>
        </p15:guide>
        <p15:guide id="10" orient="horz" pos="316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F83842-6792-443C-8ADD-548A11D67CE1}"/>
              </a:ext>
            </a:extLst>
          </p:cNvPr>
          <p:cNvSpPr/>
          <p:nvPr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AF219F-7EEE-4E0A-BE98-F63760BECB6A}"/>
              </a:ext>
            </a:extLst>
          </p:cNvPr>
          <p:cNvCxnSpPr>
            <a:cxnSpLocks/>
          </p:cNvCxnSpPr>
          <p:nvPr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4CA941-F2C4-474E-A1C0-87930FACB8D8}"/>
              </a:ext>
            </a:extLst>
          </p:cNvPr>
          <p:cNvSpPr txBox="1"/>
          <p:nvPr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50701-58D4-4101-89A4-E4C0613A06D1}"/>
              </a:ext>
            </a:extLst>
          </p:cNvPr>
          <p:cNvSpPr/>
          <p:nvPr/>
        </p:nvSpPr>
        <p:spPr>
          <a:xfrm>
            <a:off x="49735" y="85017"/>
            <a:ext cx="286816" cy="5275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5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485C5A4-B4D1-7A55-6E82-3E12E35D3F5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t="36534" b="36534"/>
          <a:stretch/>
        </p:blipFill>
        <p:spPr>
          <a:xfrm>
            <a:off x="292103" y="226448"/>
            <a:ext cx="2154756" cy="580339"/>
          </a:xfrm>
          <a:prstGeom prst="rect">
            <a:avLst/>
          </a:prstGeom>
        </p:spPr>
      </p:pic>
      <p:pic>
        <p:nvPicPr>
          <p:cNvPr id="5" name="Picture 4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50C64C06-788B-611F-4347-C331629A224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835" y="312115"/>
            <a:ext cx="1868727" cy="40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0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sldNum="0" hdr="0" dt="0"/>
  <p:txStyles>
    <p:titleStyle>
      <a:lvl1pPr algn="l" defTabSz="1219110" rtl="0" eaLnBrk="1" latinLnBrk="0" hangingPunct="1">
        <a:lnSpc>
          <a:spcPct val="90000"/>
        </a:lnSpc>
        <a:spcBef>
          <a:spcPct val="0"/>
        </a:spcBef>
        <a:buNone/>
        <a:defRPr lang="en-US" sz="2800" b="0" kern="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4776" indent="-304776" algn="l" defTabSz="1219110" rtl="0" eaLnBrk="1" latinLnBrk="0" hangingPunct="1">
        <a:lnSpc>
          <a:spcPct val="90000"/>
        </a:lnSpc>
        <a:spcBef>
          <a:spcPts val="1333"/>
        </a:spcBef>
        <a:buClr>
          <a:srgbClr val="E41165"/>
        </a:buClr>
        <a:buFont typeface="Arial" panose="020B0604020202020204" pitchFamily="34" charset="0"/>
        <a:buChar char="•"/>
        <a:defRPr lang="en-US" sz="1600" kern="1200" smtClean="0">
          <a:solidFill>
            <a:schemeClr val="bg1"/>
          </a:solidFill>
          <a:latin typeface="+mn-lt"/>
          <a:ea typeface="+mn-ea"/>
          <a:cs typeface="+mn-cs"/>
        </a:defRPr>
      </a:lvl1pPr>
      <a:lvl2pPr marL="914332" indent="-304776" algn="l" defTabSz="1219110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1523887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2133440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4pPr>
      <a:lvl5pPr marL="2742994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n-US" sz="16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335254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orient="horz" pos="64">
          <p15:clr>
            <a:srgbClr val="F26B43"/>
          </p15:clr>
        </p15:guide>
        <p15:guide id="4" orient="horz" pos="360">
          <p15:clr>
            <a:srgbClr val="F26B43"/>
          </p15:clr>
        </p15:guide>
        <p15:guide id="5" orient="horz" pos="529">
          <p15:clr>
            <a:srgbClr val="F26B43"/>
          </p15:clr>
        </p15:guide>
        <p15:guide id="6" orient="horz" pos="2957">
          <p15:clr>
            <a:srgbClr val="F26B43"/>
          </p15:clr>
        </p15:guide>
        <p15:guide id="8" pos="5585">
          <p15:clr>
            <a:srgbClr val="F26B43"/>
          </p15:clr>
        </p15:guide>
        <p15:guide id="9" pos="180">
          <p15:clr>
            <a:srgbClr val="F26B43"/>
          </p15:clr>
        </p15:guide>
        <p15:guide id="10" orient="horz" pos="316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668164AE-F168-4FCE-AA1F-1E4E8F1F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85" y="1701803"/>
            <a:ext cx="5390651" cy="508687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37FA0A2-4E48-428C-81A4-88A7A7B8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921" y="2849126"/>
            <a:ext cx="5390651" cy="3455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4792" lvl="0" indent="-304792">
              <a:buClr>
                <a:srgbClr val="808285"/>
              </a:buClr>
            </a:pPr>
            <a:r>
              <a:rPr lang="en-US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79B3712-8251-4209-A6B2-D68E8DDA02B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85157" y="6405332"/>
            <a:ext cx="1467371" cy="1929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5DA422-34A4-42C4-B88D-8E0E3D2E20D8}"/>
              </a:ext>
            </a:extLst>
          </p:cNvPr>
          <p:cNvSpPr/>
          <p:nvPr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C0BBD5-766E-4A60-979B-6D5475DC8CF6}"/>
              </a:ext>
            </a:extLst>
          </p:cNvPr>
          <p:cNvCxnSpPr>
            <a:cxnSpLocks/>
          </p:cNvCxnSpPr>
          <p:nvPr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B82FAD-D870-4603-AD13-A81E1BF404DA}"/>
              </a:ext>
            </a:extLst>
          </p:cNvPr>
          <p:cNvSpPr txBox="1"/>
          <p:nvPr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1AA33-B6EC-4360-84C1-7F601A5C35DD}"/>
              </a:ext>
            </a:extLst>
          </p:cNvPr>
          <p:cNvSpPr/>
          <p:nvPr/>
        </p:nvSpPr>
        <p:spPr>
          <a:xfrm>
            <a:off x="49735" y="85017"/>
            <a:ext cx="286816" cy="5275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5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382C60E-DA0A-B2F6-5CCF-04E5A607C5D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t="36534" b="36534"/>
          <a:stretch/>
        </p:blipFill>
        <p:spPr>
          <a:xfrm>
            <a:off x="292103" y="226448"/>
            <a:ext cx="2154756" cy="580339"/>
          </a:xfrm>
          <a:prstGeom prst="rect">
            <a:avLst/>
          </a:prstGeom>
        </p:spPr>
      </p:pic>
      <p:pic>
        <p:nvPicPr>
          <p:cNvPr id="4" name="Picture 3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FE1F2AF7-07E8-F58E-48E3-2B492F446595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835" y="312115"/>
            <a:ext cx="1868727" cy="40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5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lang="en-US" sz="3200" b="0" i="0" kern="0" spc="-7" baseline="0" dirty="0">
          <a:solidFill>
            <a:srgbClr val="F4F3F9"/>
          </a:solidFill>
          <a:latin typeface="Calibri"/>
          <a:ea typeface="+mj-ea"/>
          <a:cs typeface="Calibri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2133" kern="1200" spc="3" dirty="0" smtClean="0">
          <a:solidFill>
            <a:srgbClr val="4E84C4"/>
          </a:solidFill>
          <a:latin typeface="Calibri"/>
          <a:ea typeface="+mn-ea"/>
          <a:cs typeface="Calibri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bg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72">
          <p15:clr>
            <a:srgbClr val="F26B43"/>
          </p15:clr>
        </p15:guide>
        <p15:guide id="2" orient="horz" pos="2852">
          <p15:clr>
            <a:srgbClr val="F26B43"/>
          </p15:clr>
        </p15:guide>
        <p15:guide id="3" orient="horz" pos="360">
          <p15:clr>
            <a:srgbClr val="F26B43"/>
          </p15:clr>
        </p15:guide>
        <p15:guide id="4" orient="horz" pos="846">
          <p15:clr>
            <a:srgbClr val="F26B43"/>
          </p15:clr>
        </p15:guide>
        <p15:guide id="5" pos="180">
          <p15:clr>
            <a:srgbClr val="F26B43"/>
          </p15:clr>
        </p15:guide>
        <p15:guide id="6" pos="558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668164AE-F168-4FCE-AA1F-1E4E8F1F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99" y="1701803"/>
            <a:ext cx="5390651" cy="508687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37FA0A2-4E48-428C-81A4-88A7A7B8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999" y="2849126"/>
            <a:ext cx="5390651" cy="3455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4792" lvl="0" indent="-304792">
              <a:buClr>
                <a:srgbClr val="808285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A4006B-35B5-4917-8DF4-E3AC5FD8F234}"/>
              </a:ext>
            </a:extLst>
          </p:cNvPr>
          <p:cNvSpPr/>
          <p:nvPr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FC735E-CC28-4305-8172-FA3E342C4919}"/>
              </a:ext>
            </a:extLst>
          </p:cNvPr>
          <p:cNvCxnSpPr>
            <a:cxnSpLocks/>
          </p:cNvCxnSpPr>
          <p:nvPr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6E633C-CDA1-4590-8A4C-EC1DEA930983}"/>
              </a:ext>
            </a:extLst>
          </p:cNvPr>
          <p:cNvSpPr txBox="1"/>
          <p:nvPr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DE660D-A715-4BFA-88E2-2E56B38B4814}"/>
              </a:ext>
            </a:extLst>
          </p:cNvPr>
          <p:cNvSpPr/>
          <p:nvPr/>
        </p:nvSpPr>
        <p:spPr>
          <a:xfrm>
            <a:off x="49735" y="85017"/>
            <a:ext cx="286816" cy="527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5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6D7662B-6688-CAC7-D14E-03F1D905771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91999" y="6432712"/>
            <a:ext cx="1467371" cy="192969"/>
          </a:xfrm>
          <a:prstGeom prst="rect">
            <a:avLst/>
          </a:prstGeom>
        </p:spPr>
      </p:pic>
      <p:pic>
        <p:nvPicPr>
          <p:cNvPr id="6" name="Picture 5" descr="A close-up of a sign&#10;&#10;Description automatically generated">
            <a:extLst>
              <a:ext uri="{FF2B5EF4-FFF2-40B4-BE49-F238E27FC236}">
                <a16:creationId xmlns:a16="http://schemas.microsoft.com/office/drawing/2014/main" id="{FC2F10CA-84F2-4431-2E92-490D4D41C07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0" y="264023"/>
            <a:ext cx="2255177" cy="538512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13C606D-897B-95C6-1FC1-255C83BA874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438" y="134228"/>
            <a:ext cx="2710125" cy="79810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453BB-1BB1-EC1E-FBC6-C803B8FD1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08699" y="6590128"/>
            <a:ext cx="2501900" cy="169560"/>
          </a:xfrm>
          <a:prstGeom prst="rect">
            <a:avLst/>
          </a:prstGeom>
        </p:spPr>
        <p:txBody>
          <a:bodyPr/>
          <a:lstStyle/>
          <a:p>
            <a:r>
              <a:rPr lang="es-EC" dirty="0"/>
              <a:t>TCS-BP </a:t>
            </a:r>
            <a:r>
              <a:rPr lang="es-EC" dirty="0" err="1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4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lang="en-US" sz="3200" b="0" i="0" kern="0" spc="-7" baseline="0" dirty="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2133" kern="1200" spc="3" dirty="0" smtClean="0">
          <a:solidFill>
            <a:srgbClr val="4E84C4"/>
          </a:solidFill>
          <a:latin typeface="Calibri"/>
          <a:ea typeface="+mn-ea"/>
          <a:cs typeface="Calibri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bg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72">
          <p15:clr>
            <a:srgbClr val="F26B43"/>
          </p15:clr>
        </p15:guide>
        <p15:guide id="2" orient="horz" pos="2852">
          <p15:clr>
            <a:srgbClr val="F26B43"/>
          </p15:clr>
        </p15:guide>
        <p15:guide id="3" orient="horz" pos="360">
          <p15:clr>
            <a:srgbClr val="F26B43"/>
          </p15:clr>
        </p15:guide>
        <p15:guide id="4" orient="horz" pos="846">
          <p15:clr>
            <a:srgbClr val="F26B43"/>
          </p15:clr>
        </p15:guide>
        <p15:guide id="5" pos="180">
          <p15:clr>
            <a:srgbClr val="F26B43"/>
          </p15:clr>
        </p15:guide>
        <p15:guide id="6" pos="558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668164AE-F168-4FCE-AA1F-1E4E8F1F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85" y="1701803"/>
            <a:ext cx="5390651" cy="508687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37FA0A2-4E48-428C-81A4-88A7A7B8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921" y="2849126"/>
            <a:ext cx="5390651" cy="3455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4792" lvl="0" indent="-304792">
              <a:buClr>
                <a:srgbClr val="808285"/>
              </a:buClr>
            </a:pPr>
            <a:r>
              <a:rPr lang="en-US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79B3712-8251-4209-A6B2-D68E8DDA02B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85157" y="6405332"/>
            <a:ext cx="1467371" cy="1929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5DA422-34A4-42C4-B88D-8E0E3D2E20D8}"/>
              </a:ext>
            </a:extLst>
          </p:cNvPr>
          <p:cNvSpPr/>
          <p:nvPr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C0BBD5-766E-4A60-979B-6D5475DC8CF6}"/>
              </a:ext>
            </a:extLst>
          </p:cNvPr>
          <p:cNvCxnSpPr>
            <a:cxnSpLocks/>
          </p:cNvCxnSpPr>
          <p:nvPr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B82FAD-D870-4603-AD13-A81E1BF404DA}"/>
              </a:ext>
            </a:extLst>
          </p:cNvPr>
          <p:cNvSpPr txBox="1"/>
          <p:nvPr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1AA33-B6EC-4360-84C1-7F601A5C35DD}"/>
              </a:ext>
            </a:extLst>
          </p:cNvPr>
          <p:cNvSpPr/>
          <p:nvPr/>
        </p:nvSpPr>
        <p:spPr>
          <a:xfrm>
            <a:off x="49735" y="85017"/>
            <a:ext cx="286816" cy="5275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5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9595875-B7CA-E802-7673-E4C754BFCE5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t="36534" b="36534"/>
          <a:stretch/>
        </p:blipFill>
        <p:spPr>
          <a:xfrm>
            <a:off x="292103" y="226448"/>
            <a:ext cx="2154756" cy="580339"/>
          </a:xfrm>
          <a:prstGeom prst="rect">
            <a:avLst/>
          </a:prstGeom>
        </p:spPr>
      </p:pic>
      <p:pic>
        <p:nvPicPr>
          <p:cNvPr id="4" name="Picture 3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D1F40E90-F0FB-F043-3429-E227B979F2C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854" y="313765"/>
            <a:ext cx="1868727" cy="40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2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lang="en-US" sz="3200" b="0" i="0" kern="0" spc="-7" baseline="0" dirty="0">
          <a:solidFill>
            <a:srgbClr val="F4F3F9"/>
          </a:solidFill>
          <a:latin typeface="Calibri"/>
          <a:ea typeface="+mj-ea"/>
          <a:cs typeface="Calibri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2133" kern="1200" spc="3" dirty="0" smtClean="0">
          <a:solidFill>
            <a:srgbClr val="4E84C4"/>
          </a:solidFill>
          <a:latin typeface="Calibri"/>
          <a:ea typeface="+mn-ea"/>
          <a:cs typeface="Calibri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bg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72">
          <p15:clr>
            <a:srgbClr val="F26B43"/>
          </p15:clr>
        </p15:guide>
        <p15:guide id="2" orient="horz" pos="2852">
          <p15:clr>
            <a:srgbClr val="F26B43"/>
          </p15:clr>
        </p15:guide>
        <p15:guide id="3" orient="horz" pos="360">
          <p15:clr>
            <a:srgbClr val="F26B43"/>
          </p15:clr>
        </p15:guide>
        <p15:guide id="4" orient="horz" pos="846">
          <p15:clr>
            <a:srgbClr val="F26B43"/>
          </p15:clr>
        </p15:guide>
        <p15:guide id="5" pos="180">
          <p15:clr>
            <a:srgbClr val="F26B43"/>
          </p15:clr>
        </p15:guide>
        <p15:guide id="6" pos="558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668164AE-F168-4FCE-AA1F-1E4E8F1F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99" y="1701803"/>
            <a:ext cx="5390651" cy="508687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37FA0A2-4E48-428C-81A4-88A7A7B8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999" y="2849126"/>
            <a:ext cx="5390651" cy="3455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4792" lvl="0" indent="-304792">
              <a:buClr>
                <a:srgbClr val="808285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A4006B-35B5-4917-8DF4-E3AC5FD8F234}"/>
              </a:ext>
            </a:extLst>
          </p:cNvPr>
          <p:cNvSpPr/>
          <p:nvPr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FC735E-CC28-4305-8172-FA3E342C4919}"/>
              </a:ext>
            </a:extLst>
          </p:cNvPr>
          <p:cNvCxnSpPr>
            <a:cxnSpLocks/>
          </p:cNvCxnSpPr>
          <p:nvPr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6E633C-CDA1-4590-8A4C-EC1DEA930983}"/>
              </a:ext>
            </a:extLst>
          </p:cNvPr>
          <p:cNvSpPr txBox="1"/>
          <p:nvPr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DE660D-A715-4BFA-88E2-2E56B38B4814}"/>
              </a:ext>
            </a:extLst>
          </p:cNvPr>
          <p:cNvSpPr/>
          <p:nvPr/>
        </p:nvSpPr>
        <p:spPr>
          <a:xfrm>
            <a:off x="49735" y="85017"/>
            <a:ext cx="286816" cy="527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5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6D7662B-6688-CAC7-D14E-03F1D905771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91999" y="6432712"/>
            <a:ext cx="1467371" cy="192969"/>
          </a:xfrm>
          <a:prstGeom prst="rect">
            <a:avLst/>
          </a:prstGeom>
        </p:spPr>
      </p:pic>
      <p:pic>
        <p:nvPicPr>
          <p:cNvPr id="6" name="Picture 5" descr="A close-up of a sign&#10;&#10;Description automatically generated">
            <a:extLst>
              <a:ext uri="{FF2B5EF4-FFF2-40B4-BE49-F238E27FC236}">
                <a16:creationId xmlns:a16="http://schemas.microsoft.com/office/drawing/2014/main" id="{FC2F10CA-84F2-4431-2E92-490D4D41C07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0" y="246144"/>
            <a:ext cx="2255177" cy="538512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91973F3-1696-D04A-5418-E207110C44BA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438" y="134228"/>
            <a:ext cx="2710125" cy="79810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4B9E7-4D23-2A29-7133-39AFDEAD3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08699" y="6590128"/>
            <a:ext cx="2501900" cy="169560"/>
          </a:xfrm>
          <a:prstGeom prst="rect">
            <a:avLst/>
          </a:prstGeom>
        </p:spPr>
        <p:txBody>
          <a:bodyPr/>
          <a:lstStyle/>
          <a:p>
            <a:r>
              <a:rPr lang="es-EC" dirty="0"/>
              <a:t>TCS-BP </a:t>
            </a:r>
            <a:r>
              <a:rPr lang="es-EC" dirty="0" err="1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lang="en-US" sz="3200" b="0" i="0" kern="0" spc="-7" baseline="0" dirty="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2133" kern="1200" spc="3" dirty="0" smtClean="0">
          <a:solidFill>
            <a:srgbClr val="4E84C4"/>
          </a:solidFill>
          <a:latin typeface="Calibri"/>
          <a:ea typeface="+mn-ea"/>
          <a:cs typeface="Calibri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bg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72">
          <p15:clr>
            <a:srgbClr val="F26B43"/>
          </p15:clr>
        </p15:guide>
        <p15:guide id="2" orient="horz" pos="2852">
          <p15:clr>
            <a:srgbClr val="F26B43"/>
          </p15:clr>
        </p15:guide>
        <p15:guide id="3" orient="horz" pos="360">
          <p15:clr>
            <a:srgbClr val="F26B43"/>
          </p15:clr>
        </p15:guide>
        <p15:guide id="4" orient="horz" pos="846">
          <p15:clr>
            <a:srgbClr val="F26B43"/>
          </p15:clr>
        </p15:guide>
        <p15:guide id="5" pos="180">
          <p15:clr>
            <a:srgbClr val="F26B43"/>
          </p15:clr>
        </p15:guide>
        <p15:guide id="6" pos="5580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FDCA02-8EB4-47A9-A509-2F2B8731F4E5}"/>
              </a:ext>
            </a:extLst>
          </p:cNvPr>
          <p:cNvSpPr/>
          <p:nvPr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CA6F19-D3DF-4413-AE2E-B9826B478333}"/>
              </a:ext>
            </a:extLst>
          </p:cNvPr>
          <p:cNvCxnSpPr>
            <a:cxnSpLocks/>
          </p:cNvCxnSpPr>
          <p:nvPr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A1FE8A-07CC-43DC-98A3-0C47E8ED4E06}"/>
              </a:ext>
            </a:extLst>
          </p:cNvPr>
          <p:cNvSpPr txBox="1"/>
          <p:nvPr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9FF134-DE23-4F75-9D1F-AEB44451BFD7}"/>
              </a:ext>
            </a:extLst>
          </p:cNvPr>
          <p:cNvSpPr/>
          <p:nvPr/>
        </p:nvSpPr>
        <p:spPr>
          <a:xfrm>
            <a:off x="49735" y="85017"/>
            <a:ext cx="286816" cy="5275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5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0DA33-8F02-4626-82E1-BCDA6726A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2744681"/>
            <a:ext cx="3533967" cy="1366208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7701" lvl="0">
              <a:lnSpc>
                <a:spcPct val="100000"/>
              </a:lnSpc>
              <a:spcBef>
                <a:spcPts val="57"/>
              </a:spcBef>
            </a:pPr>
            <a:r>
              <a:rPr lang="es-ES" smtClean="0"/>
              <a:t>Haga clic para modificar el estilo de título del patrón</a:t>
            </a:r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EFAEF59-6E36-48A5-9AF1-73FF67090C2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85157" y="6432712"/>
            <a:ext cx="1467371" cy="19296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FF8247D-B7BC-4EDA-0946-043C919EAB4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t="36534" b="36534"/>
          <a:stretch/>
        </p:blipFill>
        <p:spPr>
          <a:xfrm>
            <a:off x="292103" y="226448"/>
            <a:ext cx="2154756" cy="580339"/>
          </a:xfrm>
          <a:prstGeom prst="rect">
            <a:avLst/>
          </a:prstGeom>
        </p:spPr>
      </p:pic>
      <p:pic>
        <p:nvPicPr>
          <p:cNvPr id="4" name="Picture 3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D97689D9-BEC5-C94A-4A5A-9BAA0377939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483" y="236567"/>
            <a:ext cx="1868727" cy="40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4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sldNum="0" hdr="0" dt="0"/>
  <p:txStyles>
    <p:titleStyle>
      <a:lvl1pPr algn="l" defTabSz="1219110" rtl="0" eaLnBrk="1" latinLnBrk="0" hangingPunct="1">
        <a:lnSpc>
          <a:spcPct val="90000"/>
        </a:lnSpc>
        <a:spcBef>
          <a:spcPct val="0"/>
        </a:spcBef>
        <a:buNone/>
        <a:defRPr lang="en-US" sz="2933" b="0" kern="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4776" indent="-304776" algn="l" defTabSz="1219110" rtl="0" eaLnBrk="1" latinLnBrk="0" hangingPunct="1">
        <a:lnSpc>
          <a:spcPct val="90000"/>
        </a:lnSpc>
        <a:spcBef>
          <a:spcPts val="1333"/>
        </a:spcBef>
        <a:buClr>
          <a:srgbClr val="E41165"/>
        </a:buClr>
        <a:buFont typeface="Arial" panose="020B0604020202020204" pitchFamily="34" charset="0"/>
        <a:buChar char="•"/>
        <a:defRPr lang="en-US" sz="1600" kern="1200" smtClean="0">
          <a:solidFill>
            <a:schemeClr val="bg1"/>
          </a:solidFill>
          <a:latin typeface="+mn-lt"/>
          <a:ea typeface="+mn-ea"/>
          <a:cs typeface="+mn-cs"/>
        </a:defRPr>
      </a:lvl1pPr>
      <a:lvl2pPr marL="914332" indent="-304776" algn="l" defTabSz="1219110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1523887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2133440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4pPr>
      <a:lvl5pPr marL="2742994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n-US" sz="16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335254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orient="horz" pos="64">
          <p15:clr>
            <a:srgbClr val="F26B43"/>
          </p15:clr>
        </p15:guide>
        <p15:guide id="4" orient="horz" pos="360">
          <p15:clr>
            <a:srgbClr val="F26B43"/>
          </p15:clr>
        </p15:guide>
        <p15:guide id="5" orient="horz" pos="529">
          <p15:clr>
            <a:srgbClr val="F26B43"/>
          </p15:clr>
        </p15:guide>
        <p15:guide id="6" orient="horz" pos="2957">
          <p15:clr>
            <a:srgbClr val="F26B43"/>
          </p15:clr>
        </p15:guide>
        <p15:guide id="8" pos="5585">
          <p15:clr>
            <a:srgbClr val="F26B43"/>
          </p15:clr>
        </p15:guide>
        <p15:guide id="9" pos="180">
          <p15:clr>
            <a:srgbClr val="F26B43"/>
          </p15:clr>
        </p15:guide>
        <p15:guide id="10" orient="horz" pos="3168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668164AE-F168-4FCE-AA1F-1E4E8F1F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2744681"/>
            <a:ext cx="3533967" cy="1366208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7701" lvl="0">
              <a:spcBef>
                <a:spcPts val="57"/>
              </a:spcBef>
            </a:pPr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6590AA-3667-48B3-87ED-C4A09CDFE164}"/>
              </a:ext>
            </a:extLst>
          </p:cNvPr>
          <p:cNvSpPr/>
          <p:nvPr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7E1BD5-6100-419D-B8F9-30E03A565220}"/>
              </a:ext>
            </a:extLst>
          </p:cNvPr>
          <p:cNvCxnSpPr>
            <a:cxnSpLocks/>
          </p:cNvCxnSpPr>
          <p:nvPr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2A870BF-381A-4DEA-A865-45FBF81D3955}"/>
              </a:ext>
            </a:extLst>
          </p:cNvPr>
          <p:cNvSpPr txBox="1"/>
          <p:nvPr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F7C01B-D556-417D-9E3D-AB40942B56A1}"/>
              </a:ext>
            </a:extLst>
          </p:cNvPr>
          <p:cNvSpPr/>
          <p:nvPr/>
        </p:nvSpPr>
        <p:spPr>
          <a:xfrm>
            <a:off x="49735" y="85017"/>
            <a:ext cx="286816" cy="527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5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17305E2-6FBB-8A25-5385-E618C2F7949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70416" y="6432712"/>
            <a:ext cx="1467371" cy="192969"/>
          </a:xfrm>
          <a:prstGeom prst="rect">
            <a:avLst/>
          </a:prstGeom>
        </p:spPr>
      </p:pic>
      <p:pic>
        <p:nvPicPr>
          <p:cNvPr id="8" name="Picture 7" descr="A close-up of a sign&#10;&#10;Description automatically generated">
            <a:extLst>
              <a:ext uri="{FF2B5EF4-FFF2-40B4-BE49-F238E27FC236}">
                <a16:creationId xmlns:a16="http://schemas.microsoft.com/office/drawing/2014/main" id="{A6772C0E-BE2D-07DD-5347-59C598B351B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17" y="246144"/>
            <a:ext cx="2255177" cy="538512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9FC1BE2-AF7F-F403-6CE2-21C4823E2FC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438" y="134228"/>
            <a:ext cx="2710125" cy="798101"/>
          </a:xfrm>
          <a:prstGeom prst="rect">
            <a:avLst/>
          </a:prstGeom>
        </p:spPr>
      </p:pic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471F2FB8-8C3A-365C-F84F-B623D7DA8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08699" y="6590128"/>
            <a:ext cx="2501900" cy="169560"/>
          </a:xfrm>
          <a:prstGeom prst="rect">
            <a:avLst/>
          </a:prstGeom>
        </p:spPr>
        <p:txBody>
          <a:bodyPr/>
          <a:lstStyle/>
          <a:p>
            <a:r>
              <a:rPr lang="es-EC" dirty="0"/>
              <a:t>TCS-BP </a:t>
            </a:r>
            <a:r>
              <a:rPr lang="es-EC" dirty="0" err="1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7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lang="en-US" sz="2933" b="0" i="0" kern="0" spc="-7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2133" kern="1200" spc="3" dirty="0" smtClean="0">
          <a:solidFill>
            <a:srgbClr val="E41165"/>
          </a:solidFill>
          <a:latin typeface="Calibri"/>
          <a:ea typeface="+mn-ea"/>
          <a:cs typeface="Calibri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bg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72">
          <p15:clr>
            <a:srgbClr val="F26B43"/>
          </p15:clr>
        </p15:guide>
        <p15:guide id="2" orient="horz" pos="2852">
          <p15:clr>
            <a:srgbClr val="F26B43"/>
          </p15:clr>
        </p15:guide>
        <p15:guide id="3" orient="horz" pos="360">
          <p15:clr>
            <a:srgbClr val="F26B43"/>
          </p15:clr>
        </p15:guide>
        <p15:guide id="4" orient="horz" pos="1620">
          <p15:clr>
            <a:srgbClr val="F26B43"/>
          </p15:clr>
        </p15:guide>
        <p15:guide id="5" pos="180">
          <p15:clr>
            <a:srgbClr val="F26B43"/>
          </p15:clr>
        </p15:guide>
        <p15:guide id="6" pos="55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2.jpeg"/><Relationship Id="rId4" Type="http://schemas.openxmlformats.org/officeDocument/2006/relationships/image" Target="../media/image6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fresco.me/course/1571" TargetMode="External"/><Relationship Id="rId2" Type="http://schemas.openxmlformats.org/officeDocument/2006/relationships/hyperlink" Target="https://github.com/PelaezFrancisco/Presentacion_Java.git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E9BD-2697-7582-E095-F3BFDC1DF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Essentials</a:t>
            </a:r>
            <a:br>
              <a:rPr lang="en-US" dirty="0"/>
            </a:br>
            <a:r>
              <a:rPr lang="en-US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3CEDE-54E4-2536-DD48-4389F46635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Juan Francisco </a:t>
            </a:r>
            <a:r>
              <a:rPr lang="en-US" dirty="0" err="1" smtClean="0"/>
              <a:t>Peláez</a:t>
            </a:r>
            <a:r>
              <a:rPr lang="en-US" dirty="0" smtClean="0"/>
              <a:t> Becerra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5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A86FF-7383-A03E-EE7D-BE7EF16CC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E4FE-ECEB-C161-F6C1-B38BC4EA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z="3200" dirty="0"/>
              <a:t>Abstracción</a:t>
            </a:r>
            <a:endParaRPr lang="es-EC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7BF305-DE87-3501-E456-EA379C4B6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9732" y="1861334"/>
            <a:ext cx="512998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La abstracción es el principio de OOP que se centra en mostrar solo los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detalles esenciales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de un objeto, ocultando su implementación interna. Este enfoque ayuda a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simplificar el diseño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y la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funcionalidad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de un sistema al reducir la complejidad innecesaria.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A51EF-5E44-AF4B-32D3-E9234B0F3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047" y="3033594"/>
            <a:ext cx="4020885" cy="3666101"/>
          </a:xfrm>
          <a:prstGeom prst="rect">
            <a:avLst/>
          </a:prstGeom>
        </p:spPr>
      </p:pic>
      <p:pic>
        <p:nvPicPr>
          <p:cNvPr id="11266" name="Picture 2" descr="Abstraction in OOPs By Logicmojo">
            <a:extLst>
              <a:ext uri="{FF2B5EF4-FFF2-40B4-BE49-F238E27FC236}">
                <a16:creationId xmlns:a16="http://schemas.microsoft.com/office/drawing/2014/main" id="{9FABC28B-73D6-6D11-7327-32EECE6E6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587" y="158305"/>
            <a:ext cx="4817806" cy="271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20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097D-99DC-AEBC-77C5-E68BBF3D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z="3200" dirty="0"/>
              <a:t>Encapsulación</a:t>
            </a:r>
            <a:endParaRPr lang="es-EC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86B9F2-5A68-2A9D-F5A9-063C8FC798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6599" y="1401904"/>
            <a:ext cx="512998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 err="1">
                <a:cs typeface="Arial" panose="020B0604020202020204" pitchFamily="34" charset="0"/>
              </a:rPr>
              <a:t>Declarar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los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atributos</a:t>
            </a:r>
            <a:r>
              <a:rPr lang="en-US" altLang="en-US" sz="2400" dirty="0">
                <a:cs typeface="Arial" panose="020B0604020202020204" pitchFamily="34" charset="0"/>
              </a:rPr>
              <a:t> de </a:t>
            </a:r>
            <a:r>
              <a:rPr lang="en-US" altLang="en-US" sz="2400" dirty="0" err="1">
                <a:cs typeface="Arial" panose="020B0604020202020204" pitchFamily="34" charset="0"/>
              </a:rPr>
              <a:t>una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clase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como</a:t>
            </a:r>
            <a:r>
              <a:rPr lang="en-US" altLang="en-US" sz="2400" dirty="0">
                <a:cs typeface="Arial" panose="020B0604020202020204" pitchFamily="34" charset="0"/>
              </a:rPr>
              <a:t> privados (</a:t>
            </a:r>
            <a:r>
              <a:rPr lang="en-US" altLang="en-US" sz="2400" i="1" dirty="0">
                <a:cs typeface="Arial" panose="020B0604020202020204" pitchFamily="34" charset="0"/>
              </a:rPr>
              <a:t>private</a:t>
            </a:r>
            <a:r>
              <a:rPr lang="en-US" altLang="en-US" sz="2400" dirty="0">
                <a:cs typeface="Arial" panose="020B0604020202020204" pitchFamily="34" charset="0"/>
              </a:rPr>
              <a:t>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>
                <a:cs typeface="Arial" panose="020B0604020202020204" pitchFamily="34" charset="0"/>
              </a:rPr>
              <a:t>Esto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evita</a:t>
            </a:r>
            <a:r>
              <a:rPr lang="en-US" altLang="en-US" sz="2400" dirty="0">
                <a:cs typeface="Arial" panose="020B0604020202020204" pitchFamily="34" charset="0"/>
              </a:rPr>
              <a:t> que </a:t>
            </a:r>
            <a:r>
              <a:rPr lang="en-US" altLang="en-US" sz="2400" dirty="0" err="1">
                <a:cs typeface="Arial" panose="020B0604020202020204" pitchFamily="34" charset="0"/>
              </a:rPr>
              <a:t>los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atributos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sean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accesibles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directamente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desde</a:t>
            </a:r>
            <a:r>
              <a:rPr lang="en-US" altLang="en-US" sz="2400" dirty="0">
                <a:cs typeface="Arial" panose="020B0604020202020204" pitchFamily="34" charset="0"/>
              </a:rPr>
              <a:t> fuera de la </a:t>
            </a:r>
            <a:r>
              <a:rPr lang="en-US" altLang="en-US" sz="2400" dirty="0" err="1">
                <a:cs typeface="Arial" panose="020B0604020202020204" pitchFamily="34" charset="0"/>
              </a:rPr>
              <a:t>clase</a:t>
            </a:r>
            <a:r>
              <a:rPr lang="en-US" altLang="en-US" sz="2400" dirty="0"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 err="1">
                <a:cs typeface="Arial" panose="020B0604020202020204" pitchFamily="34" charset="0"/>
              </a:rPr>
              <a:t>Proveer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métodos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públicos</a:t>
            </a:r>
            <a:r>
              <a:rPr lang="en-US" altLang="en-US" sz="2400" dirty="0">
                <a:cs typeface="Arial" panose="020B0604020202020204" pitchFamily="34" charset="0"/>
              </a:rPr>
              <a:t> (</a:t>
            </a:r>
            <a:r>
              <a:rPr lang="en-US" altLang="en-US" sz="2400" i="1" dirty="0">
                <a:cs typeface="Arial" panose="020B0604020202020204" pitchFamily="34" charset="0"/>
              </a:rPr>
              <a:t>public</a:t>
            </a:r>
            <a:r>
              <a:rPr lang="en-US" altLang="en-US" sz="2400" dirty="0">
                <a:cs typeface="Arial" panose="020B0604020202020204" pitchFamily="34" charset="0"/>
              </a:rPr>
              <a:t>) para acceder y </a:t>
            </a:r>
            <a:r>
              <a:rPr lang="en-US" altLang="en-US" sz="2400" dirty="0" err="1">
                <a:cs typeface="Arial" panose="020B0604020202020204" pitchFamily="34" charset="0"/>
              </a:rPr>
              <a:t>modificar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los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atributos</a:t>
            </a:r>
            <a:endParaRPr lang="en-US" altLang="en-US" sz="2400" dirty="0"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cs typeface="Arial" panose="020B0604020202020204" pitchFamily="34" charset="0"/>
              </a:rPr>
              <a:t>Los </a:t>
            </a:r>
            <a:r>
              <a:rPr lang="en-US" altLang="en-US" sz="2400" dirty="0" err="1">
                <a:cs typeface="Arial" panose="020B0604020202020204" pitchFamily="34" charset="0"/>
              </a:rPr>
              <a:t>métodos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i="1" dirty="0">
                <a:cs typeface="Arial" panose="020B0604020202020204" pitchFamily="34" charset="0"/>
              </a:rPr>
              <a:t>getters</a:t>
            </a:r>
            <a:r>
              <a:rPr lang="en-US" altLang="en-US" sz="2400" dirty="0">
                <a:cs typeface="Arial" panose="020B0604020202020204" pitchFamily="34" charset="0"/>
              </a:rPr>
              <a:t> se </a:t>
            </a:r>
            <a:r>
              <a:rPr lang="en-US" altLang="en-US" sz="2400" dirty="0" err="1">
                <a:cs typeface="Arial" panose="020B0604020202020204" pitchFamily="34" charset="0"/>
              </a:rPr>
              <a:t>usan</a:t>
            </a:r>
            <a:r>
              <a:rPr lang="en-US" altLang="en-US" sz="2400" dirty="0">
                <a:cs typeface="Arial" panose="020B0604020202020204" pitchFamily="34" charset="0"/>
              </a:rPr>
              <a:t> para </a:t>
            </a:r>
            <a:r>
              <a:rPr lang="en-US" altLang="en-US" sz="2400" dirty="0" err="1">
                <a:cs typeface="Arial" panose="020B0604020202020204" pitchFamily="34" charset="0"/>
              </a:rPr>
              <a:t>obtener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el</a:t>
            </a:r>
            <a:r>
              <a:rPr lang="en-US" altLang="en-US" sz="2400" dirty="0">
                <a:cs typeface="Arial" panose="020B0604020202020204" pitchFamily="34" charset="0"/>
              </a:rPr>
              <a:t> valor de un </a:t>
            </a:r>
            <a:r>
              <a:rPr lang="en-US" altLang="en-US" sz="2400" dirty="0" err="1">
                <a:cs typeface="Arial" panose="020B0604020202020204" pitchFamily="34" charset="0"/>
              </a:rPr>
              <a:t>atributo</a:t>
            </a:r>
            <a:r>
              <a:rPr lang="en-US" altLang="en-US" sz="2400" dirty="0"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cs typeface="Arial" panose="020B0604020202020204" pitchFamily="34" charset="0"/>
              </a:rPr>
              <a:t>Los </a:t>
            </a:r>
            <a:r>
              <a:rPr lang="en-US" altLang="en-US" sz="2400" dirty="0" err="1">
                <a:cs typeface="Arial" panose="020B0604020202020204" pitchFamily="34" charset="0"/>
              </a:rPr>
              <a:t>métodos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i="1" dirty="0">
                <a:cs typeface="Arial" panose="020B0604020202020204" pitchFamily="34" charset="0"/>
              </a:rPr>
              <a:t>setters</a:t>
            </a:r>
            <a:r>
              <a:rPr lang="en-US" altLang="en-US" sz="2400" dirty="0">
                <a:cs typeface="Arial" panose="020B0604020202020204" pitchFamily="34" charset="0"/>
              </a:rPr>
              <a:t> se </a:t>
            </a:r>
            <a:r>
              <a:rPr lang="en-US" altLang="en-US" sz="2400" dirty="0" err="1">
                <a:cs typeface="Arial" panose="020B0604020202020204" pitchFamily="34" charset="0"/>
              </a:rPr>
              <a:t>usan</a:t>
            </a:r>
            <a:r>
              <a:rPr lang="en-US" altLang="en-US" sz="2400" dirty="0">
                <a:cs typeface="Arial" panose="020B0604020202020204" pitchFamily="34" charset="0"/>
              </a:rPr>
              <a:t> para </a:t>
            </a:r>
            <a:r>
              <a:rPr lang="en-US" altLang="en-US" sz="2400" dirty="0" err="1">
                <a:cs typeface="Arial" panose="020B0604020202020204" pitchFamily="34" charset="0"/>
              </a:rPr>
              <a:t>establecer</a:t>
            </a:r>
            <a:r>
              <a:rPr lang="en-US" altLang="en-US" sz="2400" dirty="0">
                <a:cs typeface="Arial" panose="020B0604020202020204" pitchFamily="34" charset="0"/>
              </a:rPr>
              <a:t> o </a:t>
            </a:r>
            <a:r>
              <a:rPr lang="en-US" altLang="en-US" sz="2400" dirty="0" err="1">
                <a:cs typeface="Arial" panose="020B0604020202020204" pitchFamily="34" charset="0"/>
              </a:rPr>
              <a:t>actualizar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el</a:t>
            </a:r>
            <a:r>
              <a:rPr lang="en-US" altLang="en-US" sz="2400" dirty="0">
                <a:cs typeface="Arial" panose="020B0604020202020204" pitchFamily="34" charset="0"/>
              </a:rPr>
              <a:t> valor de un </a:t>
            </a:r>
            <a:r>
              <a:rPr lang="en-US" altLang="en-US" sz="2400" dirty="0" err="1">
                <a:cs typeface="Arial" panose="020B0604020202020204" pitchFamily="34" charset="0"/>
              </a:rPr>
              <a:t>atributo</a:t>
            </a:r>
            <a:r>
              <a:rPr lang="en-US" altLang="en-US" sz="2400" dirty="0"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E68774-F951-B58F-BFE6-C013549C8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144" y="2015067"/>
            <a:ext cx="4077937" cy="4188151"/>
          </a:xfrm>
          <a:prstGeom prst="rect">
            <a:avLst/>
          </a:prstGeom>
        </p:spPr>
      </p:pic>
      <p:pic>
        <p:nvPicPr>
          <p:cNvPr id="1026" name="Picture 2" descr="Encapsulamiento (informática) - Wikipedia, la enciclopedia lib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786" y="347904"/>
            <a:ext cx="5699700" cy="333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53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3E613-D7D5-D067-0687-AF8C47196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2B23-F8B3-2B83-D3C2-BADE740C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Herencia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026F-B7F1-8000-65BE-AD4EE0CB4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3439" cy="4351338"/>
          </a:xfrm>
        </p:spPr>
        <p:txBody>
          <a:bodyPr>
            <a:normAutofit/>
          </a:bodyPr>
          <a:lstStyle/>
          <a:p>
            <a:r>
              <a:rPr lang="es-ES" sz="2400" dirty="0"/>
              <a:t>La herencia es un principio de OOP que permite que una clase (</a:t>
            </a:r>
            <a:r>
              <a:rPr lang="es-ES" sz="2400" i="1" dirty="0"/>
              <a:t>subclase</a:t>
            </a:r>
            <a:r>
              <a:rPr lang="es-ES" sz="2400" dirty="0"/>
              <a:t>) adquiera las propiedades y métodos de otra clase (superclase). Esto fomenta la </a:t>
            </a:r>
            <a:r>
              <a:rPr lang="es-ES" sz="2400" b="1" dirty="0"/>
              <a:t>reutilización</a:t>
            </a:r>
            <a:r>
              <a:rPr lang="es-ES" sz="2400" dirty="0"/>
              <a:t> de código y la creación de </a:t>
            </a:r>
            <a:r>
              <a:rPr lang="es-ES" sz="2400" b="1" dirty="0"/>
              <a:t>jerarquías</a:t>
            </a:r>
            <a:r>
              <a:rPr lang="es-ES" sz="2400" dirty="0"/>
              <a:t> de clases.</a:t>
            </a:r>
            <a:endParaRPr lang="es-EC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CA21F-47C2-7EA8-688F-6B6EE3FB5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568" y="3095625"/>
            <a:ext cx="4541914" cy="3566469"/>
          </a:xfrm>
          <a:prstGeom prst="rect">
            <a:avLst/>
          </a:prstGeom>
        </p:spPr>
      </p:pic>
      <p:pic>
        <p:nvPicPr>
          <p:cNvPr id="7" name="Picture 3" descr="What is Object Oriented Programming? — DANA MUISE - Technical Artist">
            <a:extLst>
              <a:ext uri="{FF2B5EF4-FFF2-40B4-BE49-F238E27FC236}">
                <a16:creationId xmlns:a16="http://schemas.microsoft.com/office/drawing/2014/main" id="{A2F37972-2F78-9C26-003E-E95B483752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" r="5865"/>
          <a:stretch/>
        </p:blipFill>
        <p:spPr bwMode="auto">
          <a:xfrm>
            <a:off x="6519081" y="285750"/>
            <a:ext cx="5299587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33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5812-D9B5-D862-15AE-546B5EE4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Polimorfismo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49DAA-B614-5E11-6695-13B853DC1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933" y="1724025"/>
            <a:ext cx="5513439" cy="4351338"/>
          </a:xfrm>
        </p:spPr>
        <p:txBody>
          <a:bodyPr>
            <a:normAutofit/>
          </a:bodyPr>
          <a:lstStyle/>
          <a:p>
            <a:r>
              <a:rPr lang="es-ES" sz="2400" dirty="0"/>
              <a:t>El polimorfismo se refiere a la capacidad de un </a:t>
            </a:r>
            <a:r>
              <a:rPr lang="es-ES" sz="2400" b="1" dirty="0"/>
              <a:t>objeto</a:t>
            </a:r>
            <a:r>
              <a:rPr lang="es-ES" sz="2400" dirty="0"/>
              <a:t> de </a:t>
            </a:r>
            <a:r>
              <a:rPr lang="es-ES" sz="2400" b="1" dirty="0"/>
              <a:t>comportarse de diferentes formas</a:t>
            </a:r>
            <a:r>
              <a:rPr lang="es-ES" sz="2400" dirty="0"/>
              <a:t>, según el contexto en el que se utilice. Este concepto permite que el mismo </a:t>
            </a:r>
            <a:r>
              <a:rPr lang="es-ES" sz="2400" b="1" dirty="0"/>
              <a:t>método</a:t>
            </a:r>
            <a:r>
              <a:rPr lang="es-ES" sz="2400" dirty="0"/>
              <a:t> o comportamiento pueda </a:t>
            </a:r>
            <a:r>
              <a:rPr lang="es-ES" sz="2400" b="1" dirty="0"/>
              <a:t>ejecutarse de distintas maneras</a:t>
            </a:r>
            <a:r>
              <a:rPr lang="es-ES" sz="2400" dirty="0"/>
              <a:t> dependiendo del objeto que lo invoque.</a:t>
            </a:r>
            <a:endParaRPr lang="es-EC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34948C-4E74-9F85-5C2E-CC240A142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772" y="2784891"/>
            <a:ext cx="4599841" cy="3993602"/>
          </a:xfrm>
          <a:prstGeom prst="rect">
            <a:avLst/>
          </a:prstGeom>
        </p:spPr>
      </p:pic>
      <p:pic>
        <p:nvPicPr>
          <p:cNvPr id="12290" name="Picture 2" descr="Principles of Object-Oriented Programming in Java">
            <a:extLst>
              <a:ext uri="{FF2B5EF4-FFF2-40B4-BE49-F238E27FC236}">
                <a16:creationId xmlns:a16="http://schemas.microsoft.com/office/drawing/2014/main" id="{68CF0025-90DF-E6BE-1FAB-9F2ADC390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936" y="608057"/>
            <a:ext cx="3333545" cy="282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72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0996C48D-157F-7138-7F07-39C7CF1D2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Rectangle 845">
            <a:extLst>
              <a:ext uri="{FF2B5EF4-FFF2-40B4-BE49-F238E27FC236}">
                <a16:creationId xmlns:a16="http://schemas.microsoft.com/office/drawing/2014/main" id="{0A2F408E-3EA1-6AA6-B4E7-294D7465017C}"/>
              </a:ext>
            </a:extLst>
          </p:cNvPr>
          <p:cNvSpPr/>
          <p:nvPr/>
        </p:nvSpPr>
        <p:spPr>
          <a:xfrm>
            <a:off x="-1060396" y="-486383"/>
            <a:ext cx="13990145" cy="8035047"/>
          </a:xfrm>
          <a:prstGeom prst="rect">
            <a:avLst/>
          </a:prstGeom>
          <a:noFill/>
          <a:ln>
            <a:solidFill>
              <a:srgbClr val="1C3451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Title 6">
            <a:extLst>
              <a:ext uri="{FF2B5EF4-FFF2-40B4-BE49-F238E27FC236}">
                <a16:creationId xmlns:a16="http://schemas.microsoft.com/office/drawing/2014/main" id="{E58D0322-BF4C-7BE2-A51C-2C44B0027130}"/>
              </a:ext>
            </a:extLst>
          </p:cNvPr>
          <p:cNvSpPr txBox="1">
            <a:spLocks/>
          </p:cNvSpPr>
          <p:nvPr/>
        </p:nvSpPr>
        <p:spPr>
          <a:xfrm>
            <a:off x="5205248" y="3106446"/>
            <a:ext cx="4258241" cy="75490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>
            <a:lvl1pPr eaLnBrk="1" hangingPunct="1">
              <a:defRPr lang="en-US" sz="2400" b="0" i="0" kern="0" spc="-5" baseline="0" dirty="0">
                <a:solidFill>
                  <a:srgbClr val="F4F3F9"/>
                </a:solidFill>
                <a:latin typeface="Calibri"/>
                <a:ea typeface="+mj-ea"/>
                <a:cs typeface="Calibri"/>
              </a:defRPr>
            </a:lvl1pPr>
          </a:lstStyle>
          <a:p>
            <a:pPr lvl="0" algn="ctr" defTabSz="1219170">
              <a:defRPr/>
            </a:pPr>
            <a:r>
              <a:rPr lang="es-EC" sz="4800" b="1" spc="-7" dirty="0" smtClean="0">
                <a:solidFill>
                  <a:schemeClr val="tx1"/>
                </a:solidFill>
                <a:latin typeface="Houschka Rounded Alt DemiBold" panose="020F0703000000020003" pitchFamily="34" charset="0"/>
              </a:rPr>
              <a:t>Paquetes</a:t>
            </a:r>
            <a:endParaRPr lang="es-EC" sz="4800" b="1" spc="-7" dirty="0">
              <a:solidFill>
                <a:schemeClr val="tx1"/>
              </a:solidFill>
              <a:latin typeface="Houschka Rounded Alt DemiBold" panose="020F0703000000020003" pitchFamily="34" charset="0"/>
            </a:endParaRPr>
          </a:p>
        </p:txBody>
      </p:sp>
      <p:sp>
        <p:nvSpPr>
          <p:cNvPr id="892" name="Title 6">
            <a:extLst>
              <a:ext uri="{FF2B5EF4-FFF2-40B4-BE49-F238E27FC236}">
                <a16:creationId xmlns:a16="http://schemas.microsoft.com/office/drawing/2014/main" id="{E6C59EC1-EDDA-4A89-78C9-E1EA84E1B829}"/>
              </a:ext>
            </a:extLst>
          </p:cNvPr>
          <p:cNvSpPr txBox="1">
            <a:spLocks/>
          </p:cNvSpPr>
          <p:nvPr/>
        </p:nvSpPr>
        <p:spPr>
          <a:xfrm>
            <a:off x="14461911" y="4419546"/>
            <a:ext cx="2049565" cy="67270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>
            <a:lvl1pPr eaLnBrk="1" hangingPunct="1">
              <a:defRPr lang="en-US" sz="2400" b="0" i="0" kern="0" spc="-5" baseline="0" dirty="0">
                <a:solidFill>
                  <a:srgbClr val="F4F3F9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133" b="1" i="0" u="none" strike="noStrike" kern="0" cap="none" spc="-7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ouschka Rounded Alt DemiBold" panose="020F0703000000020003" pitchFamily="34" charset="0"/>
              </a:rPr>
              <a:t>Alcance de la Solución</a:t>
            </a:r>
          </a:p>
        </p:txBody>
      </p:sp>
      <p:grpSp>
        <p:nvGrpSpPr>
          <p:cNvPr id="893" name="Google Shape;8156;p121">
            <a:extLst>
              <a:ext uri="{FF2B5EF4-FFF2-40B4-BE49-F238E27FC236}">
                <a16:creationId xmlns:a16="http://schemas.microsoft.com/office/drawing/2014/main" id="{A995027C-E8B3-6CE5-5B34-1A5E590033D2}"/>
              </a:ext>
            </a:extLst>
          </p:cNvPr>
          <p:cNvGrpSpPr/>
          <p:nvPr/>
        </p:nvGrpSpPr>
        <p:grpSpPr>
          <a:xfrm>
            <a:off x="14651529" y="2648736"/>
            <a:ext cx="1670331" cy="1670331"/>
            <a:chOff x="864537" y="1822859"/>
            <a:chExt cx="971309" cy="971307"/>
          </a:xfrm>
        </p:grpSpPr>
        <p:sp>
          <p:nvSpPr>
            <p:cNvPr id="894" name="Google Shape;8157;p121">
              <a:extLst>
                <a:ext uri="{FF2B5EF4-FFF2-40B4-BE49-F238E27FC236}">
                  <a16:creationId xmlns:a16="http://schemas.microsoft.com/office/drawing/2014/main" id="{D0C79735-6B2A-FDE9-983B-4824C79A0AD6}"/>
                </a:ext>
              </a:extLst>
            </p:cNvPr>
            <p:cNvSpPr/>
            <p:nvPr/>
          </p:nvSpPr>
          <p:spPr>
            <a:xfrm>
              <a:off x="932451" y="1890773"/>
              <a:ext cx="835480" cy="83547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158;p121">
              <a:extLst>
                <a:ext uri="{FF2B5EF4-FFF2-40B4-BE49-F238E27FC236}">
                  <a16:creationId xmlns:a16="http://schemas.microsoft.com/office/drawing/2014/main" id="{2E7AC5D6-167F-07C7-1181-6A03D8806194}"/>
                </a:ext>
              </a:extLst>
            </p:cNvPr>
            <p:cNvSpPr/>
            <p:nvPr/>
          </p:nvSpPr>
          <p:spPr>
            <a:xfrm>
              <a:off x="864537" y="1822859"/>
              <a:ext cx="971309" cy="971307"/>
            </a:xfrm>
            <a:prstGeom prst="ellipse">
              <a:avLst/>
            </a:prstGeom>
            <a:noFill/>
            <a:ln w="19050" cap="flat" cmpd="sng">
              <a:solidFill>
                <a:srgbClr val="54B948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6" name="CuadroTexto 77858">
            <a:extLst>
              <a:ext uri="{FF2B5EF4-FFF2-40B4-BE49-F238E27FC236}">
                <a16:creationId xmlns:a16="http://schemas.microsoft.com/office/drawing/2014/main" id="{A775D398-B84F-7821-B0BD-E96737DB4C99}"/>
              </a:ext>
            </a:extLst>
          </p:cNvPr>
          <p:cNvSpPr txBox="1"/>
          <p:nvPr/>
        </p:nvSpPr>
        <p:spPr>
          <a:xfrm>
            <a:off x="14633138" y="2213411"/>
            <a:ext cx="914400" cy="914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C" sz="2800" b="1" dirty="0">
                <a:solidFill>
                  <a:srgbClr val="54B94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es-EC" sz="3200" b="1" dirty="0">
              <a:solidFill>
                <a:srgbClr val="54B948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898" name="Group 897">
            <a:extLst>
              <a:ext uri="{FF2B5EF4-FFF2-40B4-BE49-F238E27FC236}">
                <a16:creationId xmlns:a16="http://schemas.microsoft.com/office/drawing/2014/main" id="{D42F0333-9C82-EB94-450B-F30B2CDE2A9C}"/>
              </a:ext>
            </a:extLst>
          </p:cNvPr>
          <p:cNvGrpSpPr/>
          <p:nvPr/>
        </p:nvGrpSpPr>
        <p:grpSpPr>
          <a:xfrm>
            <a:off x="17364899" y="2693398"/>
            <a:ext cx="1670329" cy="1670329"/>
            <a:chOff x="6489653" y="2583230"/>
            <a:chExt cx="1670329" cy="1670329"/>
          </a:xfrm>
        </p:grpSpPr>
        <p:grpSp>
          <p:nvGrpSpPr>
            <p:cNvPr id="899" name="Grupo 77854">
              <a:extLst>
                <a:ext uri="{FF2B5EF4-FFF2-40B4-BE49-F238E27FC236}">
                  <a16:creationId xmlns:a16="http://schemas.microsoft.com/office/drawing/2014/main" id="{4DA74E33-ECB2-C444-41F2-6E13B3BA5741}"/>
                </a:ext>
              </a:extLst>
            </p:cNvPr>
            <p:cNvGrpSpPr/>
            <p:nvPr/>
          </p:nvGrpSpPr>
          <p:grpSpPr>
            <a:xfrm>
              <a:off x="6489653" y="2583230"/>
              <a:ext cx="1670329" cy="1670329"/>
              <a:chOff x="10395916" y="3753865"/>
              <a:chExt cx="900000" cy="900000"/>
            </a:xfrm>
          </p:grpSpPr>
          <p:sp>
            <p:nvSpPr>
              <p:cNvPr id="901" name="Google Shape;8177;p121">
                <a:extLst>
                  <a:ext uri="{FF2B5EF4-FFF2-40B4-BE49-F238E27FC236}">
                    <a16:creationId xmlns:a16="http://schemas.microsoft.com/office/drawing/2014/main" id="{97C9C0DF-3503-AEE7-3FC9-A8B359C1151E}"/>
                  </a:ext>
                </a:extLst>
              </p:cNvPr>
              <p:cNvSpPr/>
              <p:nvPr/>
            </p:nvSpPr>
            <p:spPr>
              <a:xfrm>
                <a:off x="10458844" y="3816793"/>
                <a:ext cx="774143" cy="774143"/>
              </a:xfrm>
              <a:prstGeom prst="ellipse">
                <a:avLst/>
              </a:prstGeom>
              <a:solidFill>
                <a:srgbClr val="EF41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8178;p121">
                <a:extLst>
                  <a:ext uri="{FF2B5EF4-FFF2-40B4-BE49-F238E27FC236}">
                    <a16:creationId xmlns:a16="http://schemas.microsoft.com/office/drawing/2014/main" id="{BF0292B7-F548-C9D7-297D-A923355E7046}"/>
                  </a:ext>
                </a:extLst>
              </p:cNvPr>
              <p:cNvSpPr/>
              <p:nvPr/>
            </p:nvSpPr>
            <p:spPr>
              <a:xfrm>
                <a:off x="10395916" y="3753865"/>
                <a:ext cx="900000" cy="900000"/>
              </a:xfrm>
              <a:prstGeom prst="ellipse">
                <a:avLst/>
              </a:prstGeom>
              <a:noFill/>
              <a:ln w="19050" cap="flat" cmpd="sng">
                <a:solidFill>
                  <a:schemeClr val="accent5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900" name="Graphic 899">
              <a:extLst>
                <a:ext uri="{FF2B5EF4-FFF2-40B4-BE49-F238E27FC236}">
                  <a16:creationId xmlns:a16="http://schemas.microsoft.com/office/drawing/2014/main" id="{268E3727-9903-D7B4-444B-9AB98EC7D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21949" y="2933918"/>
              <a:ext cx="1127424" cy="1127424"/>
            </a:xfrm>
            <a:prstGeom prst="rect">
              <a:avLst/>
            </a:prstGeom>
          </p:spPr>
        </p:pic>
      </p:grpSp>
      <p:sp>
        <p:nvSpPr>
          <p:cNvPr id="903" name="CuadroTexto 77858">
            <a:extLst>
              <a:ext uri="{FF2B5EF4-FFF2-40B4-BE49-F238E27FC236}">
                <a16:creationId xmlns:a16="http://schemas.microsoft.com/office/drawing/2014/main" id="{37255A13-7B6B-BBAB-311F-865DD3600FAC}"/>
              </a:ext>
            </a:extLst>
          </p:cNvPr>
          <p:cNvSpPr txBox="1"/>
          <p:nvPr/>
        </p:nvSpPr>
        <p:spPr>
          <a:xfrm>
            <a:off x="17346507" y="2347398"/>
            <a:ext cx="914400" cy="914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EF413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C" sz="2800" b="1" dirty="0">
                <a:solidFill>
                  <a:srgbClr val="EF413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endParaRPr lang="es-EC" sz="3200" b="1" dirty="0">
              <a:solidFill>
                <a:srgbClr val="EF4135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11" name="Graphic 910">
            <a:extLst>
              <a:ext uri="{FF2B5EF4-FFF2-40B4-BE49-F238E27FC236}">
                <a16:creationId xmlns:a16="http://schemas.microsoft.com/office/drawing/2014/main" id="{CD992D4F-D96D-052A-BF63-013DA9681CDA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029917" y="3049861"/>
            <a:ext cx="978670" cy="978670"/>
          </a:xfrm>
          <a:prstGeom prst="rect">
            <a:avLst/>
          </a:prstGeom>
        </p:spPr>
      </p:pic>
      <p:grpSp>
        <p:nvGrpSpPr>
          <p:cNvPr id="3" name="Group 149">
            <a:extLst>
              <a:ext uri="{FF2B5EF4-FFF2-40B4-BE49-F238E27FC236}">
                <a16:creationId xmlns:a16="http://schemas.microsoft.com/office/drawing/2014/main" id="{D15E11D6-0211-923B-7999-2FA9E3A7887B}"/>
              </a:ext>
            </a:extLst>
          </p:cNvPr>
          <p:cNvGrpSpPr/>
          <p:nvPr/>
        </p:nvGrpSpPr>
        <p:grpSpPr>
          <a:xfrm>
            <a:off x="20086592" y="2693398"/>
            <a:ext cx="1670329" cy="1670329"/>
            <a:chOff x="6489653" y="2583230"/>
            <a:chExt cx="1670329" cy="1670329"/>
          </a:xfrm>
        </p:grpSpPr>
        <p:grpSp>
          <p:nvGrpSpPr>
            <p:cNvPr id="4" name="Grupo 77854">
              <a:extLst>
                <a:ext uri="{FF2B5EF4-FFF2-40B4-BE49-F238E27FC236}">
                  <a16:creationId xmlns:a16="http://schemas.microsoft.com/office/drawing/2014/main" id="{3A936855-EDEE-4B02-5184-CB19A38E6608}"/>
                </a:ext>
              </a:extLst>
            </p:cNvPr>
            <p:cNvGrpSpPr/>
            <p:nvPr/>
          </p:nvGrpSpPr>
          <p:grpSpPr>
            <a:xfrm>
              <a:off x="6489653" y="2583230"/>
              <a:ext cx="1670329" cy="1670329"/>
              <a:chOff x="10395916" y="3753865"/>
              <a:chExt cx="900000" cy="900000"/>
            </a:xfrm>
          </p:grpSpPr>
          <p:sp>
            <p:nvSpPr>
              <p:cNvPr id="6" name="Google Shape;8177;p121">
                <a:extLst>
                  <a:ext uri="{FF2B5EF4-FFF2-40B4-BE49-F238E27FC236}">
                    <a16:creationId xmlns:a16="http://schemas.microsoft.com/office/drawing/2014/main" id="{8522B403-A2FC-B1D2-85A3-3E1147027416}"/>
                  </a:ext>
                </a:extLst>
              </p:cNvPr>
              <p:cNvSpPr/>
              <p:nvPr/>
            </p:nvSpPr>
            <p:spPr>
              <a:xfrm>
                <a:off x="10458844" y="3816793"/>
                <a:ext cx="774143" cy="774143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8178;p121">
                <a:extLst>
                  <a:ext uri="{FF2B5EF4-FFF2-40B4-BE49-F238E27FC236}">
                    <a16:creationId xmlns:a16="http://schemas.microsoft.com/office/drawing/2014/main" id="{6BA813A7-5409-2398-5563-55451E930B45}"/>
                  </a:ext>
                </a:extLst>
              </p:cNvPr>
              <p:cNvSpPr/>
              <p:nvPr/>
            </p:nvSpPr>
            <p:spPr>
              <a:xfrm>
                <a:off x="10395916" y="3753865"/>
                <a:ext cx="900000" cy="900000"/>
              </a:xfrm>
              <a:prstGeom prst="ellipse">
                <a:avLst/>
              </a:prstGeom>
              <a:noFill/>
              <a:ln w="19050" cap="flat" cmpd="sng">
                <a:solidFill>
                  <a:srgbClr val="7030A0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5" name="Graphic 148">
              <a:extLst>
                <a:ext uri="{FF2B5EF4-FFF2-40B4-BE49-F238E27FC236}">
                  <a16:creationId xmlns:a16="http://schemas.microsoft.com/office/drawing/2014/main" id="{DAAF8485-282F-B40C-880B-4A75BEC87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21949" y="2933918"/>
              <a:ext cx="1127424" cy="1127424"/>
            </a:xfrm>
            <a:prstGeom prst="rect">
              <a:avLst/>
            </a:prstGeom>
          </p:spPr>
        </p:pic>
      </p:grpSp>
      <p:sp>
        <p:nvSpPr>
          <p:cNvPr id="8" name="CuadroTexto 77858">
            <a:extLst>
              <a:ext uri="{FF2B5EF4-FFF2-40B4-BE49-F238E27FC236}">
                <a16:creationId xmlns:a16="http://schemas.microsoft.com/office/drawing/2014/main" id="{1C8CE4D0-1AD0-39CC-BBAA-EE0338492828}"/>
              </a:ext>
            </a:extLst>
          </p:cNvPr>
          <p:cNvSpPr txBox="1"/>
          <p:nvPr/>
        </p:nvSpPr>
        <p:spPr>
          <a:xfrm>
            <a:off x="20068200" y="2291519"/>
            <a:ext cx="914400" cy="914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C" sz="2800" b="1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endParaRPr lang="es-EC" sz="3200" b="1" dirty="0">
              <a:solidFill>
                <a:srgbClr val="7030A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8F3AAA3F-6179-080C-8311-CDE0D6802849}"/>
              </a:ext>
            </a:extLst>
          </p:cNvPr>
          <p:cNvSpPr txBox="1">
            <a:spLocks/>
          </p:cNvSpPr>
          <p:nvPr/>
        </p:nvSpPr>
        <p:spPr>
          <a:xfrm>
            <a:off x="17314260" y="4497957"/>
            <a:ext cx="1893293" cy="67270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>
            <a:lvl1pPr eaLnBrk="1" hangingPunct="1">
              <a:defRPr lang="en-US" sz="2400" b="0" i="0" kern="0" spc="-5" baseline="0" dirty="0">
                <a:solidFill>
                  <a:srgbClr val="F4F3F9"/>
                </a:solidFill>
                <a:latin typeface="Calibri"/>
                <a:ea typeface="+mj-ea"/>
                <a:cs typeface="Calibri"/>
              </a:defRPr>
            </a:lvl1pPr>
          </a:lstStyle>
          <a:p>
            <a:pPr lvl="0" algn="ctr" defTabSz="1219170">
              <a:defRPr/>
            </a:pPr>
            <a:r>
              <a:rPr lang="es-EC" sz="2133" b="1" spc="-7" dirty="0">
                <a:solidFill>
                  <a:prstClr val="black">
                    <a:lumMod val="75000"/>
                    <a:lumOff val="25000"/>
                  </a:prstClr>
                </a:solidFill>
                <a:latin typeface="Houschka Rounded Alt DemiBold" panose="020F0703000000020003" pitchFamily="34" charset="0"/>
              </a:rPr>
              <a:t>Plan de Ejecución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17B7AA6-437B-8004-36BA-DA1E92B333B6}"/>
              </a:ext>
            </a:extLst>
          </p:cNvPr>
          <p:cNvSpPr txBox="1">
            <a:spLocks/>
          </p:cNvSpPr>
          <p:nvPr/>
        </p:nvSpPr>
        <p:spPr>
          <a:xfrm>
            <a:off x="19913775" y="4480516"/>
            <a:ext cx="2078216" cy="67270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>
            <a:lvl1pPr eaLnBrk="1" hangingPunct="1">
              <a:defRPr lang="en-US" sz="2400" b="0" i="0" kern="0" spc="-5" baseline="0" dirty="0">
                <a:solidFill>
                  <a:srgbClr val="F4F3F9"/>
                </a:solidFill>
                <a:latin typeface="Calibri"/>
                <a:ea typeface="+mj-ea"/>
                <a:cs typeface="Calibri"/>
              </a:defRPr>
            </a:lvl1pPr>
          </a:lstStyle>
          <a:p>
            <a:pPr lvl="0" algn="ctr" defTabSz="1219170">
              <a:defRPr/>
            </a:pPr>
            <a:r>
              <a:rPr lang="es-EC" sz="2133" b="1" spc="-7" dirty="0">
                <a:solidFill>
                  <a:prstClr val="black">
                    <a:lumMod val="75000"/>
                    <a:lumOff val="25000"/>
                  </a:prstClr>
                </a:solidFill>
                <a:latin typeface="Houschka Rounded Alt DemiBold" panose="020F0703000000020003" pitchFamily="34" charset="0"/>
              </a:rPr>
              <a:t>Beneficios y Costos</a:t>
            </a:r>
          </a:p>
        </p:txBody>
      </p:sp>
      <p:sp>
        <p:nvSpPr>
          <p:cNvPr id="11" name="Elipse 10"/>
          <p:cNvSpPr/>
          <p:nvPr/>
        </p:nvSpPr>
        <p:spPr>
          <a:xfrm>
            <a:off x="1316837" y="1861372"/>
            <a:ext cx="3230880" cy="3230880"/>
          </a:xfrm>
          <a:prstGeom prst="ellipse">
            <a:avLst/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/>
          </a:p>
        </p:txBody>
      </p:sp>
      <p:sp>
        <p:nvSpPr>
          <p:cNvPr id="12" name="CuadroTexto 11"/>
          <p:cNvSpPr txBox="1"/>
          <p:nvPr/>
        </p:nvSpPr>
        <p:spPr>
          <a:xfrm>
            <a:off x="2063931" y="2648736"/>
            <a:ext cx="1759132" cy="15981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s-EC" sz="8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s-EC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24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812E-DFB5-DDF3-6369-7F73C7A2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</a:t>
            </a:r>
            <a:r>
              <a:rPr lang="es-ES" sz="3200" dirty="0"/>
              <a:t>son</a:t>
            </a:r>
            <a:r>
              <a:rPr lang="es-ES" dirty="0"/>
              <a:t> los Paquetes en Java?</a:t>
            </a:r>
            <a:endParaRPr lang="es-EC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A547D3-074E-1E9E-0CC2-6A8F920DA5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3" y="1766769"/>
            <a:ext cx="52578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err="1"/>
              <a:t>Definición</a:t>
            </a:r>
            <a:r>
              <a:rPr lang="en-US" altLang="en-US" sz="2400" dirty="0"/>
              <a:t>: Un </a:t>
            </a:r>
            <a:r>
              <a:rPr lang="en-US" altLang="en-US" sz="2400" dirty="0" err="1"/>
              <a:t>paquete</a:t>
            </a:r>
            <a:r>
              <a:rPr lang="en-US" altLang="en-US" sz="2400" dirty="0"/>
              <a:t> es </a:t>
            </a:r>
            <a:r>
              <a:rPr lang="en-US" altLang="en-US" sz="2400" dirty="0" err="1"/>
              <a:t>una</a:t>
            </a:r>
            <a:r>
              <a:rPr lang="en-US" altLang="en-US" sz="2400" dirty="0"/>
              <a:t> forma de </a:t>
            </a:r>
            <a:r>
              <a:rPr lang="en-US" altLang="en-US" sz="2400" dirty="0" err="1"/>
              <a:t>organizar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clases</a:t>
            </a:r>
            <a:r>
              <a:rPr lang="en-US" altLang="en-US" sz="2400" dirty="0"/>
              <a:t> y </a:t>
            </a:r>
            <a:r>
              <a:rPr lang="en-US" altLang="en-US" sz="2400" dirty="0" err="1"/>
              <a:t>evitar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conflictos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nombres</a:t>
            </a:r>
            <a:r>
              <a:rPr lang="en-US" altLang="en-US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err="1"/>
              <a:t>Propósito</a:t>
            </a:r>
            <a:r>
              <a:rPr lang="en-US" altLang="en-US" sz="2400" dirty="0"/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2400" dirty="0" err="1"/>
              <a:t>Agrupar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clases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relacionadas</a:t>
            </a:r>
            <a:r>
              <a:rPr lang="en-US" altLang="en-US" sz="2400" dirty="0"/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sz="2400" dirty="0" err="1"/>
              <a:t>Mejorar</a:t>
            </a:r>
            <a:r>
              <a:rPr lang="en-US" altLang="en-US" sz="2400" dirty="0"/>
              <a:t> la </a:t>
            </a:r>
            <a:r>
              <a:rPr lang="en-US" altLang="en-US" sz="2400" dirty="0" err="1"/>
              <a:t>modularidad</a:t>
            </a:r>
            <a:r>
              <a:rPr lang="en-US" altLang="en-US" sz="2400" dirty="0"/>
              <a:t> del </a:t>
            </a:r>
            <a:r>
              <a:rPr lang="en-US" altLang="en-US" sz="2400" dirty="0" err="1"/>
              <a:t>código</a:t>
            </a:r>
            <a:r>
              <a:rPr lang="en-US" altLang="en-US" sz="2400" dirty="0"/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sz="2400" dirty="0" err="1"/>
              <a:t>Facilitar</a:t>
            </a:r>
            <a:r>
              <a:rPr lang="en-US" altLang="en-US" sz="2400" dirty="0"/>
              <a:t> la </a:t>
            </a:r>
            <a:r>
              <a:rPr lang="en-US" altLang="en-US" sz="2400" dirty="0" err="1"/>
              <a:t>reutilización</a:t>
            </a:r>
            <a:r>
              <a:rPr lang="en-US" altLang="en-US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err="1"/>
              <a:t>Ejemplo</a:t>
            </a:r>
            <a:r>
              <a:rPr lang="en-US" altLang="en-US" sz="2400" dirty="0"/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/>
              <a:t>Paquete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java.util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contiene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clases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como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ArrayList</a:t>
            </a:r>
            <a:r>
              <a:rPr lang="en-US" altLang="en-US" sz="2400" dirty="0"/>
              <a:t>, HashMap,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7" name="Picture 5" descr="[Graphic: Figure 17-1]">
            <a:extLst>
              <a:ext uri="{FF2B5EF4-FFF2-40B4-BE49-F238E27FC236}">
                <a16:creationId xmlns:a16="http://schemas.microsoft.com/office/drawing/2014/main" id="{6280AF08-C46B-1421-8C15-D5229726B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116" y="1337187"/>
            <a:ext cx="4345683" cy="539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26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71A8-FBD9-94C8-D318-A7C93683E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z="3200" dirty="0"/>
              <a:t>Beneficios</a:t>
            </a:r>
            <a:endParaRPr lang="es-EC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6CFEE2-134E-7E90-1956-71B00F5C3A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0333" y="1239607"/>
            <a:ext cx="535612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err="1"/>
              <a:t>Evitar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conflictos</a:t>
            </a:r>
            <a:r>
              <a:rPr lang="en-US" altLang="en-US" sz="2400" b="1" dirty="0"/>
              <a:t> de </a:t>
            </a:r>
            <a:r>
              <a:rPr lang="en-US" altLang="en-US" sz="2400" b="1" dirty="0" err="1"/>
              <a:t>nombres</a:t>
            </a:r>
            <a:r>
              <a:rPr lang="en-US" altLang="en-US" sz="2400" b="1" dirty="0"/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/>
              <a:t>Permite</a:t>
            </a:r>
            <a:r>
              <a:rPr lang="en-US" altLang="en-US" sz="2400" dirty="0"/>
              <a:t> que dos </a:t>
            </a:r>
            <a:r>
              <a:rPr lang="en-US" altLang="en-US" sz="2400" dirty="0" err="1"/>
              <a:t>clases</a:t>
            </a:r>
            <a:r>
              <a:rPr lang="en-US" altLang="en-US" sz="2400" dirty="0"/>
              <a:t> con </a:t>
            </a:r>
            <a:r>
              <a:rPr lang="en-US" altLang="en-US" sz="2400" dirty="0" err="1"/>
              <a:t>el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mismo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nombre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existan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diferentes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paquetes</a:t>
            </a:r>
            <a:r>
              <a:rPr lang="en-US" altLang="en-US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err="1"/>
              <a:t>Modularidad</a:t>
            </a:r>
            <a:r>
              <a:rPr lang="en-US" altLang="en-US" sz="2400" dirty="0"/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/>
              <a:t>Organiza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proyecto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en</a:t>
            </a:r>
            <a:r>
              <a:rPr lang="en-US" altLang="en-US" sz="2400" dirty="0"/>
              <a:t> partes </a:t>
            </a:r>
            <a:r>
              <a:rPr lang="en-US" altLang="en-US" sz="2400" dirty="0" err="1"/>
              <a:t>lógicas</a:t>
            </a:r>
            <a:r>
              <a:rPr lang="en-US" altLang="en-US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/>
              <a:t>Control de </a:t>
            </a:r>
            <a:r>
              <a:rPr lang="en-US" altLang="en-US" sz="2400" b="1" dirty="0" err="1"/>
              <a:t>acceso</a:t>
            </a:r>
            <a:r>
              <a:rPr lang="en-US" altLang="en-US" sz="2400" dirty="0"/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Define </a:t>
            </a:r>
            <a:r>
              <a:rPr lang="en-US" altLang="en-US" sz="2400" dirty="0" err="1"/>
              <a:t>el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alcance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público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paquete</a:t>
            </a:r>
            <a:r>
              <a:rPr lang="en-US" altLang="en-US" sz="2400" dirty="0"/>
              <a:t>) de las </a:t>
            </a:r>
            <a:r>
              <a:rPr lang="en-US" altLang="en-US" sz="2400" dirty="0" err="1"/>
              <a:t>clases</a:t>
            </a:r>
            <a:r>
              <a:rPr lang="en-US" altLang="en-US" sz="2400" dirty="0"/>
              <a:t> y </a:t>
            </a:r>
            <a:r>
              <a:rPr lang="en-US" altLang="en-US" sz="2400" dirty="0" err="1"/>
              <a:t>métodos</a:t>
            </a:r>
            <a:r>
              <a:rPr lang="en-US" altLang="en-US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err="1"/>
              <a:t>Facilidad</a:t>
            </a:r>
            <a:r>
              <a:rPr lang="en-US" altLang="en-US" sz="2400" b="1" dirty="0"/>
              <a:t> de </a:t>
            </a:r>
            <a:r>
              <a:rPr lang="en-US" altLang="en-US" sz="2400" b="1" dirty="0" err="1"/>
              <a:t>mantenimiento</a:t>
            </a:r>
            <a:r>
              <a:rPr lang="en-US" altLang="en-US" sz="2400" b="1" dirty="0"/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Código </a:t>
            </a:r>
            <a:r>
              <a:rPr lang="en-US" altLang="en-US" sz="2400" dirty="0" err="1"/>
              <a:t>más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limpio</a:t>
            </a:r>
            <a:r>
              <a:rPr lang="en-US" altLang="en-US" sz="2400" dirty="0"/>
              <a:t> y </a:t>
            </a:r>
            <a:r>
              <a:rPr lang="en-US" altLang="en-US" sz="2400" dirty="0" err="1"/>
              <a:t>fácil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navegar</a:t>
            </a:r>
            <a:r>
              <a:rPr lang="en-US" altLang="en-US" sz="2400" dirty="0"/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B12943-898F-8965-1312-6DDA0E834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859" y="2142261"/>
            <a:ext cx="4666183" cy="286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EB63F-71C5-72E8-348B-8B52DD1B0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8A9C-53D3-4936-244F-B2902E0C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Crear y </a:t>
            </a:r>
            <a:r>
              <a:rPr lang="es-EC" sz="3200" dirty="0"/>
              <a:t>usar</a:t>
            </a:r>
            <a:r>
              <a:rPr lang="es-EC" dirty="0"/>
              <a:t> paquetes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311D1-E825-671C-F493-1EF06A3DB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b="1" dirty="0"/>
              <a:t>Crear un paquete:</a:t>
            </a:r>
          </a:p>
          <a:p>
            <a:pPr lvl="1"/>
            <a:r>
              <a:rPr lang="es-ES" sz="2400" dirty="0"/>
              <a:t>Añadir la declaración al inicio del archivo</a:t>
            </a:r>
          </a:p>
          <a:p>
            <a:r>
              <a:rPr lang="es-ES" sz="2400" b="1" dirty="0"/>
              <a:t>Usar el paquete</a:t>
            </a:r>
            <a:r>
              <a:rPr lang="es-ES" sz="2400" dirty="0"/>
              <a:t>:</a:t>
            </a:r>
          </a:p>
          <a:p>
            <a:pPr lvl="1"/>
            <a:r>
              <a:rPr lang="es-ES" sz="2400" dirty="0"/>
              <a:t>Importar la clase</a:t>
            </a:r>
          </a:p>
          <a:p>
            <a:r>
              <a:rPr lang="es-ES" sz="2400" b="1" dirty="0"/>
              <a:t>Usar métodos de paquetes</a:t>
            </a:r>
          </a:p>
          <a:p>
            <a:pPr lvl="1"/>
            <a:r>
              <a:rPr lang="es-ES" sz="2400" dirty="0"/>
              <a:t>Se debe primero crear la clase.</a:t>
            </a:r>
          </a:p>
          <a:p>
            <a:pPr lvl="1"/>
            <a:endParaRPr lang="es-ES" dirty="0"/>
          </a:p>
          <a:p>
            <a:endParaRPr lang="es-EC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117B5F-E0BD-FF5B-38B2-CE283EB15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574" y="881257"/>
            <a:ext cx="3299746" cy="24386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E09111-5CCF-3502-15B9-9D6F6662F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922" y="3826815"/>
            <a:ext cx="3520745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7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0996C48D-157F-7138-7F07-39C7CF1D2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Rectangle 845">
            <a:extLst>
              <a:ext uri="{FF2B5EF4-FFF2-40B4-BE49-F238E27FC236}">
                <a16:creationId xmlns:a16="http://schemas.microsoft.com/office/drawing/2014/main" id="{0A2F408E-3EA1-6AA6-B4E7-294D7465017C}"/>
              </a:ext>
            </a:extLst>
          </p:cNvPr>
          <p:cNvSpPr/>
          <p:nvPr/>
        </p:nvSpPr>
        <p:spPr>
          <a:xfrm>
            <a:off x="-1060396" y="-486383"/>
            <a:ext cx="13990145" cy="8035047"/>
          </a:xfrm>
          <a:prstGeom prst="rect">
            <a:avLst/>
          </a:prstGeom>
          <a:noFill/>
          <a:ln>
            <a:solidFill>
              <a:srgbClr val="1C3451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Title 6">
            <a:extLst>
              <a:ext uri="{FF2B5EF4-FFF2-40B4-BE49-F238E27FC236}">
                <a16:creationId xmlns:a16="http://schemas.microsoft.com/office/drawing/2014/main" id="{E58D0322-BF4C-7BE2-A51C-2C44B0027130}"/>
              </a:ext>
            </a:extLst>
          </p:cNvPr>
          <p:cNvSpPr txBox="1">
            <a:spLocks/>
          </p:cNvSpPr>
          <p:nvPr/>
        </p:nvSpPr>
        <p:spPr>
          <a:xfrm>
            <a:off x="5205248" y="3106446"/>
            <a:ext cx="4258241" cy="75490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>
            <a:lvl1pPr eaLnBrk="1" hangingPunct="1">
              <a:defRPr lang="en-US" sz="2400" b="0" i="0" kern="0" spc="-5" baseline="0" dirty="0">
                <a:solidFill>
                  <a:srgbClr val="F4F3F9"/>
                </a:solidFill>
                <a:latin typeface="Calibri"/>
                <a:ea typeface="+mj-ea"/>
                <a:cs typeface="Calibri"/>
              </a:defRPr>
            </a:lvl1pPr>
          </a:lstStyle>
          <a:p>
            <a:pPr lvl="0" algn="ctr" defTabSz="1219170">
              <a:defRPr/>
            </a:pPr>
            <a:r>
              <a:rPr lang="es-EC" sz="4800" b="1" spc="-7" dirty="0" smtClean="0">
                <a:solidFill>
                  <a:schemeClr val="tx1"/>
                </a:solidFill>
                <a:latin typeface="Houschka Rounded Alt DemiBold" panose="020F0703000000020003" pitchFamily="34" charset="0"/>
              </a:rPr>
              <a:t>Excepciones</a:t>
            </a:r>
            <a:endParaRPr lang="es-EC" sz="4800" b="1" spc="-7" dirty="0">
              <a:solidFill>
                <a:schemeClr val="tx1"/>
              </a:solidFill>
              <a:latin typeface="Houschka Rounded Alt DemiBold" panose="020F0703000000020003" pitchFamily="34" charset="0"/>
            </a:endParaRPr>
          </a:p>
        </p:txBody>
      </p:sp>
      <p:sp>
        <p:nvSpPr>
          <p:cNvPr id="892" name="Title 6">
            <a:extLst>
              <a:ext uri="{FF2B5EF4-FFF2-40B4-BE49-F238E27FC236}">
                <a16:creationId xmlns:a16="http://schemas.microsoft.com/office/drawing/2014/main" id="{E6C59EC1-EDDA-4A89-78C9-E1EA84E1B829}"/>
              </a:ext>
            </a:extLst>
          </p:cNvPr>
          <p:cNvSpPr txBox="1">
            <a:spLocks/>
          </p:cNvSpPr>
          <p:nvPr/>
        </p:nvSpPr>
        <p:spPr>
          <a:xfrm>
            <a:off x="14461911" y="4419546"/>
            <a:ext cx="2049565" cy="67270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>
            <a:lvl1pPr eaLnBrk="1" hangingPunct="1">
              <a:defRPr lang="en-US" sz="2400" b="0" i="0" kern="0" spc="-5" baseline="0" dirty="0">
                <a:solidFill>
                  <a:srgbClr val="F4F3F9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133" b="1" i="0" u="none" strike="noStrike" kern="0" cap="none" spc="-7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ouschka Rounded Alt DemiBold" panose="020F0703000000020003" pitchFamily="34" charset="0"/>
              </a:rPr>
              <a:t>Alcance de la Solución</a:t>
            </a:r>
          </a:p>
        </p:txBody>
      </p:sp>
      <p:grpSp>
        <p:nvGrpSpPr>
          <p:cNvPr id="893" name="Google Shape;8156;p121">
            <a:extLst>
              <a:ext uri="{FF2B5EF4-FFF2-40B4-BE49-F238E27FC236}">
                <a16:creationId xmlns:a16="http://schemas.microsoft.com/office/drawing/2014/main" id="{A995027C-E8B3-6CE5-5B34-1A5E590033D2}"/>
              </a:ext>
            </a:extLst>
          </p:cNvPr>
          <p:cNvGrpSpPr/>
          <p:nvPr/>
        </p:nvGrpSpPr>
        <p:grpSpPr>
          <a:xfrm>
            <a:off x="14651529" y="2648736"/>
            <a:ext cx="1670331" cy="1670331"/>
            <a:chOff x="864537" y="1822859"/>
            <a:chExt cx="971309" cy="971307"/>
          </a:xfrm>
        </p:grpSpPr>
        <p:sp>
          <p:nvSpPr>
            <p:cNvPr id="894" name="Google Shape;8157;p121">
              <a:extLst>
                <a:ext uri="{FF2B5EF4-FFF2-40B4-BE49-F238E27FC236}">
                  <a16:creationId xmlns:a16="http://schemas.microsoft.com/office/drawing/2014/main" id="{D0C79735-6B2A-FDE9-983B-4824C79A0AD6}"/>
                </a:ext>
              </a:extLst>
            </p:cNvPr>
            <p:cNvSpPr/>
            <p:nvPr/>
          </p:nvSpPr>
          <p:spPr>
            <a:xfrm>
              <a:off x="932451" y="1890773"/>
              <a:ext cx="835480" cy="83547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158;p121">
              <a:extLst>
                <a:ext uri="{FF2B5EF4-FFF2-40B4-BE49-F238E27FC236}">
                  <a16:creationId xmlns:a16="http://schemas.microsoft.com/office/drawing/2014/main" id="{2E7AC5D6-167F-07C7-1181-6A03D8806194}"/>
                </a:ext>
              </a:extLst>
            </p:cNvPr>
            <p:cNvSpPr/>
            <p:nvPr/>
          </p:nvSpPr>
          <p:spPr>
            <a:xfrm>
              <a:off x="864537" y="1822859"/>
              <a:ext cx="971309" cy="971307"/>
            </a:xfrm>
            <a:prstGeom prst="ellipse">
              <a:avLst/>
            </a:prstGeom>
            <a:noFill/>
            <a:ln w="19050" cap="flat" cmpd="sng">
              <a:solidFill>
                <a:srgbClr val="54B948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6" name="CuadroTexto 77858">
            <a:extLst>
              <a:ext uri="{FF2B5EF4-FFF2-40B4-BE49-F238E27FC236}">
                <a16:creationId xmlns:a16="http://schemas.microsoft.com/office/drawing/2014/main" id="{A775D398-B84F-7821-B0BD-E96737DB4C99}"/>
              </a:ext>
            </a:extLst>
          </p:cNvPr>
          <p:cNvSpPr txBox="1"/>
          <p:nvPr/>
        </p:nvSpPr>
        <p:spPr>
          <a:xfrm>
            <a:off x="14633138" y="2213411"/>
            <a:ext cx="914400" cy="914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C" sz="2800" b="1" dirty="0">
                <a:solidFill>
                  <a:srgbClr val="54B94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es-EC" sz="3200" b="1" dirty="0">
              <a:solidFill>
                <a:srgbClr val="54B948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898" name="Group 897">
            <a:extLst>
              <a:ext uri="{FF2B5EF4-FFF2-40B4-BE49-F238E27FC236}">
                <a16:creationId xmlns:a16="http://schemas.microsoft.com/office/drawing/2014/main" id="{D42F0333-9C82-EB94-450B-F30B2CDE2A9C}"/>
              </a:ext>
            </a:extLst>
          </p:cNvPr>
          <p:cNvGrpSpPr/>
          <p:nvPr/>
        </p:nvGrpSpPr>
        <p:grpSpPr>
          <a:xfrm>
            <a:off x="17364899" y="2693398"/>
            <a:ext cx="1670329" cy="1670329"/>
            <a:chOff x="6489653" y="2583230"/>
            <a:chExt cx="1670329" cy="1670329"/>
          </a:xfrm>
        </p:grpSpPr>
        <p:grpSp>
          <p:nvGrpSpPr>
            <p:cNvPr id="899" name="Grupo 77854">
              <a:extLst>
                <a:ext uri="{FF2B5EF4-FFF2-40B4-BE49-F238E27FC236}">
                  <a16:creationId xmlns:a16="http://schemas.microsoft.com/office/drawing/2014/main" id="{4DA74E33-ECB2-C444-41F2-6E13B3BA5741}"/>
                </a:ext>
              </a:extLst>
            </p:cNvPr>
            <p:cNvGrpSpPr/>
            <p:nvPr/>
          </p:nvGrpSpPr>
          <p:grpSpPr>
            <a:xfrm>
              <a:off x="6489653" y="2583230"/>
              <a:ext cx="1670329" cy="1670329"/>
              <a:chOff x="10395916" y="3753865"/>
              <a:chExt cx="900000" cy="900000"/>
            </a:xfrm>
          </p:grpSpPr>
          <p:sp>
            <p:nvSpPr>
              <p:cNvPr id="901" name="Google Shape;8177;p121">
                <a:extLst>
                  <a:ext uri="{FF2B5EF4-FFF2-40B4-BE49-F238E27FC236}">
                    <a16:creationId xmlns:a16="http://schemas.microsoft.com/office/drawing/2014/main" id="{97C9C0DF-3503-AEE7-3FC9-A8B359C1151E}"/>
                  </a:ext>
                </a:extLst>
              </p:cNvPr>
              <p:cNvSpPr/>
              <p:nvPr/>
            </p:nvSpPr>
            <p:spPr>
              <a:xfrm>
                <a:off x="10458844" y="3816793"/>
                <a:ext cx="774143" cy="774143"/>
              </a:xfrm>
              <a:prstGeom prst="ellipse">
                <a:avLst/>
              </a:prstGeom>
              <a:solidFill>
                <a:srgbClr val="EF41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8178;p121">
                <a:extLst>
                  <a:ext uri="{FF2B5EF4-FFF2-40B4-BE49-F238E27FC236}">
                    <a16:creationId xmlns:a16="http://schemas.microsoft.com/office/drawing/2014/main" id="{BF0292B7-F548-C9D7-297D-A923355E7046}"/>
                  </a:ext>
                </a:extLst>
              </p:cNvPr>
              <p:cNvSpPr/>
              <p:nvPr/>
            </p:nvSpPr>
            <p:spPr>
              <a:xfrm>
                <a:off x="10395916" y="3753865"/>
                <a:ext cx="900000" cy="900000"/>
              </a:xfrm>
              <a:prstGeom prst="ellipse">
                <a:avLst/>
              </a:prstGeom>
              <a:noFill/>
              <a:ln w="19050" cap="flat" cmpd="sng">
                <a:solidFill>
                  <a:schemeClr val="accent5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900" name="Graphic 899">
              <a:extLst>
                <a:ext uri="{FF2B5EF4-FFF2-40B4-BE49-F238E27FC236}">
                  <a16:creationId xmlns:a16="http://schemas.microsoft.com/office/drawing/2014/main" id="{268E3727-9903-D7B4-444B-9AB98EC7D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21949" y="2933918"/>
              <a:ext cx="1127424" cy="1127424"/>
            </a:xfrm>
            <a:prstGeom prst="rect">
              <a:avLst/>
            </a:prstGeom>
          </p:spPr>
        </p:pic>
      </p:grpSp>
      <p:sp>
        <p:nvSpPr>
          <p:cNvPr id="903" name="CuadroTexto 77858">
            <a:extLst>
              <a:ext uri="{FF2B5EF4-FFF2-40B4-BE49-F238E27FC236}">
                <a16:creationId xmlns:a16="http://schemas.microsoft.com/office/drawing/2014/main" id="{37255A13-7B6B-BBAB-311F-865DD3600FAC}"/>
              </a:ext>
            </a:extLst>
          </p:cNvPr>
          <p:cNvSpPr txBox="1"/>
          <p:nvPr/>
        </p:nvSpPr>
        <p:spPr>
          <a:xfrm>
            <a:off x="17346507" y="2347398"/>
            <a:ext cx="914400" cy="914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EF413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C" sz="2800" b="1" dirty="0">
                <a:solidFill>
                  <a:srgbClr val="EF413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endParaRPr lang="es-EC" sz="3200" b="1" dirty="0">
              <a:solidFill>
                <a:srgbClr val="EF4135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11" name="Graphic 910">
            <a:extLst>
              <a:ext uri="{FF2B5EF4-FFF2-40B4-BE49-F238E27FC236}">
                <a16:creationId xmlns:a16="http://schemas.microsoft.com/office/drawing/2014/main" id="{CD992D4F-D96D-052A-BF63-013DA9681CDA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029917" y="3049861"/>
            <a:ext cx="978670" cy="978670"/>
          </a:xfrm>
          <a:prstGeom prst="rect">
            <a:avLst/>
          </a:prstGeom>
        </p:spPr>
      </p:pic>
      <p:grpSp>
        <p:nvGrpSpPr>
          <p:cNvPr id="3" name="Group 149">
            <a:extLst>
              <a:ext uri="{FF2B5EF4-FFF2-40B4-BE49-F238E27FC236}">
                <a16:creationId xmlns:a16="http://schemas.microsoft.com/office/drawing/2014/main" id="{D15E11D6-0211-923B-7999-2FA9E3A7887B}"/>
              </a:ext>
            </a:extLst>
          </p:cNvPr>
          <p:cNvGrpSpPr/>
          <p:nvPr/>
        </p:nvGrpSpPr>
        <p:grpSpPr>
          <a:xfrm>
            <a:off x="20086592" y="2693398"/>
            <a:ext cx="1670329" cy="1670329"/>
            <a:chOff x="6489653" y="2583230"/>
            <a:chExt cx="1670329" cy="1670329"/>
          </a:xfrm>
        </p:grpSpPr>
        <p:grpSp>
          <p:nvGrpSpPr>
            <p:cNvPr id="4" name="Grupo 77854">
              <a:extLst>
                <a:ext uri="{FF2B5EF4-FFF2-40B4-BE49-F238E27FC236}">
                  <a16:creationId xmlns:a16="http://schemas.microsoft.com/office/drawing/2014/main" id="{3A936855-EDEE-4B02-5184-CB19A38E6608}"/>
                </a:ext>
              </a:extLst>
            </p:cNvPr>
            <p:cNvGrpSpPr/>
            <p:nvPr/>
          </p:nvGrpSpPr>
          <p:grpSpPr>
            <a:xfrm>
              <a:off x="6489653" y="2583230"/>
              <a:ext cx="1670329" cy="1670329"/>
              <a:chOff x="10395916" y="3753865"/>
              <a:chExt cx="900000" cy="900000"/>
            </a:xfrm>
          </p:grpSpPr>
          <p:sp>
            <p:nvSpPr>
              <p:cNvPr id="6" name="Google Shape;8177;p121">
                <a:extLst>
                  <a:ext uri="{FF2B5EF4-FFF2-40B4-BE49-F238E27FC236}">
                    <a16:creationId xmlns:a16="http://schemas.microsoft.com/office/drawing/2014/main" id="{8522B403-A2FC-B1D2-85A3-3E1147027416}"/>
                  </a:ext>
                </a:extLst>
              </p:cNvPr>
              <p:cNvSpPr/>
              <p:nvPr/>
            </p:nvSpPr>
            <p:spPr>
              <a:xfrm>
                <a:off x="10458844" y="3816793"/>
                <a:ext cx="774143" cy="774143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8178;p121">
                <a:extLst>
                  <a:ext uri="{FF2B5EF4-FFF2-40B4-BE49-F238E27FC236}">
                    <a16:creationId xmlns:a16="http://schemas.microsoft.com/office/drawing/2014/main" id="{6BA813A7-5409-2398-5563-55451E930B45}"/>
                  </a:ext>
                </a:extLst>
              </p:cNvPr>
              <p:cNvSpPr/>
              <p:nvPr/>
            </p:nvSpPr>
            <p:spPr>
              <a:xfrm>
                <a:off x="10395916" y="3753865"/>
                <a:ext cx="900000" cy="900000"/>
              </a:xfrm>
              <a:prstGeom prst="ellipse">
                <a:avLst/>
              </a:prstGeom>
              <a:noFill/>
              <a:ln w="19050" cap="flat" cmpd="sng">
                <a:solidFill>
                  <a:srgbClr val="7030A0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5" name="Graphic 148">
              <a:extLst>
                <a:ext uri="{FF2B5EF4-FFF2-40B4-BE49-F238E27FC236}">
                  <a16:creationId xmlns:a16="http://schemas.microsoft.com/office/drawing/2014/main" id="{DAAF8485-282F-B40C-880B-4A75BEC87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21949" y="2933918"/>
              <a:ext cx="1127424" cy="1127424"/>
            </a:xfrm>
            <a:prstGeom prst="rect">
              <a:avLst/>
            </a:prstGeom>
          </p:spPr>
        </p:pic>
      </p:grpSp>
      <p:sp>
        <p:nvSpPr>
          <p:cNvPr id="8" name="CuadroTexto 77858">
            <a:extLst>
              <a:ext uri="{FF2B5EF4-FFF2-40B4-BE49-F238E27FC236}">
                <a16:creationId xmlns:a16="http://schemas.microsoft.com/office/drawing/2014/main" id="{1C8CE4D0-1AD0-39CC-BBAA-EE0338492828}"/>
              </a:ext>
            </a:extLst>
          </p:cNvPr>
          <p:cNvSpPr txBox="1"/>
          <p:nvPr/>
        </p:nvSpPr>
        <p:spPr>
          <a:xfrm>
            <a:off x="20068200" y="2291519"/>
            <a:ext cx="914400" cy="914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C" sz="2800" b="1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endParaRPr lang="es-EC" sz="3200" b="1" dirty="0">
              <a:solidFill>
                <a:srgbClr val="7030A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8F3AAA3F-6179-080C-8311-CDE0D6802849}"/>
              </a:ext>
            </a:extLst>
          </p:cNvPr>
          <p:cNvSpPr txBox="1">
            <a:spLocks/>
          </p:cNvSpPr>
          <p:nvPr/>
        </p:nvSpPr>
        <p:spPr>
          <a:xfrm>
            <a:off x="17314260" y="4497957"/>
            <a:ext cx="1893293" cy="67270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>
            <a:lvl1pPr eaLnBrk="1" hangingPunct="1">
              <a:defRPr lang="en-US" sz="2400" b="0" i="0" kern="0" spc="-5" baseline="0" dirty="0">
                <a:solidFill>
                  <a:srgbClr val="F4F3F9"/>
                </a:solidFill>
                <a:latin typeface="Calibri"/>
                <a:ea typeface="+mj-ea"/>
                <a:cs typeface="Calibri"/>
              </a:defRPr>
            </a:lvl1pPr>
          </a:lstStyle>
          <a:p>
            <a:pPr lvl="0" algn="ctr" defTabSz="1219170">
              <a:defRPr/>
            </a:pPr>
            <a:r>
              <a:rPr lang="es-EC" sz="2133" b="1" spc="-7" dirty="0">
                <a:solidFill>
                  <a:prstClr val="black">
                    <a:lumMod val="75000"/>
                    <a:lumOff val="25000"/>
                  </a:prstClr>
                </a:solidFill>
                <a:latin typeface="Houschka Rounded Alt DemiBold" panose="020F0703000000020003" pitchFamily="34" charset="0"/>
              </a:rPr>
              <a:t>Plan de Ejecución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17B7AA6-437B-8004-36BA-DA1E92B333B6}"/>
              </a:ext>
            </a:extLst>
          </p:cNvPr>
          <p:cNvSpPr txBox="1">
            <a:spLocks/>
          </p:cNvSpPr>
          <p:nvPr/>
        </p:nvSpPr>
        <p:spPr>
          <a:xfrm>
            <a:off x="19913775" y="4480516"/>
            <a:ext cx="2078216" cy="67270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>
            <a:lvl1pPr eaLnBrk="1" hangingPunct="1">
              <a:defRPr lang="en-US" sz="2400" b="0" i="0" kern="0" spc="-5" baseline="0" dirty="0">
                <a:solidFill>
                  <a:srgbClr val="F4F3F9"/>
                </a:solidFill>
                <a:latin typeface="Calibri"/>
                <a:ea typeface="+mj-ea"/>
                <a:cs typeface="Calibri"/>
              </a:defRPr>
            </a:lvl1pPr>
          </a:lstStyle>
          <a:p>
            <a:pPr lvl="0" algn="ctr" defTabSz="1219170">
              <a:defRPr/>
            </a:pPr>
            <a:r>
              <a:rPr lang="es-EC" sz="2133" b="1" spc="-7" dirty="0">
                <a:solidFill>
                  <a:prstClr val="black">
                    <a:lumMod val="75000"/>
                    <a:lumOff val="25000"/>
                  </a:prstClr>
                </a:solidFill>
                <a:latin typeface="Houschka Rounded Alt DemiBold" panose="020F0703000000020003" pitchFamily="34" charset="0"/>
              </a:rPr>
              <a:t>Beneficios y Costos</a:t>
            </a:r>
          </a:p>
        </p:txBody>
      </p:sp>
      <p:sp>
        <p:nvSpPr>
          <p:cNvPr id="11" name="Elipse 10"/>
          <p:cNvSpPr/>
          <p:nvPr/>
        </p:nvSpPr>
        <p:spPr>
          <a:xfrm>
            <a:off x="1316837" y="1861372"/>
            <a:ext cx="3230880" cy="3230880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/>
          </a:p>
        </p:txBody>
      </p:sp>
      <p:sp>
        <p:nvSpPr>
          <p:cNvPr id="12" name="CuadroTexto 11"/>
          <p:cNvSpPr txBox="1"/>
          <p:nvPr/>
        </p:nvSpPr>
        <p:spPr>
          <a:xfrm>
            <a:off x="2063931" y="2648736"/>
            <a:ext cx="1759132" cy="15981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s-EC" sz="8800" dirty="0" smtClean="0">
                <a:solidFill>
                  <a:schemeClr val="accent4">
                    <a:lumMod val="75000"/>
                  </a:schemeClr>
                </a:solidFill>
              </a:rPr>
              <a:t>4</a:t>
            </a:r>
            <a:endParaRPr lang="es-EC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578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25251-3CEE-B24B-415C-B8D202B3F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70E-BB51-3256-798F-6A451840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z="3200" dirty="0"/>
              <a:t>Manejo de Excepciones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44749-18B9-5F5F-AAF8-9B81DA7D1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9748" cy="4351338"/>
          </a:xfrm>
        </p:spPr>
        <p:txBody>
          <a:bodyPr/>
          <a:lstStyle/>
          <a:p>
            <a:pPr lvl="1"/>
            <a:r>
              <a:rPr lang="es-ES" sz="2400" b="1" dirty="0"/>
              <a:t>Definición: </a:t>
            </a:r>
            <a:r>
              <a:rPr lang="es-ES" sz="2400" dirty="0"/>
              <a:t>Una excepción es un evento que interrumpe el flujo normal del programa durante su ejecución.</a:t>
            </a:r>
          </a:p>
          <a:p>
            <a:pPr lvl="1"/>
            <a:r>
              <a:rPr lang="es-ES" sz="2400" b="1" dirty="0"/>
              <a:t>Propósito</a:t>
            </a:r>
            <a:r>
              <a:rPr lang="es-ES" sz="2400" dirty="0"/>
              <a:t> del manejo de excepciones:</a:t>
            </a:r>
          </a:p>
          <a:p>
            <a:pPr lvl="2"/>
            <a:r>
              <a:rPr lang="es-ES" sz="2400" dirty="0"/>
              <a:t>Detectar y responder a </a:t>
            </a:r>
            <a:r>
              <a:rPr lang="es-ES" sz="2400" b="1" dirty="0"/>
              <a:t>errores sin detener el programa</a:t>
            </a:r>
            <a:r>
              <a:rPr lang="es-ES" sz="2400" dirty="0"/>
              <a:t> abruptamente.</a:t>
            </a:r>
          </a:p>
          <a:p>
            <a:pPr lvl="2"/>
            <a:r>
              <a:rPr lang="es-ES" sz="2400" dirty="0"/>
              <a:t>Asegurar que los recursos (como archivos o conexiones) se liberen correctamente.</a:t>
            </a:r>
          </a:p>
          <a:p>
            <a:endParaRPr lang="es-EC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A7CC33-6DC7-BA53-5E32-52997F7B6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894" y="2617159"/>
            <a:ext cx="4652457" cy="175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6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0996C48D-157F-7138-7F07-39C7CF1D2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Rectangle 845">
            <a:extLst>
              <a:ext uri="{FF2B5EF4-FFF2-40B4-BE49-F238E27FC236}">
                <a16:creationId xmlns:a16="http://schemas.microsoft.com/office/drawing/2014/main" id="{0A2F408E-3EA1-6AA6-B4E7-294D7465017C}"/>
              </a:ext>
            </a:extLst>
          </p:cNvPr>
          <p:cNvSpPr/>
          <p:nvPr/>
        </p:nvSpPr>
        <p:spPr>
          <a:xfrm>
            <a:off x="-1060396" y="-486383"/>
            <a:ext cx="13990145" cy="8035047"/>
          </a:xfrm>
          <a:prstGeom prst="rect">
            <a:avLst/>
          </a:prstGeom>
          <a:noFill/>
          <a:ln>
            <a:solidFill>
              <a:srgbClr val="1C3451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Rectangle 875">
            <a:extLst>
              <a:ext uri="{FF2B5EF4-FFF2-40B4-BE49-F238E27FC236}">
                <a16:creationId xmlns:a16="http://schemas.microsoft.com/office/drawing/2014/main" id="{DE056019-087C-A449-2612-9EB5FAC1D452}"/>
              </a:ext>
            </a:extLst>
          </p:cNvPr>
          <p:cNvSpPr/>
          <p:nvPr/>
        </p:nvSpPr>
        <p:spPr>
          <a:xfrm>
            <a:off x="425980" y="1108595"/>
            <a:ext cx="5670020" cy="2343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Title 6">
            <a:extLst>
              <a:ext uri="{FF2B5EF4-FFF2-40B4-BE49-F238E27FC236}">
                <a16:creationId xmlns:a16="http://schemas.microsoft.com/office/drawing/2014/main" id="{E58D0322-BF4C-7BE2-A51C-2C44B0027130}"/>
              </a:ext>
            </a:extLst>
          </p:cNvPr>
          <p:cNvSpPr txBox="1">
            <a:spLocks/>
          </p:cNvSpPr>
          <p:nvPr/>
        </p:nvSpPr>
        <p:spPr>
          <a:xfrm>
            <a:off x="5205248" y="3106446"/>
            <a:ext cx="4258241" cy="75490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>
            <a:lvl1pPr eaLnBrk="1" hangingPunct="1">
              <a:defRPr lang="en-US" sz="2400" b="0" i="0" kern="0" spc="-5" baseline="0" dirty="0">
                <a:solidFill>
                  <a:srgbClr val="F4F3F9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sz="4800" b="1" spc="-7" dirty="0" smtClean="0">
                <a:solidFill>
                  <a:schemeClr val="tx1"/>
                </a:solidFill>
                <a:latin typeface="Houschka Rounded Alt DemiBold" panose="020F0703000000020003" pitchFamily="34" charset="0"/>
              </a:rPr>
              <a:t>Introducción</a:t>
            </a:r>
            <a:endParaRPr lang="es-EC" sz="4800" b="1" spc="-7" dirty="0">
              <a:solidFill>
                <a:schemeClr val="tx1"/>
              </a:solidFill>
              <a:latin typeface="Houschka Rounded Alt DemiBold" panose="020F0703000000020003" pitchFamily="34" charset="0"/>
            </a:endParaRPr>
          </a:p>
        </p:txBody>
      </p:sp>
      <p:sp>
        <p:nvSpPr>
          <p:cNvPr id="823" name="CuadroTexto 77858">
            <a:extLst>
              <a:ext uri="{FF2B5EF4-FFF2-40B4-BE49-F238E27FC236}">
                <a16:creationId xmlns:a16="http://schemas.microsoft.com/office/drawing/2014/main" id="{3F7BA4B9-AAC3-7E1B-9734-D63D0931D7DE}"/>
              </a:ext>
            </a:extLst>
          </p:cNvPr>
          <p:cNvSpPr txBox="1"/>
          <p:nvPr/>
        </p:nvSpPr>
        <p:spPr>
          <a:xfrm>
            <a:off x="1302537" y="2215173"/>
            <a:ext cx="2743200" cy="2743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C" sz="9600" b="1" dirty="0">
                <a:solidFill>
                  <a:srgbClr val="3E6A9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</a:p>
        </p:txBody>
      </p:sp>
      <p:sp>
        <p:nvSpPr>
          <p:cNvPr id="892" name="Title 6">
            <a:extLst>
              <a:ext uri="{FF2B5EF4-FFF2-40B4-BE49-F238E27FC236}">
                <a16:creationId xmlns:a16="http://schemas.microsoft.com/office/drawing/2014/main" id="{E6C59EC1-EDDA-4A89-78C9-E1EA84E1B829}"/>
              </a:ext>
            </a:extLst>
          </p:cNvPr>
          <p:cNvSpPr txBox="1">
            <a:spLocks/>
          </p:cNvSpPr>
          <p:nvPr/>
        </p:nvSpPr>
        <p:spPr>
          <a:xfrm>
            <a:off x="14461911" y="4419546"/>
            <a:ext cx="2049565" cy="67270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>
            <a:lvl1pPr eaLnBrk="1" hangingPunct="1">
              <a:defRPr lang="en-US" sz="2400" b="0" i="0" kern="0" spc="-5" baseline="0" dirty="0">
                <a:solidFill>
                  <a:srgbClr val="F4F3F9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133" b="1" i="0" u="none" strike="noStrike" kern="0" cap="none" spc="-7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ouschka Rounded Alt DemiBold" panose="020F0703000000020003" pitchFamily="34" charset="0"/>
              </a:rPr>
              <a:t>Alcance de la Solución</a:t>
            </a:r>
          </a:p>
        </p:txBody>
      </p:sp>
      <p:grpSp>
        <p:nvGrpSpPr>
          <p:cNvPr id="893" name="Google Shape;8156;p121">
            <a:extLst>
              <a:ext uri="{FF2B5EF4-FFF2-40B4-BE49-F238E27FC236}">
                <a16:creationId xmlns:a16="http://schemas.microsoft.com/office/drawing/2014/main" id="{A995027C-E8B3-6CE5-5B34-1A5E590033D2}"/>
              </a:ext>
            </a:extLst>
          </p:cNvPr>
          <p:cNvGrpSpPr/>
          <p:nvPr/>
        </p:nvGrpSpPr>
        <p:grpSpPr>
          <a:xfrm>
            <a:off x="14651529" y="2648736"/>
            <a:ext cx="1670331" cy="1670331"/>
            <a:chOff x="864537" y="1822859"/>
            <a:chExt cx="971309" cy="971307"/>
          </a:xfrm>
        </p:grpSpPr>
        <p:sp>
          <p:nvSpPr>
            <p:cNvPr id="894" name="Google Shape;8157;p121">
              <a:extLst>
                <a:ext uri="{FF2B5EF4-FFF2-40B4-BE49-F238E27FC236}">
                  <a16:creationId xmlns:a16="http://schemas.microsoft.com/office/drawing/2014/main" id="{D0C79735-6B2A-FDE9-983B-4824C79A0AD6}"/>
                </a:ext>
              </a:extLst>
            </p:cNvPr>
            <p:cNvSpPr/>
            <p:nvPr/>
          </p:nvSpPr>
          <p:spPr>
            <a:xfrm>
              <a:off x="932451" y="1890773"/>
              <a:ext cx="835480" cy="83547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158;p121">
              <a:extLst>
                <a:ext uri="{FF2B5EF4-FFF2-40B4-BE49-F238E27FC236}">
                  <a16:creationId xmlns:a16="http://schemas.microsoft.com/office/drawing/2014/main" id="{2E7AC5D6-167F-07C7-1181-6A03D8806194}"/>
                </a:ext>
              </a:extLst>
            </p:cNvPr>
            <p:cNvSpPr/>
            <p:nvPr/>
          </p:nvSpPr>
          <p:spPr>
            <a:xfrm>
              <a:off x="864537" y="1822859"/>
              <a:ext cx="971309" cy="971307"/>
            </a:xfrm>
            <a:prstGeom prst="ellipse">
              <a:avLst/>
            </a:prstGeom>
            <a:noFill/>
            <a:ln w="19050" cap="flat" cmpd="sng">
              <a:solidFill>
                <a:srgbClr val="54B948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6" name="CuadroTexto 77858">
            <a:extLst>
              <a:ext uri="{FF2B5EF4-FFF2-40B4-BE49-F238E27FC236}">
                <a16:creationId xmlns:a16="http://schemas.microsoft.com/office/drawing/2014/main" id="{A775D398-B84F-7821-B0BD-E96737DB4C99}"/>
              </a:ext>
            </a:extLst>
          </p:cNvPr>
          <p:cNvSpPr txBox="1"/>
          <p:nvPr/>
        </p:nvSpPr>
        <p:spPr>
          <a:xfrm>
            <a:off x="14633138" y="2213411"/>
            <a:ext cx="914400" cy="914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C" sz="2800" b="1" dirty="0">
                <a:solidFill>
                  <a:srgbClr val="54B94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es-EC" sz="3200" b="1" dirty="0">
              <a:solidFill>
                <a:srgbClr val="54B948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898" name="Group 897">
            <a:extLst>
              <a:ext uri="{FF2B5EF4-FFF2-40B4-BE49-F238E27FC236}">
                <a16:creationId xmlns:a16="http://schemas.microsoft.com/office/drawing/2014/main" id="{D42F0333-9C82-EB94-450B-F30B2CDE2A9C}"/>
              </a:ext>
            </a:extLst>
          </p:cNvPr>
          <p:cNvGrpSpPr/>
          <p:nvPr/>
        </p:nvGrpSpPr>
        <p:grpSpPr>
          <a:xfrm>
            <a:off x="17364899" y="2693398"/>
            <a:ext cx="1670329" cy="1670329"/>
            <a:chOff x="6489653" y="2583230"/>
            <a:chExt cx="1670329" cy="1670329"/>
          </a:xfrm>
        </p:grpSpPr>
        <p:grpSp>
          <p:nvGrpSpPr>
            <p:cNvPr id="899" name="Grupo 77854">
              <a:extLst>
                <a:ext uri="{FF2B5EF4-FFF2-40B4-BE49-F238E27FC236}">
                  <a16:creationId xmlns:a16="http://schemas.microsoft.com/office/drawing/2014/main" id="{4DA74E33-ECB2-C444-41F2-6E13B3BA5741}"/>
                </a:ext>
              </a:extLst>
            </p:cNvPr>
            <p:cNvGrpSpPr/>
            <p:nvPr/>
          </p:nvGrpSpPr>
          <p:grpSpPr>
            <a:xfrm>
              <a:off x="6489653" y="2583230"/>
              <a:ext cx="1670329" cy="1670329"/>
              <a:chOff x="10395916" y="3753865"/>
              <a:chExt cx="900000" cy="900000"/>
            </a:xfrm>
          </p:grpSpPr>
          <p:sp>
            <p:nvSpPr>
              <p:cNvPr id="901" name="Google Shape;8177;p121">
                <a:extLst>
                  <a:ext uri="{FF2B5EF4-FFF2-40B4-BE49-F238E27FC236}">
                    <a16:creationId xmlns:a16="http://schemas.microsoft.com/office/drawing/2014/main" id="{97C9C0DF-3503-AEE7-3FC9-A8B359C1151E}"/>
                  </a:ext>
                </a:extLst>
              </p:cNvPr>
              <p:cNvSpPr/>
              <p:nvPr/>
            </p:nvSpPr>
            <p:spPr>
              <a:xfrm>
                <a:off x="10458844" y="3816793"/>
                <a:ext cx="774143" cy="774143"/>
              </a:xfrm>
              <a:prstGeom prst="ellipse">
                <a:avLst/>
              </a:prstGeom>
              <a:solidFill>
                <a:srgbClr val="EF41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8178;p121">
                <a:extLst>
                  <a:ext uri="{FF2B5EF4-FFF2-40B4-BE49-F238E27FC236}">
                    <a16:creationId xmlns:a16="http://schemas.microsoft.com/office/drawing/2014/main" id="{BF0292B7-F548-C9D7-297D-A923355E7046}"/>
                  </a:ext>
                </a:extLst>
              </p:cNvPr>
              <p:cNvSpPr/>
              <p:nvPr/>
            </p:nvSpPr>
            <p:spPr>
              <a:xfrm>
                <a:off x="10395916" y="3753865"/>
                <a:ext cx="900000" cy="900000"/>
              </a:xfrm>
              <a:prstGeom prst="ellipse">
                <a:avLst/>
              </a:prstGeom>
              <a:noFill/>
              <a:ln w="19050" cap="flat" cmpd="sng">
                <a:solidFill>
                  <a:schemeClr val="accent5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900" name="Graphic 899">
              <a:extLst>
                <a:ext uri="{FF2B5EF4-FFF2-40B4-BE49-F238E27FC236}">
                  <a16:creationId xmlns:a16="http://schemas.microsoft.com/office/drawing/2014/main" id="{268E3727-9903-D7B4-444B-9AB98EC7D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21949" y="2933918"/>
              <a:ext cx="1127424" cy="1127424"/>
            </a:xfrm>
            <a:prstGeom prst="rect">
              <a:avLst/>
            </a:prstGeom>
          </p:spPr>
        </p:pic>
      </p:grpSp>
      <p:sp>
        <p:nvSpPr>
          <p:cNvPr id="903" name="CuadroTexto 77858">
            <a:extLst>
              <a:ext uri="{FF2B5EF4-FFF2-40B4-BE49-F238E27FC236}">
                <a16:creationId xmlns:a16="http://schemas.microsoft.com/office/drawing/2014/main" id="{37255A13-7B6B-BBAB-311F-865DD3600FAC}"/>
              </a:ext>
            </a:extLst>
          </p:cNvPr>
          <p:cNvSpPr txBox="1"/>
          <p:nvPr/>
        </p:nvSpPr>
        <p:spPr>
          <a:xfrm>
            <a:off x="17346507" y="2347398"/>
            <a:ext cx="914400" cy="914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EF413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C" sz="2800" b="1" dirty="0">
                <a:solidFill>
                  <a:srgbClr val="EF413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endParaRPr lang="es-EC" sz="3200" b="1" dirty="0">
              <a:solidFill>
                <a:srgbClr val="EF4135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11" name="Graphic 910">
            <a:extLst>
              <a:ext uri="{FF2B5EF4-FFF2-40B4-BE49-F238E27FC236}">
                <a16:creationId xmlns:a16="http://schemas.microsoft.com/office/drawing/2014/main" id="{CD992D4F-D96D-052A-BF63-013DA9681CDA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029917" y="3049861"/>
            <a:ext cx="978670" cy="978670"/>
          </a:xfrm>
          <a:prstGeom prst="rect">
            <a:avLst/>
          </a:prstGeom>
        </p:spPr>
      </p:pic>
      <p:grpSp>
        <p:nvGrpSpPr>
          <p:cNvPr id="3" name="Group 149">
            <a:extLst>
              <a:ext uri="{FF2B5EF4-FFF2-40B4-BE49-F238E27FC236}">
                <a16:creationId xmlns:a16="http://schemas.microsoft.com/office/drawing/2014/main" id="{D15E11D6-0211-923B-7999-2FA9E3A7887B}"/>
              </a:ext>
            </a:extLst>
          </p:cNvPr>
          <p:cNvGrpSpPr/>
          <p:nvPr/>
        </p:nvGrpSpPr>
        <p:grpSpPr>
          <a:xfrm>
            <a:off x="20086592" y="2693398"/>
            <a:ext cx="1670329" cy="1670329"/>
            <a:chOff x="6489653" y="2583230"/>
            <a:chExt cx="1670329" cy="1670329"/>
          </a:xfrm>
        </p:grpSpPr>
        <p:grpSp>
          <p:nvGrpSpPr>
            <p:cNvPr id="4" name="Grupo 77854">
              <a:extLst>
                <a:ext uri="{FF2B5EF4-FFF2-40B4-BE49-F238E27FC236}">
                  <a16:creationId xmlns:a16="http://schemas.microsoft.com/office/drawing/2014/main" id="{3A936855-EDEE-4B02-5184-CB19A38E6608}"/>
                </a:ext>
              </a:extLst>
            </p:cNvPr>
            <p:cNvGrpSpPr/>
            <p:nvPr/>
          </p:nvGrpSpPr>
          <p:grpSpPr>
            <a:xfrm>
              <a:off x="6489653" y="2583230"/>
              <a:ext cx="1670329" cy="1670329"/>
              <a:chOff x="10395916" y="3753865"/>
              <a:chExt cx="900000" cy="900000"/>
            </a:xfrm>
          </p:grpSpPr>
          <p:sp>
            <p:nvSpPr>
              <p:cNvPr id="6" name="Google Shape;8177;p121">
                <a:extLst>
                  <a:ext uri="{FF2B5EF4-FFF2-40B4-BE49-F238E27FC236}">
                    <a16:creationId xmlns:a16="http://schemas.microsoft.com/office/drawing/2014/main" id="{8522B403-A2FC-B1D2-85A3-3E1147027416}"/>
                  </a:ext>
                </a:extLst>
              </p:cNvPr>
              <p:cNvSpPr/>
              <p:nvPr/>
            </p:nvSpPr>
            <p:spPr>
              <a:xfrm>
                <a:off x="10458844" y="3816793"/>
                <a:ext cx="774143" cy="774143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8178;p121">
                <a:extLst>
                  <a:ext uri="{FF2B5EF4-FFF2-40B4-BE49-F238E27FC236}">
                    <a16:creationId xmlns:a16="http://schemas.microsoft.com/office/drawing/2014/main" id="{6BA813A7-5409-2398-5563-55451E930B45}"/>
                  </a:ext>
                </a:extLst>
              </p:cNvPr>
              <p:cNvSpPr/>
              <p:nvPr/>
            </p:nvSpPr>
            <p:spPr>
              <a:xfrm>
                <a:off x="10395916" y="3753865"/>
                <a:ext cx="900000" cy="900000"/>
              </a:xfrm>
              <a:prstGeom prst="ellipse">
                <a:avLst/>
              </a:prstGeom>
              <a:noFill/>
              <a:ln w="19050" cap="flat" cmpd="sng">
                <a:solidFill>
                  <a:srgbClr val="7030A0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5" name="Graphic 148">
              <a:extLst>
                <a:ext uri="{FF2B5EF4-FFF2-40B4-BE49-F238E27FC236}">
                  <a16:creationId xmlns:a16="http://schemas.microsoft.com/office/drawing/2014/main" id="{DAAF8485-282F-B40C-880B-4A75BEC87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21949" y="2933918"/>
              <a:ext cx="1127424" cy="1127424"/>
            </a:xfrm>
            <a:prstGeom prst="rect">
              <a:avLst/>
            </a:prstGeom>
          </p:spPr>
        </p:pic>
      </p:grpSp>
      <p:sp>
        <p:nvSpPr>
          <p:cNvPr id="8" name="CuadroTexto 77858">
            <a:extLst>
              <a:ext uri="{FF2B5EF4-FFF2-40B4-BE49-F238E27FC236}">
                <a16:creationId xmlns:a16="http://schemas.microsoft.com/office/drawing/2014/main" id="{1C8CE4D0-1AD0-39CC-BBAA-EE0338492828}"/>
              </a:ext>
            </a:extLst>
          </p:cNvPr>
          <p:cNvSpPr txBox="1"/>
          <p:nvPr/>
        </p:nvSpPr>
        <p:spPr>
          <a:xfrm>
            <a:off x="20068200" y="2291519"/>
            <a:ext cx="914400" cy="914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C" sz="2800" b="1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endParaRPr lang="es-EC" sz="3200" b="1" dirty="0">
              <a:solidFill>
                <a:srgbClr val="7030A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8F3AAA3F-6179-080C-8311-CDE0D6802849}"/>
              </a:ext>
            </a:extLst>
          </p:cNvPr>
          <p:cNvSpPr txBox="1">
            <a:spLocks/>
          </p:cNvSpPr>
          <p:nvPr/>
        </p:nvSpPr>
        <p:spPr>
          <a:xfrm>
            <a:off x="17314260" y="4497957"/>
            <a:ext cx="1893293" cy="67270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>
            <a:lvl1pPr eaLnBrk="1" hangingPunct="1">
              <a:defRPr lang="en-US" sz="2400" b="0" i="0" kern="0" spc="-5" baseline="0" dirty="0">
                <a:solidFill>
                  <a:srgbClr val="F4F3F9"/>
                </a:solidFill>
                <a:latin typeface="Calibri"/>
                <a:ea typeface="+mj-ea"/>
                <a:cs typeface="Calibri"/>
              </a:defRPr>
            </a:lvl1pPr>
          </a:lstStyle>
          <a:p>
            <a:pPr lvl="0" algn="ctr" defTabSz="1219170">
              <a:defRPr/>
            </a:pPr>
            <a:r>
              <a:rPr lang="es-EC" sz="2133" b="1" spc="-7" dirty="0">
                <a:solidFill>
                  <a:prstClr val="black">
                    <a:lumMod val="75000"/>
                    <a:lumOff val="25000"/>
                  </a:prstClr>
                </a:solidFill>
                <a:latin typeface="Houschka Rounded Alt DemiBold" panose="020F0703000000020003" pitchFamily="34" charset="0"/>
              </a:rPr>
              <a:t>Plan de Ejecución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17B7AA6-437B-8004-36BA-DA1E92B333B6}"/>
              </a:ext>
            </a:extLst>
          </p:cNvPr>
          <p:cNvSpPr txBox="1">
            <a:spLocks/>
          </p:cNvSpPr>
          <p:nvPr/>
        </p:nvSpPr>
        <p:spPr>
          <a:xfrm>
            <a:off x="19913775" y="4480516"/>
            <a:ext cx="2078216" cy="67270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>
            <a:lvl1pPr eaLnBrk="1" hangingPunct="1">
              <a:defRPr lang="en-US" sz="2400" b="0" i="0" kern="0" spc="-5" baseline="0" dirty="0">
                <a:solidFill>
                  <a:srgbClr val="F4F3F9"/>
                </a:solidFill>
                <a:latin typeface="Calibri"/>
                <a:ea typeface="+mj-ea"/>
                <a:cs typeface="Calibri"/>
              </a:defRPr>
            </a:lvl1pPr>
          </a:lstStyle>
          <a:p>
            <a:pPr lvl="0" algn="ctr" defTabSz="1219170">
              <a:defRPr/>
            </a:pPr>
            <a:r>
              <a:rPr lang="es-EC" sz="2133" b="1" spc="-7" dirty="0">
                <a:solidFill>
                  <a:prstClr val="black">
                    <a:lumMod val="75000"/>
                    <a:lumOff val="25000"/>
                  </a:prstClr>
                </a:solidFill>
                <a:latin typeface="Houschka Rounded Alt DemiBold" panose="020F0703000000020003" pitchFamily="34" charset="0"/>
              </a:rPr>
              <a:t>Beneficios y Costos</a:t>
            </a:r>
          </a:p>
        </p:txBody>
      </p:sp>
    </p:spTree>
    <p:extLst>
      <p:ext uri="{BB962C8B-B14F-4D97-AF65-F5344CB8AC3E}">
        <p14:creationId xmlns:p14="http://schemas.microsoft.com/office/powerpoint/2010/main" val="1286174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885BB-9303-38E7-DE91-CA19168C4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223-5BB7-0A3C-E4B1-4ED5D4AD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Jerarquia</a:t>
            </a:r>
            <a:r>
              <a:rPr lang="es-EC" dirty="0"/>
              <a:t> de Excepciones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860CF52-AA23-7530-AA6F-1788C44E8A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3" y="1522835"/>
            <a:ext cx="5965723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/>
              <a:t>Clase principal: </a:t>
            </a:r>
            <a:r>
              <a:rPr lang="en-US" altLang="en-US" sz="2400" u="sng" dirty="0"/>
              <a:t>Throwable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i="1" dirty="0"/>
              <a:t>Error</a:t>
            </a:r>
            <a:r>
              <a:rPr lang="en-US" altLang="en-US" sz="2400" dirty="0"/>
              <a:t> (no recuperable): </a:t>
            </a:r>
            <a:r>
              <a:rPr lang="en-US" altLang="en-US" sz="2400" dirty="0" err="1"/>
              <a:t>Ejemplos</a:t>
            </a:r>
            <a:r>
              <a:rPr lang="en-US" altLang="en-US" sz="2400" dirty="0"/>
              <a:t>: </a:t>
            </a:r>
            <a:r>
              <a:rPr lang="en-US" altLang="en-US" sz="2400" i="1" dirty="0" err="1"/>
              <a:t>StackOverflowError</a:t>
            </a:r>
            <a:r>
              <a:rPr lang="en-US" altLang="en-US" sz="2400" dirty="0"/>
              <a:t>, </a:t>
            </a:r>
            <a:r>
              <a:rPr lang="en-US" altLang="en-US" sz="2400" i="1" dirty="0" err="1"/>
              <a:t>OutOfMemoryError</a:t>
            </a:r>
            <a:r>
              <a:rPr lang="en-US" altLang="en-US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Exception (recuperable): </a:t>
            </a:r>
            <a:r>
              <a:rPr lang="en-US" altLang="en-US" sz="2400" dirty="0" err="1"/>
              <a:t>Ejemplos</a:t>
            </a:r>
            <a:r>
              <a:rPr lang="en-US" altLang="en-US" sz="2400" dirty="0"/>
              <a:t>: </a:t>
            </a:r>
            <a:r>
              <a:rPr lang="en-US" altLang="en-US" sz="2400" i="1" dirty="0" err="1"/>
              <a:t>IOException</a:t>
            </a:r>
            <a:r>
              <a:rPr lang="en-US" altLang="en-US" sz="2400" dirty="0"/>
              <a:t>, </a:t>
            </a:r>
            <a:r>
              <a:rPr lang="en-US" altLang="en-US" sz="2400" i="1" dirty="0" err="1"/>
              <a:t>SQLException</a:t>
            </a:r>
            <a:r>
              <a:rPr lang="en-US" altLang="en-US" sz="2400" dirty="0"/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Checked Exceptions: </a:t>
            </a:r>
            <a:r>
              <a:rPr lang="en-US" altLang="en-US" dirty="0" err="1"/>
              <a:t>Verificadas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</a:t>
            </a:r>
            <a:r>
              <a:rPr lang="en-US" altLang="en-US" dirty="0" err="1"/>
              <a:t>tiempo</a:t>
            </a:r>
            <a:r>
              <a:rPr lang="en-US" altLang="en-US" dirty="0"/>
              <a:t> de </a:t>
            </a:r>
            <a:r>
              <a:rPr lang="en-US" altLang="en-US" dirty="0" err="1"/>
              <a:t>compilación</a:t>
            </a:r>
            <a:r>
              <a:rPr lang="en-US" altLang="en-US" dirty="0"/>
              <a:t> (e.g., </a:t>
            </a:r>
            <a:r>
              <a:rPr lang="en-US" altLang="en-US" i="1" dirty="0" err="1"/>
              <a:t>IOException</a:t>
            </a:r>
            <a:r>
              <a:rPr lang="en-US" altLang="en-US" dirty="0"/>
              <a:t>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Unchecked Exceptions: </a:t>
            </a:r>
            <a:r>
              <a:rPr lang="en-US" altLang="en-US" dirty="0" err="1"/>
              <a:t>Detectadas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</a:t>
            </a:r>
            <a:r>
              <a:rPr lang="en-US" altLang="en-US" dirty="0" err="1"/>
              <a:t>tiempo</a:t>
            </a:r>
            <a:r>
              <a:rPr lang="en-US" altLang="en-US" dirty="0"/>
              <a:t> de </a:t>
            </a:r>
            <a:r>
              <a:rPr lang="en-US" altLang="en-US" dirty="0" err="1"/>
              <a:t>ejecución</a:t>
            </a:r>
            <a:r>
              <a:rPr lang="en-US" altLang="en-US" dirty="0"/>
              <a:t> (e.g., </a:t>
            </a:r>
            <a:r>
              <a:rPr lang="en-US" altLang="en-US" i="1" dirty="0" err="1"/>
              <a:t>NullPointerException</a:t>
            </a:r>
            <a:r>
              <a:rPr lang="en-US" altLang="en-US" dirty="0"/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410" name="Picture 2" descr="Turorial Java">
            <a:extLst>
              <a:ext uri="{FF2B5EF4-FFF2-40B4-BE49-F238E27FC236}">
                <a16:creationId xmlns:a16="http://schemas.microsoft.com/office/drawing/2014/main" id="{8C943429-217A-22B8-ED32-45FC6A70E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078" y="1906076"/>
            <a:ext cx="48768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21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A7C76-5920-B7D4-271D-A4B9CBD22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7A5E-5FB0-9A0E-B653-7BEAEE12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Estructura de Manejo de Excepciones</a:t>
            </a:r>
            <a:endParaRPr lang="es-EC" sz="3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19E2A23-E015-3526-3E92-729F9B520F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23967"/>
            <a:ext cx="5651090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 err="1"/>
              <a:t>Bloques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principales</a:t>
            </a:r>
            <a:r>
              <a:rPr lang="en-US" altLang="en-US" sz="2400" b="1" dirty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i="1" dirty="0"/>
              <a:t>try</a:t>
            </a:r>
            <a:r>
              <a:rPr lang="en-US" altLang="en-US" sz="2400" dirty="0"/>
              <a:t>: Código que </a:t>
            </a:r>
            <a:r>
              <a:rPr lang="en-US" altLang="en-US" sz="2400" dirty="0" err="1"/>
              <a:t>puede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generar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excepción</a:t>
            </a:r>
            <a:r>
              <a:rPr lang="en-US" altLang="en-US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i="1" dirty="0"/>
              <a:t>catch</a:t>
            </a:r>
            <a:r>
              <a:rPr lang="en-US" altLang="en-US" sz="2400" dirty="0"/>
              <a:t>: Código para </a:t>
            </a:r>
            <a:r>
              <a:rPr lang="en-US" altLang="en-US" sz="2400" dirty="0" err="1"/>
              <a:t>manejar</a:t>
            </a:r>
            <a:r>
              <a:rPr lang="en-US" altLang="en-US" sz="2400" dirty="0"/>
              <a:t> la </a:t>
            </a:r>
            <a:r>
              <a:rPr lang="en-US" altLang="en-US" sz="2400" dirty="0" err="1"/>
              <a:t>excepción</a:t>
            </a:r>
            <a:r>
              <a:rPr lang="en-US" altLang="en-US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i="1" dirty="0"/>
              <a:t>finally</a:t>
            </a:r>
            <a:r>
              <a:rPr lang="en-US" altLang="en-US" sz="2400" dirty="0"/>
              <a:t>: Código que </a:t>
            </a:r>
            <a:r>
              <a:rPr lang="en-US" altLang="en-US" sz="2400" dirty="0" err="1"/>
              <a:t>siempre</a:t>
            </a:r>
            <a:r>
              <a:rPr lang="en-US" altLang="en-US" sz="2400" dirty="0"/>
              <a:t> se </a:t>
            </a:r>
            <a:r>
              <a:rPr lang="en-US" altLang="en-US" sz="2400" dirty="0" err="1"/>
              <a:t>ejecuta</a:t>
            </a:r>
            <a:r>
              <a:rPr lang="en-US" altLang="en-US" sz="2400" dirty="0"/>
              <a:t>, con o sin </a:t>
            </a:r>
            <a:r>
              <a:rPr lang="en-US" altLang="en-US" sz="2400" dirty="0" err="1"/>
              <a:t>excepción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opcional</a:t>
            </a:r>
            <a:r>
              <a:rPr lang="en-US" altLang="en-US" sz="2400" dirty="0"/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60CF40-B2D0-8295-9806-2FB8BEAFBB52}"/>
              </a:ext>
            </a:extLst>
          </p:cNvPr>
          <p:cNvSpPr txBox="1"/>
          <p:nvPr/>
        </p:nvSpPr>
        <p:spPr>
          <a:xfrm>
            <a:off x="7570838" y="2413337"/>
            <a:ext cx="4080387" cy="203132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try { </a:t>
            </a:r>
          </a:p>
          <a:p>
            <a:r>
              <a:rPr lang="es-ES" dirty="0"/>
              <a:t>	</a:t>
            </a:r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Código que puede fallar </a:t>
            </a:r>
          </a:p>
          <a:p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} catch (</a:t>
            </a:r>
            <a:r>
              <a:rPr lang="es-ES" dirty="0" err="1">
                <a:solidFill>
                  <a:srgbClr val="FFFF99"/>
                </a:solidFill>
              </a:rPr>
              <a:t>TipoDeExcepcion</a:t>
            </a:r>
            <a:r>
              <a:rPr lang="es-ES" dirty="0"/>
              <a:t>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 {</a:t>
            </a:r>
            <a:r>
              <a:rPr lang="es-ES" dirty="0"/>
              <a:t> </a:t>
            </a:r>
          </a:p>
          <a:p>
            <a:r>
              <a:rPr lang="es-ES" dirty="0"/>
              <a:t>	</a:t>
            </a:r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Manejo de la excepción </a:t>
            </a:r>
          </a:p>
          <a:p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}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finally</a:t>
            </a:r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{</a:t>
            </a:r>
          </a:p>
          <a:p>
            <a:r>
              <a:rPr lang="es-ES" dirty="0"/>
              <a:t>	</a:t>
            </a:r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Limpieza de recursos</a:t>
            </a:r>
          </a:p>
          <a:p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}</a:t>
            </a:r>
            <a:endParaRPr lang="es-EC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12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F0DB4-40D2-6CBB-014F-5C07CB239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37D2F-A6A0-769F-BF3C-AE15CDFB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Excepciones</a:t>
            </a:r>
            <a:r>
              <a:rPr lang="en-US" sz="3200" dirty="0"/>
              <a:t> </a:t>
            </a:r>
            <a:r>
              <a:rPr lang="en-US" sz="3200" dirty="0" err="1"/>
              <a:t>Personalizadas</a:t>
            </a:r>
            <a:endParaRPr lang="es-EC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805B81-A143-588E-90DF-85FB6E3F8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29" y="2535145"/>
            <a:ext cx="5425910" cy="23776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877943-30AD-111C-FAAB-AF27B65AE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309" y="2900936"/>
            <a:ext cx="6111770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6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0996C48D-157F-7138-7F07-39C7CF1D2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Rectangle 845">
            <a:extLst>
              <a:ext uri="{FF2B5EF4-FFF2-40B4-BE49-F238E27FC236}">
                <a16:creationId xmlns:a16="http://schemas.microsoft.com/office/drawing/2014/main" id="{0A2F408E-3EA1-6AA6-B4E7-294D7465017C}"/>
              </a:ext>
            </a:extLst>
          </p:cNvPr>
          <p:cNvSpPr/>
          <p:nvPr/>
        </p:nvSpPr>
        <p:spPr>
          <a:xfrm>
            <a:off x="-1060396" y="-486383"/>
            <a:ext cx="13990145" cy="8035047"/>
          </a:xfrm>
          <a:prstGeom prst="rect">
            <a:avLst/>
          </a:prstGeom>
          <a:noFill/>
          <a:ln>
            <a:solidFill>
              <a:srgbClr val="1C3451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Title 6">
            <a:extLst>
              <a:ext uri="{FF2B5EF4-FFF2-40B4-BE49-F238E27FC236}">
                <a16:creationId xmlns:a16="http://schemas.microsoft.com/office/drawing/2014/main" id="{E58D0322-BF4C-7BE2-A51C-2C44B0027130}"/>
              </a:ext>
            </a:extLst>
          </p:cNvPr>
          <p:cNvSpPr txBox="1">
            <a:spLocks/>
          </p:cNvSpPr>
          <p:nvPr/>
        </p:nvSpPr>
        <p:spPr>
          <a:xfrm>
            <a:off x="5205248" y="3106446"/>
            <a:ext cx="4258241" cy="75490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>
            <a:lvl1pPr eaLnBrk="1" hangingPunct="1">
              <a:defRPr lang="en-US" sz="2400" b="0" i="0" kern="0" spc="-5" baseline="0" dirty="0">
                <a:solidFill>
                  <a:srgbClr val="F4F3F9"/>
                </a:solidFill>
                <a:latin typeface="Calibri"/>
                <a:ea typeface="+mj-ea"/>
                <a:cs typeface="Calibri"/>
              </a:defRPr>
            </a:lvl1pPr>
          </a:lstStyle>
          <a:p>
            <a:pPr lvl="0" algn="ctr" defTabSz="1219170">
              <a:defRPr/>
            </a:pPr>
            <a:r>
              <a:rPr lang="es-EC" sz="4800" b="1" spc="-7" dirty="0" smtClean="0">
                <a:solidFill>
                  <a:schemeClr val="tx1"/>
                </a:solidFill>
                <a:latin typeface="Houschka Rounded Alt DemiBold" panose="020F0703000000020003" pitchFamily="34" charset="0"/>
              </a:rPr>
              <a:t>Colecciones</a:t>
            </a:r>
            <a:endParaRPr lang="es-EC" sz="4800" b="1" spc="-7" dirty="0">
              <a:solidFill>
                <a:schemeClr val="tx1"/>
              </a:solidFill>
              <a:latin typeface="Houschka Rounded Alt DemiBold" panose="020F0703000000020003" pitchFamily="34" charset="0"/>
            </a:endParaRPr>
          </a:p>
        </p:txBody>
      </p:sp>
      <p:sp>
        <p:nvSpPr>
          <p:cNvPr id="892" name="Title 6">
            <a:extLst>
              <a:ext uri="{FF2B5EF4-FFF2-40B4-BE49-F238E27FC236}">
                <a16:creationId xmlns:a16="http://schemas.microsoft.com/office/drawing/2014/main" id="{E6C59EC1-EDDA-4A89-78C9-E1EA84E1B829}"/>
              </a:ext>
            </a:extLst>
          </p:cNvPr>
          <p:cNvSpPr txBox="1">
            <a:spLocks/>
          </p:cNvSpPr>
          <p:nvPr/>
        </p:nvSpPr>
        <p:spPr>
          <a:xfrm>
            <a:off x="14461911" y="4419546"/>
            <a:ext cx="2049565" cy="67270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>
            <a:lvl1pPr eaLnBrk="1" hangingPunct="1">
              <a:defRPr lang="en-US" sz="2400" b="0" i="0" kern="0" spc="-5" baseline="0" dirty="0">
                <a:solidFill>
                  <a:srgbClr val="F4F3F9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133" b="1" i="0" u="none" strike="noStrike" kern="0" cap="none" spc="-7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ouschka Rounded Alt DemiBold" panose="020F0703000000020003" pitchFamily="34" charset="0"/>
              </a:rPr>
              <a:t>Alcance de la Solución</a:t>
            </a:r>
          </a:p>
        </p:txBody>
      </p:sp>
      <p:grpSp>
        <p:nvGrpSpPr>
          <p:cNvPr id="893" name="Google Shape;8156;p121">
            <a:extLst>
              <a:ext uri="{FF2B5EF4-FFF2-40B4-BE49-F238E27FC236}">
                <a16:creationId xmlns:a16="http://schemas.microsoft.com/office/drawing/2014/main" id="{A995027C-E8B3-6CE5-5B34-1A5E590033D2}"/>
              </a:ext>
            </a:extLst>
          </p:cNvPr>
          <p:cNvGrpSpPr/>
          <p:nvPr/>
        </p:nvGrpSpPr>
        <p:grpSpPr>
          <a:xfrm>
            <a:off x="14651529" y="2648736"/>
            <a:ext cx="1670331" cy="1670331"/>
            <a:chOff x="864537" y="1822859"/>
            <a:chExt cx="971309" cy="971307"/>
          </a:xfrm>
        </p:grpSpPr>
        <p:sp>
          <p:nvSpPr>
            <p:cNvPr id="894" name="Google Shape;8157;p121">
              <a:extLst>
                <a:ext uri="{FF2B5EF4-FFF2-40B4-BE49-F238E27FC236}">
                  <a16:creationId xmlns:a16="http://schemas.microsoft.com/office/drawing/2014/main" id="{D0C79735-6B2A-FDE9-983B-4824C79A0AD6}"/>
                </a:ext>
              </a:extLst>
            </p:cNvPr>
            <p:cNvSpPr/>
            <p:nvPr/>
          </p:nvSpPr>
          <p:spPr>
            <a:xfrm>
              <a:off x="932451" y="1890773"/>
              <a:ext cx="835480" cy="83547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158;p121">
              <a:extLst>
                <a:ext uri="{FF2B5EF4-FFF2-40B4-BE49-F238E27FC236}">
                  <a16:creationId xmlns:a16="http://schemas.microsoft.com/office/drawing/2014/main" id="{2E7AC5D6-167F-07C7-1181-6A03D8806194}"/>
                </a:ext>
              </a:extLst>
            </p:cNvPr>
            <p:cNvSpPr/>
            <p:nvPr/>
          </p:nvSpPr>
          <p:spPr>
            <a:xfrm>
              <a:off x="864537" y="1822859"/>
              <a:ext cx="971309" cy="971307"/>
            </a:xfrm>
            <a:prstGeom prst="ellipse">
              <a:avLst/>
            </a:prstGeom>
            <a:noFill/>
            <a:ln w="19050" cap="flat" cmpd="sng">
              <a:solidFill>
                <a:srgbClr val="54B948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6" name="CuadroTexto 77858">
            <a:extLst>
              <a:ext uri="{FF2B5EF4-FFF2-40B4-BE49-F238E27FC236}">
                <a16:creationId xmlns:a16="http://schemas.microsoft.com/office/drawing/2014/main" id="{A775D398-B84F-7821-B0BD-E96737DB4C99}"/>
              </a:ext>
            </a:extLst>
          </p:cNvPr>
          <p:cNvSpPr txBox="1"/>
          <p:nvPr/>
        </p:nvSpPr>
        <p:spPr>
          <a:xfrm>
            <a:off x="14633138" y="2213411"/>
            <a:ext cx="914400" cy="914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C" sz="2800" b="1" dirty="0">
                <a:solidFill>
                  <a:srgbClr val="54B94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es-EC" sz="3200" b="1" dirty="0">
              <a:solidFill>
                <a:srgbClr val="54B948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898" name="Group 897">
            <a:extLst>
              <a:ext uri="{FF2B5EF4-FFF2-40B4-BE49-F238E27FC236}">
                <a16:creationId xmlns:a16="http://schemas.microsoft.com/office/drawing/2014/main" id="{D42F0333-9C82-EB94-450B-F30B2CDE2A9C}"/>
              </a:ext>
            </a:extLst>
          </p:cNvPr>
          <p:cNvGrpSpPr/>
          <p:nvPr/>
        </p:nvGrpSpPr>
        <p:grpSpPr>
          <a:xfrm>
            <a:off x="17364899" y="2693398"/>
            <a:ext cx="1670329" cy="1670329"/>
            <a:chOff x="6489653" y="2583230"/>
            <a:chExt cx="1670329" cy="1670329"/>
          </a:xfrm>
        </p:grpSpPr>
        <p:grpSp>
          <p:nvGrpSpPr>
            <p:cNvPr id="899" name="Grupo 77854">
              <a:extLst>
                <a:ext uri="{FF2B5EF4-FFF2-40B4-BE49-F238E27FC236}">
                  <a16:creationId xmlns:a16="http://schemas.microsoft.com/office/drawing/2014/main" id="{4DA74E33-ECB2-C444-41F2-6E13B3BA5741}"/>
                </a:ext>
              </a:extLst>
            </p:cNvPr>
            <p:cNvGrpSpPr/>
            <p:nvPr/>
          </p:nvGrpSpPr>
          <p:grpSpPr>
            <a:xfrm>
              <a:off x="6489653" y="2583230"/>
              <a:ext cx="1670329" cy="1670329"/>
              <a:chOff x="10395916" y="3753865"/>
              <a:chExt cx="900000" cy="900000"/>
            </a:xfrm>
          </p:grpSpPr>
          <p:sp>
            <p:nvSpPr>
              <p:cNvPr id="901" name="Google Shape;8177;p121">
                <a:extLst>
                  <a:ext uri="{FF2B5EF4-FFF2-40B4-BE49-F238E27FC236}">
                    <a16:creationId xmlns:a16="http://schemas.microsoft.com/office/drawing/2014/main" id="{97C9C0DF-3503-AEE7-3FC9-A8B359C1151E}"/>
                  </a:ext>
                </a:extLst>
              </p:cNvPr>
              <p:cNvSpPr/>
              <p:nvPr/>
            </p:nvSpPr>
            <p:spPr>
              <a:xfrm>
                <a:off x="10458844" y="3816793"/>
                <a:ext cx="774143" cy="774143"/>
              </a:xfrm>
              <a:prstGeom prst="ellipse">
                <a:avLst/>
              </a:prstGeom>
              <a:solidFill>
                <a:srgbClr val="EF41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8178;p121">
                <a:extLst>
                  <a:ext uri="{FF2B5EF4-FFF2-40B4-BE49-F238E27FC236}">
                    <a16:creationId xmlns:a16="http://schemas.microsoft.com/office/drawing/2014/main" id="{BF0292B7-F548-C9D7-297D-A923355E7046}"/>
                  </a:ext>
                </a:extLst>
              </p:cNvPr>
              <p:cNvSpPr/>
              <p:nvPr/>
            </p:nvSpPr>
            <p:spPr>
              <a:xfrm>
                <a:off x="10395916" y="3753865"/>
                <a:ext cx="900000" cy="900000"/>
              </a:xfrm>
              <a:prstGeom prst="ellipse">
                <a:avLst/>
              </a:prstGeom>
              <a:noFill/>
              <a:ln w="19050" cap="flat" cmpd="sng">
                <a:solidFill>
                  <a:schemeClr val="accent5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900" name="Graphic 899">
              <a:extLst>
                <a:ext uri="{FF2B5EF4-FFF2-40B4-BE49-F238E27FC236}">
                  <a16:creationId xmlns:a16="http://schemas.microsoft.com/office/drawing/2014/main" id="{268E3727-9903-D7B4-444B-9AB98EC7D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21949" y="2933918"/>
              <a:ext cx="1127424" cy="1127424"/>
            </a:xfrm>
            <a:prstGeom prst="rect">
              <a:avLst/>
            </a:prstGeom>
          </p:spPr>
        </p:pic>
      </p:grpSp>
      <p:sp>
        <p:nvSpPr>
          <p:cNvPr id="903" name="CuadroTexto 77858">
            <a:extLst>
              <a:ext uri="{FF2B5EF4-FFF2-40B4-BE49-F238E27FC236}">
                <a16:creationId xmlns:a16="http://schemas.microsoft.com/office/drawing/2014/main" id="{37255A13-7B6B-BBAB-311F-865DD3600FAC}"/>
              </a:ext>
            </a:extLst>
          </p:cNvPr>
          <p:cNvSpPr txBox="1"/>
          <p:nvPr/>
        </p:nvSpPr>
        <p:spPr>
          <a:xfrm>
            <a:off x="17346507" y="2347398"/>
            <a:ext cx="914400" cy="914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EF413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C" sz="2800" b="1" dirty="0">
                <a:solidFill>
                  <a:srgbClr val="EF413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endParaRPr lang="es-EC" sz="3200" b="1" dirty="0">
              <a:solidFill>
                <a:srgbClr val="EF4135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11" name="Graphic 910">
            <a:extLst>
              <a:ext uri="{FF2B5EF4-FFF2-40B4-BE49-F238E27FC236}">
                <a16:creationId xmlns:a16="http://schemas.microsoft.com/office/drawing/2014/main" id="{CD992D4F-D96D-052A-BF63-013DA9681CDA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029917" y="3049861"/>
            <a:ext cx="978670" cy="978670"/>
          </a:xfrm>
          <a:prstGeom prst="rect">
            <a:avLst/>
          </a:prstGeom>
        </p:spPr>
      </p:pic>
      <p:grpSp>
        <p:nvGrpSpPr>
          <p:cNvPr id="3" name="Group 149">
            <a:extLst>
              <a:ext uri="{FF2B5EF4-FFF2-40B4-BE49-F238E27FC236}">
                <a16:creationId xmlns:a16="http://schemas.microsoft.com/office/drawing/2014/main" id="{D15E11D6-0211-923B-7999-2FA9E3A7887B}"/>
              </a:ext>
            </a:extLst>
          </p:cNvPr>
          <p:cNvGrpSpPr/>
          <p:nvPr/>
        </p:nvGrpSpPr>
        <p:grpSpPr>
          <a:xfrm>
            <a:off x="20086592" y="2693398"/>
            <a:ext cx="1670329" cy="1670329"/>
            <a:chOff x="6489653" y="2583230"/>
            <a:chExt cx="1670329" cy="1670329"/>
          </a:xfrm>
        </p:grpSpPr>
        <p:grpSp>
          <p:nvGrpSpPr>
            <p:cNvPr id="4" name="Grupo 77854">
              <a:extLst>
                <a:ext uri="{FF2B5EF4-FFF2-40B4-BE49-F238E27FC236}">
                  <a16:creationId xmlns:a16="http://schemas.microsoft.com/office/drawing/2014/main" id="{3A936855-EDEE-4B02-5184-CB19A38E6608}"/>
                </a:ext>
              </a:extLst>
            </p:cNvPr>
            <p:cNvGrpSpPr/>
            <p:nvPr/>
          </p:nvGrpSpPr>
          <p:grpSpPr>
            <a:xfrm>
              <a:off x="6489653" y="2583230"/>
              <a:ext cx="1670329" cy="1670329"/>
              <a:chOff x="10395916" y="3753865"/>
              <a:chExt cx="900000" cy="900000"/>
            </a:xfrm>
          </p:grpSpPr>
          <p:sp>
            <p:nvSpPr>
              <p:cNvPr id="6" name="Google Shape;8177;p121">
                <a:extLst>
                  <a:ext uri="{FF2B5EF4-FFF2-40B4-BE49-F238E27FC236}">
                    <a16:creationId xmlns:a16="http://schemas.microsoft.com/office/drawing/2014/main" id="{8522B403-A2FC-B1D2-85A3-3E1147027416}"/>
                  </a:ext>
                </a:extLst>
              </p:cNvPr>
              <p:cNvSpPr/>
              <p:nvPr/>
            </p:nvSpPr>
            <p:spPr>
              <a:xfrm>
                <a:off x="10458844" y="3816793"/>
                <a:ext cx="774143" cy="774143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8178;p121">
                <a:extLst>
                  <a:ext uri="{FF2B5EF4-FFF2-40B4-BE49-F238E27FC236}">
                    <a16:creationId xmlns:a16="http://schemas.microsoft.com/office/drawing/2014/main" id="{6BA813A7-5409-2398-5563-55451E930B45}"/>
                  </a:ext>
                </a:extLst>
              </p:cNvPr>
              <p:cNvSpPr/>
              <p:nvPr/>
            </p:nvSpPr>
            <p:spPr>
              <a:xfrm>
                <a:off x="10395916" y="3753865"/>
                <a:ext cx="900000" cy="900000"/>
              </a:xfrm>
              <a:prstGeom prst="ellipse">
                <a:avLst/>
              </a:prstGeom>
              <a:noFill/>
              <a:ln w="19050" cap="flat" cmpd="sng">
                <a:solidFill>
                  <a:srgbClr val="7030A0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5" name="Graphic 148">
              <a:extLst>
                <a:ext uri="{FF2B5EF4-FFF2-40B4-BE49-F238E27FC236}">
                  <a16:creationId xmlns:a16="http://schemas.microsoft.com/office/drawing/2014/main" id="{DAAF8485-282F-B40C-880B-4A75BEC87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21949" y="2933918"/>
              <a:ext cx="1127424" cy="1127424"/>
            </a:xfrm>
            <a:prstGeom prst="rect">
              <a:avLst/>
            </a:prstGeom>
          </p:spPr>
        </p:pic>
      </p:grpSp>
      <p:sp>
        <p:nvSpPr>
          <p:cNvPr id="8" name="CuadroTexto 77858">
            <a:extLst>
              <a:ext uri="{FF2B5EF4-FFF2-40B4-BE49-F238E27FC236}">
                <a16:creationId xmlns:a16="http://schemas.microsoft.com/office/drawing/2014/main" id="{1C8CE4D0-1AD0-39CC-BBAA-EE0338492828}"/>
              </a:ext>
            </a:extLst>
          </p:cNvPr>
          <p:cNvSpPr txBox="1"/>
          <p:nvPr/>
        </p:nvSpPr>
        <p:spPr>
          <a:xfrm>
            <a:off x="20068200" y="2291519"/>
            <a:ext cx="914400" cy="914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C" sz="2800" b="1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endParaRPr lang="es-EC" sz="3200" b="1" dirty="0">
              <a:solidFill>
                <a:srgbClr val="7030A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8F3AAA3F-6179-080C-8311-CDE0D6802849}"/>
              </a:ext>
            </a:extLst>
          </p:cNvPr>
          <p:cNvSpPr txBox="1">
            <a:spLocks/>
          </p:cNvSpPr>
          <p:nvPr/>
        </p:nvSpPr>
        <p:spPr>
          <a:xfrm>
            <a:off x="17314260" y="4497957"/>
            <a:ext cx="1893293" cy="67270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>
            <a:lvl1pPr eaLnBrk="1" hangingPunct="1">
              <a:defRPr lang="en-US" sz="2400" b="0" i="0" kern="0" spc="-5" baseline="0" dirty="0">
                <a:solidFill>
                  <a:srgbClr val="F4F3F9"/>
                </a:solidFill>
                <a:latin typeface="Calibri"/>
                <a:ea typeface="+mj-ea"/>
                <a:cs typeface="Calibri"/>
              </a:defRPr>
            </a:lvl1pPr>
          </a:lstStyle>
          <a:p>
            <a:pPr lvl="0" algn="ctr" defTabSz="1219170">
              <a:defRPr/>
            </a:pPr>
            <a:r>
              <a:rPr lang="es-EC" sz="2133" b="1" spc="-7" dirty="0">
                <a:solidFill>
                  <a:prstClr val="black">
                    <a:lumMod val="75000"/>
                    <a:lumOff val="25000"/>
                  </a:prstClr>
                </a:solidFill>
                <a:latin typeface="Houschka Rounded Alt DemiBold" panose="020F0703000000020003" pitchFamily="34" charset="0"/>
              </a:rPr>
              <a:t>Plan de Ejecución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17B7AA6-437B-8004-36BA-DA1E92B333B6}"/>
              </a:ext>
            </a:extLst>
          </p:cNvPr>
          <p:cNvSpPr txBox="1">
            <a:spLocks/>
          </p:cNvSpPr>
          <p:nvPr/>
        </p:nvSpPr>
        <p:spPr>
          <a:xfrm>
            <a:off x="19913775" y="4480516"/>
            <a:ext cx="2078216" cy="67270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>
            <a:lvl1pPr eaLnBrk="1" hangingPunct="1">
              <a:defRPr lang="en-US" sz="2400" b="0" i="0" kern="0" spc="-5" baseline="0" dirty="0">
                <a:solidFill>
                  <a:srgbClr val="F4F3F9"/>
                </a:solidFill>
                <a:latin typeface="Calibri"/>
                <a:ea typeface="+mj-ea"/>
                <a:cs typeface="Calibri"/>
              </a:defRPr>
            </a:lvl1pPr>
          </a:lstStyle>
          <a:p>
            <a:pPr lvl="0" algn="ctr" defTabSz="1219170">
              <a:defRPr/>
            </a:pPr>
            <a:r>
              <a:rPr lang="es-EC" sz="2133" b="1" spc="-7" dirty="0">
                <a:solidFill>
                  <a:prstClr val="black">
                    <a:lumMod val="75000"/>
                    <a:lumOff val="25000"/>
                  </a:prstClr>
                </a:solidFill>
                <a:latin typeface="Houschka Rounded Alt DemiBold" panose="020F0703000000020003" pitchFamily="34" charset="0"/>
              </a:rPr>
              <a:t>Beneficios y Costos</a:t>
            </a:r>
          </a:p>
        </p:txBody>
      </p:sp>
      <p:sp>
        <p:nvSpPr>
          <p:cNvPr id="11" name="Elipse 10"/>
          <p:cNvSpPr/>
          <p:nvPr/>
        </p:nvSpPr>
        <p:spPr>
          <a:xfrm>
            <a:off x="1316837" y="1861372"/>
            <a:ext cx="3230880" cy="3230880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/>
          </a:p>
        </p:txBody>
      </p:sp>
      <p:sp>
        <p:nvSpPr>
          <p:cNvPr id="12" name="CuadroTexto 11"/>
          <p:cNvSpPr txBox="1"/>
          <p:nvPr/>
        </p:nvSpPr>
        <p:spPr>
          <a:xfrm>
            <a:off x="2063931" y="2648736"/>
            <a:ext cx="1759132" cy="15981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s-EC" sz="8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s-EC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862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74D97-63ED-1EE4-68BB-FB855D45A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327F-F387-11E7-18E0-100DDFAD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Colecciones</a:t>
            </a:r>
            <a:endParaRPr lang="es-EC" sz="32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73F5217-832C-2FB6-9E65-CE253362C0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5154" y="1687355"/>
            <a:ext cx="606782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Definición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colecciones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son un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marco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trabajo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(framework) que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proporciona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estructuras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usar y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algoritmos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manipular conjuntos de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objetos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err="1">
                <a:latin typeface="Arial" panose="020B0604020202020204" pitchFamily="34" charset="0"/>
              </a:rPr>
              <a:t>Propósito</a:t>
            </a:r>
            <a:r>
              <a:rPr lang="en-US" altLang="en-US" sz="2400" b="1" dirty="0"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>
                <a:latin typeface="Arial" panose="020B0604020202020204" pitchFamily="34" charset="0"/>
              </a:rPr>
              <a:t>Almacenar</a:t>
            </a:r>
            <a:r>
              <a:rPr lang="en-US" altLang="en-US" sz="2400" dirty="0">
                <a:latin typeface="Arial" panose="020B0604020202020204" pitchFamily="34" charset="0"/>
              </a:rPr>
              <a:t>, acceder y manipular </a:t>
            </a:r>
            <a:r>
              <a:rPr lang="en-US" altLang="en-US" sz="2400" dirty="0" err="1">
                <a:latin typeface="Arial" panose="020B0604020202020204" pitchFamily="34" charset="0"/>
              </a:rPr>
              <a:t>datos</a:t>
            </a:r>
            <a:r>
              <a:rPr lang="en-US" altLang="en-US" sz="2400" dirty="0">
                <a:latin typeface="Arial" panose="020B0604020202020204" pitchFamily="34" charset="0"/>
              </a:rPr>
              <a:t> de </a:t>
            </a:r>
            <a:r>
              <a:rPr lang="en-US" altLang="en-US" sz="2400" dirty="0" err="1">
                <a:latin typeface="Arial" panose="020B0604020202020204" pitchFamily="34" charset="0"/>
              </a:rPr>
              <a:t>manera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eficiente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>
                <a:latin typeface="Arial" panose="020B0604020202020204" pitchFamily="34" charset="0"/>
              </a:rPr>
              <a:t>Sustituir</a:t>
            </a:r>
            <a:r>
              <a:rPr lang="en-US" altLang="en-US" sz="2400" dirty="0">
                <a:latin typeface="Arial" panose="020B0604020202020204" pitchFamily="34" charset="0"/>
              </a:rPr>
              <a:t> las </a:t>
            </a:r>
            <a:r>
              <a:rPr lang="en-US" altLang="en-US" sz="2400" dirty="0" err="1">
                <a:latin typeface="Arial" panose="020B0604020202020204" pitchFamily="34" charset="0"/>
              </a:rPr>
              <a:t>estructuras</a:t>
            </a:r>
            <a:r>
              <a:rPr lang="en-US" altLang="en-US" sz="2400" dirty="0">
                <a:latin typeface="Arial" panose="020B0604020202020204" pitchFamily="34" charset="0"/>
              </a:rPr>
              <a:t> de </a:t>
            </a:r>
            <a:r>
              <a:rPr lang="en-US" altLang="en-US" sz="2400" dirty="0" err="1">
                <a:latin typeface="Arial" panose="020B0604020202020204" pitchFamily="34" charset="0"/>
              </a:rPr>
              <a:t>datos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tradicionales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como</a:t>
            </a:r>
            <a:r>
              <a:rPr lang="en-US" altLang="en-US" sz="2400" dirty="0">
                <a:latin typeface="Arial" panose="020B0604020202020204" pitchFamily="34" charset="0"/>
              </a:rPr>
              <a:t> arrays, que </a:t>
            </a:r>
            <a:r>
              <a:rPr lang="en-US" altLang="en-US" sz="2400" dirty="0" err="1">
                <a:latin typeface="Arial" panose="020B0604020202020204" pitchFamily="34" charset="0"/>
              </a:rPr>
              <a:t>tienen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limitaciones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511" name="Picture 7" descr="Java Netbeans Arreglos y Colecciones - Array">
            <a:extLst>
              <a:ext uri="{FF2B5EF4-FFF2-40B4-BE49-F238E27FC236}">
                <a16:creationId xmlns:a16="http://schemas.microsoft.com/office/drawing/2014/main" id="{C2CFD0A8-B64B-664F-BCDC-2EC105FAB6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1" t="46437" r="13585" b="8655"/>
          <a:stretch/>
        </p:blipFill>
        <p:spPr bwMode="auto">
          <a:xfrm>
            <a:off x="6394654" y="2439137"/>
            <a:ext cx="4837472" cy="165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53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66414-CAD7-0481-FBA0-64541359F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D81A1-D99F-EE28-8F29-15FC034F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Colecciones</a:t>
            </a:r>
            <a:endParaRPr lang="es-EC" sz="3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8BCDD86-34BC-736E-C65F-8719F15C8D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4788" y="1871822"/>
            <a:ext cx="6189866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err="1">
                <a:latin typeface="Arial" panose="020B0604020202020204" pitchFamily="34" charset="0"/>
              </a:rPr>
              <a:t>Interfaz</a:t>
            </a:r>
            <a:r>
              <a:rPr lang="en-US" altLang="en-US" sz="2400" b="1" dirty="0">
                <a:latin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</a:rPr>
              <a:t>raíz</a:t>
            </a:r>
            <a:r>
              <a:rPr lang="en-US" altLang="en-US" sz="2400" b="1" dirty="0">
                <a:latin typeface="Arial" panose="020B0604020202020204" pitchFamily="34" charset="0"/>
              </a:rPr>
              <a:t>: </a:t>
            </a:r>
            <a:r>
              <a:rPr lang="en-US" altLang="en-US" sz="2400" dirty="0">
                <a:latin typeface="Arial" panose="020B0604020202020204" pitchFamily="34" charset="0"/>
              </a:rPr>
              <a:t>Collection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err="1">
                <a:latin typeface="Arial" panose="020B0604020202020204" pitchFamily="34" charset="0"/>
              </a:rPr>
              <a:t>Subinterfaces</a:t>
            </a:r>
            <a:r>
              <a:rPr lang="en-US" altLang="en-US" sz="2400" b="1" dirty="0">
                <a:latin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</a:rPr>
              <a:t>principales</a:t>
            </a:r>
            <a:r>
              <a:rPr lang="en-US" altLang="en-US" sz="2400" b="1" dirty="0"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i="1" dirty="0">
                <a:latin typeface="Arial" panose="020B0604020202020204" pitchFamily="34" charset="0"/>
              </a:rPr>
              <a:t>List</a:t>
            </a:r>
            <a:r>
              <a:rPr lang="en-US" altLang="en-US" dirty="0">
                <a:latin typeface="Arial" panose="020B0604020202020204" pitchFamily="34" charset="0"/>
              </a:rPr>
              <a:t>: </a:t>
            </a:r>
            <a:r>
              <a:rPr lang="en-US" altLang="en-US" dirty="0" err="1">
                <a:latin typeface="Arial" panose="020B0604020202020204" pitchFamily="34" charset="0"/>
              </a:rPr>
              <a:t>Almacena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elementos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ordenados</a:t>
            </a:r>
            <a:r>
              <a:rPr lang="en-US" altLang="en-US" dirty="0">
                <a:latin typeface="Arial" panose="020B0604020202020204" pitchFamily="34" charset="0"/>
              </a:rPr>
              <a:t> (e.g., </a:t>
            </a:r>
            <a:r>
              <a:rPr lang="en-US" altLang="en-US" dirty="0" err="1">
                <a:latin typeface="Arial" panose="020B0604020202020204" pitchFamily="34" charset="0"/>
              </a:rPr>
              <a:t>ArrayList</a:t>
            </a:r>
            <a:r>
              <a:rPr lang="en-US" altLang="en-US" dirty="0">
                <a:latin typeface="Arial" panose="020B0604020202020204" pitchFamily="34" charset="0"/>
              </a:rPr>
              <a:t>, LinkedList).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i="1" dirty="0">
                <a:latin typeface="Arial" panose="020B0604020202020204" pitchFamily="34" charset="0"/>
              </a:rPr>
              <a:t>Set</a:t>
            </a:r>
            <a:r>
              <a:rPr lang="en-US" altLang="en-US" dirty="0">
                <a:latin typeface="Arial" panose="020B0604020202020204" pitchFamily="34" charset="0"/>
              </a:rPr>
              <a:t>: </a:t>
            </a:r>
            <a:r>
              <a:rPr lang="en-US" altLang="en-US" dirty="0" err="1">
                <a:latin typeface="Arial" panose="020B0604020202020204" pitchFamily="34" charset="0"/>
              </a:rPr>
              <a:t>Almacena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elementos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únicos</a:t>
            </a:r>
            <a:r>
              <a:rPr lang="en-US" altLang="en-US" dirty="0">
                <a:latin typeface="Arial" panose="020B0604020202020204" pitchFamily="34" charset="0"/>
              </a:rPr>
              <a:t> (e.g., HashSet, </a:t>
            </a:r>
            <a:r>
              <a:rPr lang="en-US" altLang="en-US" dirty="0" err="1">
                <a:latin typeface="Arial" panose="020B0604020202020204" pitchFamily="34" charset="0"/>
              </a:rPr>
              <a:t>TreeSet</a:t>
            </a:r>
            <a:r>
              <a:rPr lang="en-US" altLang="en-US" dirty="0">
                <a:latin typeface="Arial" panose="020B0604020202020204" pitchFamily="34" charset="0"/>
              </a:rPr>
              <a:t>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i="1" dirty="0">
                <a:latin typeface="Arial" panose="020B0604020202020204" pitchFamily="34" charset="0"/>
              </a:rPr>
              <a:t>Queue</a:t>
            </a:r>
            <a:r>
              <a:rPr lang="en-US" altLang="en-US" dirty="0">
                <a:latin typeface="Arial" panose="020B0604020202020204" pitchFamily="34" charset="0"/>
              </a:rPr>
              <a:t>: </a:t>
            </a:r>
            <a:r>
              <a:rPr lang="en-US" altLang="en-US" dirty="0" err="1">
                <a:latin typeface="Arial" panose="020B0604020202020204" pitchFamily="34" charset="0"/>
              </a:rPr>
              <a:t>Implementa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una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estructura</a:t>
            </a:r>
            <a:r>
              <a:rPr lang="en-US" altLang="en-US" dirty="0">
                <a:latin typeface="Arial" panose="020B0604020202020204" pitchFamily="34" charset="0"/>
              </a:rPr>
              <a:t> FIFO/LIFO (e.g., </a:t>
            </a:r>
            <a:r>
              <a:rPr lang="en-US" altLang="en-US" dirty="0" err="1">
                <a:latin typeface="Arial" panose="020B0604020202020204" pitchFamily="34" charset="0"/>
              </a:rPr>
              <a:t>PriorityQueue</a:t>
            </a:r>
            <a:r>
              <a:rPr lang="en-US" altLang="en-US" dirty="0"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Mapa</a:t>
            </a:r>
            <a:r>
              <a:rPr lang="en-US" altLang="en-US" sz="2400" dirty="0">
                <a:latin typeface="Arial" panose="020B0604020202020204" pitchFamily="34" charset="0"/>
              </a:rPr>
              <a:t> (Map):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>
                <a:latin typeface="Arial" panose="020B0604020202020204" pitchFamily="34" charset="0"/>
              </a:rPr>
              <a:t>Almacena</a:t>
            </a:r>
            <a:r>
              <a:rPr lang="en-US" altLang="en-US" sz="2000" dirty="0">
                <a:latin typeface="Arial" panose="020B0604020202020204" pitchFamily="34" charset="0"/>
              </a:rPr>
              <a:t> pares clave-valor (e.g., HashMap, </a:t>
            </a:r>
            <a:r>
              <a:rPr lang="en-US" altLang="en-US" sz="2000" dirty="0" err="1">
                <a:latin typeface="Arial" panose="020B0604020202020204" pitchFamily="34" charset="0"/>
              </a:rPr>
              <a:t>TreeMap</a:t>
            </a:r>
            <a:r>
              <a:rPr lang="en-US" altLang="en-US" sz="2000" dirty="0"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Collections in Java - javatpoint">
            <a:extLst>
              <a:ext uri="{FF2B5EF4-FFF2-40B4-BE49-F238E27FC236}">
                <a16:creationId xmlns:a16="http://schemas.microsoft.com/office/drawing/2014/main" id="{0EE5E31F-6A70-DA53-7FB7-E7DABE8DE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15391"/>
            <a:ext cx="5974633" cy="500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86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7C2F0-8653-6A4F-B17D-A6AF77BD5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0986-E85F-8233-8A06-CCFD193E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Clases mas usadas en </a:t>
            </a:r>
            <a:r>
              <a:rPr lang="es-ES" sz="3200" dirty="0" err="1"/>
              <a:t>Collections</a:t>
            </a:r>
            <a:endParaRPr lang="es-EC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CCB526-7F0E-55BE-0AEE-56D73C673F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4788" y="2271932"/>
            <a:ext cx="5763393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err="1">
                <a:latin typeface="Arial" panose="020B0604020202020204" pitchFamily="34" charset="0"/>
              </a:rPr>
              <a:t>ArrayList</a:t>
            </a:r>
            <a:r>
              <a:rPr lang="en-US" altLang="en-US" sz="2400" dirty="0"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>
                <a:latin typeface="Arial" panose="020B0604020202020204" pitchFamily="34" charset="0"/>
              </a:rPr>
              <a:t>Implementación</a:t>
            </a:r>
            <a:r>
              <a:rPr lang="en-US" altLang="en-US" sz="2000" dirty="0">
                <a:latin typeface="Arial" panose="020B0604020202020204" pitchFamily="34" charset="0"/>
              </a:rPr>
              <a:t> de List </a:t>
            </a:r>
            <a:r>
              <a:rPr lang="en-US" altLang="en-US" sz="2000" dirty="0" err="1">
                <a:latin typeface="Arial" panose="020B0604020202020204" pitchFamily="34" charset="0"/>
              </a:rPr>
              <a:t>basada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en</a:t>
            </a:r>
            <a:r>
              <a:rPr lang="en-US" altLang="en-US" sz="2000" dirty="0">
                <a:latin typeface="Arial" panose="020B0604020202020204" pitchFamily="34" charset="0"/>
              </a:rPr>
              <a:t> un array </a:t>
            </a:r>
            <a:r>
              <a:rPr lang="en-US" altLang="en-US" sz="2000" dirty="0" err="1">
                <a:latin typeface="Arial" panose="020B0604020202020204" pitchFamily="34" charset="0"/>
              </a:rPr>
              <a:t>redimensionable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Ideal para </a:t>
            </a:r>
            <a:r>
              <a:rPr lang="en-US" altLang="en-US" sz="2000" dirty="0" err="1">
                <a:latin typeface="Arial" panose="020B0604020202020204" pitchFamily="34" charset="0"/>
              </a:rPr>
              <a:t>búsquedas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rápidas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HashSet</a:t>
            </a:r>
            <a:r>
              <a:rPr lang="en-US" altLang="en-US" sz="2400" dirty="0"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>
                <a:latin typeface="Arial" panose="020B0604020202020204" pitchFamily="34" charset="0"/>
              </a:rPr>
              <a:t>Implementación</a:t>
            </a:r>
            <a:r>
              <a:rPr lang="en-US" altLang="en-US" sz="2000" dirty="0">
                <a:latin typeface="Arial" panose="020B0604020202020204" pitchFamily="34" charset="0"/>
              </a:rPr>
              <a:t> de Set </a:t>
            </a:r>
            <a:r>
              <a:rPr lang="en-US" altLang="en-US" sz="2000" dirty="0" err="1">
                <a:latin typeface="Arial" panose="020B0604020202020204" pitchFamily="34" charset="0"/>
              </a:rPr>
              <a:t>basada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en</a:t>
            </a:r>
            <a:r>
              <a:rPr lang="en-US" altLang="en-US" sz="2000" dirty="0">
                <a:latin typeface="Arial" panose="020B0604020202020204" pitchFamily="34" charset="0"/>
              </a:rPr>
              <a:t> hash.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No </a:t>
            </a:r>
            <a:r>
              <a:rPr lang="en-US" altLang="en-US" sz="2000" dirty="0" err="1">
                <a:latin typeface="Arial" panose="020B0604020202020204" pitchFamily="34" charset="0"/>
              </a:rPr>
              <a:t>permite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elementos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duplicados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HashMap</a:t>
            </a:r>
            <a:r>
              <a:rPr lang="en-US" altLang="en-US" sz="2400" dirty="0"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>
                <a:latin typeface="Arial" panose="020B0604020202020204" pitchFamily="34" charset="0"/>
              </a:rPr>
              <a:t>Almacena</a:t>
            </a:r>
            <a:r>
              <a:rPr lang="en-US" altLang="en-US" sz="2000" dirty="0">
                <a:latin typeface="Arial" panose="020B0604020202020204" pitchFamily="34" charset="0"/>
              </a:rPr>
              <a:t> pares clave-valor.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>
                <a:latin typeface="Arial" panose="020B0604020202020204" pitchFamily="34" charset="0"/>
              </a:rPr>
              <a:t>Rápido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acceso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basado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en</a:t>
            </a:r>
            <a:r>
              <a:rPr lang="en-US" altLang="en-US" sz="2000" dirty="0">
                <a:latin typeface="Arial" panose="020B0604020202020204" pitchFamily="34" charset="0"/>
              </a:rPr>
              <a:t> hash.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605" name="Picture 5" descr="Recorrer un ArrayList en Java: conoce algunos métodos">
            <a:extLst>
              <a:ext uri="{FF2B5EF4-FFF2-40B4-BE49-F238E27FC236}">
                <a16:creationId xmlns:a16="http://schemas.microsoft.com/office/drawing/2014/main" id="{434E9022-A3C8-FAA9-A860-7A7754306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072" y="1468438"/>
            <a:ext cx="35433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55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19D4-3DBD-625E-CE53-2E801178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z="3200" dirty="0" err="1"/>
              <a:t>ArrayList</a:t>
            </a:r>
            <a:endParaRPr lang="es-EC" sz="32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49B76B2-43E3-DCB0-7D77-41DD9BAA23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08633"/>
            <a:ext cx="427457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Caso</a:t>
            </a:r>
            <a:r>
              <a:rPr lang="en-US" altLang="en-US" sz="2400" dirty="0">
                <a:latin typeface="Arial" panose="020B0604020202020204" pitchFamily="34" charset="0"/>
              </a:rPr>
              <a:t>: Lista de </a:t>
            </a:r>
            <a:r>
              <a:rPr lang="en-US" altLang="en-US" sz="2400" dirty="0" err="1">
                <a:latin typeface="Arial" panose="020B0604020202020204" pitchFamily="34" charset="0"/>
              </a:rPr>
              <a:t>tareas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en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una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aplicación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Usar </a:t>
            </a:r>
            <a:r>
              <a:rPr lang="en-US" altLang="en-US" sz="2400" dirty="0" err="1">
                <a:latin typeface="Arial" panose="020B0604020202020204" pitchFamily="34" charset="0"/>
              </a:rPr>
              <a:t>ArrayList</a:t>
            </a:r>
            <a:r>
              <a:rPr lang="en-US" altLang="en-US" sz="2400" dirty="0">
                <a:latin typeface="Arial" panose="020B0604020202020204" pitchFamily="34" charset="0"/>
              </a:rPr>
              <a:t> para </a:t>
            </a:r>
            <a:r>
              <a:rPr lang="en-US" altLang="en-US" sz="2400" dirty="0" err="1">
                <a:latin typeface="Arial" panose="020B0604020202020204" pitchFamily="34" charset="0"/>
              </a:rPr>
              <a:t>almacenar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tareas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latin typeface="Arial" panose="020B0604020202020204" pitchFamily="34" charset="0"/>
              </a:rPr>
              <a:t>Imprimir</a:t>
            </a:r>
            <a:r>
              <a:rPr lang="en-US" altLang="en-US" sz="2400" dirty="0">
                <a:latin typeface="Arial" panose="020B0604020202020204" pitchFamily="34" charset="0"/>
              </a:rPr>
              <a:t> las </a:t>
            </a:r>
            <a:r>
              <a:rPr lang="en-US" altLang="en-US" sz="2400" dirty="0" err="1">
                <a:latin typeface="Arial" panose="020B0604020202020204" pitchFamily="34" charset="0"/>
              </a:rPr>
              <a:t>tareas</a:t>
            </a:r>
            <a:r>
              <a:rPr lang="en-US" altLang="en-US" sz="2400" dirty="0">
                <a:latin typeface="Arial" panose="020B0604020202020204" pitchFamily="34" charset="0"/>
              </a:rPr>
              <a:t> y </a:t>
            </a:r>
            <a:r>
              <a:rPr lang="en-US" altLang="en-US" sz="2400" dirty="0" err="1">
                <a:latin typeface="Arial" panose="020B0604020202020204" pitchFamily="34" charset="0"/>
              </a:rPr>
              <a:t>eliminarlas</a:t>
            </a:r>
            <a:r>
              <a:rPr lang="en-US" altLang="en-US" sz="2400" dirty="0">
                <a:latin typeface="Arial" panose="020B0604020202020204" pitchFamily="34" charset="0"/>
              </a:rPr>
              <a:t> al </a:t>
            </a:r>
            <a:r>
              <a:rPr lang="en-US" altLang="en-US" sz="2400" dirty="0" err="1">
                <a:latin typeface="Arial" panose="020B0604020202020204" pitchFamily="34" charset="0"/>
              </a:rPr>
              <a:t>completarse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AD521-A237-BB85-AA7E-F23742B2D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096" y="1690688"/>
            <a:ext cx="5273497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B5DA0-431D-AF4F-2430-E65FE9A9D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D4ED6-3CA2-84FE-F737-9F2E373A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z="3200" dirty="0" err="1"/>
              <a:t>Queues</a:t>
            </a:r>
            <a:endParaRPr lang="es-EC" sz="32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1DD5BD9-5D3C-B2C2-D11E-7EB8994E38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7929" y="2828243"/>
            <a:ext cx="4274574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5444B996-ADED-BEAC-AC6E-BC5B55CA1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74" y="3113209"/>
            <a:ext cx="38345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893B326D-4178-2025-B822-5504AF8FB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542" y="1435828"/>
            <a:ext cx="4596581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Sigue un </a:t>
            </a:r>
            <a:r>
              <a:rPr lang="en-US" altLang="en-US" sz="2000" dirty="0" err="1">
                <a:latin typeface="Arial" panose="020B0604020202020204" pitchFamily="34" charset="0"/>
              </a:rPr>
              <a:t>orden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b="1" dirty="0">
                <a:latin typeface="Arial" panose="020B0604020202020204" pitchFamily="34" charset="0"/>
              </a:rPr>
              <a:t>FIFO</a:t>
            </a:r>
            <a:r>
              <a:rPr lang="en-US" altLang="en-US" sz="2000" dirty="0">
                <a:latin typeface="Arial" panose="020B0604020202020204" pitchFamily="34" charset="0"/>
              </a:rPr>
              <a:t> (First In, First Out).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 err="1">
                <a:latin typeface="Arial" panose="020B0604020202020204" pitchFamily="34" charset="0"/>
              </a:rPr>
              <a:t>Implementaciones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comunes</a:t>
            </a:r>
            <a:r>
              <a:rPr lang="en-US" altLang="en-US" sz="2000" dirty="0"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 err="1">
                <a:latin typeface="Arial" panose="020B0604020202020204" pitchFamily="34" charset="0"/>
              </a:rPr>
              <a:t>PriorityQueue</a:t>
            </a:r>
            <a:r>
              <a:rPr lang="en-US" altLang="en-US" sz="2000" b="1" dirty="0">
                <a:latin typeface="Arial" panose="020B0604020202020204" pitchFamily="34" charset="0"/>
              </a:rPr>
              <a:t>: </a:t>
            </a:r>
            <a:r>
              <a:rPr lang="en-US" altLang="en-US" sz="2000" dirty="0">
                <a:latin typeface="Arial" panose="020B0604020202020204" pitchFamily="34" charset="0"/>
              </a:rPr>
              <a:t>Los </a:t>
            </a:r>
            <a:r>
              <a:rPr lang="en-US" altLang="en-US" sz="2000" dirty="0" err="1">
                <a:latin typeface="Arial" panose="020B0604020202020204" pitchFamily="34" charset="0"/>
              </a:rPr>
              <a:t>elementos</a:t>
            </a:r>
            <a:r>
              <a:rPr lang="en-US" altLang="en-US" sz="2000" dirty="0">
                <a:latin typeface="Arial" panose="020B0604020202020204" pitchFamily="34" charset="0"/>
              </a:rPr>
              <a:t> se </a:t>
            </a:r>
            <a:r>
              <a:rPr lang="en-US" altLang="en-US" sz="2000" dirty="0" err="1">
                <a:latin typeface="Arial" panose="020B0604020202020204" pitchFamily="34" charset="0"/>
              </a:rPr>
              <a:t>procesan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en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orden</a:t>
            </a:r>
            <a:r>
              <a:rPr lang="en-US" altLang="en-US" sz="2000" dirty="0">
                <a:latin typeface="Arial" panose="020B0604020202020204" pitchFamily="34" charset="0"/>
              </a:rPr>
              <a:t> de </a:t>
            </a:r>
            <a:r>
              <a:rPr lang="en-US" altLang="en-US" sz="2000" dirty="0" err="1">
                <a:latin typeface="Arial" panose="020B0604020202020204" pitchFamily="34" charset="0"/>
              </a:rPr>
              <a:t>prioridad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LinkedList: </a:t>
            </a:r>
            <a:r>
              <a:rPr lang="en-US" altLang="en-US" sz="2000" dirty="0" err="1">
                <a:latin typeface="Arial" panose="020B0604020202020204" pitchFamily="34" charset="0"/>
              </a:rPr>
              <a:t>Puede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actuar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como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una</a:t>
            </a:r>
            <a:r>
              <a:rPr lang="en-US" altLang="en-US" sz="2000" dirty="0">
                <a:latin typeface="Arial" panose="020B0604020202020204" pitchFamily="34" charset="0"/>
              </a:rPr>
              <a:t> cola o </a:t>
            </a:r>
            <a:r>
              <a:rPr lang="en-US" altLang="en-US" sz="2000" dirty="0" err="1">
                <a:latin typeface="Arial" panose="020B0604020202020204" pitchFamily="34" charset="0"/>
              </a:rPr>
              <a:t>una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lista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enlazada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>
                <a:latin typeface="Arial" panose="020B0604020202020204" pitchFamily="34" charset="0"/>
              </a:rPr>
              <a:t>Metodos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principales</a:t>
            </a:r>
            <a:r>
              <a:rPr lang="en-US" altLang="en-US" sz="2000" dirty="0"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Add() – </a:t>
            </a:r>
            <a:r>
              <a:rPr lang="en-US" altLang="en-US" sz="2000" dirty="0" err="1">
                <a:latin typeface="Arial" panose="020B0604020202020204" pitchFamily="34" charset="0"/>
              </a:rPr>
              <a:t>Agrega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elemento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Peek() – </a:t>
            </a:r>
            <a:r>
              <a:rPr lang="en-US" altLang="en-US" sz="2000" dirty="0" err="1">
                <a:latin typeface="Arial" panose="020B0604020202020204" pitchFamily="34" charset="0"/>
              </a:rPr>
              <a:t>Devuelve</a:t>
            </a:r>
            <a:r>
              <a:rPr lang="en-US" altLang="en-US" sz="2000" dirty="0">
                <a:latin typeface="Arial" panose="020B0604020202020204" pitchFamily="34" charset="0"/>
              </a:rPr>
              <a:t> element </a:t>
            </a:r>
            <a:r>
              <a:rPr lang="en-US" altLang="en-US" sz="2000" dirty="0" err="1">
                <a:latin typeface="Arial" panose="020B0604020202020204" pitchFamily="34" charset="0"/>
              </a:rPr>
              <a:t>en</a:t>
            </a:r>
            <a:r>
              <a:rPr lang="en-US" altLang="en-US" sz="2000" dirty="0">
                <a:latin typeface="Arial" panose="020B0604020202020204" pitchFamily="34" charset="0"/>
              </a:rPr>
              <a:t> cola sin </a:t>
            </a:r>
            <a:r>
              <a:rPr lang="en-US" altLang="en-US" sz="2000" dirty="0" err="1">
                <a:latin typeface="Arial" panose="020B0604020202020204" pitchFamily="34" charset="0"/>
              </a:rPr>
              <a:t>eliminar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Poll() – </a:t>
            </a:r>
            <a:r>
              <a:rPr lang="en-US" altLang="en-US" sz="2000" dirty="0" err="1">
                <a:latin typeface="Arial" panose="020B0604020202020204" pitchFamily="34" charset="0"/>
              </a:rPr>
              <a:t>Devuelve</a:t>
            </a:r>
            <a:r>
              <a:rPr lang="en-US" altLang="en-US" sz="2000" dirty="0">
                <a:latin typeface="Arial" panose="020B0604020202020204" pitchFamily="34" charset="0"/>
              </a:rPr>
              <a:t> y </a:t>
            </a:r>
            <a:r>
              <a:rPr lang="en-US" altLang="en-US" sz="2000" dirty="0" err="1">
                <a:latin typeface="Arial" panose="020B0604020202020204" pitchFamily="34" charset="0"/>
              </a:rPr>
              <a:t>elimina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el</a:t>
            </a:r>
            <a:r>
              <a:rPr lang="en-US" altLang="en-US" sz="2000" dirty="0">
                <a:latin typeface="Arial" panose="020B0604020202020204" pitchFamily="34" charset="0"/>
              </a:rPr>
              <a:t> primero </a:t>
            </a:r>
            <a:r>
              <a:rPr lang="en-US" altLang="en-US" sz="2000" dirty="0" err="1">
                <a:latin typeface="Arial" panose="020B0604020202020204" pitchFamily="34" charset="0"/>
              </a:rPr>
              <a:t>en</a:t>
            </a:r>
            <a:r>
              <a:rPr lang="en-US" altLang="en-US" sz="2000" dirty="0">
                <a:latin typeface="Arial" panose="020B0604020202020204" pitchFamily="34" charset="0"/>
              </a:rPr>
              <a:t> cola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80B68E8-B57C-584C-0C16-7DD765DC3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113" y="2691235"/>
            <a:ext cx="6607113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8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26F3C-DA23-C22E-948B-6C61E0465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2544-8D3F-33E7-8231-A65B99CE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z="3200" dirty="0" err="1"/>
              <a:t>HashMap</a:t>
            </a:r>
            <a:endParaRPr lang="es-EC" sz="32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5F92B18-30BB-B4F7-1979-83CFF5E249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7929" y="1330780"/>
            <a:ext cx="4274574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Caso</a:t>
            </a:r>
            <a:r>
              <a:rPr lang="en-US" altLang="en-US" sz="2400" dirty="0">
                <a:latin typeface="Arial" panose="020B0604020202020204" pitchFamily="34" charset="0"/>
              </a:rPr>
              <a:t>: Lista de </a:t>
            </a:r>
            <a:r>
              <a:rPr lang="en-US" altLang="en-US" sz="2400" dirty="0" err="1">
                <a:latin typeface="Arial" panose="020B0604020202020204" pitchFamily="34" charset="0"/>
              </a:rPr>
              <a:t>tareas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en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una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aplicación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Usar </a:t>
            </a:r>
            <a:r>
              <a:rPr lang="en-US" altLang="en-US" sz="2400" dirty="0" err="1">
                <a:latin typeface="Arial" panose="020B0604020202020204" pitchFamily="34" charset="0"/>
              </a:rPr>
              <a:t>ArrayList</a:t>
            </a:r>
            <a:r>
              <a:rPr lang="en-US" altLang="en-US" sz="2400" dirty="0">
                <a:latin typeface="Arial" panose="020B0604020202020204" pitchFamily="34" charset="0"/>
              </a:rPr>
              <a:t> para </a:t>
            </a:r>
            <a:r>
              <a:rPr lang="en-US" altLang="en-US" sz="2400" dirty="0" err="1">
                <a:latin typeface="Arial" panose="020B0604020202020204" pitchFamily="34" charset="0"/>
              </a:rPr>
              <a:t>almacenar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tareas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latin typeface="Arial" panose="020B0604020202020204" pitchFamily="34" charset="0"/>
              </a:rPr>
              <a:t>Imprimir</a:t>
            </a:r>
            <a:r>
              <a:rPr lang="en-US" altLang="en-US" sz="2400" dirty="0">
                <a:latin typeface="Arial" panose="020B0604020202020204" pitchFamily="34" charset="0"/>
              </a:rPr>
              <a:t> las </a:t>
            </a:r>
            <a:r>
              <a:rPr lang="en-US" altLang="en-US" sz="2400" dirty="0" err="1">
                <a:latin typeface="Arial" panose="020B0604020202020204" pitchFamily="34" charset="0"/>
              </a:rPr>
              <a:t>tareas</a:t>
            </a:r>
            <a:r>
              <a:rPr lang="en-US" altLang="en-US" sz="2400" dirty="0">
                <a:latin typeface="Arial" panose="020B0604020202020204" pitchFamily="34" charset="0"/>
              </a:rPr>
              <a:t> y </a:t>
            </a:r>
            <a:r>
              <a:rPr lang="en-US" altLang="en-US" sz="2400" dirty="0" err="1">
                <a:latin typeface="Arial" panose="020B0604020202020204" pitchFamily="34" charset="0"/>
              </a:rPr>
              <a:t>eliminarlas</a:t>
            </a:r>
            <a:r>
              <a:rPr lang="en-US" altLang="en-US" sz="2400" dirty="0">
                <a:latin typeface="Arial" panose="020B0604020202020204" pitchFamily="34" charset="0"/>
              </a:rPr>
              <a:t> al </a:t>
            </a:r>
            <a:r>
              <a:rPr lang="en-US" altLang="en-US" sz="2400" dirty="0" err="1">
                <a:latin typeface="Arial" panose="020B0604020202020204" pitchFamily="34" charset="0"/>
              </a:rPr>
              <a:t>completarse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3169E-6E9A-C785-B029-651078A94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160" y="202995"/>
            <a:ext cx="7423355" cy="6452009"/>
          </a:xfrm>
          <a:prstGeom prst="rect">
            <a:avLst/>
          </a:prstGeom>
        </p:spPr>
      </p:pic>
      <p:sp>
        <p:nvSpPr>
          <p:cNvPr id="18" name="Rectangle 12">
            <a:extLst>
              <a:ext uri="{FF2B5EF4-FFF2-40B4-BE49-F238E27FC236}">
                <a16:creationId xmlns:a16="http://schemas.microsoft.com/office/drawing/2014/main" id="{28E5F018-C642-10B4-25DC-769820AB8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29" y="3897952"/>
            <a:ext cx="395011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 err="1">
                <a:latin typeface="Arial" panose="020B0604020202020204" pitchFamily="34" charset="0"/>
              </a:rPr>
              <a:t>Limitaciones</a:t>
            </a:r>
            <a:r>
              <a:rPr lang="en-US" altLang="en-US" sz="2400" dirty="0"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Orden</a:t>
            </a:r>
            <a:r>
              <a:rPr lang="en-US" altLang="en-US" sz="2400" dirty="0">
                <a:latin typeface="Arial" panose="020B0604020202020204" pitchFamily="34" charset="0"/>
              </a:rPr>
              <a:t>: No </a:t>
            </a:r>
            <a:r>
              <a:rPr lang="en-US" altLang="en-US" sz="2400" dirty="0" err="1">
                <a:latin typeface="Arial" panose="020B0604020202020204" pitchFamily="34" charset="0"/>
              </a:rPr>
              <a:t>garantiza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ningún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orden</a:t>
            </a:r>
            <a:r>
              <a:rPr lang="en-US" altLang="en-US" sz="2400" dirty="0">
                <a:latin typeface="Arial" panose="020B0604020202020204" pitchFamily="34" charset="0"/>
              </a:rPr>
              <a:t> de </a:t>
            </a:r>
            <a:r>
              <a:rPr lang="en-US" altLang="en-US" sz="2400" dirty="0" err="1">
                <a:latin typeface="Arial" panose="020B0604020202020204" pitchFamily="34" charset="0"/>
              </a:rPr>
              <a:t>los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elementos</a:t>
            </a:r>
            <a:r>
              <a:rPr lang="en-US" altLang="en-US" sz="2400" dirty="0">
                <a:latin typeface="Arial" panose="020B0604020202020204" pitchFamily="34" charset="0"/>
              </a:rPr>
              <a:t>. Para un </a:t>
            </a:r>
            <a:r>
              <a:rPr lang="en-US" altLang="en-US" sz="2400" dirty="0" err="1">
                <a:latin typeface="Arial" panose="020B0604020202020204" pitchFamily="34" charset="0"/>
              </a:rPr>
              <a:t>orden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específico</a:t>
            </a:r>
            <a:r>
              <a:rPr lang="en-US" altLang="en-US" sz="2400" dirty="0">
                <a:latin typeface="Arial" panose="020B0604020202020204" pitchFamily="34" charset="0"/>
              </a:rPr>
              <a:t>, se </a:t>
            </a:r>
            <a:r>
              <a:rPr lang="en-US" altLang="en-US" sz="2400" dirty="0" err="1">
                <a:latin typeface="Arial" panose="020B0604020202020204" pitchFamily="34" charset="0"/>
              </a:rPr>
              <a:t>puede</a:t>
            </a:r>
            <a:r>
              <a:rPr lang="en-US" altLang="en-US" sz="2400" dirty="0">
                <a:latin typeface="Arial" panose="020B0604020202020204" pitchFamily="34" charset="0"/>
              </a:rPr>
              <a:t> usar </a:t>
            </a:r>
            <a:r>
              <a:rPr lang="en-US" altLang="en-US" sz="2400" i="1" dirty="0" err="1">
                <a:latin typeface="Arial" panose="020B0604020202020204" pitchFamily="34" charset="0"/>
              </a:rPr>
              <a:t>TreeMap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3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A2338-8BAE-71C3-E1E2-74EE889C0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0A2C-CFDE-D567-7297-AC21D32A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Introducción</a:t>
            </a:r>
            <a:r>
              <a:rPr lang="en-US" dirty="0"/>
              <a:t> – Breve Historia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1C714D-DA0E-DFB1-430C-7F7155AB65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339302"/>
            <a:ext cx="763256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EC" altLang="en-US" sz="2400" b="1" dirty="0"/>
              <a:t>Lenguaje</a:t>
            </a:r>
            <a:r>
              <a:rPr lang="en-US" altLang="en-US" sz="2400" b="1" dirty="0"/>
              <a:t> orientado a </a:t>
            </a:r>
            <a:r>
              <a:rPr lang="es-EC" altLang="en-US" sz="2400" b="1" dirty="0" smtClean="0"/>
              <a:t>objetos</a:t>
            </a:r>
            <a:r>
              <a:rPr lang="en-US" altLang="en-US" sz="2400" b="1" dirty="0" smtClean="0"/>
              <a:t> </a:t>
            </a:r>
            <a:r>
              <a:rPr lang="en-US" altLang="en-US" sz="2400" dirty="0" err="1"/>
              <a:t>lanzado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por</a:t>
            </a:r>
            <a:r>
              <a:rPr lang="en-US" altLang="en-US" sz="2400" dirty="0"/>
              <a:t> Sun Microsystems </a:t>
            </a:r>
            <a:r>
              <a:rPr lang="en-US" altLang="en-US" sz="2400" dirty="0" err="1"/>
              <a:t>en</a:t>
            </a:r>
            <a:r>
              <a:rPr lang="en-US" altLang="en-US" sz="2400" dirty="0"/>
              <a:t> 1995.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 err="1"/>
              <a:t>Diseñado</a:t>
            </a:r>
            <a:r>
              <a:rPr lang="en-US" altLang="en-US" sz="2400" dirty="0"/>
              <a:t> para ser </a:t>
            </a:r>
            <a:r>
              <a:rPr lang="en-US" altLang="en-US" sz="2400" dirty="0" err="1"/>
              <a:t>portátil</a:t>
            </a:r>
            <a:r>
              <a:rPr lang="en-US" altLang="en-US" sz="2400" dirty="0"/>
              <a:t> y </a:t>
            </a:r>
            <a:r>
              <a:rPr lang="en-US" altLang="en-US" sz="2400" dirty="0" err="1"/>
              <a:t>ejecutarse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cualquier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dispositivo</a:t>
            </a:r>
            <a:r>
              <a:rPr lang="en-US" altLang="en-US" sz="2400" dirty="0"/>
              <a:t> con la JVM (Java Virtual Machine).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 err="1"/>
              <a:t>Aplicaciones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desarrollo</a:t>
            </a:r>
            <a:r>
              <a:rPr lang="en-US" altLang="en-US" sz="2400" dirty="0"/>
              <a:t>:</a:t>
            </a:r>
          </a:p>
          <a:p>
            <a:pPr lvl="4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s-EC" altLang="en-US" sz="2400" b="1" dirty="0" smtClean="0"/>
              <a:t>Web</a:t>
            </a:r>
            <a:r>
              <a:rPr lang="en-US" altLang="en-US" sz="2400" dirty="0"/>
              <a:t>: Backend de sitios </a:t>
            </a:r>
            <a:r>
              <a:rPr lang="en-US" altLang="en-US" sz="2400" dirty="0" err="1"/>
              <a:t>robustos</a:t>
            </a:r>
            <a:r>
              <a:rPr lang="en-US" altLang="en-US" sz="2400" dirty="0" smtClean="0"/>
              <a:t>.</a:t>
            </a:r>
            <a:endParaRPr lang="en-US" altLang="en-US" sz="2400" dirty="0"/>
          </a:p>
          <a:p>
            <a:pPr lvl="2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dirty="0" err="1"/>
              <a:t>Móvil</a:t>
            </a:r>
            <a:r>
              <a:rPr lang="en-US" altLang="en-US" sz="2400" dirty="0"/>
              <a:t>: Base de Android.</a:t>
            </a:r>
          </a:p>
          <a:p>
            <a:pPr lvl="2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dirty="0"/>
              <a:t>Empresarial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Herramientas</a:t>
            </a:r>
            <a:r>
              <a:rPr lang="en-US" altLang="en-US" sz="2400" dirty="0"/>
              <a:t> y </a:t>
            </a:r>
            <a:r>
              <a:rPr lang="en-US" altLang="en-US" sz="2400" dirty="0" err="1"/>
              <a:t>sistemas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escalables</a:t>
            </a:r>
            <a:r>
              <a:rPr lang="en-US" altLang="en-US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Logo Java">
            <a:extLst>
              <a:ext uri="{FF2B5EF4-FFF2-40B4-BE49-F238E27FC236}">
                <a16:creationId xmlns:a16="http://schemas.microsoft.com/office/drawing/2014/main" id="{53E42D44-9471-95F9-6580-6581AB46E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993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7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6B92A-22CD-F734-9500-AFC778326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7C13-29E8-05EF-C6D2-2832E18F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z="3200" dirty="0"/>
              <a:t>Buenas Practicas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8C32C4B-899C-EC21-2F2A-69C1521B72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2735" y="2131543"/>
            <a:ext cx="5273497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 err="1">
                <a:latin typeface="Arial" panose="020B0604020202020204" pitchFamily="34" charset="0"/>
              </a:rPr>
              <a:t>Elegir</a:t>
            </a:r>
            <a:r>
              <a:rPr lang="en-US" altLang="en-US" sz="2400" dirty="0">
                <a:latin typeface="Arial" panose="020B0604020202020204" pitchFamily="34" charset="0"/>
              </a:rPr>
              <a:t> la </a:t>
            </a:r>
            <a:r>
              <a:rPr lang="en-US" altLang="en-US" sz="2400" dirty="0" err="1">
                <a:latin typeface="Arial" panose="020B0604020202020204" pitchFamily="34" charset="0"/>
              </a:rPr>
              <a:t>estructura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correcta</a:t>
            </a:r>
            <a:r>
              <a:rPr lang="en-US" altLang="en-US" sz="2400" dirty="0">
                <a:latin typeface="Arial" panose="020B0604020202020204" pitchFamily="34" charset="0"/>
              </a:rPr>
              <a:t> para </a:t>
            </a:r>
            <a:r>
              <a:rPr lang="en-US" altLang="en-US" sz="2400" dirty="0" err="1">
                <a:latin typeface="Arial" panose="020B0604020202020204" pitchFamily="34" charset="0"/>
              </a:rPr>
              <a:t>cada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caso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>
                <a:latin typeface="Arial" panose="020B0604020202020204" pitchFamily="34" charset="0"/>
              </a:rPr>
              <a:t>Uso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frecuente</a:t>
            </a:r>
            <a:r>
              <a:rPr lang="en-US" altLang="en-US" sz="2000" dirty="0">
                <a:latin typeface="Arial" panose="020B0604020202020204" pitchFamily="34" charset="0"/>
              </a:rPr>
              <a:t> de </a:t>
            </a:r>
            <a:r>
              <a:rPr lang="en-US" altLang="en-US" sz="2000" b="1" dirty="0" err="1">
                <a:latin typeface="Arial" panose="020B0604020202020204" pitchFamily="34" charset="0"/>
              </a:rPr>
              <a:t>acceso</a:t>
            </a:r>
            <a:r>
              <a:rPr lang="en-US" altLang="en-US" sz="2000" b="1" dirty="0">
                <a:latin typeface="Arial" panose="020B0604020202020204" pitchFamily="34" charset="0"/>
              </a:rPr>
              <a:t> </a:t>
            </a:r>
            <a:r>
              <a:rPr lang="en-US" altLang="en-US" sz="2000" b="1" dirty="0" err="1">
                <a:latin typeface="Arial" panose="020B0604020202020204" pitchFamily="34" charset="0"/>
              </a:rPr>
              <a:t>por</a:t>
            </a:r>
            <a:r>
              <a:rPr lang="en-US" altLang="en-US" sz="2000" b="1" dirty="0">
                <a:latin typeface="Arial" panose="020B0604020202020204" pitchFamily="34" charset="0"/>
              </a:rPr>
              <a:t> </a:t>
            </a:r>
            <a:r>
              <a:rPr lang="en-US" altLang="en-US" sz="2000" b="1" dirty="0" err="1">
                <a:latin typeface="Arial" panose="020B0604020202020204" pitchFamily="34" charset="0"/>
              </a:rPr>
              <a:t>índice</a:t>
            </a:r>
            <a:r>
              <a:rPr lang="en-US" altLang="en-US" sz="2000" dirty="0">
                <a:latin typeface="Arial" panose="020B0604020202020204" pitchFamily="34" charset="0"/>
              </a:rPr>
              <a:t>: </a:t>
            </a:r>
            <a:r>
              <a:rPr lang="en-US" altLang="en-US" sz="2000" b="1" dirty="0" err="1">
                <a:latin typeface="Arial" panose="020B0604020202020204" pitchFamily="34" charset="0"/>
              </a:rPr>
              <a:t>ArrayList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 err="1">
                <a:latin typeface="Arial" panose="020B0604020202020204" pitchFamily="34" charset="0"/>
              </a:rPr>
              <a:t>Elementos</a:t>
            </a:r>
            <a:r>
              <a:rPr lang="en-US" altLang="en-US" sz="2000" b="1" dirty="0">
                <a:latin typeface="Arial" panose="020B0604020202020204" pitchFamily="34" charset="0"/>
              </a:rPr>
              <a:t> </a:t>
            </a:r>
            <a:r>
              <a:rPr lang="en-US" altLang="en-US" sz="2000" b="1" dirty="0" err="1">
                <a:latin typeface="Arial" panose="020B0604020202020204" pitchFamily="34" charset="0"/>
              </a:rPr>
              <a:t>únicos</a:t>
            </a:r>
            <a:r>
              <a:rPr lang="en-US" altLang="en-US" sz="2000" dirty="0">
                <a:latin typeface="Arial" panose="020B0604020202020204" pitchFamily="34" charset="0"/>
              </a:rPr>
              <a:t>: </a:t>
            </a:r>
            <a:r>
              <a:rPr lang="en-US" altLang="en-US" sz="2000" b="1" dirty="0">
                <a:latin typeface="Arial" panose="020B0604020202020204" pitchFamily="34" charset="0"/>
              </a:rPr>
              <a:t>HashSet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Clave-valor: HashMap.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Usar </a:t>
            </a:r>
            <a:r>
              <a:rPr lang="en-US" altLang="en-US" sz="2400" dirty="0" err="1">
                <a:latin typeface="Arial" panose="020B0604020202020204" pitchFamily="34" charset="0"/>
              </a:rPr>
              <a:t>iteradores</a:t>
            </a:r>
            <a:r>
              <a:rPr lang="en-US" altLang="en-US" sz="2400" dirty="0">
                <a:latin typeface="Arial" panose="020B0604020202020204" pitchFamily="34" charset="0"/>
              </a:rPr>
              <a:t> para </a:t>
            </a:r>
            <a:r>
              <a:rPr lang="en-US" altLang="en-US" sz="2400" dirty="0" err="1">
                <a:latin typeface="Arial" panose="020B0604020202020204" pitchFamily="34" charset="0"/>
              </a:rPr>
              <a:t>recorrer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colecciones</a:t>
            </a:r>
            <a:r>
              <a:rPr lang="en-US" altLang="en-US" sz="2400" dirty="0">
                <a:latin typeface="Arial" panose="020B0604020202020204" pitchFamily="34" charset="0"/>
              </a:rPr>
              <a:t> de </a:t>
            </a:r>
            <a:r>
              <a:rPr lang="en-US" altLang="en-US" sz="2400" dirty="0" err="1">
                <a:latin typeface="Arial" panose="020B0604020202020204" pitchFamily="34" charset="0"/>
              </a:rPr>
              <a:t>manera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segura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For loop</a:t>
            </a:r>
          </a:p>
        </p:txBody>
      </p:sp>
      <p:pic>
        <p:nvPicPr>
          <p:cNvPr id="27653" name="Picture 5" descr="Difference between List, Set, Map (Java) – HeelpBook">
            <a:extLst>
              <a:ext uri="{FF2B5EF4-FFF2-40B4-BE49-F238E27FC236}">
                <a16:creationId xmlns:a16="http://schemas.microsoft.com/office/drawing/2014/main" id="{B71CF019-6367-6104-5742-3CF17FAD8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252" y="2164503"/>
            <a:ext cx="6650013" cy="364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26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0996C48D-157F-7138-7F07-39C7CF1D2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Rectangle 845">
            <a:extLst>
              <a:ext uri="{FF2B5EF4-FFF2-40B4-BE49-F238E27FC236}">
                <a16:creationId xmlns:a16="http://schemas.microsoft.com/office/drawing/2014/main" id="{0A2F408E-3EA1-6AA6-B4E7-294D7465017C}"/>
              </a:ext>
            </a:extLst>
          </p:cNvPr>
          <p:cNvSpPr/>
          <p:nvPr/>
        </p:nvSpPr>
        <p:spPr>
          <a:xfrm>
            <a:off x="-1060396" y="-486383"/>
            <a:ext cx="13990145" cy="8035047"/>
          </a:xfrm>
          <a:prstGeom prst="rect">
            <a:avLst/>
          </a:prstGeom>
          <a:noFill/>
          <a:ln>
            <a:solidFill>
              <a:srgbClr val="1C3451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Title 6">
            <a:extLst>
              <a:ext uri="{FF2B5EF4-FFF2-40B4-BE49-F238E27FC236}">
                <a16:creationId xmlns:a16="http://schemas.microsoft.com/office/drawing/2014/main" id="{E58D0322-BF4C-7BE2-A51C-2C44B0027130}"/>
              </a:ext>
            </a:extLst>
          </p:cNvPr>
          <p:cNvSpPr txBox="1">
            <a:spLocks/>
          </p:cNvSpPr>
          <p:nvPr/>
        </p:nvSpPr>
        <p:spPr>
          <a:xfrm>
            <a:off x="5205248" y="3106446"/>
            <a:ext cx="4670272" cy="75490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>
            <a:lvl1pPr eaLnBrk="1" hangingPunct="1">
              <a:defRPr lang="en-US" sz="2400" b="0" i="0" kern="0" spc="-5" baseline="0" dirty="0">
                <a:solidFill>
                  <a:srgbClr val="F4F3F9"/>
                </a:solidFill>
                <a:latin typeface="Calibri"/>
                <a:ea typeface="+mj-ea"/>
                <a:cs typeface="Calibri"/>
              </a:defRPr>
            </a:lvl1pPr>
          </a:lstStyle>
          <a:p>
            <a:pPr lvl="0" algn="ctr" defTabSz="1219170">
              <a:defRPr/>
            </a:pPr>
            <a:r>
              <a:rPr lang="es-EC" sz="4800" b="1" spc="-7" dirty="0" err="1" smtClean="0">
                <a:solidFill>
                  <a:schemeClr val="tx1"/>
                </a:solidFill>
                <a:latin typeface="Houschka Rounded Alt DemiBold" panose="020F0703000000020003" pitchFamily="34" charset="0"/>
              </a:rPr>
              <a:t>MultiThreading</a:t>
            </a:r>
            <a:endParaRPr lang="es-EC" sz="4800" b="1" spc="-7" dirty="0">
              <a:solidFill>
                <a:schemeClr val="tx1"/>
              </a:solidFill>
              <a:latin typeface="Houschka Rounded Alt DemiBold" panose="020F0703000000020003" pitchFamily="34" charset="0"/>
            </a:endParaRPr>
          </a:p>
        </p:txBody>
      </p:sp>
      <p:sp>
        <p:nvSpPr>
          <p:cNvPr id="892" name="Title 6">
            <a:extLst>
              <a:ext uri="{FF2B5EF4-FFF2-40B4-BE49-F238E27FC236}">
                <a16:creationId xmlns:a16="http://schemas.microsoft.com/office/drawing/2014/main" id="{E6C59EC1-EDDA-4A89-78C9-E1EA84E1B829}"/>
              </a:ext>
            </a:extLst>
          </p:cNvPr>
          <p:cNvSpPr txBox="1">
            <a:spLocks/>
          </p:cNvSpPr>
          <p:nvPr/>
        </p:nvSpPr>
        <p:spPr>
          <a:xfrm>
            <a:off x="14461911" y="4419546"/>
            <a:ext cx="2049565" cy="67270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>
            <a:lvl1pPr eaLnBrk="1" hangingPunct="1">
              <a:defRPr lang="en-US" sz="2400" b="0" i="0" kern="0" spc="-5" baseline="0" dirty="0">
                <a:solidFill>
                  <a:srgbClr val="F4F3F9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133" b="1" i="0" u="none" strike="noStrike" kern="0" cap="none" spc="-7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ouschka Rounded Alt DemiBold" panose="020F0703000000020003" pitchFamily="34" charset="0"/>
              </a:rPr>
              <a:t>Alcance de la Solución</a:t>
            </a:r>
          </a:p>
        </p:txBody>
      </p:sp>
      <p:grpSp>
        <p:nvGrpSpPr>
          <p:cNvPr id="893" name="Google Shape;8156;p121">
            <a:extLst>
              <a:ext uri="{FF2B5EF4-FFF2-40B4-BE49-F238E27FC236}">
                <a16:creationId xmlns:a16="http://schemas.microsoft.com/office/drawing/2014/main" id="{A995027C-E8B3-6CE5-5B34-1A5E590033D2}"/>
              </a:ext>
            </a:extLst>
          </p:cNvPr>
          <p:cNvGrpSpPr/>
          <p:nvPr/>
        </p:nvGrpSpPr>
        <p:grpSpPr>
          <a:xfrm>
            <a:off x="14651529" y="2648736"/>
            <a:ext cx="1670331" cy="1670331"/>
            <a:chOff x="864537" y="1822859"/>
            <a:chExt cx="971309" cy="971307"/>
          </a:xfrm>
        </p:grpSpPr>
        <p:sp>
          <p:nvSpPr>
            <p:cNvPr id="894" name="Google Shape;8157;p121">
              <a:extLst>
                <a:ext uri="{FF2B5EF4-FFF2-40B4-BE49-F238E27FC236}">
                  <a16:creationId xmlns:a16="http://schemas.microsoft.com/office/drawing/2014/main" id="{D0C79735-6B2A-FDE9-983B-4824C79A0AD6}"/>
                </a:ext>
              </a:extLst>
            </p:cNvPr>
            <p:cNvSpPr/>
            <p:nvPr/>
          </p:nvSpPr>
          <p:spPr>
            <a:xfrm>
              <a:off x="932451" y="1890773"/>
              <a:ext cx="835480" cy="83547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158;p121">
              <a:extLst>
                <a:ext uri="{FF2B5EF4-FFF2-40B4-BE49-F238E27FC236}">
                  <a16:creationId xmlns:a16="http://schemas.microsoft.com/office/drawing/2014/main" id="{2E7AC5D6-167F-07C7-1181-6A03D8806194}"/>
                </a:ext>
              </a:extLst>
            </p:cNvPr>
            <p:cNvSpPr/>
            <p:nvPr/>
          </p:nvSpPr>
          <p:spPr>
            <a:xfrm>
              <a:off x="864537" y="1822859"/>
              <a:ext cx="971309" cy="971307"/>
            </a:xfrm>
            <a:prstGeom prst="ellipse">
              <a:avLst/>
            </a:prstGeom>
            <a:noFill/>
            <a:ln w="19050" cap="flat" cmpd="sng">
              <a:solidFill>
                <a:srgbClr val="54B948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6" name="CuadroTexto 77858">
            <a:extLst>
              <a:ext uri="{FF2B5EF4-FFF2-40B4-BE49-F238E27FC236}">
                <a16:creationId xmlns:a16="http://schemas.microsoft.com/office/drawing/2014/main" id="{A775D398-B84F-7821-B0BD-E96737DB4C99}"/>
              </a:ext>
            </a:extLst>
          </p:cNvPr>
          <p:cNvSpPr txBox="1"/>
          <p:nvPr/>
        </p:nvSpPr>
        <p:spPr>
          <a:xfrm>
            <a:off x="14633138" y="2213411"/>
            <a:ext cx="914400" cy="914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C" sz="2800" b="1" dirty="0">
                <a:solidFill>
                  <a:srgbClr val="54B94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es-EC" sz="3200" b="1" dirty="0">
              <a:solidFill>
                <a:srgbClr val="54B948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898" name="Group 897">
            <a:extLst>
              <a:ext uri="{FF2B5EF4-FFF2-40B4-BE49-F238E27FC236}">
                <a16:creationId xmlns:a16="http://schemas.microsoft.com/office/drawing/2014/main" id="{D42F0333-9C82-EB94-450B-F30B2CDE2A9C}"/>
              </a:ext>
            </a:extLst>
          </p:cNvPr>
          <p:cNvGrpSpPr/>
          <p:nvPr/>
        </p:nvGrpSpPr>
        <p:grpSpPr>
          <a:xfrm>
            <a:off x="17364899" y="2693398"/>
            <a:ext cx="1670329" cy="1670329"/>
            <a:chOff x="6489653" y="2583230"/>
            <a:chExt cx="1670329" cy="1670329"/>
          </a:xfrm>
        </p:grpSpPr>
        <p:grpSp>
          <p:nvGrpSpPr>
            <p:cNvPr id="899" name="Grupo 77854">
              <a:extLst>
                <a:ext uri="{FF2B5EF4-FFF2-40B4-BE49-F238E27FC236}">
                  <a16:creationId xmlns:a16="http://schemas.microsoft.com/office/drawing/2014/main" id="{4DA74E33-ECB2-C444-41F2-6E13B3BA5741}"/>
                </a:ext>
              </a:extLst>
            </p:cNvPr>
            <p:cNvGrpSpPr/>
            <p:nvPr/>
          </p:nvGrpSpPr>
          <p:grpSpPr>
            <a:xfrm>
              <a:off x="6489653" y="2583230"/>
              <a:ext cx="1670329" cy="1670329"/>
              <a:chOff x="10395916" y="3753865"/>
              <a:chExt cx="900000" cy="900000"/>
            </a:xfrm>
          </p:grpSpPr>
          <p:sp>
            <p:nvSpPr>
              <p:cNvPr id="901" name="Google Shape;8177;p121">
                <a:extLst>
                  <a:ext uri="{FF2B5EF4-FFF2-40B4-BE49-F238E27FC236}">
                    <a16:creationId xmlns:a16="http://schemas.microsoft.com/office/drawing/2014/main" id="{97C9C0DF-3503-AEE7-3FC9-A8B359C1151E}"/>
                  </a:ext>
                </a:extLst>
              </p:cNvPr>
              <p:cNvSpPr/>
              <p:nvPr/>
            </p:nvSpPr>
            <p:spPr>
              <a:xfrm>
                <a:off x="10458844" y="3816793"/>
                <a:ext cx="774143" cy="774143"/>
              </a:xfrm>
              <a:prstGeom prst="ellipse">
                <a:avLst/>
              </a:prstGeom>
              <a:solidFill>
                <a:srgbClr val="EF41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8178;p121">
                <a:extLst>
                  <a:ext uri="{FF2B5EF4-FFF2-40B4-BE49-F238E27FC236}">
                    <a16:creationId xmlns:a16="http://schemas.microsoft.com/office/drawing/2014/main" id="{BF0292B7-F548-C9D7-297D-A923355E7046}"/>
                  </a:ext>
                </a:extLst>
              </p:cNvPr>
              <p:cNvSpPr/>
              <p:nvPr/>
            </p:nvSpPr>
            <p:spPr>
              <a:xfrm>
                <a:off x="10395916" y="3753865"/>
                <a:ext cx="900000" cy="900000"/>
              </a:xfrm>
              <a:prstGeom prst="ellipse">
                <a:avLst/>
              </a:prstGeom>
              <a:noFill/>
              <a:ln w="19050" cap="flat" cmpd="sng">
                <a:solidFill>
                  <a:schemeClr val="accent5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900" name="Graphic 899">
              <a:extLst>
                <a:ext uri="{FF2B5EF4-FFF2-40B4-BE49-F238E27FC236}">
                  <a16:creationId xmlns:a16="http://schemas.microsoft.com/office/drawing/2014/main" id="{268E3727-9903-D7B4-444B-9AB98EC7D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21949" y="2933918"/>
              <a:ext cx="1127424" cy="1127424"/>
            </a:xfrm>
            <a:prstGeom prst="rect">
              <a:avLst/>
            </a:prstGeom>
          </p:spPr>
        </p:pic>
      </p:grpSp>
      <p:sp>
        <p:nvSpPr>
          <p:cNvPr id="903" name="CuadroTexto 77858">
            <a:extLst>
              <a:ext uri="{FF2B5EF4-FFF2-40B4-BE49-F238E27FC236}">
                <a16:creationId xmlns:a16="http://schemas.microsoft.com/office/drawing/2014/main" id="{37255A13-7B6B-BBAB-311F-865DD3600FAC}"/>
              </a:ext>
            </a:extLst>
          </p:cNvPr>
          <p:cNvSpPr txBox="1"/>
          <p:nvPr/>
        </p:nvSpPr>
        <p:spPr>
          <a:xfrm>
            <a:off x="17346507" y="2347398"/>
            <a:ext cx="914400" cy="914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EF413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C" sz="2800" b="1" dirty="0">
                <a:solidFill>
                  <a:srgbClr val="EF413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endParaRPr lang="es-EC" sz="3200" b="1" dirty="0">
              <a:solidFill>
                <a:srgbClr val="EF4135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11" name="Graphic 910">
            <a:extLst>
              <a:ext uri="{FF2B5EF4-FFF2-40B4-BE49-F238E27FC236}">
                <a16:creationId xmlns:a16="http://schemas.microsoft.com/office/drawing/2014/main" id="{CD992D4F-D96D-052A-BF63-013DA9681CDA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029917" y="3049861"/>
            <a:ext cx="978670" cy="978670"/>
          </a:xfrm>
          <a:prstGeom prst="rect">
            <a:avLst/>
          </a:prstGeom>
        </p:spPr>
      </p:pic>
      <p:grpSp>
        <p:nvGrpSpPr>
          <p:cNvPr id="3" name="Group 149">
            <a:extLst>
              <a:ext uri="{FF2B5EF4-FFF2-40B4-BE49-F238E27FC236}">
                <a16:creationId xmlns:a16="http://schemas.microsoft.com/office/drawing/2014/main" id="{D15E11D6-0211-923B-7999-2FA9E3A7887B}"/>
              </a:ext>
            </a:extLst>
          </p:cNvPr>
          <p:cNvGrpSpPr/>
          <p:nvPr/>
        </p:nvGrpSpPr>
        <p:grpSpPr>
          <a:xfrm>
            <a:off x="20086592" y="2693398"/>
            <a:ext cx="1670329" cy="1670329"/>
            <a:chOff x="6489653" y="2583230"/>
            <a:chExt cx="1670329" cy="1670329"/>
          </a:xfrm>
        </p:grpSpPr>
        <p:grpSp>
          <p:nvGrpSpPr>
            <p:cNvPr id="4" name="Grupo 77854">
              <a:extLst>
                <a:ext uri="{FF2B5EF4-FFF2-40B4-BE49-F238E27FC236}">
                  <a16:creationId xmlns:a16="http://schemas.microsoft.com/office/drawing/2014/main" id="{3A936855-EDEE-4B02-5184-CB19A38E6608}"/>
                </a:ext>
              </a:extLst>
            </p:cNvPr>
            <p:cNvGrpSpPr/>
            <p:nvPr/>
          </p:nvGrpSpPr>
          <p:grpSpPr>
            <a:xfrm>
              <a:off x="6489653" y="2583230"/>
              <a:ext cx="1670329" cy="1670329"/>
              <a:chOff x="10395916" y="3753865"/>
              <a:chExt cx="900000" cy="900000"/>
            </a:xfrm>
          </p:grpSpPr>
          <p:sp>
            <p:nvSpPr>
              <p:cNvPr id="6" name="Google Shape;8177;p121">
                <a:extLst>
                  <a:ext uri="{FF2B5EF4-FFF2-40B4-BE49-F238E27FC236}">
                    <a16:creationId xmlns:a16="http://schemas.microsoft.com/office/drawing/2014/main" id="{8522B403-A2FC-B1D2-85A3-3E1147027416}"/>
                  </a:ext>
                </a:extLst>
              </p:cNvPr>
              <p:cNvSpPr/>
              <p:nvPr/>
            </p:nvSpPr>
            <p:spPr>
              <a:xfrm>
                <a:off x="10458844" y="3816793"/>
                <a:ext cx="774143" cy="774143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8178;p121">
                <a:extLst>
                  <a:ext uri="{FF2B5EF4-FFF2-40B4-BE49-F238E27FC236}">
                    <a16:creationId xmlns:a16="http://schemas.microsoft.com/office/drawing/2014/main" id="{6BA813A7-5409-2398-5563-55451E930B45}"/>
                  </a:ext>
                </a:extLst>
              </p:cNvPr>
              <p:cNvSpPr/>
              <p:nvPr/>
            </p:nvSpPr>
            <p:spPr>
              <a:xfrm>
                <a:off x="10395916" y="3753865"/>
                <a:ext cx="900000" cy="900000"/>
              </a:xfrm>
              <a:prstGeom prst="ellipse">
                <a:avLst/>
              </a:prstGeom>
              <a:noFill/>
              <a:ln w="19050" cap="flat" cmpd="sng">
                <a:solidFill>
                  <a:srgbClr val="7030A0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5" name="Graphic 148">
              <a:extLst>
                <a:ext uri="{FF2B5EF4-FFF2-40B4-BE49-F238E27FC236}">
                  <a16:creationId xmlns:a16="http://schemas.microsoft.com/office/drawing/2014/main" id="{DAAF8485-282F-B40C-880B-4A75BEC87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21949" y="2933918"/>
              <a:ext cx="1127424" cy="1127424"/>
            </a:xfrm>
            <a:prstGeom prst="rect">
              <a:avLst/>
            </a:prstGeom>
          </p:spPr>
        </p:pic>
      </p:grpSp>
      <p:sp>
        <p:nvSpPr>
          <p:cNvPr id="8" name="CuadroTexto 77858">
            <a:extLst>
              <a:ext uri="{FF2B5EF4-FFF2-40B4-BE49-F238E27FC236}">
                <a16:creationId xmlns:a16="http://schemas.microsoft.com/office/drawing/2014/main" id="{1C8CE4D0-1AD0-39CC-BBAA-EE0338492828}"/>
              </a:ext>
            </a:extLst>
          </p:cNvPr>
          <p:cNvSpPr txBox="1"/>
          <p:nvPr/>
        </p:nvSpPr>
        <p:spPr>
          <a:xfrm>
            <a:off x="20068200" y="2291519"/>
            <a:ext cx="914400" cy="914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C" sz="2800" b="1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endParaRPr lang="es-EC" sz="3200" b="1" dirty="0">
              <a:solidFill>
                <a:srgbClr val="7030A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8F3AAA3F-6179-080C-8311-CDE0D6802849}"/>
              </a:ext>
            </a:extLst>
          </p:cNvPr>
          <p:cNvSpPr txBox="1">
            <a:spLocks/>
          </p:cNvSpPr>
          <p:nvPr/>
        </p:nvSpPr>
        <p:spPr>
          <a:xfrm>
            <a:off x="17314260" y="4497957"/>
            <a:ext cx="1893293" cy="67270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>
            <a:lvl1pPr eaLnBrk="1" hangingPunct="1">
              <a:defRPr lang="en-US" sz="2400" b="0" i="0" kern="0" spc="-5" baseline="0" dirty="0">
                <a:solidFill>
                  <a:srgbClr val="F4F3F9"/>
                </a:solidFill>
                <a:latin typeface="Calibri"/>
                <a:ea typeface="+mj-ea"/>
                <a:cs typeface="Calibri"/>
              </a:defRPr>
            </a:lvl1pPr>
          </a:lstStyle>
          <a:p>
            <a:pPr lvl="0" algn="ctr" defTabSz="1219170">
              <a:defRPr/>
            </a:pPr>
            <a:r>
              <a:rPr lang="es-EC" sz="2133" b="1" spc="-7" dirty="0">
                <a:solidFill>
                  <a:prstClr val="black">
                    <a:lumMod val="75000"/>
                    <a:lumOff val="25000"/>
                  </a:prstClr>
                </a:solidFill>
                <a:latin typeface="Houschka Rounded Alt DemiBold" panose="020F0703000000020003" pitchFamily="34" charset="0"/>
              </a:rPr>
              <a:t>Plan de Ejecución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17B7AA6-437B-8004-36BA-DA1E92B333B6}"/>
              </a:ext>
            </a:extLst>
          </p:cNvPr>
          <p:cNvSpPr txBox="1">
            <a:spLocks/>
          </p:cNvSpPr>
          <p:nvPr/>
        </p:nvSpPr>
        <p:spPr>
          <a:xfrm>
            <a:off x="19913775" y="4480516"/>
            <a:ext cx="2078216" cy="67270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>
            <a:lvl1pPr eaLnBrk="1" hangingPunct="1">
              <a:defRPr lang="en-US" sz="2400" b="0" i="0" kern="0" spc="-5" baseline="0" dirty="0">
                <a:solidFill>
                  <a:srgbClr val="F4F3F9"/>
                </a:solidFill>
                <a:latin typeface="Calibri"/>
                <a:ea typeface="+mj-ea"/>
                <a:cs typeface="Calibri"/>
              </a:defRPr>
            </a:lvl1pPr>
          </a:lstStyle>
          <a:p>
            <a:pPr lvl="0" algn="ctr" defTabSz="1219170">
              <a:defRPr/>
            </a:pPr>
            <a:r>
              <a:rPr lang="es-EC" sz="2133" b="1" spc="-7" dirty="0">
                <a:solidFill>
                  <a:prstClr val="black">
                    <a:lumMod val="75000"/>
                    <a:lumOff val="25000"/>
                  </a:prstClr>
                </a:solidFill>
                <a:latin typeface="Houschka Rounded Alt DemiBold" panose="020F0703000000020003" pitchFamily="34" charset="0"/>
              </a:rPr>
              <a:t>Beneficios y Costos</a:t>
            </a:r>
          </a:p>
        </p:txBody>
      </p:sp>
      <p:sp>
        <p:nvSpPr>
          <p:cNvPr id="11" name="Elipse 10"/>
          <p:cNvSpPr/>
          <p:nvPr/>
        </p:nvSpPr>
        <p:spPr>
          <a:xfrm>
            <a:off x="1316837" y="1861372"/>
            <a:ext cx="3230880" cy="3230880"/>
          </a:xfrm>
          <a:prstGeom prst="ellipse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/>
          </a:p>
        </p:txBody>
      </p:sp>
      <p:sp>
        <p:nvSpPr>
          <p:cNvPr id="12" name="CuadroTexto 11"/>
          <p:cNvSpPr txBox="1"/>
          <p:nvPr/>
        </p:nvSpPr>
        <p:spPr>
          <a:xfrm>
            <a:off x="2063931" y="2648736"/>
            <a:ext cx="1759132" cy="15981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s-EC" sz="8800" dirty="0" smtClean="0">
                <a:solidFill>
                  <a:schemeClr val="accent3">
                    <a:lumMod val="75000"/>
                  </a:schemeClr>
                </a:solidFill>
              </a:rPr>
              <a:t>6</a:t>
            </a:r>
            <a:endParaRPr lang="es-EC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027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F0AC4-E032-B4A0-F575-B22097F7B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A65F-A745-13ED-AEE9-8429B96E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z="3200" dirty="0"/>
              <a:t>Java </a:t>
            </a:r>
            <a:r>
              <a:rPr lang="es-EC" sz="3200" dirty="0" err="1"/>
              <a:t>Multithreading</a:t>
            </a:r>
            <a:endParaRPr lang="es-EC" sz="32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03322A7-4C22-48EE-D235-DC37C166B4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2736" y="1368257"/>
            <a:ext cx="5470142" cy="4912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2400" b="1" dirty="0"/>
              <a:t>Definición:</a:t>
            </a:r>
            <a:r>
              <a:rPr lang="es-ES" sz="2400" dirty="0"/>
              <a:t> </a:t>
            </a:r>
            <a:r>
              <a:rPr lang="es-ES" sz="2400" dirty="0" err="1"/>
              <a:t>Multithreading</a:t>
            </a:r>
            <a:r>
              <a:rPr lang="es-ES" sz="2400" dirty="0"/>
              <a:t> es una técnica que permite ejecutar múltiples hilos de manera concurrente dentro de un programa.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b="1" dirty="0"/>
              <a:t>Propósito:</a:t>
            </a:r>
            <a:endParaRPr lang="es-E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Mejorar la eficiencia y rendimiento de las aplicaciones al aprovechar múltiples núcleos del procesador.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Realizar tareas independientes en paralelo.</a:t>
            </a:r>
          </a:p>
          <a:p>
            <a:r>
              <a:rPr lang="es-ES" sz="2400" b="1" dirty="0"/>
              <a:t>Ejemplo de Uso Común:</a:t>
            </a:r>
            <a:endParaRPr lang="es-ES" sz="2400" dirty="0"/>
          </a:p>
          <a:p>
            <a:pPr lvl="1"/>
            <a:r>
              <a:rPr lang="es-ES" sz="1800" dirty="0"/>
              <a:t>Procesar grandes volúmenes de datos mientras se mantiene una interfaz de usuario activa.</a:t>
            </a:r>
          </a:p>
          <a:p>
            <a:pPr lvl="1"/>
            <a:r>
              <a:rPr lang="es-ES" sz="1800" dirty="0"/>
              <a:t>Descarga de múltiples archivos al mismo tiempo.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9698" name="Picture 2" descr="Multithreaded Servers in Java - GeeksforGeeks">
            <a:extLst>
              <a:ext uri="{FF2B5EF4-FFF2-40B4-BE49-F238E27FC236}">
                <a16:creationId xmlns:a16="http://schemas.microsoft.com/office/drawing/2014/main" id="{6BB0423B-3FD1-90BF-5F17-3D4FE200D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823" y="2058168"/>
            <a:ext cx="60674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73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6AC9B-AE7B-885D-CFB3-C2AB4BBBC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DFD1-EE66-F5E5-8F9E-E2C8086C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Conceptos</a:t>
            </a:r>
            <a:r>
              <a:rPr lang="en-US" sz="3200" dirty="0"/>
              <a:t> Clave de Multithreading</a:t>
            </a:r>
            <a:endParaRPr lang="es-EC" sz="3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1DFA780-A3CF-8D84-8F07-3947266147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2251" y="1792964"/>
            <a:ext cx="587375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Hilo (Thread): La </a:t>
            </a:r>
            <a:r>
              <a:rPr lang="en-US" altLang="en-US" sz="2400" dirty="0" err="1"/>
              <a:t>unidad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básica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ejecución</a:t>
            </a:r>
            <a:r>
              <a:rPr lang="en-US" altLang="en-US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 err="1"/>
              <a:t>Estados</a:t>
            </a:r>
            <a:r>
              <a:rPr lang="en-US" altLang="en-US" sz="2400" dirty="0"/>
              <a:t> de un </a:t>
            </a:r>
            <a:r>
              <a:rPr lang="en-US" altLang="en-US" sz="2400" dirty="0" err="1"/>
              <a:t>hilo</a:t>
            </a:r>
            <a:r>
              <a:rPr lang="en-US" altLang="en-US" sz="2400" dirty="0"/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i="1" dirty="0"/>
              <a:t>Nuevo</a:t>
            </a:r>
            <a:r>
              <a:rPr lang="en-US" altLang="en-US" sz="1800" dirty="0"/>
              <a:t>: </a:t>
            </a:r>
            <a:r>
              <a:rPr lang="en-US" altLang="en-US" sz="1800" dirty="0" err="1"/>
              <a:t>Creado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pero</a:t>
            </a:r>
            <a:r>
              <a:rPr lang="en-US" altLang="en-US" sz="1800" dirty="0"/>
              <a:t> no </a:t>
            </a:r>
            <a:r>
              <a:rPr lang="en-US" altLang="en-US" sz="1800" dirty="0" err="1"/>
              <a:t>iniciado</a:t>
            </a:r>
            <a:r>
              <a:rPr lang="en-US" altLang="en-US" sz="1800" dirty="0"/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i="1" dirty="0" err="1"/>
              <a:t>Ejecutable</a:t>
            </a:r>
            <a:r>
              <a:rPr lang="en-US" altLang="en-US" sz="1800" dirty="0"/>
              <a:t>: </a:t>
            </a:r>
            <a:r>
              <a:rPr lang="en-US" altLang="en-US" sz="1800" dirty="0" err="1"/>
              <a:t>Listo</a:t>
            </a:r>
            <a:r>
              <a:rPr lang="en-US" altLang="en-US" sz="1800" dirty="0"/>
              <a:t> para </a:t>
            </a:r>
            <a:r>
              <a:rPr lang="en-US" altLang="en-US" sz="1800" dirty="0" err="1"/>
              <a:t>ejecutarse</a:t>
            </a:r>
            <a:r>
              <a:rPr lang="en-US" altLang="en-US" sz="1800" dirty="0"/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i="1" dirty="0"/>
              <a:t>En </a:t>
            </a:r>
            <a:r>
              <a:rPr lang="en-US" altLang="en-US" sz="1800" i="1" dirty="0" err="1"/>
              <a:t>ejecución</a:t>
            </a:r>
            <a:r>
              <a:rPr lang="en-US" altLang="en-US" sz="1800" i="1" dirty="0"/>
              <a:t>: </a:t>
            </a:r>
            <a:r>
              <a:rPr lang="en-US" altLang="en-US" sz="1800" dirty="0" err="1"/>
              <a:t>Está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corriendo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activamente</a:t>
            </a:r>
            <a:r>
              <a:rPr lang="en-US" altLang="en-US" sz="1800" dirty="0"/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i="1" dirty="0" err="1"/>
              <a:t>Bloqueado</a:t>
            </a:r>
            <a:r>
              <a:rPr lang="en-US" altLang="en-US" sz="1800" i="1" dirty="0"/>
              <a:t>: </a:t>
            </a:r>
            <a:r>
              <a:rPr lang="en-US" altLang="en-US" sz="1800" dirty="0"/>
              <a:t>En </a:t>
            </a:r>
            <a:r>
              <a:rPr lang="en-US" altLang="en-US" sz="1800" dirty="0" err="1"/>
              <a:t>espera</a:t>
            </a:r>
            <a:r>
              <a:rPr lang="en-US" altLang="en-US" sz="1800" dirty="0"/>
              <a:t> de un </a:t>
            </a:r>
            <a:r>
              <a:rPr lang="en-US" altLang="en-US" sz="1800" dirty="0" err="1"/>
              <a:t>recurso</a:t>
            </a:r>
            <a:r>
              <a:rPr lang="en-US" altLang="en-US" sz="1800" dirty="0"/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i="1" dirty="0" err="1"/>
              <a:t>Terminado</a:t>
            </a:r>
            <a:r>
              <a:rPr lang="en-US" altLang="en-US" sz="1800" i="1" dirty="0"/>
              <a:t>: </a:t>
            </a:r>
            <a:r>
              <a:rPr lang="en-US" altLang="en-US" sz="1800" dirty="0" err="1"/>
              <a:t>Finalizó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tarea</a:t>
            </a:r>
            <a:r>
              <a:rPr lang="en-US" altLang="en-US" sz="18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 err="1"/>
              <a:t>Clases</a:t>
            </a:r>
            <a:r>
              <a:rPr lang="en-US" altLang="en-US" sz="2400" dirty="0"/>
              <a:t> e Interfaces: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i="1" dirty="0"/>
              <a:t>Thread</a:t>
            </a:r>
            <a:r>
              <a:rPr lang="en-US" altLang="en-US" sz="1800" dirty="0"/>
              <a:t>: Clase para </a:t>
            </a:r>
            <a:r>
              <a:rPr lang="en-US" altLang="en-US" sz="1800" dirty="0" err="1"/>
              <a:t>crear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hilos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directamente</a:t>
            </a:r>
            <a:r>
              <a:rPr lang="en-US" altLang="en-US" sz="1800" dirty="0"/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i="1" dirty="0"/>
              <a:t>Runnable</a:t>
            </a:r>
            <a:r>
              <a:rPr lang="en-US" altLang="en-US" sz="1800" dirty="0"/>
              <a:t>: </a:t>
            </a:r>
            <a:r>
              <a:rPr lang="en-US" altLang="en-US" sz="1800" dirty="0" err="1"/>
              <a:t>Interfaz</a:t>
            </a:r>
            <a:r>
              <a:rPr lang="en-US" altLang="en-US" sz="1800" dirty="0"/>
              <a:t> para </a:t>
            </a:r>
            <a:r>
              <a:rPr lang="en-US" altLang="en-US" sz="1800" dirty="0" err="1"/>
              <a:t>definir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tareas</a:t>
            </a:r>
            <a:r>
              <a:rPr lang="en-US" altLang="en-US" sz="1800" dirty="0"/>
              <a:t> que </a:t>
            </a:r>
            <a:r>
              <a:rPr lang="en-US" altLang="en-US" sz="1800" dirty="0" err="1"/>
              <a:t>ejecutará</a:t>
            </a:r>
            <a:r>
              <a:rPr lang="en-US" altLang="en-US" sz="1800" dirty="0"/>
              <a:t> un </a:t>
            </a:r>
            <a:r>
              <a:rPr lang="en-US" altLang="en-US" sz="1800" dirty="0" err="1"/>
              <a:t>hilo</a:t>
            </a:r>
            <a:r>
              <a:rPr lang="en-US" altLang="en-US" sz="18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23" name="Picture 3" descr="Java - Multithreading">
            <a:extLst>
              <a:ext uri="{FF2B5EF4-FFF2-40B4-BE49-F238E27FC236}">
                <a16:creationId xmlns:a16="http://schemas.microsoft.com/office/drawing/2014/main" id="{22AF5878-659C-E6CC-6784-65E0C19B4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283" y="2389296"/>
            <a:ext cx="5663995" cy="269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09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4D3D8-2EF3-1351-363F-D0FF0C00F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A34F-3A23-7260-A132-4AF5C98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Crear y </a:t>
            </a:r>
            <a:r>
              <a:rPr lang="en-US" sz="3200" dirty="0" err="1"/>
              <a:t>Ejecutar</a:t>
            </a:r>
            <a:r>
              <a:rPr lang="en-US" sz="3200" dirty="0"/>
              <a:t> </a:t>
            </a:r>
            <a:r>
              <a:rPr lang="en-US" sz="3200" dirty="0" err="1"/>
              <a:t>Hilos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Java</a:t>
            </a:r>
            <a:endParaRPr lang="es-EC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310BD9-44D2-65CD-C601-B2951DCF1C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2250" y="2931736"/>
            <a:ext cx="4833503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Extender la </a:t>
            </a:r>
            <a:r>
              <a:rPr lang="en-US" altLang="en-US" sz="2400" dirty="0" err="1"/>
              <a:t>clase</a:t>
            </a:r>
            <a:r>
              <a:rPr lang="en-US" altLang="en-US" sz="2400" dirty="0"/>
              <a:t> Thread: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Se </a:t>
            </a:r>
            <a:r>
              <a:rPr lang="en-US" altLang="en-US" sz="2000" dirty="0" err="1"/>
              <a:t>sobrescribe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método</a:t>
            </a:r>
            <a:r>
              <a:rPr lang="en-US" altLang="en-US" sz="2000" dirty="0"/>
              <a:t> </a:t>
            </a:r>
            <a:r>
              <a:rPr lang="en-US" altLang="en-US" sz="2000" i="1" dirty="0"/>
              <a:t>run().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 err="1"/>
              <a:t>Implementar</a:t>
            </a:r>
            <a:r>
              <a:rPr lang="en-US" altLang="en-US" sz="2400" dirty="0"/>
              <a:t> la </a:t>
            </a:r>
            <a:r>
              <a:rPr lang="en-US" altLang="en-US" sz="2400" dirty="0" err="1"/>
              <a:t>interfaz</a:t>
            </a:r>
            <a:r>
              <a:rPr lang="en-US" altLang="en-US" sz="2400" dirty="0"/>
              <a:t> Runnable: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Define la </a:t>
            </a:r>
            <a:r>
              <a:rPr lang="en-US" altLang="en-US" sz="2000" dirty="0" err="1"/>
              <a:t>tarea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método</a:t>
            </a:r>
            <a:r>
              <a:rPr lang="en-US" altLang="en-US" sz="2000" dirty="0"/>
              <a:t> </a:t>
            </a:r>
            <a:r>
              <a:rPr lang="en-US" altLang="en-US" sz="2000" i="1" dirty="0"/>
              <a:t>run().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EEFFDC-3392-3DC1-D8B0-932FCC7A6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999" y="4098096"/>
            <a:ext cx="5273497" cy="27205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6525EC-DB41-897F-44FE-737011D1D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304" y="1272645"/>
            <a:ext cx="6805250" cy="15698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3B1BB1-C642-DACF-C15B-0FC47410E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134" y="2872076"/>
            <a:ext cx="6073666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5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11667-EF73-E556-A1DD-26422B14E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0814-921F-B64E-36C8-28253C8A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Extends Threads vs Implements </a:t>
            </a:r>
            <a:r>
              <a:rPr lang="en-US" dirty="0" err="1"/>
              <a:t>Runable</a:t>
            </a:r>
            <a:endParaRPr lang="es-EC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7600CA-C87D-2A08-ECE1-B1B8547D1E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642051"/>
              </p:ext>
            </p:extLst>
          </p:nvPr>
        </p:nvGraphicFramePr>
        <p:xfrm>
          <a:off x="382588" y="1119188"/>
          <a:ext cx="11431584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528">
                  <a:extLst>
                    <a:ext uri="{9D8B030D-6E8A-4147-A177-3AD203B41FA5}">
                      <a16:colId xmlns:a16="http://schemas.microsoft.com/office/drawing/2014/main" val="4047845762"/>
                    </a:ext>
                  </a:extLst>
                </a:gridCol>
                <a:gridCol w="3810528">
                  <a:extLst>
                    <a:ext uri="{9D8B030D-6E8A-4147-A177-3AD203B41FA5}">
                      <a16:colId xmlns:a16="http://schemas.microsoft.com/office/drawing/2014/main" val="2043108161"/>
                    </a:ext>
                  </a:extLst>
                </a:gridCol>
                <a:gridCol w="3810528">
                  <a:extLst>
                    <a:ext uri="{9D8B030D-6E8A-4147-A177-3AD203B41FA5}">
                      <a16:colId xmlns:a16="http://schemas.microsoft.com/office/drawing/2014/main" val="60013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Aspecto</a:t>
                      </a:r>
                    </a:p>
                  </a:txBody>
                  <a:tcPr marL="99405" marR="99405"/>
                </a:tc>
                <a:tc>
                  <a:txBody>
                    <a:bodyPr/>
                    <a:lstStyle/>
                    <a:p>
                      <a:r>
                        <a:rPr lang="es-EC" i="1" dirty="0" err="1"/>
                        <a:t>Extends</a:t>
                      </a:r>
                      <a:r>
                        <a:rPr lang="es-EC" i="1" dirty="0"/>
                        <a:t> </a:t>
                      </a:r>
                      <a:r>
                        <a:rPr lang="es-EC" i="1" dirty="0" err="1"/>
                        <a:t>Threads</a:t>
                      </a:r>
                      <a:endParaRPr lang="es-EC" i="1" dirty="0"/>
                    </a:p>
                  </a:txBody>
                  <a:tcPr marL="99405" marR="99405"/>
                </a:tc>
                <a:tc>
                  <a:txBody>
                    <a:bodyPr/>
                    <a:lstStyle/>
                    <a:p>
                      <a:r>
                        <a:rPr lang="es-EC" i="1" dirty="0" err="1"/>
                        <a:t>Implements</a:t>
                      </a:r>
                      <a:r>
                        <a:rPr lang="es-EC" i="1" dirty="0"/>
                        <a:t> </a:t>
                      </a:r>
                      <a:r>
                        <a:rPr lang="es-EC" i="1" dirty="0" err="1"/>
                        <a:t>Runnable</a:t>
                      </a:r>
                      <a:endParaRPr lang="es-EC" i="1" dirty="0"/>
                    </a:p>
                  </a:txBody>
                  <a:tcPr marL="99405" marR="99405"/>
                </a:tc>
                <a:extLst>
                  <a:ext uri="{0D108BD9-81ED-4DB2-BD59-A6C34878D82A}">
                    <a16:rowId xmlns:a16="http://schemas.microsoft.com/office/drawing/2014/main" val="230104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Estructura</a:t>
                      </a:r>
                      <a:endParaRPr lang="es-EC" dirty="0"/>
                    </a:p>
                  </a:txBody>
                  <a:tcPr marL="99405" marR="99405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La clase se convierte en un hilo.</a:t>
                      </a:r>
                      <a:endParaRPr lang="es-EC" dirty="0"/>
                    </a:p>
                  </a:txBody>
                  <a:tcPr marL="99405" marR="99405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La clase define la tarea que ejecutará un hilo.</a:t>
                      </a:r>
                      <a:endParaRPr lang="es-EC" dirty="0"/>
                    </a:p>
                  </a:txBody>
                  <a:tcPr marL="99405" marR="99405"/>
                </a:tc>
                <a:extLst>
                  <a:ext uri="{0D108BD9-81ED-4DB2-BD59-A6C34878D82A}">
                    <a16:rowId xmlns:a16="http://schemas.microsoft.com/office/drawing/2014/main" val="275266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Herencia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múltiple</a:t>
                      </a:r>
                      <a:endParaRPr lang="es-EC" dirty="0"/>
                    </a:p>
                  </a:txBody>
                  <a:tcPr marL="99405" marR="9940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</a:t>
                      </a:r>
                      <a:r>
                        <a:rPr lang="en-US" dirty="0" err="1"/>
                        <a:t>permite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herencia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múltiple</a:t>
                      </a:r>
                      <a:r>
                        <a:rPr lang="en-US" dirty="0"/>
                        <a:t>.</a:t>
                      </a:r>
                      <a:endParaRPr lang="es-EC" dirty="0"/>
                    </a:p>
                  </a:txBody>
                  <a:tcPr marL="99405" marR="9940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Compatible con </a:t>
                      </a:r>
                      <a:r>
                        <a:rPr lang="en-US" dirty="0" err="1"/>
                        <a:t>herencia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múltiple</a:t>
                      </a:r>
                      <a:r>
                        <a:rPr lang="en-US" dirty="0"/>
                        <a:t>.</a:t>
                      </a:r>
                      <a:endParaRPr lang="es-EC" dirty="0"/>
                    </a:p>
                  </a:txBody>
                  <a:tcPr marL="99405" marR="99405"/>
                </a:tc>
                <a:extLst>
                  <a:ext uri="{0D108BD9-81ED-4DB2-BD59-A6C34878D82A}">
                    <a16:rowId xmlns:a16="http://schemas.microsoft.com/office/drawing/2014/main" val="410633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Reutilización</a:t>
                      </a:r>
                      <a:endParaRPr lang="es-EC" dirty="0"/>
                    </a:p>
                  </a:txBody>
                  <a:tcPr marL="99405" marR="99405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Difícil de reutilizar la clase en otros contextos.</a:t>
                      </a:r>
                      <a:endParaRPr lang="es-EC" dirty="0"/>
                    </a:p>
                  </a:txBody>
                  <a:tcPr marL="99405" marR="9940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Más flexible y modular.</a:t>
                      </a:r>
                      <a:endParaRPr lang="es-EC" dirty="0"/>
                    </a:p>
                  </a:txBody>
                  <a:tcPr marL="99405" marR="99405"/>
                </a:tc>
                <a:extLst>
                  <a:ext uri="{0D108BD9-81ED-4DB2-BD59-A6C34878D82A}">
                    <a16:rowId xmlns:a16="http://schemas.microsoft.com/office/drawing/2014/main" val="1777914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Asociación</a:t>
                      </a:r>
                      <a:r>
                        <a:rPr lang="en-US" dirty="0"/>
                        <a:t> con un </a:t>
                      </a:r>
                      <a:r>
                        <a:rPr lang="en-US" dirty="0" err="1"/>
                        <a:t>hilo</a:t>
                      </a:r>
                      <a:endParaRPr lang="es-EC" dirty="0"/>
                    </a:p>
                  </a:txBody>
                  <a:tcPr marL="99405" marR="99405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Cada instancia de la clase es un hilo.</a:t>
                      </a:r>
                      <a:endParaRPr lang="es-EC" dirty="0"/>
                    </a:p>
                  </a:txBody>
                  <a:tcPr marL="99405" marR="99405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La misma clase se puede ejecutar en múltiples hilos.</a:t>
                      </a:r>
                      <a:endParaRPr lang="es-EC" dirty="0"/>
                    </a:p>
                  </a:txBody>
                  <a:tcPr marL="99405" marR="99405"/>
                </a:tc>
                <a:extLst>
                  <a:ext uri="{0D108BD9-81ED-4DB2-BD59-A6C34878D82A}">
                    <a16:rowId xmlns:a16="http://schemas.microsoft.com/office/drawing/2014/main" val="420323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Facilidad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uso</a:t>
                      </a:r>
                      <a:endParaRPr lang="es-EC" dirty="0"/>
                    </a:p>
                  </a:txBody>
                  <a:tcPr marL="99405" marR="99405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Más directo para hilos simples.</a:t>
                      </a:r>
                      <a:endParaRPr lang="es-EC" dirty="0"/>
                    </a:p>
                  </a:txBody>
                  <a:tcPr marL="99405" marR="99405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Mejor para sistemas más complejos o extensibles.</a:t>
                      </a:r>
                      <a:endParaRPr lang="es-EC" dirty="0"/>
                    </a:p>
                  </a:txBody>
                  <a:tcPr marL="99405" marR="99405"/>
                </a:tc>
                <a:extLst>
                  <a:ext uri="{0D108BD9-81ED-4DB2-BD59-A6C34878D82A}">
                    <a16:rowId xmlns:a16="http://schemas.microsoft.com/office/drawing/2014/main" val="2475856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42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3C9E4-098F-AED8-42F5-C9D31528B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BFC1-661C-8708-A552-C2FF42AC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Sincronización</a:t>
            </a:r>
            <a:r>
              <a:rPr lang="en-US" sz="3200" dirty="0"/>
              <a:t> de </a:t>
            </a:r>
            <a:r>
              <a:rPr lang="en-US" sz="3200" dirty="0" err="1"/>
              <a:t>Hilos</a:t>
            </a:r>
            <a:endParaRPr lang="es-EC" sz="32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44003E9-EED2-BBD3-2066-007B7B580A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1412" y="1158448"/>
            <a:ext cx="4300589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err="1"/>
              <a:t>Problema</a:t>
            </a:r>
            <a:r>
              <a:rPr lang="en-US" altLang="en-US" sz="2400" dirty="0"/>
              <a:t>: Los </a:t>
            </a:r>
            <a:r>
              <a:rPr lang="en-US" altLang="en-US" sz="2400" dirty="0" err="1"/>
              <a:t>hilos</a:t>
            </a:r>
            <a:r>
              <a:rPr lang="en-US" altLang="en-US" sz="2400" dirty="0"/>
              <a:t> que </a:t>
            </a:r>
            <a:r>
              <a:rPr lang="en-US" altLang="en-US" sz="2400" dirty="0" err="1"/>
              <a:t>comparten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recursos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pueden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causar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inconsistencias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acceden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simultáneamente</a:t>
            </a:r>
            <a:r>
              <a:rPr lang="en-US" altLang="en-US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err="1"/>
              <a:t>Solución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Uso</a:t>
            </a:r>
            <a:r>
              <a:rPr lang="en-US" altLang="en-US" sz="2400" dirty="0"/>
              <a:t> de la palabra clave synchronized para </a:t>
            </a:r>
            <a:r>
              <a:rPr lang="en-US" altLang="en-US" sz="2400" dirty="0" err="1"/>
              <a:t>bloquear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recursos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críticos</a:t>
            </a:r>
            <a:r>
              <a:rPr lang="en-US" altLang="en-US" sz="2400" dirty="0"/>
              <a:t>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7085AF-9A5E-B20F-83F7-704DDD232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269" y="4199184"/>
            <a:ext cx="3939881" cy="25605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665C51-62B9-710E-3C07-B4718C21AF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664"/>
          <a:stretch/>
        </p:blipFill>
        <p:spPr>
          <a:xfrm>
            <a:off x="6983362" y="1560033"/>
            <a:ext cx="5188974" cy="52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3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31C6-A3AF-7AA3-54A0-F21B6BEED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Hilos</a:t>
            </a:r>
            <a:r>
              <a:rPr lang="en-US" dirty="0"/>
              <a:t> </a:t>
            </a:r>
            <a:r>
              <a:rPr lang="en-US" dirty="0" err="1"/>
              <a:t>Concurrentes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860A-3782-FD72-4041-A26F1B57F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45" y="1825625"/>
            <a:ext cx="3330677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Crear un programa que use hilos para realizar tres tareas en </a:t>
            </a:r>
            <a:r>
              <a:rPr lang="es-ES" sz="2400" dirty="0" err="1"/>
              <a:t>paralelo:Imprimir</a:t>
            </a:r>
            <a:r>
              <a:rPr lang="es-ES" sz="2400" dirty="0"/>
              <a:t> números del 1 al 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Imprimir letras de 'A' a 'E'.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Mostrar un mensaje fijo cinco veces.</a:t>
            </a:r>
          </a:p>
          <a:p>
            <a:endParaRPr lang="es-EC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08D0F-78B8-CDD7-F479-081EB6504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058" y="1396361"/>
            <a:ext cx="3741744" cy="1508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0289B0-EA28-3D64-334D-4DBBBD3B0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640" y="1403982"/>
            <a:ext cx="3939881" cy="1501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ECC8E6-5D1F-0D62-E859-3BDD8AF9C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852" y="3429000"/>
            <a:ext cx="5578323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7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27818-3300-FE96-C80D-7C7C14D79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9A2A-2226-73E3-96D1-46077605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Buenas</a:t>
            </a:r>
            <a:r>
              <a:rPr lang="en-US" dirty="0"/>
              <a:t> </a:t>
            </a:r>
            <a:r>
              <a:rPr lang="en-US" dirty="0" err="1"/>
              <a:t>Prácticas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Multithreading</a:t>
            </a:r>
            <a:endParaRPr lang="es-EC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0964EB-C205-BB26-7F56-65BC927914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3080" y="1371868"/>
            <a:ext cx="559189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err="1"/>
              <a:t>Evitar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problemas</a:t>
            </a:r>
            <a:r>
              <a:rPr lang="en-US" altLang="en-US" sz="2400" b="1" dirty="0"/>
              <a:t> de </a:t>
            </a:r>
            <a:r>
              <a:rPr lang="en-US" altLang="en-US" sz="2400" b="1" dirty="0" err="1"/>
              <a:t>sincronización</a:t>
            </a:r>
            <a:r>
              <a:rPr lang="en-US" altLang="en-US" sz="2400" dirty="0"/>
              <a:t>: Usar </a:t>
            </a:r>
            <a:r>
              <a:rPr lang="en-US" altLang="en-US" sz="2400" dirty="0" err="1"/>
              <a:t>bloques</a:t>
            </a:r>
            <a:r>
              <a:rPr lang="en-US" altLang="en-US" sz="2400" dirty="0"/>
              <a:t> </a:t>
            </a:r>
            <a:r>
              <a:rPr lang="en-US" altLang="en-US" sz="2400" i="1" dirty="0"/>
              <a:t>synchronized</a:t>
            </a:r>
            <a:r>
              <a:rPr lang="en-US" altLang="en-US" sz="2400" dirty="0"/>
              <a:t> o </a:t>
            </a:r>
            <a:r>
              <a:rPr lang="en-US" altLang="en-US" sz="2400" dirty="0" err="1"/>
              <a:t>clases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concurrencia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como</a:t>
            </a:r>
            <a:r>
              <a:rPr lang="en-US" altLang="en-US" sz="2400" dirty="0"/>
              <a:t> </a:t>
            </a:r>
            <a:r>
              <a:rPr lang="en-US" altLang="en-US" sz="2400" i="1" dirty="0" err="1"/>
              <a:t>ConcurrentHashMap</a:t>
            </a:r>
            <a:r>
              <a:rPr lang="en-US" altLang="en-US" sz="2400" dirty="0" smtClean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err="1"/>
              <a:t>Evitar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sobrecarga</a:t>
            </a:r>
            <a:r>
              <a:rPr lang="en-US" altLang="en-US" sz="2400" b="1" dirty="0"/>
              <a:t> del </a:t>
            </a:r>
            <a:r>
              <a:rPr lang="en-US" altLang="en-US" sz="2400" b="1" dirty="0" err="1"/>
              <a:t>procesador</a:t>
            </a:r>
            <a:r>
              <a:rPr lang="en-US" altLang="en-US" sz="2400" dirty="0"/>
              <a:t>: No </a:t>
            </a:r>
            <a:r>
              <a:rPr lang="en-US" altLang="en-US" sz="2400" dirty="0" err="1"/>
              <a:t>crear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demasiados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hilos</a:t>
            </a:r>
            <a:r>
              <a:rPr lang="en-US" altLang="en-US" sz="2400" dirty="0"/>
              <a:t>; </a:t>
            </a:r>
            <a:r>
              <a:rPr lang="en-US" altLang="en-US" sz="2400" dirty="0" err="1"/>
              <a:t>considera</a:t>
            </a:r>
            <a:r>
              <a:rPr lang="en-US" altLang="en-US" sz="2400" dirty="0"/>
              <a:t> el </a:t>
            </a:r>
            <a:r>
              <a:rPr lang="en-US" altLang="en-US" sz="2400" dirty="0" err="1"/>
              <a:t>uso</a:t>
            </a:r>
            <a:r>
              <a:rPr lang="en-US" altLang="en-US" sz="2400" dirty="0"/>
              <a:t> de pools de </a:t>
            </a:r>
            <a:r>
              <a:rPr lang="en-US" altLang="en-US" sz="2400" dirty="0" err="1"/>
              <a:t>hilos</a:t>
            </a:r>
            <a:r>
              <a:rPr lang="en-US" altLang="en-US" sz="2400" dirty="0"/>
              <a:t> (</a:t>
            </a:r>
            <a:r>
              <a:rPr lang="en-US" altLang="en-US" sz="2400" i="1" dirty="0" err="1"/>
              <a:t>ExecutorService</a:t>
            </a:r>
            <a:r>
              <a:rPr lang="en-US" altLang="en-US" sz="2400" dirty="0" smtClean="0"/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Usar </a:t>
            </a:r>
            <a:r>
              <a:rPr lang="en-US" altLang="en-US" sz="2400" dirty="0" err="1"/>
              <a:t>métodos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como</a:t>
            </a:r>
            <a:r>
              <a:rPr lang="en-US" altLang="en-US" sz="2400" dirty="0"/>
              <a:t> </a:t>
            </a:r>
            <a:r>
              <a:rPr lang="en-US" altLang="en-US" sz="2400" i="1" dirty="0"/>
              <a:t>join() </a:t>
            </a:r>
            <a:r>
              <a:rPr lang="en-US" altLang="en-US" sz="2400" dirty="0"/>
              <a:t>y </a:t>
            </a:r>
            <a:r>
              <a:rPr lang="en-US" altLang="en-US" sz="2400" i="1" dirty="0"/>
              <a:t>wait()</a:t>
            </a:r>
            <a:r>
              <a:rPr lang="en-US" altLang="en-US" sz="2400" dirty="0"/>
              <a:t> para </a:t>
            </a:r>
            <a:r>
              <a:rPr lang="en-US" altLang="en-US" sz="2400" b="1" dirty="0" err="1" smtClean="0"/>
              <a:t>coordinar</a:t>
            </a:r>
            <a:r>
              <a:rPr lang="en-US" altLang="en-US" sz="2400" b="1" dirty="0" smtClean="0"/>
              <a:t> </a:t>
            </a:r>
            <a:r>
              <a:rPr lang="en-US" altLang="en-US" sz="2400" b="1" dirty="0" err="1"/>
              <a:t>hilos</a:t>
            </a:r>
            <a:r>
              <a:rPr lang="en-US" altLang="en-US" sz="2400" dirty="0"/>
              <a:t>. </a:t>
            </a:r>
          </a:p>
        </p:txBody>
      </p:sp>
      <p:pic>
        <p:nvPicPr>
          <p:cNvPr id="34821" name="Picture 5" descr="Javarevisited: 4 Reasons and Benefits of Using Multithreading in Java? Why  Threads?">
            <a:extLst>
              <a:ext uri="{FF2B5EF4-FFF2-40B4-BE49-F238E27FC236}">
                <a16:creationId xmlns:a16="http://schemas.microsoft.com/office/drawing/2014/main" id="{8525196E-D035-0340-F90F-9C4DBF89B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972" y="2271250"/>
            <a:ext cx="6122337" cy="321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79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0996C48D-157F-7138-7F07-39C7CF1D2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Rectangle 845">
            <a:extLst>
              <a:ext uri="{FF2B5EF4-FFF2-40B4-BE49-F238E27FC236}">
                <a16:creationId xmlns:a16="http://schemas.microsoft.com/office/drawing/2014/main" id="{0A2F408E-3EA1-6AA6-B4E7-294D7465017C}"/>
              </a:ext>
            </a:extLst>
          </p:cNvPr>
          <p:cNvSpPr/>
          <p:nvPr/>
        </p:nvSpPr>
        <p:spPr>
          <a:xfrm>
            <a:off x="-1060396" y="-486383"/>
            <a:ext cx="13990145" cy="8035047"/>
          </a:xfrm>
          <a:prstGeom prst="rect">
            <a:avLst/>
          </a:prstGeom>
          <a:noFill/>
          <a:ln>
            <a:solidFill>
              <a:srgbClr val="1C3451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Title 6">
            <a:extLst>
              <a:ext uri="{FF2B5EF4-FFF2-40B4-BE49-F238E27FC236}">
                <a16:creationId xmlns:a16="http://schemas.microsoft.com/office/drawing/2014/main" id="{E58D0322-BF4C-7BE2-A51C-2C44B0027130}"/>
              </a:ext>
            </a:extLst>
          </p:cNvPr>
          <p:cNvSpPr txBox="1">
            <a:spLocks/>
          </p:cNvSpPr>
          <p:nvPr/>
        </p:nvSpPr>
        <p:spPr>
          <a:xfrm>
            <a:off x="5205248" y="3106446"/>
            <a:ext cx="4670272" cy="1493572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>
            <a:lvl1pPr eaLnBrk="1" hangingPunct="1">
              <a:defRPr lang="en-US" sz="2400" b="0" i="0" kern="0" spc="-5" baseline="0" dirty="0">
                <a:solidFill>
                  <a:srgbClr val="F4F3F9"/>
                </a:solidFill>
                <a:latin typeface="Calibri"/>
                <a:ea typeface="+mj-ea"/>
                <a:cs typeface="Calibri"/>
              </a:defRPr>
            </a:lvl1pPr>
          </a:lstStyle>
          <a:p>
            <a:pPr lvl="0" algn="ctr" defTabSz="1219170">
              <a:defRPr/>
            </a:pPr>
            <a:r>
              <a:rPr lang="es-EC" sz="4800" b="1" spc="-7" dirty="0" smtClean="0">
                <a:solidFill>
                  <a:schemeClr val="tx1"/>
                </a:solidFill>
                <a:latin typeface="Houschka Rounded Alt DemiBold" panose="020F0703000000020003" pitchFamily="34" charset="0"/>
              </a:rPr>
              <a:t>Arquitectura de</a:t>
            </a:r>
            <a:br>
              <a:rPr lang="es-EC" sz="4800" b="1" spc="-7" dirty="0" smtClean="0">
                <a:solidFill>
                  <a:schemeClr val="tx1"/>
                </a:solidFill>
                <a:latin typeface="Houschka Rounded Alt DemiBold" panose="020F0703000000020003" pitchFamily="34" charset="0"/>
              </a:rPr>
            </a:br>
            <a:r>
              <a:rPr lang="es-EC" sz="4800" b="1" spc="-7" dirty="0" smtClean="0">
                <a:solidFill>
                  <a:schemeClr val="tx1"/>
                </a:solidFill>
                <a:latin typeface="Houschka Rounded Alt DemiBold" panose="020F0703000000020003" pitchFamily="34" charset="0"/>
              </a:rPr>
              <a:t>Proyectos</a:t>
            </a:r>
            <a:endParaRPr lang="es-EC" sz="4800" b="1" spc="-7" dirty="0">
              <a:solidFill>
                <a:schemeClr val="tx1"/>
              </a:solidFill>
              <a:latin typeface="Houschka Rounded Alt DemiBold" panose="020F0703000000020003" pitchFamily="34" charset="0"/>
            </a:endParaRPr>
          </a:p>
        </p:txBody>
      </p:sp>
      <p:sp>
        <p:nvSpPr>
          <p:cNvPr id="892" name="Title 6">
            <a:extLst>
              <a:ext uri="{FF2B5EF4-FFF2-40B4-BE49-F238E27FC236}">
                <a16:creationId xmlns:a16="http://schemas.microsoft.com/office/drawing/2014/main" id="{E6C59EC1-EDDA-4A89-78C9-E1EA84E1B829}"/>
              </a:ext>
            </a:extLst>
          </p:cNvPr>
          <p:cNvSpPr txBox="1">
            <a:spLocks/>
          </p:cNvSpPr>
          <p:nvPr/>
        </p:nvSpPr>
        <p:spPr>
          <a:xfrm>
            <a:off x="14461911" y="4419546"/>
            <a:ext cx="2049565" cy="67270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>
            <a:lvl1pPr eaLnBrk="1" hangingPunct="1">
              <a:defRPr lang="en-US" sz="2400" b="0" i="0" kern="0" spc="-5" baseline="0" dirty="0">
                <a:solidFill>
                  <a:srgbClr val="F4F3F9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133" b="1" i="0" u="none" strike="noStrike" kern="0" cap="none" spc="-7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ouschka Rounded Alt DemiBold" panose="020F0703000000020003" pitchFamily="34" charset="0"/>
              </a:rPr>
              <a:t>Alcance de la Solución</a:t>
            </a:r>
          </a:p>
        </p:txBody>
      </p:sp>
      <p:grpSp>
        <p:nvGrpSpPr>
          <p:cNvPr id="893" name="Google Shape;8156;p121">
            <a:extLst>
              <a:ext uri="{FF2B5EF4-FFF2-40B4-BE49-F238E27FC236}">
                <a16:creationId xmlns:a16="http://schemas.microsoft.com/office/drawing/2014/main" id="{A995027C-E8B3-6CE5-5B34-1A5E590033D2}"/>
              </a:ext>
            </a:extLst>
          </p:cNvPr>
          <p:cNvGrpSpPr/>
          <p:nvPr/>
        </p:nvGrpSpPr>
        <p:grpSpPr>
          <a:xfrm>
            <a:off x="14651529" y="2648736"/>
            <a:ext cx="1670331" cy="1670331"/>
            <a:chOff x="864537" y="1822859"/>
            <a:chExt cx="971309" cy="971307"/>
          </a:xfrm>
        </p:grpSpPr>
        <p:sp>
          <p:nvSpPr>
            <p:cNvPr id="894" name="Google Shape;8157;p121">
              <a:extLst>
                <a:ext uri="{FF2B5EF4-FFF2-40B4-BE49-F238E27FC236}">
                  <a16:creationId xmlns:a16="http://schemas.microsoft.com/office/drawing/2014/main" id="{D0C79735-6B2A-FDE9-983B-4824C79A0AD6}"/>
                </a:ext>
              </a:extLst>
            </p:cNvPr>
            <p:cNvSpPr/>
            <p:nvPr/>
          </p:nvSpPr>
          <p:spPr>
            <a:xfrm>
              <a:off x="932451" y="1890773"/>
              <a:ext cx="835480" cy="83547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158;p121">
              <a:extLst>
                <a:ext uri="{FF2B5EF4-FFF2-40B4-BE49-F238E27FC236}">
                  <a16:creationId xmlns:a16="http://schemas.microsoft.com/office/drawing/2014/main" id="{2E7AC5D6-167F-07C7-1181-6A03D8806194}"/>
                </a:ext>
              </a:extLst>
            </p:cNvPr>
            <p:cNvSpPr/>
            <p:nvPr/>
          </p:nvSpPr>
          <p:spPr>
            <a:xfrm>
              <a:off x="864537" y="1822859"/>
              <a:ext cx="971309" cy="971307"/>
            </a:xfrm>
            <a:prstGeom prst="ellipse">
              <a:avLst/>
            </a:prstGeom>
            <a:noFill/>
            <a:ln w="19050" cap="flat" cmpd="sng">
              <a:solidFill>
                <a:srgbClr val="54B948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6" name="CuadroTexto 77858">
            <a:extLst>
              <a:ext uri="{FF2B5EF4-FFF2-40B4-BE49-F238E27FC236}">
                <a16:creationId xmlns:a16="http://schemas.microsoft.com/office/drawing/2014/main" id="{A775D398-B84F-7821-B0BD-E96737DB4C99}"/>
              </a:ext>
            </a:extLst>
          </p:cNvPr>
          <p:cNvSpPr txBox="1"/>
          <p:nvPr/>
        </p:nvSpPr>
        <p:spPr>
          <a:xfrm>
            <a:off x="14633138" y="2213411"/>
            <a:ext cx="914400" cy="914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C" sz="2800" b="1" dirty="0">
                <a:solidFill>
                  <a:srgbClr val="54B94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es-EC" sz="3200" b="1" dirty="0">
              <a:solidFill>
                <a:srgbClr val="54B948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898" name="Group 897">
            <a:extLst>
              <a:ext uri="{FF2B5EF4-FFF2-40B4-BE49-F238E27FC236}">
                <a16:creationId xmlns:a16="http://schemas.microsoft.com/office/drawing/2014/main" id="{D42F0333-9C82-EB94-450B-F30B2CDE2A9C}"/>
              </a:ext>
            </a:extLst>
          </p:cNvPr>
          <p:cNvGrpSpPr/>
          <p:nvPr/>
        </p:nvGrpSpPr>
        <p:grpSpPr>
          <a:xfrm>
            <a:off x="17364899" y="2693398"/>
            <a:ext cx="1670329" cy="1670329"/>
            <a:chOff x="6489653" y="2583230"/>
            <a:chExt cx="1670329" cy="1670329"/>
          </a:xfrm>
        </p:grpSpPr>
        <p:grpSp>
          <p:nvGrpSpPr>
            <p:cNvPr id="899" name="Grupo 77854">
              <a:extLst>
                <a:ext uri="{FF2B5EF4-FFF2-40B4-BE49-F238E27FC236}">
                  <a16:creationId xmlns:a16="http://schemas.microsoft.com/office/drawing/2014/main" id="{4DA74E33-ECB2-C444-41F2-6E13B3BA5741}"/>
                </a:ext>
              </a:extLst>
            </p:cNvPr>
            <p:cNvGrpSpPr/>
            <p:nvPr/>
          </p:nvGrpSpPr>
          <p:grpSpPr>
            <a:xfrm>
              <a:off x="6489653" y="2583230"/>
              <a:ext cx="1670329" cy="1670329"/>
              <a:chOff x="10395916" y="3753865"/>
              <a:chExt cx="900000" cy="900000"/>
            </a:xfrm>
          </p:grpSpPr>
          <p:sp>
            <p:nvSpPr>
              <p:cNvPr id="901" name="Google Shape;8177;p121">
                <a:extLst>
                  <a:ext uri="{FF2B5EF4-FFF2-40B4-BE49-F238E27FC236}">
                    <a16:creationId xmlns:a16="http://schemas.microsoft.com/office/drawing/2014/main" id="{97C9C0DF-3503-AEE7-3FC9-A8B359C1151E}"/>
                  </a:ext>
                </a:extLst>
              </p:cNvPr>
              <p:cNvSpPr/>
              <p:nvPr/>
            </p:nvSpPr>
            <p:spPr>
              <a:xfrm>
                <a:off x="10458844" y="3816793"/>
                <a:ext cx="774143" cy="774143"/>
              </a:xfrm>
              <a:prstGeom prst="ellipse">
                <a:avLst/>
              </a:prstGeom>
              <a:solidFill>
                <a:srgbClr val="EF41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8178;p121">
                <a:extLst>
                  <a:ext uri="{FF2B5EF4-FFF2-40B4-BE49-F238E27FC236}">
                    <a16:creationId xmlns:a16="http://schemas.microsoft.com/office/drawing/2014/main" id="{BF0292B7-F548-C9D7-297D-A923355E7046}"/>
                  </a:ext>
                </a:extLst>
              </p:cNvPr>
              <p:cNvSpPr/>
              <p:nvPr/>
            </p:nvSpPr>
            <p:spPr>
              <a:xfrm>
                <a:off x="10395916" y="3753865"/>
                <a:ext cx="900000" cy="900000"/>
              </a:xfrm>
              <a:prstGeom prst="ellipse">
                <a:avLst/>
              </a:prstGeom>
              <a:noFill/>
              <a:ln w="19050" cap="flat" cmpd="sng">
                <a:solidFill>
                  <a:schemeClr val="accent5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900" name="Graphic 899">
              <a:extLst>
                <a:ext uri="{FF2B5EF4-FFF2-40B4-BE49-F238E27FC236}">
                  <a16:creationId xmlns:a16="http://schemas.microsoft.com/office/drawing/2014/main" id="{268E3727-9903-D7B4-444B-9AB98EC7D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21949" y="2933918"/>
              <a:ext cx="1127424" cy="1127424"/>
            </a:xfrm>
            <a:prstGeom prst="rect">
              <a:avLst/>
            </a:prstGeom>
          </p:spPr>
        </p:pic>
      </p:grpSp>
      <p:sp>
        <p:nvSpPr>
          <p:cNvPr id="903" name="CuadroTexto 77858">
            <a:extLst>
              <a:ext uri="{FF2B5EF4-FFF2-40B4-BE49-F238E27FC236}">
                <a16:creationId xmlns:a16="http://schemas.microsoft.com/office/drawing/2014/main" id="{37255A13-7B6B-BBAB-311F-865DD3600FAC}"/>
              </a:ext>
            </a:extLst>
          </p:cNvPr>
          <p:cNvSpPr txBox="1"/>
          <p:nvPr/>
        </p:nvSpPr>
        <p:spPr>
          <a:xfrm>
            <a:off x="17346507" y="2347398"/>
            <a:ext cx="914400" cy="914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EF413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C" sz="2800" b="1" dirty="0">
                <a:solidFill>
                  <a:srgbClr val="EF413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endParaRPr lang="es-EC" sz="3200" b="1" dirty="0">
              <a:solidFill>
                <a:srgbClr val="EF4135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11" name="Graphic 910">
            <a:extLst>
              <a:ext uri="{FF2B5EF4-FFF2-40B4-BE49-F238E27FC236}">
                <a16:creationId xmlns:a16="http://schemas.microsoft.com/office/drawing/2014/main" id="{CD992D4F-D96D-052A-BF63-013DA9681CDA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029917" y="3049861"/>
            <a:ext cx="978670" cy="978670"/>
          </a:xfrm>
          <a:prstGeom prst="rect">
            <a:avLst/>
          </a:prstGeom>
        </p:spPr>
      </p:pic>
      <p:grpSp>
        <p:nvGrpSpPr>
          <p:cNvPr id="3" name="Group 149">
            <a:extLst>
              <a:ext uri="{FF2B5EF4-FFF2-40B4-BE49-F238E27FC236}">
                <a16:creationId xmlns:a16="http://schemas.microsoft.com/office/drawing/2014/main" id="{D15E11D6-0211-923B-7999-2FA9E3A7887B}"/>
              </a:ext>
            </a:extLst>
          </p:cNvPr>
          <p:cNvGrpSpPr/>
          <p:nvPr/>
        </p:nvGrpSpPr>
        <p:grpSpPr>
          <a:xfrm>
            <a:off x="20086592" y="2693398"/>
            <a:ext cx="1670329" cy="1670329"/>
            <a:chOff x="6489653" y="2583230"/>
            <a:chExt cx="1670329" cy="1670329"/>
          </a:xfrm>
        </p:grpSpPr>
        <p:grpSp>
          <p:nvGrpSpPr>
            <p:cNvPr id="4" name="Grupo 77854">
              <a:extLst>
                <a:ext uri="{FF2B5EF4-FFF2-40B4-BE49-F238E27FC236}">
                  <a16:creationId xmlns:a16="http://schemas.microsoft.com/office/drawing/2014/main" id="{3A936855-EDEE-4B02-5184-CB19A38E6608}"/>
                </a:ext>
              </a:extLst>
            </p:cNvPr>
            <p:cNvGrpSpPr/>
            <p:nvPr/>
          </p:nvGrpSpPr>
          <p:grpSpPr>
            <a:xfrm>
              <a:off x="6489653" y="2583230"/>
              <a:ext cx="1670329" cy="1670329"/>
              <a:chOff x="10395916" y="3753865"/>
              <a:chExt cx="900000" cy="900000"/>
            </a:xfrm>
          </p:grpSpPr>
          <p:sp>
            <p:nvSpPr>
              <p:cNvPr id="6" name="Google Shape;8177;p121">
                <a:extLst>
                  <a:ext uri="{FF2B5EF4-FFF2-40B4-BE49-F238E27FC236}">
                    <a16:creationId xmlns:a16="http://schemas.microsoft.com/office/drawing/2014/main" id="{8522B403-A2FC-B1D2-85A3-3E1147027416}"/>
                  </a:ext>
                </a:extLst>
              </p:cNvPr>
              <p:cNvSpPr/>
              <p:nvPr/>
            </p:nvSpPr>
            <p:spPr>
              <a:xfrm>
                <a:off x="10458844" y="3816793"/>
                <a:ext cx="774143" cy="774143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8178;p121">
                <a:extLst>
                  <a:ext uri="{FF2B5EF4-FFF2-40B4-BE49-F238E27FC236}">
                    <a16:creationId xmlns:a16="http://schemas.microsoft.com/office/drawing/2014/main" id="{6BA813A7-5409-2398-5563-55451E930B45}"/>
                  </a:ext>
                </a:extLst>
              </p:cNvPr>
              <p:cNvSpPr/>
              <p:nvPr/>
            </p:nvSpPr>
            <p:spPr>
              <a:xfrm>
                <a:off x="10395916" y="3753865"/>
                <a:ext cx="900000" cy="900000"/>
              </a:xfrm>
              <a:prstGeom prst="ellipse">
                <a:avLst/>
              </a:prstGeom>
              <a:noFill/>
              <a:ln w="19050" cap="flat" cmpd="sng">
                <a:solidFill>
                  <a:srgbClr val="7030A0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5" name="Graphic 148">
              <a:extLst>
                <a:ext uri="{FF2B5EF4-FFF2-40B4-BE49-F238E27FC236}">
                  <a16:creationId xmlns:a16="http://schemas.microsoft.com/office/drawing/2014/main" id="{DAAF8485-282F-B40C-880B-4A75BEC87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21949" y="2933918"/>
              <a:ext cx="1127424" cy="1127424"/>
            </a:xfrm>
            <a:prstGeom prst="rect">
              <a:avLst/>
            </a:prstGeom>
          </p:spPr>
        </p:pic>
      </p:grpSp>
      <p:sp>
        <p:nvSpPr>
          <p:cNvPr id="8" name="CuadroTexto 77858">
            <a:extLst>
              <a:ext uri="{FF2B5EF4-FFF2-40B4-BE49-F238E27FC236}">
                <a16:creationId xmlns:a16="http://schemas.microsoft.com/office/drawing/2014/main" id="{1C8CE4D0-1AD0-39CC-BBAA-EE0338492828}"/>
              </a:ext>
            </a:extLst>
          </p:cNvPr>
          <p:cNvSpPr txBox="1"/>
          <p:nvPr/>
        </p:nvSpPr>
        <p:spPr>
          <a:xfrm>
            <a:off x="20068200" y="2291519"/>
            <a:ext cx="914400" cy="914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C" sz="2800" b="1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endParaRPr lang="es-EC" sz="3200" b="1" dirty="0">
              <a:solidFill>
                <a:srgbClr val="7030A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8F3AAA3F-6179-080C-8311-CDE0D6802849}"/>
              </a:ext>
            </a:extLst>
          </p:cNvPr>
          <p:cNvSpPr txBox="1">
            <a:spLocks/>
          </p:cNvSpPr>
          <p:nvPr/>
        </p:nvSpPr>
        <p:spPr>
          <a:xfrm>
            <a:off x="17314260" y="4497957"/>
            <a:ext cx="1893293" cy="67270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>
            <a:lvl1pPr eaLnBrk="1" hangingPunct="1">
              <a:defRPr lang="en-US" sz="2400" b="0" i="0" kern="0" spc="-5" baseline="0" dirty="0">
                <a:solidFill>
                  <a:srgbClr val="F4F3F9"/>
                </a:solidFill>
                <a:latin typeface="Calibri"/>
                <a:ea typeface="+mj-ea"/>
                <a:cs typeface="Calibri"/>
              </a:defRPr>
            </a:lvl1pPr>
          </a:lstStyle>
          <a:p>
            <a:pPr lvl="0" algn="ctr" defTabSz="1219170">
              <a:defRPr/>
            </a:pPr>
            <a:r>
              <a:rPr lang="es-EC" sz="2133" b="1" spc="-7" dirty="0">
                <a:solidFill>
                  <a:prstClr val="black">
                    <a:lumMod val="75000"/>
                    <a:lumOff val="25000"/>
                  </a:prstClr>
                </a:solidFill>
                <a:latin typeface="Houschka Rounded Alt DemiBold" panose="020F0703000000020003" pitchFamily="34" charset="0"/>
              </a:rPr>
              <a:t>Plan de Ejecución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17B7AA6-437B-8004-36BA-DA1E92B333B6}"/>
              </a:ext>
            </a:extLst>
          </p:cNvPr>
          <p:cNvSpPr txBox="1">
            <a:spLocks/>
          </p:cNvSpPr>
          <p:nvPr/>
        </p:nvSpPr>
        <p:spPr>
          <a:xfrm>
            <a:off x="19913775" y="4480516"/>
            <a:ext cx="2078216" cy="67270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>
            <a:lvl1pPr eaLnBrk="1" hangingPunct="1">
              <a:defRPr lang="en-US" sz="2400" b="0" i="0" kern="0" spc="-5" baseline="0" dirty="0">
                <a:solidFill>
                  <a:srgbClr val="F4F3F9"/>
                </a:solidFill>
                <a:latin typeface="Calibri"/>
                <a:ea typeface="+mj-ea"/>
                <a:cs typeface="Calibri"/>
              </a:defRPr>
            </a:lvl1pPr>
          </a:lstStyle>
          <a:p>
            <a:pPr lvl="0" algn="ctr" defTabSz="1219170">
              <a:defRPr/>
            </a:pPr>
            <a:r>
              <a:rPr lang="es-EC" sz="2133" b="1" spc="-7" dirty="0">
                <a:solidFill>
                  <a:prstClr val="black">
                    <a:lumMod val="75000"/>
                    <a:lumOff val="25000"/>
                  </a:prstClr>
                </a:solidFill>
                <a:latin typeface="Houschka Rounded Alt DemiBold" panose="020F0703000000020003" pitchFamily="34" charset="0"/>
              </a:rPr>
              <a:t>Beneficios y Costos</a:t>
            </a:r>
          </a:p>
        </p:txBody>
      </p:sp>
      <p:sp>
        <p:nvSpPr>
          <p:cNvPr id="11" name="Elipse 10"/>
          <p:cNvSpPr/>
          <p:nvPr/>
        </p:nvSpPr>
        <p:spPr>
          <a:xfrm>
            <a:off x="1316837" y="1861372"/>
            <a:ext cx="3230880" cy="3230880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/>
          </a:p>
        </p:txBody>
      </p:sp>
      <p:sp>
        <p:nvSpPr>
          <p:cNvPr id="12" name="CuadroTexto 11"/>
          <p:cNvSpPr txBox="1"/>
          <p:nvPr/>
        </p:nvSpPr>
        <p:spPr>
          <a:xfrm>
            <a:off x="2063931" y="2648736"/>
            <a:ext cx="1759132" cy="15981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s-EC" sz="8800" dirty="0" smtClean="0">
                <a:solidFill>
                  <a:schemeClr val="accent1">
                    <a:lumMod val="75000"/>
                  </a:schemeClr>
                </a:solidFill>
              </a:rPr>
              <a:t>6</a:t>
            </a:r>
            <a:endParaRPr lang="es-EC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85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F045-89DC-5CC2-42FD-C8EBAA9A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z="3200" dirty="0"/>
              <a:t>Características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FF5618-98DC-075C-A95F-DC983FB74E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5187" y="1761335"/>
            <a:ext cx="609092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err="1"/>
              <a:t>Portabilidad</a:t>
            </a:r>
            <a:r>
              <a:rPr lang="en-US" altLang="en-US" sz="2400" dirty="0"/>
              <a:t>: "Write Once, Run Anywhere" (WORA).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err="1"/>
              <a:t>Robustez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Manejo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memoria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automático</a:t>
            </a:r>
            <a:r>
              <a:rPr lang="en-US" altLang="en-US" sz="2400" dirty="0"/>
              <a:t> y </a:t>
            </a:r>
            <a:r>
              <a:rPr lang="en-US" altLang="en-US" sz="2400" dirty="0" err="1"/>
              <a:t>gestión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errores</a:t>
            </a:r>
            <a:r>
              <a:rPr lang="en-US" altLang="en-US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err="1"/>
              <a:t>Seguridad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Entorno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controlado</a:t>
            </a:r>
            <a:r>
              <a:rPr lang="en-US" altLang="en-US" sz="2400" dirty="0"/>
              <a:t> para </a:t>
            </a:r>
            <a:r>
              <a:rPr lang="en-US" altLang="en-US" sz="2400" dirty="0" err="1"/>
              <a:t>ejecutar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aplicaciones</a:t>
            </a:r>
            <a:r>
              <a:rPr lang="en-US" altLang="en-US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/>
              <a:t>Multithreading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Capacidad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ejecutar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múltiples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tareas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paralelo</a:t>
            </a:r>
            <a:r>
              <a:rPr lang="en-US" altLang="en-US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err="1"/>
              <a:t>Ecosistema</a:t>
            </a:r>
            <a:r>
              <a:rPr lang="en-US" altLang="en-US" sz="2400" b="1" dirty="0"/>
              <a:t> Rico</a:t>
            </a:r>
            <a:r>
              <a:rPr lang="en-US" altLang="en-US" sz="2400" dirty="0"/>
              <a:t>: APIs, </a:t>
            </a:r>
            <a:r>
              <a:rPr lang="en-US" altLang="en-US" sz="2400" dirty="0" err="1"/>
              <a:t>bibliotecas</a:t>
            </a:r>
            <a:r>
              <a:rPr lang="en-US" altLang="en-US" sz="2400" dirty="0"/>
              <a:t> y frameworks </a:t>
            </a:r>
            <a:r>
              <a:rPr lang="en-US" altLang="en-US" sz="2400" dirty="0" err="1"/>
              <a:t>versátiles</a:t>
            </a:r>
            <a:r>
              <a:rPr lang="en-US" altLang="en-US" dirty="0"/>
              <a:t>. </a:t>
            </a:r>
          </a:p>
        </p:txBody>
      </p:sp>
      <p:pic>
        <p:nvPicPr>
          <p:cNvPr id="4099" name="Picture 3" descr="7 Razones por las que Java sigue siendo genial">
            <a:extLst>
              <a:ext uri="{FF2B5EF4-FFF2-40B4-BE49-F238E27FC236}">
                <a16:creationId xmlns:a16="http://schemas.microsoft.com/office/drawing/2014/main" id="{2F0CC663-CAAE-590C-8DD5-A57B73100F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1" r="31075"/>
          <a:stretch/>
        </p:blipFill>
        <p:spPr bwMode="auto">
          <a:xfrm>
            <a:off x="6853084" y="1252363"/>
            <a:ext cx="5152103" cy="462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97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A9C3C-2D1D-F068-5247-1AC00CC70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55FA-3521-DC7C-ADEE-4A1B3073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Arquitectura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Proyectos</a:t>
            </a:r>
            <a:endParaRPr lang="es-EC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F50C4E-E857-875E-203B-94D95BD946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4691" y="2089665"/>
            <a:ext cx="6708057" cy="409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Es la forma en que organizamos los componentes de un proyecto para hacerlo más legible, escalable y mantenible</a:t>
            </a:r>
            <a:r>
              <a:rPr lang="es-ES" dirty="0"/>
              <a:t>.</a:t>
            </a:r>
          </a:p>
          <a:p>
            <a:r>
              <a:rPr lang="es-ES" sz="2400" b="1" dirty="0"/>
              <a:t>Ejemplo de niveles comunes:</a:t>
            </a:r>
            <a:endParaRPr lang="es-ES" sz="2400" dirty="0"/>
          </a:p>
          <a:p>
            <a:pPr lvl="1">
              <a:buFont typeface="+mj-lt"/>
              <a:buAutoNum type="arabicPeriod"/>
            </a:pPr>
            <a:r>
              <a:rPr lang="es-ES" sz="2400" b="1" dirty="0"/>
              <a:t>Capa de Presentación:</a:t>
            </a:r>
            <a:r>
              <a:rPr lang="es-ES" sz="2400" dirty="0"/>
              <a:t> Interactúa con el usuario (por ejemplo, interfaces gráficas o </a:t>
            </a:r>
            <a:r>
              <a:rPr lang="es-ES" sz="2400" dirty="0" err="1"/>
              <a:t>APIs</a:t>
            </a:r>
            <a:r>
              <a:rPr lang="es-ES" sz="2400" dirty="0"/>
              <a:t> REST).</a:t>
            </a:r>
          </a:p>
          <a:p>
            <a:pPr lvl="1">
              <a:buFont typeface="+mj-lt"/>
              <a:buAutoNum type="arabicPeriod"/>
            </a:pPr>
            <a:r>
              <a:rPr lang="es-ES" sz="2400" b="1" dirty="0"/>
              <a:t>Capa de Negocio:</a:t>
            </a:r>
            <a:r>
              <a:rPr lang="es-ES" sz="2400" dirty="0"/>
              <a:t> Contiene la lógica de la aplicación.</a:t>
            </a:r>
          </a:p>
          <a:p>
            <a:pPr lvl="1">
              <a:buFont typeface="+mj-lt"/>
              <a:buAutoNum type="arabicPeriod"/>
            </a:pPr>
            <a:r>
              <a:rPr lang="es-ES" sz="2400" b="1" dirty="0"/>
              <a:t>Capa de Datos:</a:t>
            </a:r>
            <a:r>
              <a:rPr lang="es-ES" sz="2400" dirty="0"/>
              <a:t> Gestiona el acceso a la base de datos u otros sistemas de almacenamiento.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FB308-A306-F327-5D06-6AE980B94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496" y="1760315"/>
            <a:ext cx="3628103" cy="366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2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1400-8B5E-5FA4-9638-840726C5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Patrón</a:t>
            </a:r>
            <a:r>
              <a:rPr lang="en-US" dirty="0"/>
              <a:t> MVC (Model-View-Controller)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10665-DE2E-ABF0-A48C-5E5BCDB75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59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Definición:</a:t>
            </a:r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/>
              <a:t>Un patrón de diseño que separa la lógica de la aplicación en tres componentes principales:</a:t>
            </a:r>
          </a:p>
          <a:p>
            <a:pPr>
              <a:buFont typeface="+mj-lt"/>
              <a:buAutoNum type="arabicPeriod"/>
            </a:pPr>
            <a:r>
              <a:rPr lang="es-ES" sz="2400" b="1" dirty="0"/>
              <a:t>Modelo (</a:t>
            </a:r>
            <a:r>
              <a:rPr lang="es-ES" sz="2400" b="1" dirty="0" err="1"/>
              <a:t>Model</a:t>
            </a:r>
            <a:r>
              <a:rPr lang="es-ES" sz="2400" b="1" dirty="0"/>
              <a:t>):</a:t>
            </a:r>
            <a:r>
              <a:rPr lang="es-ES" sz="2400" dirty="0"/>
              <a:t> Maneja los datos y la lógica de negocio.</a:t>
            </a:r>
          </a:p>
          <a:p>
            <a:pPr>
              <a:buFont typeface="+mj-lt"/>
              <a:buAutoNum type="arabicPeriod"/>
            </a:pPr>
            <a:r>
              <a:rPr lang="es-ES" sz="2400" b="1" dirty="0"/>
              <a:t>Vista (View):</a:t>
            </a:r>
            <a:r>
              <a:rPr lang="es-ES" sz="2400" dirty="0"/>
              <a:t> Responsable de la interfaz de usuario.</a:t>
            </a:r>
          </a:p>
          <a:p>
            <a:pPr>
              <a:buFont typeface="+mj-lt"/>
              <a:buAutoNum type="arabicPeriod"/>
            </a:pPr>
            <a:r>
              <a:rPr lang="es-ES" sz="2400" b="1" dirty="0"/>
              <a:t>Controlador (</a:t>
            </a:r>
            <a:r>
              <a:rPr lang="es-ES" sz="2400" b="1" dirty="0" err="1"/>
              <a:t>Controller</a:t>
            </a:r>
            <a:r>
              <a:rPr lang="es-ES" sz="2400" b="1" dirty="0"/>
              <a:t>):</a:t>
            </a:r>
            <a:r>
              <a:rPr lang="es-ES" sz="2400" dirty="0"/>
              <a:t> Actúa como un intermediario entre el modelo y la vista.</a:t>
            </a:r>
          </a:p>
          <a:p>
            <a:endParaRPr lang="es-EC" dirty="0"/>
          </a:p>
        </p:txBody>
      </p:sp>
      <p:pic>
        <p:nvPicPr>
          <p:cNvPr id="36868" name="Picture 4" descr="Qué es el Marco MVC? - Cibermedio">
            <a:extLst>
              <a:ext uri="{FF2B5EF4-FFF2-40B4-BE49-F238E27FC236}">
                <a16:creationId xmlns:a16="http://schemas.microsoft.com/office/drawing/2014/main" id="{819CE39E-EE51-ED65-DCC4-0DE9D7AE3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155" y="2054942"/>
            <a:ext cx="5692508" cy="326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47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BE187-47DA-DB5B-74BA-64790F1C8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8F07-8F8A-73D6-6C0A-606C585A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 de Java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CCFC9-4CA8-4501-3A04-AD60008C2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45" y="1864954"/>
            <a:ext cx="5365955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Los </a:t>
            </a:r>
            <a:r>
              <a:rPr lang="es-ES" sz="2400" dirty="0" err="1"/>
              <a:t>frameworks</a:t>
            </a:r>
            <a:r>
              <a:rPr lang="es-ES" sz="2400" dirty="0"/>
              <a:t> Java facilitan el manejo de arquitectura, integración y funcionalidad estándar</a:t>
            </a:r>
            <a:r>
              <a:rPr lang="es-ES" sz="2400" dirty="0" smtClean="0"/>
              <a:t>.</a:t>
            </a:r>
          </a:p>
          <a:p>
            <a:endParaRPr lang="es-ES" sz="2400" b="1" dirty="0" smtClean="0"/>
          </a:p>
          <a:p>
            <a:r>
              <a:rPr lang="es-ES" sz="2400" b="1" dirty="0" smtClean="0"/>
              <a:t>Ejemplo </a:t>
            </a:r>
            <a:r>
              <a:rPr lang="es-ES" sz="2400" b="1" dirty="0"/>
              <a:t>de tipos de </a:t>
            </a:r>
            <a:r>
              <a:rPr lang="es-ES" sz="2400" b="1" dirty="0" err="1"/>
              <a:t>frameworks</a:t>
            </a:r>
            <a:r>
              <a:rPr lang="es-ES" sz="2400" b="1" dirty="0"/>
              <a:t>:</a:t>
            </a:r>
            <a:endParaRPr lang="es-ES" sz="2400" dirty="0"/>
          </a:p>
          <a:p>
            <a:pPr lvl="4"/>
            <a:r>
              <a:rPr lang="es-ES" sz="2400" b="1" dirty="0"/>
              <a:t>Desarrollo Web:</a:t>
            </a:r>
            <a:r>
              <a:rPr lang="es-ES" sz="2400" dirty="0"/>
              <a:t> Spring </a:t>
            </a:r>
            <a:r>
              <a:rPr lang="es-ES" sz="2400" dirty="0" err="1"/>
              <a:t>Boot</a:t>
            </a:r>
            <a:r>
              <a:rPr lang="es-ES" sz="2400" dirty="0"/>
              <a:t>, </a:t>
            </a:r>
            <a:r>
              <a:rPr lang="es-ES" sz="2400" dirty="0" err="1"/>
              <a:t>Spark</a:t>
            </a:r>
            <a:r>
              <a:rPr lang="es-ES" sz="2400" dirty="0"/>
              <a:t>.</a:t>
            </a:r>
          </a:p>
          <a:p>
            <a:pPr lvl="4"/>
            <a:r>
              <a:rPr lang="es-ES" sz="2400" b="1" dirty="0"/>
              <a:t>Persistencia de Datos:</a:t>
            </a:r>
            <a:r>
              <a:rPr lang="es-ES" sz="2400" dirty="0"/>
              <a:t> </a:t>
            </a:r>
            <a:r>
              <a:rPr lang="es-ES" sz="2400" dirty="0" err="1"/>
              <a:t>Hibernate</a:t>
            </a:r>
            <a:r>
              <a:rPr lang="es-ES" sz="2400" dirty="0"/>
              <a:t>.</a:t>
            </a:r>
          </a:p>
          <a:p>
            <a:pPr lvl="4"/>
            <a:r>
              <a:rPr lang="es-ES" sz="2400" b="1" dirty="0" err="1"/>
              <a:t>Testing</a:t>
            </a:r>
            <a:r>
              <a:rPr lang="es-ES" sz="2400" b="1" dirty="0"/>
              <a:t>:</a:t>
            </a:r>
            <a:r>
              <a:rPr lang="es-ES" sz="2400" dirty="0"/>
              <a:t> </a:t>
            </a:r>
            <a:r>
              <a:rPr lang="es-ES" sz="2400" dirty="0" err="1"/>
              <a:t>JUnit</a:t>
            </a:r>
            <a:r>
              <a:rPr lang="es-ES" sz="2400" dirty="0"/>
              <a:t>, </a:t>
            </a:r>
            <a:r>
              <a:rPr lang="es-ES" sz="2400" dirty="0" err="1"/>
              <a:t>TestNG</a:t>
            </a:r>
            <a:r>
              <a:rPr lang="es-ES" sz="2400" dirty="0"/>
              <a:t>.</a:t>
            </a:r>
          </a:p>
          <a:p>
            <a:endParaRPr lang="es-EC" dirty="0"/>
          </a:p>
        </p:txBody>
      </p:sp>
      <p:pic>
        <p:nvPicPr>
          <p:cNvPr id="38914" name="Picture 2" descr="Apache Spark - Wikipedia, la enciclopedia libre">
            <a:extLst>
              <a:ext uri="{FF2B5EF4-FFF2-40B4-BE49-F238E27FC236}">
                <a16:creationId xmlns:a16="http://schemas.microsoft.com/office/drawing/2014/main" id="{B310E00B-145D-5720-F19A-C3BD72460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62435"/>
            <a:ext cx="29718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6" name="Picture 4" descr="Qué es Spring Boot - Qindel: Consultoría IT">
            <a:extLst>
              <a:ext uri="{FF2B5EF4-FFF2-40B4-BE49-F238E27FC236}">
                <a16:creationId xmlns:a16="http://schemas.microsoft.com/office/drawing/2014/main" id="{56259773-8184-862D-6532-E611864EA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086" y="2305485"/>
            <a:ext cx="3297649" cy="183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8" name="Picture 6" descr="El lado oscuro de java: Hibernate - ¿Que es HIBERNATE? - Arquitectura de  Hibernate - Objeto de Configuración Hibernate">
            <a:extLst>
              <a:ext uri="{FF2B5EF4-FFF2-40B4-BE49-F238E27FC236}">
                <a16:creationId xmlns:a16="http://schemas.microsoft.com/office/drawing/2014/main" id="{C60738EE-D0D5-4D35-599E-459D31EAE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632" y="4707435"/>
            <a:ext cx="3942736" cy="109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20" name="Picture 8" descr="Qué son y cómo utilizar pruebas unitarias en Java con JUnit? - Testealo">
            <a:extLst>
              <a:ext uri="{FF2B5EF4-FFF2-40B4-BE49-F238E27FC236}">
                <a16:creationId xmlns:a16="http://schemas.microsoft.com/office/drawing/2014/main" id="{0BCF005E-1AB4-96D1-C9A5-AA567C44F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597" y="4552516"/>
            <a:ext cx="2709863" cy="157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32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2449-E423-08EE-2577-B5FD36A9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Código </a:t>
            </a:r>
            <a:r>
              <a:rPr lang="es-EC" dirty="0"/>
              <a:t>Fuente, Presentación y Desafío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59BF3-A6B2-9FD1-F2EF-61560FEA5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sz="2000" dirty="0">
                <a:hlinkClick r:id="rId2"/>
              </a:rPr>
              <a:t>https://</a:t>
            </a:r>
            <a:r>
              <a:rPr lang="es-EC" sz="2000" dirty="0" smtClean="0">
                <a:hlinkClick r:id="rId2"/>
              </a:rPr>
              <a:t>github.com/PelaezFrancisco/Presentacion_Java.git</a:t>
            </a:r>
            <a:endParaRPr lang="es-EC" sz="2000" dirty="0" smtClean="0"/>
          </a:p>
          <a:p>
            <a:r>
              <a:rPr lang="es-EC" sz="2000" dirty="0">
                <a:hlinkClick r:id="rId3"/>
              </a:rPr>
              <a:t>https://</a:t>
            </a:r>
            <a:r>
              <a:rPr lang="es-EC" sz="2000" dirty="0" smtClean="0">
                <a:hlinkClick r:id="rId3"/>
              </a:rPr>
              <a:t>play.fresco.me/course/1571</a:t>
            </a:r>
            <a:endParaRPr lang="es-EC" sz="2000" dirty="0" smtClean="0"/>
          </a:p>
          <a:p>
            <a:endParaRPr lang="es-EC" sz="2000" dirty="0"/>
          </a:p>
        </p:txBody>
      </p:sp>
      <p:pic>
        <p:nvPicPr>
          <p:cNvPr id="40962" name="Picture 2" descr="GitHub Logos and Usage · GitHub">
            <a:extLst>
              <a:ext uri="{FF2B5EF4-FFF2-40B4-BE49-F238E27FC236}">
                <a16:creationId xmlns:a16="http://schemas.microsoft.com/office/drawing/2014/main" id="{EC816406-9C57-3DAF-8615-F2A3D121C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59" y="3506695"/>
            <a:ext cx="2440858" cy="244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83503" y="4863820"/>
            <a:ext cx="6477000" cy="10837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endParaRPr lang="es-EC" sz="1600" dirty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675" y="3064933"/>
            <a:ext cx="6318125" cy="2946400"/>
          </a:xfrm>
          <a:prstGeom prst="rect">
            <a:avLst/>
          </a:prstGeom>
        </p:spPr>
      </p:pic>
      <p:pic>
        <p:nvPicPr>
          <p:cNvPr id="7" name="Picture 6" descr="A qr code with black squares&#10;&#10;Description automatically generated">
            <a:extLst>
              <a:ext uri="{FF2B5EF4-FFF2-40B4-BE49-F238E27FC236}">
                <a16:creationId xmlns:a16="http://schemas.microsoft.com/office/drawing/2014/main" id="{9A1A256C-FE89-19C6-2152-8B3567A4CC61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100" y="2769326"/>
            <a:ext cx="3370007" cy="337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1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C" sz="2400" dirty="0" smtClean="0"/>
          </a:p>
          <a:p>
            <a:pPr marL="0" indent="0">
              <a:buNone/>
            </a:pPr>
            <a:endParaRPr lang="es-EC" sz="2400" dirty="0"/>
          </a:p>
          <a:p>
            <a:pPr marL="0" indent="0">
              <a:buNone/>
            </a:pPr>
            <a:endParaRPr lang="es-EC" sz="2400" dirty="0" smtClean="0"/>
          </a:p>
          <a:p>
            <a:pPr marL="0" indent="0">
              <a:buNone/>
            </a:pPr>
            <a:r>
              <a:rPr lang="es-EC" sz="2800" dirty="0" smtClean="0"/>
              <a:t>Gracias!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300726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4A9F8-4402-3189-9338-5295DF660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BAD7-CEED-3D85-68FA-0AEC8E86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z="3200" dirty="0"/>
              <a:t>Configuración de Entorno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981F689-9427-D8B2-17D3-689247E5FB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4039" y="2339301"/>
            <a:ext cx="5541962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err="1"/>
              <a:t>Instalar</a:t>
            </a:r>
            <a:r>
              <a:rPr lang="en-US" altLang="en-US" sz="2400" b="1" dirty="0"/>
              <a:t> JDK </a:t>
            </a:r>
            <a:r>
              <a:rPr lang="en-US" altLang="en-US" sz="2400" dirty="0"/>
              <a:t>(Java Development Kit): </a:t>
            </a:r>
            <a:r>
              <a:rPr lang="en-US" altLang="en-US" sz="2400" dirty="0" err="1"/>
              <a:t>Herramientas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esenciales</a:t>
            </a:r>
            <a:r>
              <a:rPr lang="en-US" altLang="en-US" sz="2400" dirty="0"/>
              <a:t> para </a:t>
            </a:r>
            <a:r>
              <a:rPr lang="en-US" altLang="en-US" sz="2400" dirty="0" err="1"/>
              <a:t>compilar</a:t>
            </a:r>
            <a:r>
              <a:rPr lang="en-US" altLang="en-US" sz="2400" dirty="0"/>
              <a:t> y </a:t>
            </a:r>
            <a:r>
              <a:rPr lang="en-US" altLang="en-US" sz="2400" dirty="0" err="1"/>
              <a:t>ejecutar</a:t>
            </a:r>
            <a:r>
              <a:rPr lang="en-US" altLang="en-US" sz="2400" dirty="0"/>
              <a:t> Java.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/>
              <a:t>IDE </a:t>
            </a:r>
            <a:r>
              <a:rPr lang="en-US" altLang="en-US" sz="2400" b="1" dirty="0" err="1"/>
              <a:t>Sugeridas</a:t>
            </a:r>
            <a:r>
              <a:rPr lang="en-US" altLang="en-US" sz="2400" b="1" dirty="0"/>
              <a:t>: </a:t>
            </a:r>
            <a:r>
              <a:rPr lang="en-US" altLang="en-US" sz="2400" dirty="0"/>
              <a:t>IntelliJ IDEA, Eclipse, VS Code, </a:t>
            </a:r>
            <a:r>
              <a:rPr lang="en-US" altLang="en-US" sz="2400" dirty="0" err="1"/>
              <a:t>Netbeans</a:t>
            </a:r>
            <a:r>
              <a:rPr lang="en-US" altLang="en-US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 err="1"/>
              <a:t>Verificar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instalación</a:t>
            </a:r>
            <a:r>
              <a:rPr lang="en-US" altLang="en-US" sz="2400" dirty="0"/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/>
              <a:t>Ejecutar</a:t>
            </a:r>
            <a:r>
              <a:rPr lang="en-US" altLang="en-US" sz="2400" dirty="0"/>
              <a:t> java --version </a:t>
            </a:r>
            <a:r>
              <a:rPr lang="en-US" altLang="en-US" sz="2400" dirty="0" err="1"/>
              <a:t>en</a:t>
            </a:r>
            <a:r>
              <a:rPr lang="en-US" altLang="en-US" sz="2400" dirty="0"/>
              <a:t> la terminal.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Crear un </a:t>
            </a:r>
            <a:r>
              <a:rPr lang="en-US" altLang="en-US" sz="2400" dirty="0" err="1"/>
              <a:t>programa</a:t>
            </a:r>
            <a:r>
              <a:rPr lang="en-US" altLang="en-US" sz="2400" dirty="0"/>
              <a:t> "Hello, World".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1D8604-41A2-0D96-D9EF-E4A939EF1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072458"/>
            <a:ext cx="5997677" cy="1044030"/>
          </a:xfrm>
          <a:prstGeom prst="rect">
            <a:avLst/>
          </a:prstGeom>
        </p:spPr>
      </p:pic>
      <p:pic>
        <p:nvPicPr>
          <p:cNvPr id="5123" name="Picture 3" descr="Visual Studio Code - YouTube">
            <a:extLst>
              <a:ext uri="{FF2B5EF4-FFF2-40B4-BE49-F238E27FC236}">
                <a16:creationId xmlns:a16="http://schemas.microsoft.com/office/drawing/2014/main" id="{F0811CC9-78AA-22FD-939C-D79EEDD82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444" y="1437242"/>
            <a:ext cx="1944329" cy="194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Eclipse Logo PNG Vector (SVG) Free Download">
            <a:extLst>
              <a:ext uri="{FF2B5EF4-FFF2-40B4-BE49-F238E27FC236}">
                <a16:creationId xmlns:a16="http://schemas.microsoft.com/office/drawing/2014/main" id="{B2C7F055-C4F7-6FDE-6ECE-FCE3F4090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505" y="1670023"/>
            <a:ext cx="1578756" cy="147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Picture 13" descr="IntelliJ IDEA - Wikipedia, la enciclopedia libre">
            <a:extLst>
              <a:ext uri="{FF2B5EF4-FFF2-40B4-BE49-F238E27FC236}">
                <a16:creationId xmlns:a16="http://schemas.microsoft.com/office/drawing/2014/main" id="{5E1FACE4-AABB-880B-C9DD-23F51AB63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227" y="3381571"/>
            <a:ext cx="1552762" cy="155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5" name="Picture 15" descr="Download NetBeans Logo in SVG Vector or PNG File Format - Logo.wine">
            <a:extLst>
              <a:ext uri="{FF2B5EF4-FFF2-40B4-BE49-F238E27FC236}">
                <a16:creationId xmlns:a16="http://schemas.microsoft.com/office/drawing/2014/main" id="{726A4E8B-3754-6726-49F9-F1FA5C016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989" y="2922816"/>
            <a:ext cx="3678494" cy="245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14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0996C48D-157F-7138-7F07-39C7CF1D2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Rectangle 845">
            <a:extLst>
              <a:ext uri="{FF2B5EF4-FFF2-40B4-BE49-F238E27FC236}">
                <a16:creationId xmlns:a16="http://schemas.microsoft.com/office/drawing/2014/main" id="{0A2F408E-3EA1-6AA6-B4E7-294D7465017C}"/>
              </a:ext>
            </a:extLst>
          </p:cNvPr>
          <p:cNvSpPr/>
          <p:nvPr/>
        </p:nvSpPr>
        <p:spPr>
          <a:xfrm>
            <a:off x="-1060396" y="-486383"/>
            <a:ext cx="13990145" cy="8035047"/>
          </a:xfrm>
          <a:prstGeom prst="rect">
            <a:avLst/>
          </a:prstGeom>
          <a:noFill/>
          <a:ln>
            <a:solidFill>
              <a:srgbClr val="1C3451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Title 6">
            <a:extLst>
              <a:ext uri="{FF2B5EF4-FFF2-40B4-BE49-F238E27FC236}">
                <a16:creationId xmlns:a16="http://schemas.microsoft.com/office/drawing/2014/main" id="{E58D0322-BF4C-7BE2-A51C-2C44B0027130}"/>
              </a:ext>
            </a:extLst>
          </p:cNvPr>
          <p:cNvSpPr txBox="1">
            <a:spLocks/>
          </p:cNvSpPr>
          <p:nvPr/>
        </p:nvSpPr>
        <p:spPr>
          <a:xfrm>
            <a:off x="5205248" y="3106446"/>
            <a:ext cx="4258241" cy="1493572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>
            <a:lvl1pPr eaLnBrk="1" hangingPunct="1">
              <a:defRPr lang="en-US" sz="2400" b="0" i="0" kern="0" spc="-5" baseline="0" dirty="0">
                <a:solidFill>
                  <a:srgbClr val="F4F3F9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sz="4800" b="1" spc="-7" dirty="0" smtClean="0">
                <a:solidFill>
                  <a:schemeClr val="tx1"/>
                </a:solidFill>
                <a:latin typeface="Houschka Rounded Alt DemiBold" panose="020F0703000000020003" pitchFamily="34" charset="0"/>
              </a:rPr>
              <a:t>Conceptos Clave</a:t>
            </a:r>
            <a:endParaRPr lang="es-EC" sz="4800" b="1" spc="-7" dirty="0">
              <a:solidFill>
                <a:schemeClr val="tx1"/>
              </a:solidFill>
              <a:latin typeface="Houschka Rounded Alt DemiBold" panose="020F0703000000020003" pitchFamily="34" charset="0"/>
            </a:endParaRPr>
          </a:p>
        </p:txBody>
      </p:sp>
      <p:sp>
        <p:nvSpPr>
          <p:cNvPr id="892" name="Title 6">
            <a:extLst>
              <a:ext uri="{FF2B5EF4-FFF2-40B4-BE49-F238E27FC236}">
                <a16:creationId xmlns:a16="http://schemas.microsoft.com/office/drawing/2014/main" id="{E6C59EC1-EDDA-4A89-78C9-E1EA84E1B829}"/>
              </a:ext>
            </a:extLst>
          </p:cNvPr>
          <p:cNvSpPr txBox="1">
            <a:spLocks/>
          </p:cNvSpPr>
          <p:nvPr/>
        </p:nvSpPr>
        <p:spPr>
          <a:xfrm>
            <a:off x="14461911" y="4419546"/>
            <a:ext cx="2049565" cy="67270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>
            <a:lvl1pPr eaLnBrk="1" hangingPunct="1">
              <a:defRPr lang="en-US" sz="2400" b="0" i="0" kern="0" spc="-5" baseline="0" dirty="0">
                <a:solidFill>
                  <a:srgbClr val="F4F3F9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133" b="1" i="0" u="none" strike="noStrike" kern="0" cap="none" spc="-7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ouschka Rounded Alt DemiBold" panose="020F0703000000020003" pitchFamily="34" charset="0"/>
              </a:rPr>
              <a:t>Alcance de la Solución</a:t>
            </a:r>
          </a:p>
        </p:txBody>
      </p:sp>
      <p:grpSp>
        <p:nvGrpSpPr>
          <p:cNvPr id="893" name="Google Shape;8156;p121">
            <a:extLst>
              <a:ext uri="{FF2B5EF4-FFF2-40B4-BE49-F238E27FC236}">
                <a16:creationId xmlns:a16="http://schemas.microsoft.com/office/drawing/2014/main" id="{A995027C-E8B3-6CE5-5B34-1A5E590033D2}"/>
              </a:ext>
            </a:extLst>
          </p:cNvPr>
          <p:cNvGrpSpPr/>
          <p:nvPr/>
        </p:nvGrpSpPr>
        <p:grpSpPr>
          <a:xfrm>
            <a:off x="14651529" y="2648736"/>
            <a:ext cx="1670331" cy="1670331"/>
            <a:chOff x="864537" y="1822859"/>
            <a:chExt cx="971309" cy="971307"/>
          </a:xfrm>
        </p:grpSpPr>
        <p:sp>
          <p:nvSpPr>
            <p:cNvPr id="894" name="Google Shape;8157;p121">
              <a:extLst>
                <a:ext uri="{FF2B5EF4-FFF2-40B4-BE49-F238E27FC236}">
                  <a16:creationId xmlns:a16="http://schemas.microsoft.com/office/drawing/2014/main" id="{D0C79735-6B2A-FDE9-983B-4824C79A0AD6}"/>
                </a:ext>
              </a:extLst>
            </p:cNvPr>
            <p:cNvSpPr/>
            <p:nvPr/>
          </p:nvSpPr>
          <p:spPr>
            <a:xfrm>
              <a:off x="932451" y="1890773"/>
              <a:ext cx="835480" cy="83547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158;p121">
              <a:extLst>
                <a:ext uri="{FF2B5EF4-FFF2-40B4-BE49-F238E27FC236}">
                  <a16:creationId xmlns:a16="http://schemas.microsoft.com/office/drawing/2014/main" id="{2E7AC5D6-167F-07C7-1181-6A03D8806194}"/>
                </a:ext>
              </a:extLst>
            </p:cNvPr>
            <p:cNvSpPr/>
            <p:nvPr/>
          </p:nvSpPr>
          <p:spPr>
            <a:xfrm>
              <a:off x="864537" y="1822859"/>
              <a:ext cx="971309" cy="971307"/>
            </a:xfrm>
            <a:prstGeom prst="ellipse">
              <a:avLst/>
            </a:prstGeom>
            <a:noFill/>
            <a:ln w="19050" cap="flat" cmpd="sng">
              <a:solidFill>
                <a:srgbClr val="54B948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6" name="CuadroTexto 77858">
            <a:extLst>
              <a:ext uri="{FF2B5EF4-FFF2-40B4-BE49-F238E27FC236}">
                <a16:creationId xmlns:a16="http://schemas.microsoft.com/office/drawing/2014/main" id="{A775D398-B84F-7821-B0BD-E96737DB4C99}"/>
              </a:ext>
            </a:extLst>
          </p:cNvPr>
          <p:cNvSpPr txBox="1"/>
          <p:nvPr/>
        </p:nvSpPr>
        <p:spPr>
          <a:xfrm>
            <a:off x="14633138" y="2213411"/>
            <a:ext cx="914400" cy="914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C" sz="2800" b="1" dirty="0">
                <a:solidFill>
                  <a:srgbClr val="54B94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es-EC" sz="3200" b="1" dirty="0">
              <a:solidFill>
                <a:srgbClr val="54B948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898" name="Group 897">
            <a:extLst>
              <a:ext uri="{FF2B5EF4-FFF2-40B4-BE49-F238E27FC236}">
                <a16:creationId xmlns:a16="http://schemas.microsoft.com/office/drawing/2014/main" id="{D42F0333-9C82-EB94-450B-F30B2CDE2A9C}"/>
              </a:ext>
            </a:extLst>
          </p:cNvPr>
          <p:cNvGrpSpPr/>
          <p:nvPr/>
        </p:nvGrpSpPr>
        <p:grpSpPr>
          <a:xfrm>
            <a:off x="17364899" y="2693398"/>
            <a:ext cx="1670329" cy="1670329"/>
            <a:chOff x="6489653" y="2583230"/>
            <a:chExt cx="1670329" cy="1670329"/>
          </a:xfrm>
        </p:grpSpPr>
        <p:grpSp>
          <p:nvGrpSpPr>
            <p:cNvPr id="899" name="Grupo 77854">
              <a:extLst>
                <a:ext uri="{FF2B5EF4-FFF2-40B4-BE49-F238E27FC236}">
                  <a16:creationId xmlns:a16="http://schemas.microsoft.com/office/drawing/2014/main" id="{4DA74E33-ECB2-C444-41F2-6E13B3BA5741}"/>
                </a:ext>
              </a:extLst>
            </p:cNvPr>
            <p:cNvGrpSpPr/>
            <p:nvPr/>
          </p:nvGrpSpPr>
          <p:grpSpPr>
            <a:xfrm>
              <a:off x="6489653" y="2583230"/>
              <a:ext cx="1670329" cy="1670329"/>
              <a:chOff x="10395916" y="3753865"/>
              <a:chExt cx="900000" cy="900000"/>
            </a:xfrm>
          </p:grpSpPr>
          <p:sp>
            <p:nvSpPr>
              <p:cNvPr id="901" name="Google Shape;8177;p121">
                <a:extLst>
                  <a:ext uri="{FF2B5EF4-FFF2-40B4-BE49-F238E27FC236}">
                    <a16:creationId xmlns:a16="http://schemas.microsoft.com/office/drawing/2014/main" id="{97C9C0DF-3503-AEE7-3FC9-A8B359C1151E}"/>
                  </a:ext>
                </a:extLst>
              </p:cNvPr>
              <p:cNvSpPr/>
              <p:nvPr/>
            </p:nvSpPr>
            <p:spPr>
              <a:xfrm>
                <a:off x="10458844" y="3816793"/>
                <a:ext cx="774143" cy="774143"/>
              </a:xfrm>
              <a:prstGeom prst="ellipse">
                <a:avLst/>
              </a:prstGeom>
              <a:solidFill>
                <a:srgbClr val="EF41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8178;p121">
                <a:extLst>
                  <a:ext uri="{FF2B5EF4-FFF2-40B4-BE49-F238E27FC236}">
                    <a16:creationId xmlns:a16="http://schemas.microsoft.com/office/drawing/2014/main" id="{BF0292B7-F548-C9D7-297D-A923355E7046}"/>
                  </a:ext>
                </a:extLst>
              </p:cNvPr>
              <p:cNvSpPr/>
              <p:nvPr/>
            </p:nvSpPr>
            <p:spPr>
              <a:xfrm>
                <a:off x="10395916" y="3753865"/>
                <a:ext cx="900000" cy="900000"/>
              </a:xfrm>
              <a:prstGeom prst="ellipse">
                <a:avLst/>
              </a:prstGeom>
              <a:noFill/>
              <a:ln w="19050" cap="flat" cmpd="sng">
                <a:solidFill>
                  <a:schemeClr val="accent5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900" name="Graphic 899">
              <a:extLst>
                <a:ext uri="{FF2B5EF4-FFF2-40B4-BE49-F238E27FC236}">
                  <a16:creationId xmlns:a16="http://schemas.microsoft.com/office/drawing/2014/main" id="{268E3727-9903-D7B4-444B-9AB98EC7D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21949" y="2933918"/>
              <a:ext cx="1127424" cy="1127424"/>
            </a:xfrm>
            <a:prstGeom prst="rect">
              <a:avLst/>
            </a:prstGeom>
          </p:spPr>
        </p:pic>
      </p:grpSp>
      <p:sp>
        <p:nvSpPr>
          <p:cNvPr id="903" name="CuadroTexto 77858">
            <a:extLst>
              <a:ext uri="{FF2B5EF4-FFF2-40B4-BE49-F238E27FC236}">
                <a16:creationId xmlns:a16="http://schemas.microsoft.com/office/drawing/2014/main" id="{37255A13-7B6B-BBAB-311F-865DD3600FAC}"/>
              </a:ext>
            </a:extLst>
          </p:cNvPr>
          <p:cNvSpPr txBox="1"/>
          <p:nvPr/>
        </p:nvSpPr>
        <p:spPr>
          <a:xfrm>
            <a:off x="17346507" y="2347398"/>
            <a:ext cx="914400" cy="914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EF413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C" sz="2800" b="1" dirty="0">
                <a:solidFill>
                  <a:srgbClr val="EF413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endParaRPr lang="es-EC" sz="3200" b="1" dirty="0">
              <a:solidFill>
                <a:srgbClr val="EF4135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11" name="Graphic 910">
            <a:extLst>
              <a:ext uri="{FF2B5EF4-FFF2-40B4-BE49-F238E27FC236}">
                <a16:creationId xmlns:a16="http://schemas.microsoft.com/office/drawing/2014/main" id="{CD992D4F-D96D-052A-BF63-013DA9681CDA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029917" y="3049861"/>
            <a:ext cx="978670" cy="978670"/>
          </a:xfrm>
          <a:prstGeom prst="rect">
            <a:avLst/>
          </a:prstGeom>
        </p:spPr>
      </p:pic>
      <p:grpSp>
        <p:nvGrpSpPr>
          <p:cNvPr id="3" name="Group 149">
            <a:extLst>
              <a:ext uri="{FF2B5EF4-FFF2-40B4-BE49-F238E27FC236}">
                <a16:creationId xmlns:a16="http://schemas.microsoft.com/office/drawing/2014/main" id="{D15E11D6-0211-923B-7999-2FA9E3A7887B}"/>
              </a:ext>
            </a:extLst>
          </p:cNvPr>
          <p:cNvGrpSpPr/>
          <p:nvPr/>
        </p:nvGrpSpPr>
        <p:grpSpPr>
          <a:xfrm>
            <a:off x="20086592" y="2693398"/>
            <a:ext cx="1670329" cy="1670329"/>
            <a:chOff x="6489653" y="2583230"/>
            <a:chExt cx="1670329" cy="1670329"/>
          </a:xfrm>
        </p:grpSpPr>
        <p:grpSp>
          <p:nvGrpSpPr>
            <p:cNvPr id="4" name="Grupo 77854">
              <a:extLst>
                <a:ext uri="{FF2B5EF4-FFF2-40B4-BE49-F238E27FC236}">
                  <a16:creationId xmlns:a16="http://schemas.microsoft.com/office/drawing/2014/main" id="{3A936855-EDEE-4B02-5184-CB19A38E6608}"/>
                </a:ext>
              </a:extLst>
            </p:cNvPr>
            <p:cNvGrpSpPr/>
            <p:nvPr/>
          </p:nvGrpSpPr>
          <p:grpSpPr>
            <a:xfrm>
              <a:off x="6489653" y="2583230"/>
              <a:ext cx="1670329" cy="1670329"/>
              <a:chOff x="10395916" y="3753865"/>
              <a:chExt cx="900000" cy="900000"/>
            </a:xfrm>
          </p:grpSpPr>
          <p:sp>
            <p:nvSpPr>
              <p:cNvPr id="6" name="Google Shape;8177;p121">
                <a:extLst>
                  <a:ext uri="{FF2B5EF4-FFF2-40B4-BE49-F238E27FC236}">
                    <a16:creationId xmlns:a16="http://schemas.microsoft.com/office/drawing/2014/main" id="{8522B403-A2FC-B1D2-85A3-3E1147027416}"/>
                  </a:ext>
                </a:extLst>
              </p:cNvPr>
              <p:cNvSpPr/>
              <p:nvPr/>
            </p:nvSpPr>
            <p:spPr>
              <a:xfrm>
                <a:off x="10458844" y="3816793"/>
                <a:ext cx="774143" cy="774143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8178;p121">
                <a:extLst>
                  <a:ext uri="{FF2B5EF4-FFF2-40B4-BE49-F238E27FC236}">
                    <a16:creationId xmlns:a16="http://schemas.microsoft.com/office/drawing/2014/main" id="{6BA813A7-5409-2398-5563-55451E930B45}"/>
                  </a:ext>
                </a:extLst>
              </p:cNvPr>
              <p:cNvSpPr/>
              <p:nvPr/>
            </p:nvSpPr>
            <p:spPr>
              <a:xfrm>
                <a:off x="10395916" y="3753865"/>
                <a:ext cx="900000" cy="900000"/>
              </a:xfrm>
              <a:prstGeom prst="ellipse">
                <a:avLst/>
              </a:prstGeom>
              <a:noFill/>
              <a:ln w="19050" cap="flat" cmpd="sng">
                <a:solidFill>
                  <a:srgbClr val="7030A0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5" name="Graphic 148">
              <a:extLst>
                <a:ext uri="{FF2B5EF4-FFF2-40B4-BE49-F238E27FC236}">
                  <a16:creationId xmlns:a16="http://schemas.microsoft.com/office/drawing/2014/main" id="{DAAF8485-282F-B40C-880B-4A75BEC87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21949" y="2933918"/>
              <a:ext cx="1127424" cy="1127424"/>
            </a:xfrm>
            <a:prstGeom prst="rect">
              <a:avLst/>
            </a:prstGeom>
          </p:spPr>
        </p:pic>
      </p:grpSp>
      <p:sp>
        <p:nvSpPr>
          <p:cNvPr id="8" name="CuadroTexto 77858">
            <a:extLst>
              <a:ext uri="{FF2B5EF4-FFF2-40B4-BE49-F238E27FC236}">
                <a16:creationId xmlns:a16="http://schemas.microsoft.com/office/drawing/2014/main" id="{1C8CE4D0-1AD0-39CC-BBAA-EE0338492828}"/>
              </a:ext>
            </a:extLst>
          </p:cNvPr>
          <p:cNvSpPr txBox="1"/>
          <p:nvPr/>
        </p:nvSpPr>
        <p:spPr>
          <a:xfrm>
            <a:off x="20068200" y="2291519"/>
            <a:ext cx="914400" cy="914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C" sz="2800" b="1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endParaRPr lang="es-EC" sz="3200" b="1" dirty="0">
              <a:solidFill>
                <a:srgbClr val="7030A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8F3AAA3F-6179-080C-8311-CDE0D6802849}"/>
              </a:ext>
            </a:extLst>
          </p:cNvPr>
          <p:cNvSpPr txBox="1">
            <a:spLocks/>
          </p:cNvSpPr>
          <p:nvPr/>
        </p:nvSpPr>
        <p:spPr>
          <a:xfrm>
            <a:off x="17314260" y="4497957"/>
            <a:ext cx="1893293" cy="67270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>
            <a:lvl1pPr eaLnBrk="1" hangingPunct="1">
              <a:defRPr lang="en-US" sz="2400" b="0" i="0" kern="0" spc="-5" baseline="0" dirty="0">
                <a:solidFill>
                  <a:srgbClr val="F4F3F9"/>
                </a:solidFill>
                <a:latin typeface="Calibri"/>
                <a:ea typeface="+mj-ea"/>
                <a:cs typeface="Calibri"/>
              </a:defRPr>
            </a:lvl1pPr>
          </a:lstStyle>
          <a:p>
            <a:pPr lvl="0" algn="ctr" defTabSz="1219170">
              <a:defRPr/>
            </a:pPr>
            <a:r>
              <a:rPr lang="es-EC" sz="2133" b="1" spc="-7" dirty="0">
                <a:solidFill>
                  <a:prstClr val="black">
                    <a:lumMod val="75000"/>
                    <a:lumOff val="25000"/>
                  </a:prstClr>
                </a:solidFill>
                <a:latin typeface="Houschka Rounded Alt DemiBold" panose="020F0703000000020003" pitchFamily="34" charset="0"/>
              </a:rPr>
              <a:t>Plan de Ejecución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17B7AA6-437B-8004-36BA-DA1E92B333B6}"/>
              </a:ext>
            </a:extLst>
          </p:cNvPr>
          <p:cNvSpPr txBox="1">
            <a:spLocks/>
          </p:cNvSpPr>
          <p:nvPr/>
        </p:nvSpPr>
        <p:spPr>
          <a:xfrm>
            <a:off x="19913775" y="4480516"/>
            <a:ext cx="2078216" cy="67270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>
            <a:lvl1pPr eaLnBrk="1" hangingPunct="1">
              <a:defRPr lang="en-US" sz="2400" b="0" i="0" kern="0" spc="-5" baseline="0" dirty="0">
                <a:solidFill>
                  <a:srgbClr val="F4F3F9"/>
                </a:solidFill>
                <a:latin typeface="Calibri"/>
                <a:ea typeface="+mj-ea"/>
                <a:cs typeface="Calibri"/>
              </a:defRPr>
            </a:lvl1pPr>
          </a:lstStyle>
          <a:p>
            <a:pPr lvl="0" algn="ctr" defTabSz="1219170">
              <a:defRPr/>
            </a:pPr>
            <a:r>
              <a:rPr lang="es-EC" sz="2133" b="1" spc="-7" dirty="0">
                <a:solidFill>
                  <a:prstClr val="black">
                    <a:lumMod val="75000"/>
                    <a:lumOff val="25000"/>
                  </a:prstClr>
                </a:solidFill>
                <a:latin typeface="Houschka Rounded Alt DemiBold" panose="020F0703000000020003" pitchFamily="34" charset="0"/>
              </a:rPr>
              <a:t>Beneficios y Costos</a:t>
            </a:r>
          </a:p>
        </p:txBody>
      </p:sp>
      <p:sp>
        <p:nvSpPr>
          <p:cNvPr id="11" name="Elipse 10"/>
          <p:cNvSpPr/>
          <p:nvPr/>
        </p:nvSpPr>
        <p:spPr>
          <a:xfrm>
            <a:off x="1316837" y="1861372"/>
            <a:ext cx="3230880" cy="3230880"/>
          </a:xfrm>
          <a:prstGeom prst="ellipse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/>
          </a:p>
        </p:txBody>
      </p:sp>
      <p:sp>
        <p:nvSpPr>
          <p:cNvPr id="12" name="CuadroTexto 11"/>
          <p:cNvSpPr txBox="1"/>
          <p:nvPr/>
        </p:nvSpPr>
        <p:spPr>
          <a:xfrm>
            <a:off x="2063931" y="2648736"/>
            <a:ext cx="1759132" cy="15981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s-EC" sz="8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2</a:t>
            </a:r>
            <a:endParaRPr lang="es-EC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254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OPP</a:t>
            </a:r>
            <a:endParaRPr lang="es-EC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003" y="1274233"/>
            <a:ext cx="6543864" cy="458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OPP</a:t>
            </a:r>
            <a:endParaRPr lang="es-EC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003" y="1274233"/>
            <a:ext cx="6543864" cy="4584873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V="1">
            <a:off x="4690533" y="2184401"/>
            <a:ext cx="1803400" cy="1380067"/>
          </a:xfrm>
          <a:prstGeom prst="straightConnector1">
            <a:avLst/>
          </a:prstGeom>
          <a:ln w="28575">
            <a:solidFill>
              <a:srgbClr val="4E84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4690533" y="3566669"/>
            <a:ext cx="1803400" cy="1"/>
          </a:xfrm>
          <a:prstGeom prst="straightConnector1">
            <a:avLst/>
          </a:prstGeom>
          <a:ln w="28575">
            <a:solidFill>
              <a:srgbClr val="4E84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4690533" y="3566671"/>
            <a:ext cx="1803400" cy="1564129"/>
          </a:xfrm>
          <a:prstGeom prst="straightConnector1">
            <a:avLst/>
          </a:prstGeom>
          <a:ln w="28575">
            <a:solidFill>
              <a:srgbClr val="4E84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9059333" y="1210733"/>
            <a:ext cx="2463800" cy="138006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s-EC" sz="1600" dirty="0" smtClean="0"/>
              <a:t>SUV</a:t>
            </a:r>
            <a:br>
              <a:rPr lang="es-EC" sz="1600" dirty="0" smtClean="0"/>
            </a:br>
            <a:r>
              <a:rPr lang="es-EC" sz="1600" dirty="0" smtClean="0"/>
              <a:t>Azul</a:t>
            </a:r>
            <a:br>
              <a:rPr lang="es-EC" sz="1600" dirty="0" smtClean="0"/>
            </a:br>
            <a:r>
              <a:rPr lang="es-EC" sz="1600" dirty="0" err="1" smtClean="0"/>
              <a:t>Jetour</a:t>
            </a:r>
            <a:endParaRPr lang="es-EC" sz="1600" dirty="0">
              <a:solidFill>
                <a:schemeClr val="tx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9059333" y="2675466"/>
            <a:ext cx="2463800" cy="138006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s-EC" sz="1600" dirty="0" smtClean="0"/>
              <a:t>Sedan</a:t>
            </a:r>
            <a:br>
              <a:rPr lang="es-EC" sz="1600" dirty="0" smtClean="0"/>
            </a:br>
            <a:r>
              <a:rPr lang="es-EC" sz="1600" dirty="0" smtClean="0"/>
              <a:t>Rojo</a:t>
            </a:r>
            <a:br>
              <a:rPr lang="es-EC" sz="1600" dirty="0" smtClean="0"/>
            </a:br>
            <a:r>
              <a:rPr lang="es-EC" sz="1600" dirty="0" smtClean="0"/>
              <a:t>Mazda</a:t>
            </a:r>
            <a:endParaRPr lang="es-EC" sz="1600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059333" y="4275666"/>
            <a:ext cx="2463800" cy="138006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s-EC" sz="1600" dirty="0" smtClean="0"/>
              <a:t>Sedan</a:t>
            </a:r>
            <a:br>
              <a:rPr lang="es-EC" sz="1600" dirty="0" smtClean="0"/>
            </a:br>
            <a:r>
              <a:rPr lang="es-EC" sz="1600" dirty="0" smtClean="0"/>
              <a:t>Celeste</a:t>
            </a:r>
            <a:br>
              <a:rPr lang="es-EC" sz="1600" dirty="0" smtClean="0"/>
            </a:br>
            <a:r>
              <a:rPr lang="es-EC" sz="1600" dirty="0" smtClean="0"/>
              <a:t>Volkswagen</a:t>
            </a:r>
            <a:endParaRPr lang="es-EC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84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51ED-E681-BE71-31FE-A4777BF0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z="3200" dirty="0"/>
              <a:t>Programación Orientada a Objetos (OOP)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C6A2D2-4F05-4113-6F16-61AB2FF2C1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0161" y="1215155"/>
            <a:ext cx="622136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EC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Definición: </a:t>
            </a:r>
            <a:r>
              <a:rPr lang="es-EC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Paradigma de programación que organiza el código en torno a objetos o clases. Estas componiéndose de un Nombre, Atributos y Métodos</a:t>
            </a:r>
            <a:r>
              <a:rPr lang="es-EC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s-EC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EC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Beneficios clave: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C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Reutilización: </a:t>
            </a:r>
            <a:r>
              <a:rPr lang="es-EC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Uso de clases y herencia para reducir duplicación.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C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Modularidad: </a:t>
            </a:r>
            <a:r>
              <a:rPr lang="es-EC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Separación del código en componentes manejables.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C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Escalabilidad: </a:t>
            </a:r>
            <a:r>
              <a:rPr lang="es-EC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Facilita el mantenimiento y la extensión.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7" name="Picture 3" descr="Object-Oriented Programming (OOP): Understand the 4 Pillars with Clear  Examples - DEV Community">
            <a:extLst>
              <a:ext uri="{FF2B5EF4-FFF2-40B4-BE49-F238E27FC236}">
                <a16:creationId xmlns:a16="http://schemas.microsoft.com/office/drawing/2014/main" id="{B27F17B3-9F7B-B367-48ED-2F88B07E2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003" y="2113935"/>
            <a:ext cx="5340009" cy="300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64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E84C4"/>
        </a:solidFill>
        <a:ln>
          <a:noFill/>
        </a:ln>
      </a:spPr>
      <a:bodyPr rtlCol="0" anchor="ctr"/>
      <a:lstStyle>
        <a:defPPr algn="ctr">
          <a:defRPr sz="16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4E84C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noAutofit/>
      </a:bodyPr>
      <a:lstStyle>
        <a:defPPr algn="ctr">
          <a:defRPr sz="1600">
            <a:solidFill>
              <a:schemeClr val="tx1"/>
            </a:solidFill>
          </a:defRPr>
        </a:defPPr>
      </a:lstStyle>
    </a:txDef>
  </a:objectDefaults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Tema1" id="{38EE6C5E-3231-4D20-9527-092569E5C122}" vid="{B5A84048-2AF8-4879-8E75-03A5637B6E95}"/>
    </a:ext>
  </a:extLst>
</a:theme>
</file>

<file path=ppt/theme/theme10.xml><?xml version="1.0" encoding="utf-8"?>
<a:theme xmlns:a="http://schemas.openxmlformats.org/drawingml/2006/main" name="Thank Slide_Black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03782"/>
        </a:solidFill>
        <a:ln>
          <a:noFill/>
        </a:ln>
      </a:spPr>
      <a:bodyPr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0378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noAutofit/>
      </a:bodyPr>
      <a:lstStyle>
        <a:defPPr algn="ctr"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Standard PPT Template_16 x 9_V5.2" id="{5FB39854-C2A8-4C4E-9294-8D9D3F120220}" vid="{257BB0FB-7740-43BC-9A4E-0DEBD1A492F3}"/>
    </a:ext>
  </a:extLst>
</a:theme>
</file>

<file path=ppt/theme/theme11.xml><?xml version="1.0" encoding="utf-8"?>
<a:theme xmlns:a="http://schemas.openxmlformats.org/drawingml/2006/main" name="1_Thank Slide_White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Standard PPT Template_16 x 9_V5.2" id="{5FB39854-C2A8-4C4E-9294-8D9D3F120220}" vid="{EFFEF1C5-E889-40EF-BE9E-AEF07A05CBF6}"/>
    </a:ext>
  </a:extLst>
</a:theme>
</file>

<file path=ppt/theme/theme1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 Slide_Black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E84C4"/>
        </a:solidFill>
        <a:ln>
          <a:noFill/>
        </a:ln>
      </a:spPr>
      <a:bodyPr rtlCol="0" anchor="ctr"/>
      <a:lstStyle>
        <a:defPPr algn="ctr">
          <a:defRPr sz="16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4E84C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noAutofit/>
      </a:bodyPr>
      <a:lstStyle>
        <a:defPPr algn="ctr">
          <a:defRPr sz="1600">
            <a:solidFill>
              <a:schemeClr val="tx1"/>
            </a:solidFill>
          </a:defRPr>
        </a:defPPr>
      </a:lstStyle>
    </a:txDef>
  </a:objectDefaults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Standard PPT Template_16 x 9_V5.2" id="{5FB39854-C2A8-4C4E-9294-8D9D3F120220}" vid="{4C7465E0-0EA8-4521-8CB4-9C20910C4206}"/>
    </a:ext>
  </a:extLst>
</a:theme>
</file>

<file path=ppt/theme/theme3.xml><?xml version="1.0" encoding="utf-8"?>
<a:theme xmlns:a="http://schemas.openxmlformats.org/drawingml/2006/main" name="Blank Slide_Black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03782"/>
        </a:solidFill>
        <a:ln>
          <a:noFill/>
        </a:ln>
      </a:spPr>
      <a:bodyPr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0378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noAutofit/>
      </a:bodyPr>
      <a:lstStyle>
        <a:defPPr algn="ctr"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Standard PPT Template_16 x 9_V5.2" id="{5FB39854-C2A8-4C4E-9294-8D9D3F120220}" vid="{1F348C15-96BF-409F-AC54-760F1D048475}"/>
    </a:ext>
  </a:extLst>
</a:theme>
</file>

<file path=ppt/theme/theme4.xml><?xml version="1.0" encoding="utf-8"?>
<a:theme xmlns:a="http://schemas.openxmlformats.org/drawingml/2006/main" name="Title Slide_Black Blue 1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Standard PPT Template_16 x 9_V5.2" id="{5FB39854-C2A8-4C4E-9294-8D9D3F120220}" vid="{8A473F64-A4FE-4660-9414-92A8A2F93746}"/>
    </a:ext>
  </a:extLst>
</a:theme>
</file>

<file path=ppt/theme/theme5.xml><?xml version="1.0" encoding="utf-8"?>
<a:theme xmlns:a="http://schemas.openxmlformats.org/drawingml/2006/main" name="Title Slide_White Blue 1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Standard PPT Template_16 x 9_V5.2" id="{5FB39854-C2A8-4C4E-9294-8D9D3F120220}" vid="{76190C37-D32D-4A12-9906-65F7FE0288D7}"/>
    </a:ext>
  </a:extLst>
</a:theme>
</file>

<file path=ppt/theme/theme6.xml><?xml version="1.0" encoding="utf-8"?>
<a:theme xmlns:a="http://schemas.openxmlformats.org/drawingml/2006/main" name="Title Slide_Black_without image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Standard PPT Template_16 x 9_V5.2" id="{5FB39854-C2A8-4C4E-9294-8D9D3F120220}" vid="{8A473F64-A4FE-4660-9414-92A8A2F93746}"/>
    </a:ext>
  </a:extLst>
</a:theme>
</file>

<file path=ppt/theme/theme7.xml><?xml version="1.0" encoding="utf-8"?>
<a:theme xmlns:a="http://schemas.openxmlformats.org/drawingml/2006/main" name="1_Title Slide_White Blue_without image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Standard PPT Template_16 x 9_V5.2" id="{5FB39854-C2A8-4C4E-9294-8D9D3F120220}" vid="{76190C37-D32D-4A12-9906-65F7FE0288D7}"/>
    </a:ext>
  </a:extLst>
</a:theme>
</file>

<file path=ppt/theme/theme8.xml><?xml version="1.0" encoding="utf-8"?>
<a:theme xmlns:a="http://schemas.openxmlformats.org/drawingml/2006/main" name="Divider Slide_Black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03782"/>
        </a:solidFill>
        <a:ln>
          <a:noFill/>
        </a:ln>
      </a:spPr>
      <a:bodyPr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0378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noAutofit/>
      </a:bodyPr>
      <a:lstStyle>
        <a:defPPr algn="ctr"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Standard PPT Template_16 x 9_V5.2" id="{5FB39854-C2A8-4C4E-9294-8D9D3F120220}" vid="{972DC762-3DB2-45CA-B314-A2F6C887ED31}"/>
    </a:ext>
  </a:extLst>
</a:theme>
</file>

<file path=ppt/theme/theme9.xml><?xml version="1.0" encoding="utf-8"?>
<a:theme xmlns:a="http://schemas.openxmlformats.org/drawingml/2006/main" name="1_Divider Slide_White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Standard PPT Template_16 x 9_V5.2" id="{5FB39854-C2A8-4C4E-9294-8D9D3F120220}" vid="{A50E3EA0-9598-4E5F-87F7-B378FD69FD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2372</TotalTime>
  <Words>1797</Words>
  <Application>Microsoft Office PowerPoint</Application>
  <PresentationFormat>Panorámica</PresentationFormat>
  <Paragraphs>283</Paragraphs>
  <Slides>44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11</vt:i4>
      </vt:variant>
      <vt:variant>
        <vt:lpstr>Títulos de diapositiva</vt:lpstr>
      </vt:variant>
      <vt:variant>
        <vt:i4>44</vt:i4>
      </vt:variant>
    </vt:vector>
  </HeadingPairs>
  <TitlesOfParts>
    <vt:vector size="60" baseType="lpstr">
      <vt:lpstr>Arial</vt:lpstr>
      <vt:lpstr>Calibri</vt:lpstr>
      <vt:lpstr>Calibri Light</vt:lpstr>
      <vt:lpstr>Houschka Rounded Alt DemiBold</vt:lpstr>
      <vt:lpstr>Wingdings</vt:lpstr>
      <vt:lpstr>Tema1</vt:lpstr>
      <vt:lpstr>Content Slide_Black</vt:lpstr>
      <vt:lpstr>Blank Slide_Black</vt:lpstr>
      <vt:lpstr>Title Slide_Black Blue 1</vt:lpstr>
      <vt:lpstr>Title Slide_White Blue 1</vt:lpstr>
      <vt:lpstr>Title Slide_Black_without image</vt:lpstr>
      <vt:lpstr>1_Title Slide_White Blue_without image</vt:lpstr>
      <vt:lpstr>Divider Slide_Black</vt:lpstr>
      <vt:lpstr>1_Divider Slide_White</vt:lpstr>
      <vt:lpstr>Thank Slide_Black</vt:lpstr>
      <vt:lpstr>1_Thank Slide_White</vt:lpstr>
      <vt:lpstr>Digital Essentials Java</vt:lpstr>
      <vt:lpstr>Presentación de PowerPoint</vt:lpstr>
      <vt:lpstr>Introducción – Breve Historia</vt:lpstr>
      <vt:lpstr>Características</vt:lpstr>
      <vt:lpstr>Configuración de Entorno</vt:lpstr>
      <vt:lpstr>Presentación de PowerPoint</vt:lpstr>
      <vt:lpstr>OPP</vt:lpstr>
      <vt:lpstr>OPP</vt:lpstr>
      <vt:lpstr>Programación Orientada a Objetos (OOP)</vt:lpstr>
      <vt:lpstr>Abstracción</vt:lpstr>
      <vt:lpstr>Encapsulación</vt:lpstr>
      <vt:lpstr>Herencia</vt:lpstr>
      <vt:lpstr>Polimorfismo</vt:lpstr>
      <vt:lpstr>Presentación de PowerPoint</vt:lpstr>
      <vt:lpstr>¿Qué son los Paquetes en Java?</vt:lpstr>
      <vt:lpstr>Beneficios</vt:lpstr>
      <vt:lpstr>Crear y usar paquetes</vt:lpstr>
      <vt:lpstr>Presentación de PowerPoint</vt:lpstr>
      <vt:lpstr>Manejo de Excepciones</vt:lpstr>
      <vt:lpstr>Jerarquia de Excepciones</vt:lpstr>
      <vt:lpstr>Estructura de Manejo de Excepciones</vt:lpstr>
      <vt:lpstr>Excepciones Personalizadas</vt:lpstr>
      <vt:lpstr>Presentación de PowerPoint</vt:lpstr>
      <vt:lpstr>Colecciones</vt:lpstr>
      <vt:lpstr>Colecciones</vt:lpstr>
      <vt:lpstr>Clases mas usadas en Collections</vt:lpstr>
      <vt:lpstr>ArrayList</vt:lpstr>
      <vt:lpstr>Queues</vt:lpstr>
      <vt:lpstr>HashMap</vt:lpstr>
      <vt:lpstr>Buenas Practicas</vt:lpstr>
      <vt:lpstr>Presentación de PowerPoint</vt:lpstr>
      <vt:lpstr>Java Multithreading</vt:lpstr>
      <vt:lpstr>Conceptos Clave de Multithreading</vt:lpstr>
      <vt:lpstr>Crear y Ejecutar Hilos en Java</vt:lpstr>
      <vt:lpstr>Extends Threads vs Implements Runable</vt:lpstr>
      <vt:lpstr>Sincronización de Hilos</vt:lpstr>
      <vt:lpstr>Hilos Concurrentes</vt:lpstr>
      <vt:lpstr>Buenas Prácticas en Multithreading</vt:lpstr>
      <vt:lpstr>Presentación de PowerPoint</vt:lpstr>
      <vt:lpstr>Arquitectura de Proyectos</vt:lpstr>
      <vt:lpstr>Patrón MVC (Model-View-Controller)</vt:lpstr>
      <vt:lpstr>Frameworks de Java</vt:lpstr>
      <vt:lpstr>Código Fuente, Presentación y Desafío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Essentials Java</dc:title>
  <dc:creator>Est. Juan Francisco Pelaez Becerra</dc:creator>
  <cp:lastModifiedBy>PELAEZ BECERRA JUAN FRANCISCO</cp:lastModifiedBy>
  <cp:revision>20</cp:revision>
  <dcterms:created xsi:type="dcterms:W3CDTF">2024-11-23T17:37:03Z</dcterms:created>
  <dcterms:modified xsi:type="dcterms:W3CDTF">2024-11-25T19:03:02Z</dcterms:modified>
</cp:coreProperties>
</file>