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7" r:id="rId7"/>
    <p:sldId id="264" r:id="rId8"/>
    <p:sldId id="266" r:id="rId9"/>
    <p:sldId id="265" r:id="rId10"/>
    <p:sldId id="269" r:id="rId11"/>
    <p:sldId id="270" r:id="rId12"/>
    <p:sldId id="272" r:id="rId13"/>
    <p:sldId id="273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96" r:id="rId23"/>
    <p:sldId id="284" r:id="rId24"/>
    <p:sldId id="285" r:id="rId25"/>
    <p:sldId id="286" r:id="rId26"/>
    <p:sldId id="287" r:id="rId27"/>
    <p:sldId id="290" r:id="rId28"/>
    <p:sldId id="288" r:id="rId29"/>
    <p:sldId id="289" r:id="rId30"/>
    <p:sldId id="291" r:id="rId31"/>
    <p:sldId id="292" r:id="rId32"/>
    <p:sldId id="293" r:id="rId33"/>
    <p:sldId id="294" r:id="rId34"/>
    <p:sldId id="295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351A-ED6D-8BB7-B175-C0407826D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D6CE9-DD59-C3E3-EB2E-64F59322E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8ED9-D105-99DC-5AB9-1D124EE9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116DA-456A-BFD0-F728-1FA9F0F8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A263-B848-F875-1F69-A70C6A5A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1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BA95-4630-832D-7F30-03C31546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68647-7A19-1F8A-F6BC-BB712AE21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3A31-79B0-1FDE-9AA4-5EF28A86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544F-0045-E1D0-B978-1F4ED0A2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0540-F0C4-D058-30A3-E6D71B6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1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2250-5A4B-EEC0-AA1E-07C26B56F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476E-4186-E5FF-3EF9-9BFBE06FB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343F-1577-F11C-D7F4-1D59005E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383E-0173-9AA0-58F9-40D93247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5C61-4BC3-61F8-9AED-2118D837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4330-1D87-137A-BFF9-2EF326C2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86F1-F350-9638-749B-57B0213A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D7CF-CD87-39C4-33ED-AAD669AB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36C6-4508-5DBA-0489-60F57EA5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FFE1-9267-7880-0B80-C4A340D5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5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5269-F8B2-5FD2-4FBB-9A8B87B0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AD29D-9F4C-56E8-E2D0-04C10A253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502E-2927-7D10-ECB2-36E0C577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A84B3-B5B5-FC4B-2E6E-F3C3CB00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D9817-08D7-CC76-97B1-D7DD368C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3181-B57F-1583-C22F-0EFAB29F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104E-187F-2ED5-ADB7-CA8FCA35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CDF05-7B6D-D77E-8C79-8F73C4DD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016DE-477D-9387-238D-FE01621D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0B935-E5F4-42AB-8A7D-06608AD4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9E2D7-1DA8-398F-A915-AE50C061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6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3B49-BE77-E845-EA3B-2F1640BF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5746D-05CF-F4B2-7749-1A4A46920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58035-A7FF-0042-35F8-52A36B823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9671C-D756-3961-DE51-9ADA2F9C7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CF29E-FA42-FA0D-CCF5-E50369EFE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3865E-861F-3164-6014-513E444F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B28D5-81FF-3472-B995-D7BFFB72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63FCC-DB1C-A7CF-E08F-BDA630E0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4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8C85-37AD-AA4C-189A-DE9AF88C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C59EA-1C34-E66E-CB0B-B29D1D33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F2B42-414E-034D-E8CB-1C089DFA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31133-D977-F23A-56A6-1AA0CE8A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9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6DD7C-AC84-7A36-ACA2-9053C599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9B3BF-F8AC-90B2-9067-0F8D2A12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22EFA-6771-3BBD-73E8-5F973F8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3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F57C-9269-3BF2-655A-2B98ADBC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FF136-9780-774D-61C5-993A11A7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74EEE-840F-047B-5C3B-5A8FA550C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C8DC7-CBBA-22AF-824C-41CEE1F2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4448E-4707-6C9F-2E64-B11F7ECD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FDC35-8B5A-5D6E-54EB-451309A5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8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7244-88BB-F4B5-E28C-84BF8CA9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C58F0-B6CC-0059-9B2C-F0C169B9C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E4ABB-4030-989E-3CF0-C0BF57FE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95AFD-323B-F0BE-A2C9-1670F334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0768-AAEC-C365-C5BC-3FCCB00C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4613-90F8-EC08-6A88-0512009A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221C4-CCB0-39B8-360F-68F8F288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D3802-D260-DC1F-B7F1-FBD58D50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89E2-375D-11B1-7CD3-D9D7E48EF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0CC68-185C-46A5-88F6-45D657F6B5F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FB2B-11B6-1BE9-03CC-4E80013B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06EC-2048-EC7C-8CF4-A90B50C0E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95F09-EB77-468C-A427-5AFEBF797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E9BD-2697-7582-E095-F3BFDC1DF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Essentials</a:t>
            </a:r>
            <a:br>
              <a:rPr lang="en-US" dirty="0"/>
            </a:br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3CEDE-54E4-2536-DD48-4389F4663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Juan Francisco </a:t>
            </a:r>
            <a:r>
              <a:rPr lang="en-US" dirty="0" err="1"/>
              <a:t>Peláez</a:t>
            </a:r>
            <a:r>
              <a:rPr lang="en-US" dirty="0"/>
              <a:t> Becerra</a:t>
            </a:r>
          </a:p>
        </p:txBody>
      </p:sp>
    </p:spTree>
    <p:extLst>
      <p:ext uri="{BB962C8B-B14F-4D97-AF65-F5344CB8AC3E}">
        <p14:creationId xmlns:p14="http://schemas.microsoft.com/office/powerpoint/2010/main" val="408885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812E-DFB5-DDF3-6369-7F73C7A2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los Paquetes en Java?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A547D3-074E-1E9E-0CC2-6A8F920DA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31414"/>
            <a:ext cx="5257800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Definición</a:t>
            </a:r>
            <a:r>
              <a:rPr lang="en-US" altLang="en-US" dirty="0"/>
              <a:t>: Un </a:t>
            </a:r>
            <a:r>
              <a:rPr lang="en-US" altLang="en-US" dirty="0" err="1"/>
              <a:t>paquete</a:t>
            </a:r>
            <a:r>
              <a:rPr lang="en-US" altLang="en-US" dirty="0"/>
              <a:t> es </a:t>
            </a:r>
            <a:r>
              <a:rPr lang="en-US" altLang="en-US" dirty="0" err="1"/>
              <a:t>una</a:t>
            </a:r>
            <a:r>
              <a:rPr lang="en-US" altLang="en-US" dirty="0"/>
              <a:t> forma de </a:t>
            </a:r>
            <a:r>
              <a:rPr lang="en-US" altLang="en-US" dirty="0" err="1"/>
              <a:t>organizar</a:t>
            </a:r>
            <a:r>
              <a:rPr lang="en-US" altLang="en-US" dirty="0"/>
              <a:t> </a:t>
            </a:r>
            <a:r>
              <a:rPr lang="en-US" altLang="en-US" dirty="0" err="1"/>
              <a:t>clases</a:t>
            </a:r>
            <a:r>
              <a:rPr lang="en-US" altLang="en-US" dirty="0"/>
              <a:t> y </a:t>
            </a:r>
            <a:r>
              <a:rPr lang="en-US" altLang="en-US" dirty="0" err="1"/>
              <a:t>evitar</a:t>
            </a:r>
            <a:r>
              <a:rPr lang="en-US" altLang="en-US" dirty="0"/>
              <a:t> </a:t>
            </a:r>
            <a:r>
              <a:rPr lang="en-US" altLang="en-US" dirty="0" err="1"/>
              <a:t>conflictos</a:t>
            </a:r>
            <a:r>
              <a:rPr lang="en-US" altLang="en-US" dirty="0"/>
              <a:t> de </a:t>
            </a:r>
            <a:r>
              <a:rPr lang="en-US" altLang="en-US" dirty="0" err="1"/>
              <a:t>nombres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Propósito</a:t>
            </a:r>
            <a:r>
              <a:rPr lang="en-US" altLang="en-US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 err="1"/>
              <a:t>Agrupar</a:t>
            </a:r>
            <a:r>
              <a:rPr lang="en-US" altLang="en-US" dirty="0"/>
              <a:t> </a:t>
            </a:r>
            <a:r>
              <a:rPr lang="en-US" altLang="en-US" dirty="0" err="1"/>
              <a:t>clases</a:t>
            </a:r>
            <a:r>
              <a:rPr lang="en-US" altLang="en-US" dirty="0"/>
              <a:t> </a:t>
            </a:r>
            <a:r>
              <a:rPr lang="en-US" altLang="en-US" dirty="0" err="1"/>
              <a:t>relacionadas</a:t>
            </a:r>
            <a:r>
              <a:rPr lang="en-US" altLang="en-US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dirty="0" err="1"/>
              <a:t>Mejorar</a:t>
            </a:r>
            <a:r>
              <a:rPr lang="en-US" altLang="en-US" dirty="0"/>
              <a:t> la </a:t>
            </a:r>
            <a:r>
              <a:rPr lang="en-US" altLang="en-US" dirty="0" err="1"/>
              <a:t>modularidad</a:t>
            </a:r>
            <a:r>
              <a:rPr lang="en-US" altLang="en-US" dirty="0"/>
              <a:t> del </a:t>
            </a:r>
            <a:r>
              <a:rPr lang="en-US" altLang="en-US" dirty="0" err="1"/>
              <a:t>código</a:t>
            </a:r>
            <a:r>
              <a:rPr lang="en-US" altLang="en-US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dirty="0" err="1"/>
              <a:t>Facilitar</a:t>
            </a:r>
            <a:r>
              <a:rPr lang="en-US" altLang="en-US" dirty="0"/>
              <a:t> la </a:t>
            </a:r>
            <a:r>
              <a:rPr lang="en-US" altLang="en-US" dirty="0" err="1"/>
              <a:t>reutilización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Ejemplo</a:t>
            </a:r>
            <a:r>
              <a:rPr lang="en-US" altLang="en-US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/>
              <a:t>Paquete</a:t>
            </a:r>
            <a:r>
              <a:rPr lang="en-US" altLang="en-US" dirty="0"/>
              <a:t>: </a:t>
            </a:r>
            <a:r>
              <a:rPr lang="en-US" altLang="en-US" dirty="0" err="1"/>
              <a:t>java.util</a:t>
            </a:r>
            <a:r>
              <a:rPr lang="en-US" altLang="en-US" dirty="0"/>
              <a:t> </a:t>
            </a:r>
            <a:r>
              <a:rPr lang="en-US" altLang="en-US" dirty="0" err="1"/>
              <a:t>contiene</a:t>
            </a:r>
            <a:r>
              <a:rPr lang="en-US" altLang="en-US" dirty="0"/>
              <a:t> </a:t>
            </a:r>
            <a:r>
              <a:rPr lang="en-US" altLang="en-US" dirty="0" err="1"/>
              <a:t>clases</a:t>
            </a:r>
            <a:r>
              <a:rPr lang="en-US" altLang="en-US" dirty="0"/>
              <a:t>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dirty="0" err="1"/>
              <a:t>ArrayList</a:t>
            </a:r>
            <a:r>
              <a:rPr lang="en-US" altLang="en-US" dirty="0"/>
              <a:t>, HashMap,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7" name="Picture 5" descr="[Graphic: Figure 17-1]">
            <a:extLst>
              <a:ext uri="{FF2B5EF4-FFF2-40B4-BE49-F238E27FC236}">
                <a16:creationId xmlns:a16="http://schemas.microsoft.com/office/drawing/2014/main" id="{6280AF08-C46B-1421-8C15-D5229726B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116" y="1337187"/>
            <a:ext cx="4345683" cy="539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6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71A8-FBD9-94C8-D318-A7C93683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Beneficios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6CFEE2-134E-7E90-1956-71B00F5C3A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6"/>
            <a:ext cx="535612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Evitar</a:t>
            </a:r>
            <a:r>
              <a:rPr lang="en-US" altLang="en-US" b="1" dirty="0"/>
              <a:t> </a:t>
            </a:r>
            <a:r>
              <a:rPr lang="en-US" altLang="en-US" b="1" dirty="0" err="1"/>
              <a:t>conflictos</a:t>
            </a:r>
            <a:r>
              <a:rPr lang="en-US" altLang="en-US" b="1" dirty="0"/>
              <a:t> de </a:t>
            </a:r>
            <a:r>
              <a:rPr lang="en-US" altLang="en-US" b="1" dirty="0" err="1"/>
              <a:t>nombres</a:t>
            </a:r>
            <a:r>
              <a:rPr lang="en-US" altLang="en-US" b="1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/>
              <a:t>Permite</a:t>
            </a:r>
            <a:r>
              <a:rPr lang="en-US" altLang="en-US" dirty="0"/>
              <a:t> que dos </a:t>
            </a:r>
            <a:r>
              <a:rPr lang="en-US" altLang="en-US" dirty="0" err="1"/>
              <a:t>clases</a:t>
            </a:r>
            <a:r>
              <a:rPr lang="en-US" altLang="en-US" dirty="0"/>
              <a:t> con </a:t>
            </a:r>
            <a:r>
              <a:rPr lang="en-US" altLang="en-US" dirty="0" err="1"/>
              <a:t>el</a:t>
            </a:r>
            <a:r>
              <a:rPr lang="en-US" altLang="en-US" dirty="0"/>
              <a:t>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nombre</a:t>
            </a:r>
            <a:r>
              <a:rPr lang="en-US" altLang="en-US" dirty="0"/>
              <a:t> </a:t>
            </a:r>
            <a:r>
              <a:rPr lang="en-US" altLang="en-US" dirty="0" err="1"/>
              <a:t>existan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diferentes</a:t>
            </a:r>
            <a:r>
              <a:rPr lang="en-US" altLang="en-US" dirty="0"/>
              <a:t> </a:t>
            </a:r>
            <a:r>
              <a:rPr lang="en-US" altLang="en-US" dirty="0" err="1"/>
              <a:t>paquetes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Modularidad</a:t>
            </a:r>
            <a:r>
              <a:rPr lang="en-US" altLang="en-US" dirty="0"/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/>
              <a:t>Organiza</a:t>
            </a:r>
            <a:r>
              <a:rPr lang="en-US" altLang="en-US" dirty="0"/>
              <a:t> </a:t>
            </a:r>
            <a:r>
              <a:rPr lang="en-US" altLang="en-US" dirty="0" err="1"/>
              <a:t>el</a:t>
            </a:r>
            <a:r>
              <a:rPr lang="en-US" altLang="en-US" dirty="0"/>
              <a:t> </a:t>
            </a:r>
            <a:r>
              <a:rPr lang="en-US" altLang="en-US" dirty="0" err="1"/>
              <a:t>proyecto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partes </a:t>
            </a:r>
            <a:r>
              <a:rPr lang="en-US" altLang="en-US" dirty="0" err="1"/>
              <a:t>lógicas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Control de </a:t>
            </a:r>
            <a:r>
              <a:rPr lang="en-US" altLang="en-US" b="1" dirty="0" err="1"/>
              <a:t>acceso</a:t>
            </a:r>
            <a:r>
              <a:rPr lang="en-US" altLang="en-US" dirty="0"/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Define </a:t>
            </a:r>
            <a:r>
              <a:rPr lang="en-US" altLang="en-US" dirty="0" err="1"/>
              <a:t>el</a:t>
            </a:r>
            <a:r>
              <a:rPr lang="en-US" altLang="en-US" dirty="0"/>
              <a:t> </a:t>
            </a:r>
            <a:r>
              <a:rPr lang="en-US" altLang="en-US" dirty="0" err="1"/>
              <a:t>alcance</a:t>
            </a:r>
            <a:r>
              <a:rPr lang="en-US" altLang="en-US" dirty="0"/>
              <a:t> (</a:t>
            </a:r>
            <a:r>
              <a:rPr lang="en-US" altLang="en-US" dirty="0" err="1"/>
              <a:t>público</a:t>
            </a:r>
            <a:r>
              <a:rPr lang="en-US" altLang="en-US" dirty="0"/>
              <a:t>, </a:t>
            </a:r>
            <a:r>
              <a:rPr lang="en-US" altLang="en-US" dirty="0" err="1"/>
              <a:t>paquete</a:t>
            </a:r>
            <a:r>
              <a:rPr lang="en-US" altLang="en-US" dirty="0"/>
              <a:t>) de las </a:t>
            </a:r>
            <a:r>
              <a:rPr lang="en-US" altLang="en-US" dirty="0" err="1"/>
              <a:t>clases</a:t>
            </a:r>
            <a:r>
              <a:rPr lang="en-US" altLang="en-US" dirty="0"/>
              <a:t> y </a:t>
            </a:r>
            <a:r>
              <a:rPr lang="en-US" altLang="en-US" dirty="0" err="1"/>
              <a:t>métodos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Facilidad</a:t>
            </a:r>
            <a:r>
              <a:rPr lang="en-US" altLang="en-US" b="1" dirty="0"/>
              <a:t> de </a:t>
            </a:r>
            <a:r>
              <a:rPr lang="en-US" altLang="en-US" b="1" dirty="0" err="1"/>
              <a:t>mantenimiento</a:t>
            </a:r>
            <a:r>
              <a:rPr lang="en-US" altLang="en-US" b="1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Código </a:t>
            </a:r>
            <a:r>
              <a:rPr lang="en-US" altLang="en-US" dirty="0" err="1"/>
              <a:t>más</a:t>
            </a:r>
            <a:r>
              <a:rPr lang="en-US" altLang="en-US" dirty="0"/>
              <a:t> </a:t>
            </a:r>
            <a:r>
              <a:rPr lang="en-US" altLang="en-US" dirty="0" err="1"/>
              <a:t>limpio</a:t>
            </a:r>
            <a:r>
              <a:rPr lang="en-US" altLang="en-US" dirty="0"/>
              <a:t> y </a:t>
            </a:r>
            <a:r>
              <a:rPr lang="en-US" altLang="en-US" dirty="0" err="1"/>
              <a:t>fácil</a:t>
            </a:r>
            <a:r>
              <a:rPr lang="en-US" altLang="en-US" dirty="0"/>
              <a:t> de </a:t>
            </a:r>
            <a:r>
              <a:rPr lang="en-US" altLang="en-US" dirty="0" err="1"/>
              <a:t>navegar</a:t>
            </a:r>
            <a:r>
              <a:rPr lang="en-US" altLang="en-US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B12943-898F-8965-1312-6DDA0E83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859" y="2142261"/>
            <a:ext cx="4666183" cy="28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EB63F-71C5-72E8-348B-8B52DD1B0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8A9C-53D3-4936-244F-B2902E0C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y usar paquetes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11D1-E825-671C-F493-1EF06A3D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Crear un paquete:</a:t>
            </a:r>
          </a:p>
          <a:p>
            <a:pPr lvl="1"/>
            <a:r>
              <a:rPr lang="es-ES" dirty="0"/>
              <a:t>Añadir la declaración al inicio del archivo</a:t>
            </a:r>
          </a:p>
          <a:p>
            <a:r>
              <a:rPr lang="es-ES" b="1" dirty="0"/>
              <a:t>Usar el paquete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Importar la clase</a:t>
            </a:r>
          </a:p>
          <a:p>
            <a:r>
              <a:rPr lang="es-ES" b="1" dirty="0"/>
              <a:t>Usar métodos de paquetes</a:t>
            </a:r>
          </a:p>
          <a:p>
            <a:pPr lvl="1"/>
            <a:r>
              <a:rPr lang="es-ES" dirty="0"/>
              <a:t>Se debe primero crear la clase.</a:t>
            </a:r>
          </a:p>
          <a:p>
            <a:pPr lvl="1"/>
            <a:endParaRPr lang="es-ES" dirty="0"/>
          </a:p>
          <a:p>
            <a:endParaRPr lang="es-EC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17B5F-E0BD-FF5B-38B2-CE283EB1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707" y="833178"/>
            <a:ext cx="3299746" cy="2438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09111-5CCF-3502-15B9-9D6F6662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055" y="3778736"/>
            <a:ext cx="3520745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5251-3CEE-B24B-415C-B8D202B3F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70E-BB51-3256-798F-6A451840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Manejo de Excepciones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4749-18B9-5F5F-AAF8-9B81DA7D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9748" cy="4351338"/>
          </a:xfrm>
        </p:spPr>
        <p:txBody>
          <a:bodyPr/>
          <a:lstStyle/>
          <a:p>
            <a:pPr lvl="1"/>
            <a:r>
              <a:rPr lang="es-ES" b="1" dirty="0"/>
              <a:t>Definición: </a:t>
            </a:r>
            <a:r>
              <a:rPr lang="es-ES" dirty="0"/>
              <a:t>Una excepción es un evento que interrumpe el flujo normal del programa durante su ejecución.</a:t>
            </a:r>
          </a:p>
          <a:p>
            <a:pPr lvl="1"/>
            <a:r>
              <a:rPr lang="es-ES" b="1" dirty="0"/>
              <a:t>Propósito</a:t>
            </a:r>
            <a:r>
              <a:rPr lang="es-ES" dirty="0"/>
              <a:t> del manejo de excepciones:</a:t>
            </a:r>
          </a:p>
          <a:p>
            <a:pPr lvl="2"/>
            <a:r>
              <a:rPr lang="es-ES" dirty="0"/>
              <a:t>Detectar y responder a </a:t>
            </a:r>
            <a:r>
              <a:rPr lang="es-ES" b="1" dirty="0"/>
              <a:t>errores sin detener el programa</a:t>
            </a:r>
            <a:r>
              <a:rPr lang="es-ES" dirty="0"/>
              <a:t> abruptamente.</a:t>
            </a:r>
          </a:p>
          <a:p>
            <a:pPr lvl="2"/>
            <a:r>
              <a:rPr lang="es-ES" dirty="0"/>
              <a:t>Asegurar que los recursos (como archivos o conexiones) se liberen correctamente.</a:t>
            </a:r>
          </a:p>
          <a:p>
            <a:endParaRPr lang="es-EC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A7CC33-6DC7-BA53-5E32-52997F7B6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94" y="2617159"/>
            <a:ext cx="4652457" cy="17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6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85BB-9303-38E7-DE91-CA19168C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223-5BB7-0A3C-E4B1-4ED5D4A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Jerarquia</a:t>
            </a:r>
            <a:r>
              <a:rPr lang="es-EC" dirty="0"/>
              <a:t> de Excepciones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60CF52-AA23-7530-AA6F-1788C44E8A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5302"/>
            <a:ext cx="596572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Clase principal: </a:t>
            </a:r>
            <a:r>
              <a:rPr lang="en-US" altLang="en-US" sz="2400" u="sng" dirty="0"/>
              <a:t>Throwable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i="1" dirty="0"/>
              <a:t>Error</a:t>
            </a:r>
            <a:r>
              <a:rPr lang="en-US" altLang="en-US" sz="2400" dirty="0"/>
              <a:t> (no recuperable): </a:t>
            </a:r>
            <a:r>
              <a:rPr lang="en-US" altLang="en-US" sz="2400" dirty="0" err="1"/>
              <a:t>Ejemplos</a:t>
            </a:r>
            <a:r>
              <a:rPr lang="en-US" altLang="en-US" sz="2400" dirty="0"/>
              <a:t>: </a:t>
            </a:r>
            <a:r>
              <a:rPr lang="en-US" altLang="en-US" sz="2400" i="1" dirty="0" err="1"/>
              <a:t>StackOverflowError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OutOfMemoryError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Exception (recuperable): </a:t>
            </a:r>
            <a:r>
              <a:rPr lang="en-US" altLang="en-US" sz="2400" dirty="0" err="1"/>
              <a:t>Ejemplos</a:t>
            </a:r>
            <a:r>
              <a:rPr lang="en-US" altLang="en-US" sz="2400" dirty="0"/>
              <a:t>: </a:t>
            </a:r>
            <a:r>
              <a:rPr lang="en-US" altLang="en-US" sz="2400" i="1" dirty="0" err="1"/>
              <a:t>IOException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SQLException</a:t>
            </a:r>
            <a:r>
              <a:rPr lang="en-US" altLang="en-US" sz="2400" dirty="0"/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Checked Exceptions: </a:t>
            </a:r>
            <a:r>
              <a:rPr lang="en-US" altLang="en-US" dirty="0" err="1"/>
              <a:t>Verificadas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tiempo</a:t>
            </a:r>
            <a:r>
              <a:rPr lang="en-US" altLang="en-US" dirty="0"/>
              <a:t> de </a:t>
            </a:r>
            <a:r>
              <a:rPr lang="en-US" altLang="en-US" dirty="0" err="1"/>
              <a:t>compilación</a:t>
            </a:r>
            <a:r>
              <a:rPr lang="en-US" altLang="en-US" dirty="0"/>
              <a:t> (e.g., </a:t>
            </a:r>
            <a:r>
              <a:rPr lang="en-US" altLang="en-US" i="1" dirty="0" err="1"/>
              <a:t>IOException</a:t>
            </a:r>
            <a:r>
              <a:rPr lang="en-US" altLang="en-US" dirty="0"/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Unchecked Exceptions: </a:t>
            </a:r>
            <a:r>
              <a:rPr lang="en-US" altLang="en-US" dirty="0" err="1"/>
              <a:t>Detectadas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tiempo</a:t>
            </a:r>
            <a:r>
              <a:rPr lang="en-US" altLang="en-US" dirty="0"/>
              <a:t> de </a:t>
            </a:r>
            <a:r>
              <a:rPr lang="en-US" altLang="en-US" dirty="0" err="1"/>
              <a:t>ejecución</a:t>
            </a:r>
            <a:r>
              <a:rPr lang="en-US" altLang="en-US" dirty="0"/>
              <a:t> (e.g., </a:t>
            </a:r>
            <a:r>
              <a:rPr lang="en-US" altLang="en-US" i="1" dirty="0" err="1"/>
              <a:t>NullPointerException</a:t>
            </a:r>
            <a:r>
              <a:rPr lang="en-US" altLang="en-US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Turorial Java">
            <a:extLst>
              <a:ext uri="{FF2B5EF4-FFF2-40B4-BE49-F238E27FC236}">
                <a16:creationId xmlns:a16="http://schemas.microsoft.com/office/drawing/2014/main" id="{8C943429-217A-22B8-ED32-45FC6A70E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078" y="1906076"/>
            <a:ext cx="48768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1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A7C76-5920-B7D4-271D-A4B9CBD22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7A5E-5FB0-9A0E-B653-7BEAEE12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Manejo de Excepciones</a:t>
            </a:r>
            <a:endParaRPr lang="es-EC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9E2A23-E015-3526-3E92-729F9B520F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23967"/>
            <a:ext cx="565109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err="1"/>
              <a:t>Bloques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principales</a:t>
            </a:r>
            <a:r>
              <a:rPr lang="en-US" altLang="en-US" sz="2400" b="1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i="1" dirty="0"/>
              <a:t>try</a:t>
            </a:r>
            <a:r>
              <a:rPr lang="en-US" altLang="en-US" sz="2400" dirty="0"/>
              <a:t>: Código que </a:t>
            </a:r>
            <a:r>
              <a:rPr lang="en-US" altLang="en-US" sz="2400" dirty="0" err="1"/>
              <a:t>puede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generar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excepción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i="1" dirty="0"/>
              <a:t>catch</a:t>
            </a:r>
            <a:r>
              <a:rPr lang="en-US" altLang="en-US" sz="2400" dirty="0"/>
              <a:t>: Código para </a:t>
            </a:r>
            <a:r>
              <a:rPr lang="en-US" altLang="en-US" sz="2400" dirty="0" err="1"/>
              <a:t>manejar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excepción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i="1" dirty="0"/>
              <a:t>finally</a:t>
            </a:r>
            <a:r>
              <a:rPr lang="en-US" altLang="en-US" sz="2400" dirty="0"/>
              <a:t>: Código que </a:t>
            </a:r>
            <a:r>
              <a:rPr lang="en-US" altLang="en-US" sz="2400" dirty="0" err="1"/>
              <a:t>siempre</a:t>
            </a:r>
            <a:r>
              <a:rPr lang="en-US" altLang="en-US" sz="2400" dirty="0"/>
              <a:t> se </a:t>
            </a:r>
            <a:r>
              <a:rPr lang="en-US" altLang="en-US" sz="2400" dirty="0" err="1"/>
              <a:t>ejecuta</a:t>
            </a:r>
            <a:r>
              <a:rPr lang="en-US" altLang="en-US" sz="2400" dirty="0"/>
              <a:t>, con o sin </a:t>
            </a:r>
            <a:r>
              <a:rPr lang="en-US" altLang="en-US" sz="2400" dirty="0" err="1"/>
              <a:t>excepción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opcional</a:t>
            </a:r>
            <a:r>
              <a:rPr lang="en-US" altLang="en-US" sz="2400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0CF40-B2D0-8295-9806-2FB8BEAFBB52}"/>
              </a:ext>
            </a:extLst>
          </p:cNvPr>
          <p:cNvSpPr txBox="1"/>
          <p:nvPr/>
        </p:nvSpPr>
        <p:spPr>
          <a:xfrm>
            <a:off x="7570838" y="2413337"/>
            <a:ext cx="4080387" cy="20313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try { 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Código que puede fallar </a:t>
            </a:r>
          </a:p>
          <a:p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} catch (</a:t>
            </a:r>
            <a:r>
              <a:rPr lang="es-ES" dirty="0" err="1">
                <a:solidFill>
                  <a:srgbClr val="FFFF99"/>
                </a:solidFill>
              </a:rPr>
              <a:t>TipoDeExcepcion</a:t>
            </a:r>
            <a:r>
              <a:rPr lang="es-ES" dirty="0"/>
              <a:t>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{</a:t>
            </a:r>
            <a:r>
              <a:rPr lang="es-ES" dirty="0"/>
              <a:t> 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Manejo de la excepción </a:t>
            </a:r>
          </a:p>
          <a:p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}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finally</a:t>
            </a:r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{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Limpieza de recursos</a:t>
            </a:r>
          </a:p>
          <a:p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}</a:t>
            </a:r>
            <a:endParaRPr lang="es-EC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2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0DB4-40D2-6CBB-014F-5C07CB239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7D2F-A6A0-769F-BF3C-AE15CDFB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Excepciones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05B81-A143-588E-90DF-85FB6E3F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9" y="2535145"/>
            <a:ext cx="5425910" cy="2377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877943-30AD-111C-FAAB-AF27B65A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09" y="2900936"/>
            <a:ext cx="6111770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6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4D97-63ED-1EE4-68BB-FB855D45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327F-F387-11E7-18E0-100DDFAD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</a:t>
            </a:r>
            <a:endParaRPr lang="es-EC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73F5217-832C-2FB6-9E65-CE253362C0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5154" y="1625798"/>
            <a:ext cx="6067827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Definición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colecciones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trabajo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(framework) que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usar 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algoritmos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manipular conjuntos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>
                <a:latin typeface="Arial" panose="020B0604020202020204" pitchFamily="34" charset="0"/>
              </a:rPr>
              <a:t>Propósito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Almacenar</a:t>
            </a:r>
            <a:r>
              <a:rPr lang="en-US" altLang="en-US" dirty="0">
                <a:latin typeface="Arial" panose="020B0604020202020204" pitchFamily="34" charset="0"/>
              </a:rPr>
              <a:t>, acceder y manipular </a:t>
            </a:r>
            <a:r>
              <a:rPr lang="en-US" altLang="en-US" dirty="0" err="1">
                <a:latin typeface="Arial" panose="020B0604020202020204" pitchFamily="34" charset="0"/>
              </a:rPr>
              <a:t>datos</a:t>
            </a:r>
            <a:r>
              <a:rPr lang="en-US" altLang="en-US" dirty="0">
                <a:latin typeface="Arial" panose="020B0604020202020204" pitchFamily="34" charset="0"/>
              </a:rPr>
              <a:t> de </a:t>
            </a:r>
            <a:r>
              <a:rPr lang="en-US" altLang="en-US" dirty="0" err="1">
                <a:latin typeface="Arial" panose="020B0604020202020204" pitchFamily="34" charset="0"/>
              </a:rPr>
              <a:t>manera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eficiente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Sustituir</a:t>
            </a:r>
            <a:r>
              <a:rPr lang="en-US" altLang="en-US" dirty="0">
                <a:latin typeface="Arial" panose="020B0604020202020204" pitchFamily="34" charset="0"/>
              </a:rPr>
              <a:t> las </a:t>
            </a:r>
            <a:r>
              <a:rPr lang="en-US" altLang="en-US" dirty="0" err="1">
                <a:latin typeface="Arial" panose="020B0604020202020204" pitchFamily="34" charset="0"/>
              </a:rPr>
              <a:t>estructuras</a:t>
            </a:r>
            <a:r>
              <a:rPr lang="en-US" altLang="en-US" dirty="0">
                <a:latin typeface="Arial" panose="020B0604020202020204" pitchFamily="34" charset="0"/>
              </a:rPr>
              <a:t> de </a:t>
            </a:r>
            <a:r>
              <a:rPr lang="en-US" altLang="en-US" dirty="0" err="1">
                <a:latin typeface="Arial" panose="020B0604020202020204" pitchFamily="34" charset="0"/>
              </a:rPr>
              <a:t>datos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tradicionales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como</a:t>
            </a:r>
            <a:r>
              <a:rPr lang="en-US" altLang="en-US" dirty="0">
                <a:latin typeface="Arial" panose="020B0604020202020204" pitchFamily="34" charset="0"/>
              </a:rPr>
              <a:t> arrays, que </a:t>
            </a:r>
            <a:r>
              <a:rPr lang="en-US" altLang="en-US" dirty="0" err="1">
                <a:latin typeface="Arial" panose="020B0604020202020204" pitchFamily="34" charset="0"/>
              </a:rPr>
              <a:t>tienen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limitaciones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11" name="Picture 7" descr="Java Netbeans Arreglos y Colecciones - Array">
            <a:extLst>
              <a:ext uri="{FF2B5EF4-FFF2-40B4-BE49-F238E27FC236}">
                <a16:creationId xmlns:a16="http://schemas.microsoft.com/office/drawing/2014/main" id="{C2CFD0A8-B64B-664F-BCDC-2EC105FAB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1" t="46437" r="13585" b="8655"/>
          <a:stretch/>
        </p:blipFill>
        <p:spPr bwMode="auto">
          <a:xfrm>
            <a:off x="6394654" y="2439137"/>
            <a:ext cx="4837472" cy="165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3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66414-CAD7-0481-FBA0-64541359F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81A1-D99F-EE28-8F29-15FC034F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</a:t>
            </a:r>
            <a:endParaRPr lang="es-EC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BCDD86-34BC-736E-C65F-8719F15C8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4788" y="1871822"/>
            <a:ext cx="618986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>
                <a:latin typeface="Arial" panose="020B0604020202020204" pitchFamily="34" charset="0"/>
              </a:rPr>
              <a:t>Interfaz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raíz</a:t>
            </a:r>
            <a:r>
              <a:rPr lang="en-US" altLang="en-US" sz="2400" b="1" dirty="0">
                <a:latin typeface="Arial" panose="020B0604020202020204" pitchFamily="34" charset="0"/>
              </a:rPr>
              <a:t>: </a:t>
            </a:r>
            <a:r>
              <a:rPr lang="en-US" altLang="en-US" sz="2400" dirty="0">
                <a:latin typeface="Arial" panose="020B0604020202020204" pitchFamily="34" charset="0"/>
              </a:rPr>
              <a:t>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>
                <a:latin typeface="Arial" panose="020B0604020202020204" pitchFamily="34" charset="0"/>
              </a:rPr>
              <a:t>Subinterfaces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principales</a:t>
            </a:r>
            <a:r>
              <a:rPr lang="en-US" altLang="en-US" sz="2400" b="1" dirty="0"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List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Almacena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elementos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ordenados</a:t>
            </a:r>
            <a:r>
              <a:rPr lang="en-US" altLang="en-US" dirty="0">
                <a:latin typeface="Arial" panose="020B0604020202020204" pitchFamily="34" charset="0"/>
              </a:rPr>
              <a:t> (e.g., </a:t>
            </a:r>
            <a:r>
              <a:rPr lang="en-US" altLang="en-US" dirty="0" err="1">
                <a:latin typeface="Arial" panose="020B0604020202020204" pitchFamily="34" charset="0"/>
              </a:rPr>
              <a:t>ArrayList</a:t>
            </a:r>
            <a:r>
              <a:rPr lang="en-US" altLang="en-US" dirty="0">
                <a:latin typeface="Arial" panose="020B0604020202020204" pitchFamily="34" charset="0"/>
              </a:rPr>
              <a:t>, LinkedList).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Set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Almacena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elementos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únicos</a:t>
            </a:r>
            <a:r>
              <a:rPr lang="en-US" altLang="en-US" dirty="0">
                <a:latin typeface="Arial" panose="020B0604020202020204" pitchFamily="34" charset="0"/>
              </a:rPr>
              <a:t> (e.g., HashSet, </a:t>
            </a:r>
            <a:r>
              <a:rPr lang="en-US" altLang="en-US" dirty="0" err="1">
                <a:latin typeface="Arial" panose="020B0604020202020204" pitchFamily="34" charset="0"/>
              </a:rPr>
              <a:t>TreeSet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Queue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Implementa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una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estructura</a:t>
            </a:r>
            <a:r>
              <a:rPr lang="en-US" altLang="en-US" dirty="0">
                <a:latin typeface="Arial" panose="020B0604020202020204" pitchFamily="34" charset="0"/>
              </a:rPr>
              <a:t> FIFO/LIFO (e.g., </a:t>
            </a:r>
            <a:r>
              <a:rPr lang="en-US" altLang="en-US" dirty="0" err="1">
                <a:latin typeface="Arial" panose="020B0604020202020204" pitchFamily="34" charset="0"/>
              </a:rPr>
              <a:t>PriorityQueue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Mapa</a:t>
            </a:r>
            <a:r>
              <a:rPr lang="en-US" altLang="en-US" sz="2400" dirty="0">
                <a:latin typeface="Arial" panose="020B0604020202020204" pitchFamily="34" charset="0"/>
              </a:rPr>
              <a:t> (Map):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Almacena</a:t>
            </a:r>
            <a:r>
              <a:rPr lang="en-US" altLang="en-US" sz="2000" dirty="0">
                <a:latin typeface="Arial" panose="020B0604020202020204" pitchFamily="34" charset="0"/>
              </a:rPr>
              <a:t> pares clave-valor (e.g., HashMap, </a:t>
            </a:r>
            <a:r>
              <a:rPr lang="en-US" altLang="en-US" sz="2000" dirty="0" err="1">
                <a:latin typeface="Arial" panose="020B0604020202020204" pitchFamily="34" charset="0"/>
              </a:rPr>
              <a:t>TreeMap</a:t>
            </a:r>
            <a:r>
              <a:rPr lang="en-US" altLang="en-US" sz="2000" dirty="0"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Collections in Java - javatpoint">
            <a:extLst>
              <a:ext uri="{FF2B5EF4-FFF2-40B4-BE49-F238E27FC236}">
                <a16:creationId xmlns:a16="http://schemas.microsoft.com/office/drawing/2014/main" id="{0EE5E31F-6A70-DA53-7FB7-E7DABE8DE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5391"/>
            <a:ext cx="5974633" cy="50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868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7C2F0-8653-6A4F-B17D-A6AF77BD5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0986-E85F-8233-8A06-CCFD193E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mas usadas en </a:t>
            </a:r>
            <a:r>
              <a:rPr lang="es-ES" dirty="0" err="1"/>
              <a:t>Collections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CCB526-7F0E-55BE-0AEE-56D73C673F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4788" y="2271932"/>
            <a:ext cx="5763393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>
                <a:latin typeface="Arial" panose="020B0604020202020204" pitchFamily="34" charset="0"/>
              </a:rPr>
              <a:t>ArrayList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Implementación</a:t>
            </a:r>
            <a:r>
              <a:rPr lang="en-US" altLang="en-US" sz="2000" dirty="0">
                <a:latin typeface="Arial" panose="020B0604020202020204" pitchFamily="34" charset="0"/>
              </a:rPr>
              <a:t> de List </a:t>
            </a:r>
            <a:r>
              <a:rPr lang="en-US" altLang="en-US" sz="2000" dirty="0" err="1">
                <a:latin typeface="Arial" panose="020B0604020202020204" pitchFamily="34" charset="0"/>
              </a:rPr>
              <a:t>basada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un array </a:t>
            </a:r>
            <a:r>
              <a:rPr lang="en-US" altLang="en-US" sz="2000" dirty="0" err="1">
                <a:latin typeface="Arial" panose="020B0604020202020204" pitchFamily="34" charset="0"/>
              </a:rPr>
              <a:t>redimensionable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Ideal para </a:t>
            </a:r>
            <a:r>
              <a:rPr lang="en-US" altLang="en-US" sz="2000" dirty="0" err="1">
                <a:latin typeface="Arial" panose="020B0604020202020204" pitchFamily="34" charset="0"/>
              </a:rPr>
              <a:t>búsquedas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rápidas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HashSet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Implementación</a:t>
            </a:r>
            <a:r>
              <a:rPr lang="en-US" altLang="en-US" sz="2000" dirty="0">
                <a:latin typeface="Arial" panose="020B0604020202020204" pitchFamily="34" charset="0"/>
              </a:rPr>
              <a:t> de Set </a:t>
            </a:r>
            <a:r>
              <a:rPr lang="en-US" altLang="en-US" sz="2000" dirty="0" err="1">
                <a:latin typeface="Arial" panose="020B0604020202020204" pitchFamily="34" charset="0"/>
              </a:rPr>
              <a:t>basada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hash.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No </a:t>
            </a:r>
            <a:r>
              <a:rPr lang="en-US" altLang="en-US" sz="2000" dirty="0" err="1">
                <a:latin typeface="Arial" panose="020B0604020202020204" pitchFamily="34" charset="0"/>
              </a:rPr>
              <a:t>permite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elementos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duplicados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HashMap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Almacena</a:t>
            </a:r>
            <a:r>
              <a:rPr lang="en-US" altLang="en-US" sz="2000" dirty="0">
                <a:latin typeface="Arial" panose="020B0604020202020204" pitchFamily="34" charset="0"/>
              </a:rPr>
              <a:t> pares clave-valor.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Rápido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acceso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basado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hash.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605" name="Picture 5" descr="Recorrer un ArrayList en Java: conoce algunos métodos">
            <a:extLst>
              <a:ext uri="{FF2B5EF4-FFF2-40B4-BE49-F238E27FC236}">
                <a16:creationId xmlns:a16="http://schemas.microsoft.com/office/drawing/2014/main" id="{434E9022-A3C8-FAA9-A860-7A7754306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72" y="1468438"/>
            <a:ext cx="35433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5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A2338-8BAE-71C3-E1E2-74EE889C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0A2C-CFDE-D567-7297-AC21D32A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</a:t>
            </a:r>
            <a:r>
              <a:rPr lang="en-US" dirty="0"/>
              <a:t> – Breve Historia</a:t>
            </a:r>
          </a:p>
        </p:txBody>
      </p:sp>
      <p:pic>
        <p:nvPicPr>
          <p:cNvPr id="1026" name="Picture 2" descr="Logo Java">
            <a:extLst>
              <a:ext uri="{FF2B5EF4-FFF2-40B4-BE49-F238E27FC236}">
                <a16:creationId xmlns:a16="http://schemas.microsoft.com/office/drawing/2014/main" id="{53E42D44-9471-95F9-6580-6581AB46E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93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E1C714D-DA0E-DFB1-430C-7F7155AB6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662192"/>
            <a:ext cx="763256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C" altLang="en-US" b="1" dirty="0"/>
              <a:t>Lenguaje</a:t>
            </a:r>
            <a:r>
              <a:rPr lang="en-US" altLang="en-US" b="1" dirty="0"/>
              <a:t> orientado a </a:t>
            </a:r>
            <a:r>
              <a:rPr lang="en-US" altLang="en-US" b="1" dirty="0" err="1"/>
              <a:t>objetos</a:t>
            </a:r>
            <a:r>
              <a:rPr lang="en-US" altLang="en-US" b="1" dirty="0"/>
              <a:t> </a:t>
            </a:r>
            <a:r>
              <a:rPr lang="en-US" altLang="en-US" dirty="0" err="1"/>
              <a:t>lanzado</a:t>
            </a:r>
            <a:r>
              <a:rPr lang="en-US" altLang="en-US" dirty="0"/>
              <a:t> </a:t>
            </a:r>
            <a:r>
              <a:rPr lang="en-US" altLang="en-US" dirty="0" err="1"/>
              <a:t>por</a:t>
            </a:r>
            <a:r>
              <a:rPr lang="en-US" altLang="en-US" dirty="0"/>
              <a:t> Sun Microsystems </a:t>
            </a:r>
            <a:r>
              <a:rPr lang="en-US" altLang="en-US" dirty="0" err="1"/>
              <a:t>en</a:t>
            </a:r>
            <a:r>
              <a:rPr lang="en-US" altLang="en-US" dirty="0"/>
              <a:t> 1995.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Diseñado</a:t>
            </a:r>
            <a:r>
              <a:rPr lang="en-US" altLang="en-US" dirty="0"/>
              <a:t> para ser </a:t>
            </a:r>
            <a:r>
              <a:rPr lang="en-US" altLang="en-US" dirty="0" err="1"/>
              <a:t>portátil</a:t>
            </a:r>
            <a:r>
              <a:rPr lang="en-US" altLang="en-US" dirty="0"/>
              <a:t> y </a:t>
            </a:r>
            <a:r>
              <a:rPr lang="en-US" altLang="en-US" dirty="0" err="1"/>
              <a:t>ejecutarse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cualquier</a:t>
            </a:r>
            <a:r>
              <a:rPr lang="en-US" altLang="en-US" dirty="0"/>
              <a:t> </a:t>
            </a:r>
            <a:r>
              <a:rPr lang="en-US" altLang="en-US" dirty="0" err="1"/>
              <a:t>dispositivo</a:t>
            </a:r>
            <a:r>
              <a:rPr lang="en-US" altLang="en-US" dirty="0"/>
              <a:t> con la JVM (Java Virtual Machine).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Aplicaciones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desarrollo</a:t>
            </a:r>
            <a:r>
              <a:rPr lang="en-US" altLang="en-US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C" altLang="en-US" dirty="0"/>
              <a:t>Web</a:t>
            </a:r>
            <a:r>
              <a:rPr lang="en-US" altLang="en-US" dirty="0"/>
              <a:t>: Backend de sitios </a:t>
            </a:r>
            <a:r>
              <a:rPr lang="en-US" altLang="en-US" dirty="0" err="1"/>
              <a:t>robustos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Móvil</a:t>
            </a:r>
            <a:r>
              <a:rPr lang="en-US" altLang="en-US" dirty="0"/>
              <a:t>: Base de Android.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Empresarial: </a:t>
            </a:r>
            <a:r>
              <a:rPr lang="en-US" altLang="en-US" dirty="0" err="1"/>
              <a:t>Herramientas</a:t>
            </a:r>
            <a:r>
              <a:rPr lang="en-US" altLang="en-US" dirty="0"/>
              <a:t> y </a:t>
            </a:r>
            <a:r>
              <a:rPr lang="en-US" altLang="en-US" dirty="0" err="1"/>
              <a:t>sistemas</a:t>
            </a:r>
            <a:r>
              <a:rPr lang="en-US" altLang="en-US" dirty="0"/>
              <a:t> </a:t>
            </a:r>
            <a:r>
              <a:rPr lang="en-US" altLang="en-US" dirty="0" err="1"/>
              <a:t>escalables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15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19D4-3DBD-625E-CE53-2E801178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ArrayList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AD521-A237-BB85-AA7E-F23742B2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96" y="1690688"/>
            <a:ext cx="5273497" cy="458763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49B76B2-43E3-DCB0-7D77-41DD9BAA2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93299"/>
            <a:ext cx="427457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Caso</a:t>
            </a:r>
            <a:r>
              <a:rPr lang="en-US" altLang="en-US" sz="2000" dirty="0">
                <a:latin typeface="Arial" panose="020B0604020202020204" pitchFamily="34" charset="0"/>
              </a:rPr>
              <a:t>: Lista de </a:t>
            </a:r>
            <a:r>
              <a:rPr lang="en-US" altLang="en-US" sz="2000" dirty="0" err="1">
                <a:latin typeface="Arial" panose="020B0604020202020204" pitchFamily="34" charset="0"/>
              </a:rPr>
              <a:t>tareas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una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aplicación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Usar </a:t>
            </a:r>
            <a:r>
              <a:rPr lang="en-US" altLang="en-US" sz="2000" dirty="0" err="1">
                <a:latin typeface="Arial" panose="020B0604020202020204" pitchFamily="34" charset="0"/>
              </a:rPr>
              <a:t>ArrayList</a:t>
            </a:r>
            <a:r>
              <a:rPr lang="en-US" altLang="en-US" sz="2000" dirty="0">
                <a:latin typeface="Arial" panose="020B0604020202020204" pitchFamily="34" charset="0"/>
              </a:rPr>
              <a:t> para </a:t>
            </a:r>
            <a:r>
              <a:rPr lang="en-US" altLang="en-US" sz="2000" dirty="0" err="1">
                <a:latin typeface="Arial" panose="020B0604020202020204" pitchFamily="34" charset="0"/>
              </a:rPr>
              <a:t>almacenar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tareas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Arial" panose="020B0604020202020204" pitchFamily="34" charset="0"/>
              </a:rPr>
              <a:t>Imprimir</a:t>
            </a:r>
            <a:r>
              <a:rPr lang="en-US" altLang="en-US" sz="2000" dirty="0">
                <a:latin typeface="Arial" panose="020B0604020202020204" pitchFamily="34" charset="0"/>
              </a:rPr>
              <a:t> las </a:t>
            </a:r>
            <a:r>
              <a:rPr lang="en-US" altLang="en-US" sz="2000" dirty="0" err="1">
                <a:latin typeface="Arial" panose="020B0604020202020204" pitchFamily="34" charset="0"/>
              </a:rPr>
              <a:t>tareas</a:t>
            </a:r>
            <a:r>
              <a:rPr lang="en-US" altLang="en-US" sz="2000" dirty="0">
                <a:latin typeface="Arial" panose="020B0604020202020204" pitchFamily="34" charset="0"/>
              </a:rPr>
              <a:t> y </a:t>
            </a:r>
            <a:r>
              <a:rPr lang="en-US" altLang="en-US" sz="2000" dirty="0" err="1">
                <a:latin typeface="Arial" panose="020B0604020202020204" pitchFamily="34" charset="0"/>
              </a:rPr>
              <a:t>eliminarlas</a:t>
            </a:r>
            <a:r>
              <a:rPr lang="en-US" altLang="en-US" sz="2000" dirty="0">
                <a:latin typeface="Arial" panose="020B0604020202020204" pitchFamily="34" charset="0"/>
              </a:rPr>
              <a:t> al </a:t>
            </a:r>
            <a:r>
              <a:rPr lang="en-US" altLang="en-US" sz="2000" dirty="0" err="1">
                <a:latin typeface="Arial" panose="020B0604020202020204" pitchFamily="34" charset="0"/>
              </a:rPr>
              <a:t>completarse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5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B5DA0-431D-AF4F-2430-E65FE9A9D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4ED6-3CA2-84FE-F737-9F2E373A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Queues</a:t>
            </a:r>
            <a:endParaRPr lang="es-EC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DD5BD9-5D3C-B2C2-D11E-7EB8994E3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929" y="2828243"/>
            <a:ext cx="427457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5444B996-ADED-BEAC-AC6E-BC5B55CA1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74" y="3113209"/>
            <a:ext cx="38345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893B326D-4178-2025-B822-5504AF8FB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42" y="1435828"/>
            <a:ext cx="459658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Sigue un </a:t>
            </a:r>
            <a:r>
              <a:rPr lang="en-US" altLang="en-US" sz="2000" dirty="0" err="1">
                <a:latin typeface="Arial" panose="020B0604020202020204" pitchFamily="34" charset="0"/>
              </a:rPr>
              <a:t>orden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</a:rPr>
              <a:t>FIFO</a:t>
            </a:r>
            <a:r>
              <a:rPr lang="en-US" altLang="en-US" sz="2000" dirty="0">
                <a:latin typeface="Arial" panose="020B0604020202020204" pitchFamily="34" charset="0"/>
              </a:rPr>
              <a:t> (First In, First Out).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 err="1">
                <a:latin typeface="Arial" panose="020B0604020202020204" pitchFamily="34" charset="0"/>
              </a:rPr>
              <a:t>Implementaciones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comunes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 err="1">
                <a:latin typeface="Arial" panose="020B0604020202020204" pitchFamily="34" charset="0"/>
              </a:rPr>
              <a:t>PriorityQueue</a:t>
            </a:r>
            <a:r>
              <a:rPr lang="en-US" altLang="en-US" sz="2000" b="1" dirty="0">
                <a:latin typeface="Arial" panose="020B0604020202020204" pitchFamily="34" charset="0"/>
              </a:rPr>
              <a:t>: </a:t>
            </a:r>
            <a:r>
              <a:rPr lang="en-US" altLang="en-US" sz="2000" dirty="0">
                <a:latin typeface="Arial" panose="020B0604020202020204" pitchFamily="34" charset="0"/>
              </a:rPr>
              <a:t>Los </a:t>
            </a:r>
            <a:r>
              <a:rPr lang="en-US" altLang="en-US" sz="2000" dirty="0" err="1">
                <a:latin typeface="Arial" panose="020B0604020202020204" pitchFamily="34" charset="0"/>
              </a:rPr>
              <a:t>elementos</a:t>
            </a:r>
            <a:r>
              <a:rPr lang="en-US" altLang="en-US" sz="2000" dirty="0">
                <a:latin typeface="Arial" panose="020B0604020202020204" pitchFamily="34" charset="0"/>
              </a:rPr>
              <a:t> se </a:t>
            </a:r>
            <a:r>
              <a:rPr lang="en-US" altLang="en-US" sz="2000" dirty="0" err="1">
                <a:latin typeface="Arial" panose="020B0604020202020204" pitchFamily="34" charset="0"/>
              </a:rPr>
              <a:t>procesan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orden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dirty="0" err="1">
                <a:latin typeface="Arial" panose="020B0604020202020204" pitchFamily="34" charset="0"/>
              </a:rPr>
              <a:t>prioridad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LinkedList: </a:t>
            </a:r>
            <a:r>
              <a:rPr lang="en-US" altLang="en-US" sz="2000" dirty="0" err="1">
                <a:latin typeface="Arial" panose="020B0604020202020204" pitchFamily="34" charset="0"/>
              </a:rPr>
              <a:t>Puede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actuar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como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una</a:t>
            </a:r>
            <a:r>
              <a:rPr lang="en-US" altLang="en-US" sz="2000" dirty="0">
                <a:latin typeface="Arial" panose="020B0604020202020204" pitchFamily="34" charset="0"/>
              </a:rPr>
              <a:t> cola o </a:t>
            </a:r>
            <a:r>
              <a:rPr lang="en-US" altLang="en-US" sz="2000" dirty="0" err="1">
                <a:latin typeface="Arial" panose="020B0604020202020204" pitchFamily="34" charset="0"/>
              </a:rPr>
              <a:t>una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lista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enlazada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Metodos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principales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Add() – </a:t>
            </a:r>
            <a:r>
              <a:rPr lang="en-US" altLang="en-US" sz="2000" dirty="0" err="1">
                <a:latin typeface="Arial" panose="020B0604020202020204" pitchFamily="34" charset="0"/>
              </a:rPr>
              <a:t>Agrega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elemento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Peek() – </a:t>
            </a:r>
            <a:r>
              <a:rPr lang="en-US" altLang="en-US" sz="2000" dirty="0" err="1">
                <a:latin typeface="Arial" panose="020B0604020202020204" pitchFamily="34" charset="0"/>
              </a:rPr>
              <a:t>Devuelve</a:t>
            </a:r>
            <a:r>
              <a:rPr lang="en-US" altLang="en-US" sz="2000" dirty="0">
                <a:latin typeface="Arial" panose="020B0604020202020204" pitchFamily="34" charset="0"/>
              </a:rPr>
              <a:t> element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cola sin </a:t>
            </a:r>
            <a:r>
              <a:rPr lang="en-US" altLang="en-US" sz="2000" dirty="0" err="1">
                <a:latin typeface="Arial" panose="020B0604020202020204" pitchFamily="34" charset="0"/>
              </a:rPr>
              <a:t>eliminar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Poll() – </a:t>
            </a:r>
            <a:r>
              <a:rPr lang="en-US" altLang="en-US" sz="2000" dirty="0" err="1">
                <a:latin typeface="Arial" panose="020B0604020202020204" pitchFamily="34" charset="0"/>
              </a:rPr>
              <a:t>Devuelve</a:t>
            </a:r>
            <a:r>
              <a:rPr lang="en-US" altLang="en-US" sz="2000" dirty="0">
                <a:latin typeface="Arial" panose="020B0604020202020204" pitchFamily="34" charset="0"/>
              </a:rPr>
              <a:t> y </a:t>
            </a:r>
            <a:r>
              <a:rPr lang="en-US" altLang="en-US" sz="2000" dirty="0" err="1">
                <a:latin typeface="Arial" panose="020B0604020202020204" pitchFamily="34" charset="0"/>
              </a:rPr>
              <a:t>elimina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el</a:t>
            </a:r>
            <a:r>
              <a:rPr lang="en-US" altLang="en-US" sz="2000" dirty="0">
                <a:latin typeface="Arial" panose="020B0604020202020204" pitchFamily="34" charset="0"/>
              </a:rPr>
              <a:t> primero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cola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80B68E8-B57C-584C-0C16-7DD765DC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13" y="2691235"/>
            <a:ext cx="6607113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85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26F3C-DA23-C22E-948B-6C61E0465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2544-8D3F-33E7-8231-A65B99CE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HashMap</a:t>
            </a:r>
            <a:endParaRPr lang="es-EC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F92B18-30BB-B4F7-1979-83CFF5E24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929" y="1904913"/>
            <a:ext cx="4274574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Caso</a:t>
            </a:r>
            <a:r>
              <a:rPr lang="en-US" altLang="en-US" sz="2000" dirty="0">
                <a:latin typeface="Arial" panose="020B0604020202020204" pitchFamily="34" charset="0"/>
              </a:rPr>
              <a:t>: Lista de </a:t>
            </a:r>
            <a:r>
              <a:rPr lang="en-US" altLang="en-US" sz="2000" dirty="0" err="1">
                <a:latin typeface="Arial" panose="020B0604020202020204" pitchFamily="34" charset="0"/>
              </a:rPr>
              <a:t>tareas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una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aplicación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Usar </a:t>
            </a:r>
            <a:r>
              <a:rPr lang="en-US" altLang="en-US" sz="2000" dirty="0" err="1">
                <a:latin typeface="Arial" panose="020B0604020202020204" pitchFamily="34" charset="0"/>
              </a:rPr>
              <a:t>ArrayList</a:t>
            </a:r>
            <a:r>
              <a:rPr lang="en-US" altLang="en-US" sz="2000" dirty="0">
                <a:latin typeface="Arial" panose="020B0604020202020204" pitchFamily="34" charset="0"/>
              </a:rPr>
              <a:t> para </a:t>
            </a:r>
            <a:r>
              <a:rPr lang="en-US" altLang="en-US" sz="2000" dirty="0" err="1">
                <a:latin typeface="Arial" panose="020B0604020202020204" pitchFamily="34" charset="0"/>
              </a:rPr>
              <a:t>almacenar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tareas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Arial" panose="020B0604020202020204" pitchFamily="34" charset="0"/>
              </a:rPr>
              <a:t>Imprimir</a:t>
            </a:r>
            <a:r>
              <a:rPr lang="en-US" altLang="en-US" sz="2000" dirty="0">
                <a:latin typeface="Arial" panose="020B0604020202020204" pitchFamily="34" charset="0"/>
              </a:rPr>
              <a:t> las </a:t>
            </a:r>
            <a:r>
              <a:rPr lang="en-US" altLang="en-US" sz="2000" dirty="0" err="1">
                <a:latin typeface="Arial" panose="020B0604020202020204" pitchFamily="34" charset="0"/>
              </a:rPr>
              <a:t>tareas</a:t>
            </a:r>
            <a:r>
              <a:rPr lang="en-US" altLang="en-US" sz="2000" dirty="0">
                <a:latin typeface="Arial" panose="020B0604020202020204" pitchFamily="34" charset="0"/>
              </a:rPr>
              <a:t> y </a:t>
            </a:r>
            <a:r>
              <a:rPr lang="en-US" altLang="en-US" sz="2000" dirty="0" err="1">
                <a:latin typeface="Arial" panose="020B0604020202020204" pitchFamily="34" charset="0"/>
              </a:rPr>
              <a:t>eliminarlas</a:t>
            </a:r>
            <a:r>
              <a:rPr lang="en-US" altLang="en-US" sz="2000" dirty="0">
                <a:latin typeface="Arial" panose="020B0604020202020204" pitchFamily="34" charset="0"/>
              </a:rPr>
              <a:t> al </a:t>
            </a:r>
            <a:r>
              <a:rPr lang="en-US" altLang="en-US" sz="2000" dirty="0" err="1">
                <a:latin typeface="Arial" panose="020B0604020202020204" pitchFamily="34" charset="0"/>
              </a:rPr>
              <a:t>completarse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3169E-6E9A-C785-B029-651078A9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0" y="202995"/>
            <a:ext cx="7423355" cy="6452009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28E5F018-C642-10B4-25DC-769820AB8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29" y="4642906"/>
            <a:ext cx="3950110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err="1">
                <a:latin typeface="Arial" panose="020B0604020202020204" pitchFamily="34" charset="0"/>
              </a:rPr>
              <a:t>Limitaciones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Orden</a:t>
            </a:r>
            <a:r>
              <a:rPr lang="en-US" altLang="en-US" sz="2000" dirty="0">
                <a:latin typeface="Arial" panose="020B0604020202020204" pitchFamily="34" charset="0"/>
              </a:rPr>
              <a:t>: No </a:t>
            </a:r>
            <a:r>
              <a:rPr lang="en-US" altLang="en-US" sz="2000" dirty="0" err="1">
                <a:latin typeface="Arial" panose="020B0604020202020204" pitchFamily="34" charset="0"/>
              </a:rPr>
              <a:t>garantiza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ningún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orden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dirty="0" err="1">
                <a:latin typeface="Arial" panose="020B0604020202020204" pitchFamily="34" charset="0"/>
              </a:rPr>
              <a:t>los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elementos</a:t>
            </a:r>
            <a:r>
              <a:rPr lang="en-US" altLang="en-US" sz="2000" dirty="0">
                <a:latin typeface="Arial" panose="020B0604020202020204" pitchFamily="34" charset="0"/>
              </a:rPr>
              <a:t>. Para un </a:t>
            </a:r>
            <a:r>
              <a:rPr lang="en-US" altLang="en-US" sz="2000" dirty="0" err="1">
                <a:latin typeface="Arial" panose="020B0604020202020204" pitchFamily="34" charset="0"/>
              </a:rPr>
              <a:t>orden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específico</a:t>
            </a:r>
            <a:r>
              <a:rPr lang="en-US" altLang="en-US" sz="2000" dirty="0">
                <a:latin typeface="Arial" panose="020B0604020202020204" pitchFamily="34" charset="0"/>
              </a:rPr>
              <a:t>, se </a:t>
            </a:r>
            <a:r>
              <a:rPr lang="en-US" altLang="en-US" sz="2000" dirty="0" err="1">
                <a:latin typeface="Arial" panose="020B0604020202020204" pitchFamily="34" charset="0"/>
              </a:rPr>
              <a:t>puede</a:t>
            </a:r>
            <a:r>
              <a:rPr lang="en-US" altLang="en-US" sz="2000" dirty="0">
                <a:latin typeface="Arial" panose="020B0604020202020204" pitchFamily="34" charset="0"/>
              </a:rPr>
              <a:t> usar </a:t>
            </a:r>
            <a:r>
              <a:rPr lang="en-US" altLang="en-US" sz="2000" i="1" dirty="0" err="1">
                <a:latin typeface="Arial" panose="020B0604020202020204" pitchFamily="34" charset="0"/>
              </a:rPr>
              <a:t>TreeMap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6B92A-22CD-F734-9500-AFC778326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7C13-29E8-05EF-C6D2-2832E18F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Buenas Practicas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8C32C4B-899C-EC21-2F2A-69C1521B72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735" y="2131543"/>
            <a:ext cx="527349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Arial" panose="020B0604020202020204" pitchFamily="34" charset="0"/>
              </a:rPr>
              <a:t>Elegir</a:t>
            </a:r>
            <a:r>
              <a:rPr lang="en-US" altLang="en-US" sz="2400" dirty="0">
                <a:latin typeface="Arial" panose="020B0604020202020204" pitchFamily="34" charset="0"/>
              </a:rPr>
              <a:t> la </a:t>
            </a:r>
            <a:r>
              <a:rPr lang="en-US" altLang="en-US" sz="2400" dirty="0" err="1">
                <a:latin typeface="Arial" panose="020B0604020202020204" pitchFamily="34" charset="0"/>
              </a:rPr>
              <a:t>estructura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correcta</a:t>
            </a:r>
            <a:r>
              <a:rPr lang="en-US" altLang="en-US" sz="2400" dirty="0">
                <a:latin typeface="Arial" panose="020B0604020202020204" pitchFamily="34" charset="0"/>
              </a:rPr>
              <a:t> para </a:t>
            </a:r>
            <a:r>
              <a:rPr lang="en-US" altLang="en-US" sz="2400" dirty="0" err="1">
                <a:latin typeface="Arial" panose="020B0604020202020204" pitchFamily="34" charset="0"/>
              </a:rPr>
              <a:t>cada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caso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Uso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frecuente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b="1" dirty="0" err="1">
                <a:latin typeface="Arial" panose="020B0604020202020204" pitchFamily="34" charset="0"/>
              </a:rPr>
              <a:t>acceso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por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índice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altLang="en-US" sz="2000" b="1" dirty="0" err="1">
                <a:latin typeface="Arial" panose="020B0604020202020204" pitchFamily="34" charset="0"/>
              </a:rPr>
              <a:t>ArrayList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 err="1">
                <a:latin typeface="Arial" panose="020B0604020202020204" pitchFamily="34" charset="0"/>
              </a:rPr>
              <a:t>Elementos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únicos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altLang="en-US" sz="2000" b="1" dirty="0">
                <a:latin typeface="Arial" panose="020B0604020202020204" pitchFamily="34" charset="0"/>
              </a:rPr>
              <a:t>HashSet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Clave-valor: HashMap.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Usar </a:t>
            </a:r>
            <a:r>
              <a:rPr lang="en-US" altLang="en-US" sz="2400" dirty="0" err="1">
                <a:latin typeface="Arial" panose="020B0604020202020204" pitchFamily="34" charset="0"/>
              </a:rPr>
              <a:t>iteradores</a:t>
            </a:r>
            <a:r>
              <a:rPr lang="en-US" altLang="en-US" sz="2400" dirty="0">
                <a:latin typeface="Arial" panose="020B0604020202020204" pitchFamily="34" charset="0"/>
              </a:rPr>
              <a:t> para </a:t>
            </a:r>
            <a:r>
              <a:rPr lang="en-US" altLang="en-US" sz="2400" dirty="0" err="1">
                <a:latin typeface="Arial" panose="020B0604020202020204" pitchFamily="34" charset="0"/>
              </a:rPr>
              <a:t>recorrer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colecciones</a:t>
            </a:r>
            <a:r>
              <a:rPr lang="en-US" altLang="en-US" sz="2400" dirty="0">
                <a:latin typeface="Arial" panose="020B0604020202020204" pitchFamily="34" charset="0"/>
              </a:rPr>
              <a:t> de </a:t>
            </a:r>
            <a:r>
              <a:rPr lang="en-US" altLang="en-US" sz="2400" dirty="0" err="1">
                <a:latin typeface="Arial" panose="020B0604020202020204" pitchFamily="34" charset="0"/>
              </a:rPr>
              <a:t>manera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segura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For loop</a:t>
            </a:r>
          </a:p>
        </p:txBody>
      </p:sp>
      <p:pic>
        <p:nvPicPr>
          <p:cNvPr id="27653" name="Picture 5" descr="Difference between List, Set, Map (Java) – HeelpBook">
            <a:extLst>
              <a:ext uri="{FF2B5EF4-FFF2-40B4-BE49-F238E27FC236}">
                <a16:creationId xmlns:a16="http://schemas.microsoft.com/office/drawing/2014/main" id="{B71CF019-6367-6104-5742-3CF17FAD8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52" y="2164503"/>
            <a:ext cx="6650013" cy="364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67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F0AC4-E032-B4A0-F575-B22097F7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A65F-A745-13ED-AEE9-8429B96E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Java </a:t>
            </a:r>
            <a:r>
              <a:rPr lang="es-EC" dirty="0" err="1"/>
              <a:t>Multithreading</a:t>
            </a:r>
            <a:endParaRPr lang="es-EC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03322A7-4C22-48EE-D235-DC37C166B4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736" y="1859673"/>
            <a:ext cx="5470142" cy="392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Definición:</a:t>
            </a:r>
            <a:r>
              <a:rPr lang="es-ES" sz="2000" dirty="0"/>
              <a:t> </a:t>
            </a:r>
            <a:r>
              <a:rPr lang="es-ES" sz="2000" dirty="0" err="1"/>
              <a:t>Multithreading</a:t>
            </a:r>
            <a:r>
              <a:rPr lang="es-ES" sz="2000" dirty="0"/>
              <a:t> es una técnica que permite ejecutar múltiples hilos de manera concurrente dentro de un programa.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Propósito:</a:t>
            </a:r>
            <a:endParaRPr lang="es-E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Mejorar la eficiencia y rendimiento de las aplicaciones al aprovechar múltiples núcleos del procesador.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Realizar tareas independientes en paralelo.</a:t>
            </a:r>
          </a:p>
          <a:p>
            <a:r>
              <a:rPr lang="es-ES" sz="2000" b="1" dirty="0"/>
              <a:t>Ejemplo de Uso Común:</a:t>
            </a:r>
            <a:endParaRPr lang="es-ES" sz="2000" dirty="0"/>
          </a:p>
          <a:p>
            <a:pPr lvl="1"/>
            <a:r>
              <a:rPr lang="es-ES" sz="1600" dirty="0"/>
              <a:t>Procesar grandes volúmenes de datos mientras se mantiene una interfaz de usuario activa.</a:t>
            </a:r>
          </a:p>
          <a:p>
            <a:pPr lvl="1"/>
            <a:r>
              <a:rPr lang="es-ES" sz="1600" dirty="0"/>
              <a:t>Descarga de múltiples archivos al mismo tiempo.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698" name="Picture 2" descr="Multithreaded Servers in Java - GeeksforGeeks">
            <a:extLst>
              <a:ext uri="{FF2B5EF4-FFF2-40B4-BE49-F238E27FC236}">
                <a16:creationId xmlns:a16="http://schemas.microsoft.com/office/drawing/2014/main" id="{6BB0423B-3FD1-90BF-5F17-3D4FE200D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23" y="2058168"/>
            <a:ext cx="60674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73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6AC9B-AE7B-885D-CFB3-C2AB4BBBC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DFD1-EE66-F5E5-8F9E-E2C8086C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 de Multithreading</a:t>
            </a:r>
            <a:endParaRPr lang="es-EC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DFA780-A3CF-8D84-8F07-394726614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251" y="1792964"/>
            <a:ext cx="587375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Hilo (Thread): La </a:t>
            </a:r>
            <a:r>
              <a:rPr lang="en-US" altLang="en-US" sz="2400" dirty="0" err="1"/>
              <a:t>unidad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básica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ejecución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/>
              <a:t>Estados</a:t>
            </a:r>
            <a:r>
              <a:rPr lang="en-US" altLang="en-US" sz="2400" dirty="0"/>
              <a:t> de un </a:t>
            </a:r>
            <a:r>
              <a:rPr lang="en-US" altLang="en-US" sz="2400" dirty="0" err="1"/>
              <a:t>hilo</a:t>
            </a:r>
            <a:r>
              <a:rPr lang="en-US" altLang="en-US" sz="2400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/>
              <a:t>Nuevo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Creado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pero</a:t>
            </a:r>
            <a:r>
              <a:rPr lang="en-US" altLang="en-US" sz="1800" dirty="0"/>
              <a:t> no </a:t>
            </a:r>
            <a:r>
              <a:rPr lang="en-US" altLang="en-US" sz="1800" dirty="0" err="1"/>
              <a:t>iniciado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 err="1"/>
              <a:t>Ejecutable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Listo</a:t>
            </a:r>
            <a:r>
              <a:rPr lang="en-US" altLang="en-US" sz="1800" dirty="0"/>
              <a:t> para </a:t>
            </a:r>
            <a:r>
              <a:rPr lang="en-US" altLang="en-US" sz="1800" dirty="0" err="1"/>
              <a:t>ejecutarse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/>
              <a:t>En </a:t>
            </a:r>
            <a:r>
              <a:rPr lang="en-US" altLang="en-US" sz="1800" i="1" dirty="0" err="1"/>
              <a:t>ejecución</a:t>
            </a:r>
            <a:r>
              <a:rPr lang="en-US" altLang="en-US" sz="1800" i="1" dirty="0"/>
              <a:t>: </a:t>
            </a:r>
            <a:r>
              <a:rPr lang="en-US" altLang="en-US" sz="1800" dirty="0" err="1"/>
              <a:t>Está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corriendo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activamente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 err="1"/>
              <a:t>Bloqueado</a:t>
            </a:r>
            <a:r>
              <a:rPr lang="en-US" altLang="en-US" sz="1800" i="1" dirty="0"/>
              <a:t>: </a:t>
            </a:r>
            <a:r>
              <a:rPr lang="en-US" altLang="en-US" sz="1800" dirty="0"/>
              <a:t>En </a:t>
            </a:r>
            <a:r>
              <a:rPr lang="en-US" altLang="en-US" sz="1800" dirty="0" err="1"/>
              <a:t>espera</a:t>
            </a:r>
            <a:r>
              <a:rPr lang="en-US" altLang="en-US" sz="1800" dirty="0"/>
              <a:t> de un </a:t>
            </a:r>
            <a:r>
              <a:rPr lang="en-US" altLang="en-US" sz="1800" dirty="0" err="1"/>
              <a:t>recurso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 err="1"/>
              <a:t>Terminado</a:t>
            </a:r>
            <a:r>
              <a:rPr lang="en-US" altLang="en-US" sz="1800" i="1" dirty="0"/>
              <a:t>: </a:t>
            </a:r>
            <a:r>
              <a:rPr lang="en-US" altLang="en-US" sz="1800" dirty="0" err="1"/>
              <a:t>Finalizó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tarea</a:t>
            </a:r>
            <a:r>
              <a:rPr lang="en-US" altLang="en-US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/>
              <a:t>Clases</a:t>
            </a:r>
            <a:r>
              <a:rPr lang="en-US" altLang="en-US" sz="2400" dirty="0"/>
              <a:t> e Interfaces: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/>
              <a:t>Thread</a:t>
            </a:r>
            <a:r>
              <a:rPr lang="en-US" altLang="en-US" sz="1800" dirty="0"/>
              <a:t>: Clase para </a:t>
            </a:r>
            <a:r>
              <a:rPr lang="en-US" altLang="en-US" sz="1800" dirty="0" err="1"/>
              <a:t>crear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hilos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directamente</a:t>
            </a:r>
            <a:r>
              <a:rPr lang="en-US" altLang="en-US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i="1" dirty="0"/>
              <a:t>Runnable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Interfaz</a:t>
            </a:r>
            <a:r>
              <a:rPr lang="en-US" altLang="en-US" sz="1800" dirty="0"/>
              <a:t> para </a:t>
            </a:r>
            <a:r>
              <a:rPr lang="en-US" altLang="en-US" sz="1800" dirty="0" err="1"/>
              <a:t>definir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tareas</a:t>
            </a:r>
            <a:r>
              <a:rPr lang="en-US" altLang="en-US" sz="1800" dirty="0"/>
              <a:t> que </a:t>
            </a:r>
            <a:r>
              <a:rPr lang="en-US" altLang="en-US" sz="1800" dirty="0" err="1"/>
              <a:t>ejecutará</a:t>
            </a:r>
            <a:r>
              <a:rPr lang="en-US" altLang="en-US" sz="1800" dirty="0"/>
              <a:t> un </a:t>
            </a:r>
            <a:r>
              <a:rPr lang="en-US" altLang="en-US" sz="1800" dirty="0" err="1"/>
              <a:t>hilo</a:t>
            </a:r>
            <a:r>
              <a:rPr lang="en-US" altLang="en-US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23" name="Picture 3" descr="Java - Multithreading">
            <a:extLst>
              <a:ext uri="{FF2B5EF4-FFF2-40B4-BE49-F238E27FC236}">
                <a16:creationId xmlns:a16="http://schemas.microsoft.com/office/drawing/2014/main" id="{22AF5878-659C-E6CC-6784-65E0C19B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83" y="2389296"/>
            <a:ext cx="5663995" cy="269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090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4D3D8-2EF3-1351-363F-D0FF0C00F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A34F-3A23-7260-A132-4AF5C98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Crear y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Hilos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310BD9-44D2-65CD-C601-B2951DCF1C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250" y="2931736"/>
            <a:ext cx="483350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Extender la </a:t>
            </a:r>
            <a:r>
              <a:rPr lang="en-US" altLang="en-US" sz="2400" dirty="0" err="1"/>
              <a:t>clase</a:t>
            </a:r>
            <a:r>
              <a:rPr lang="en-US" altLang="en-US" sz="2400" dirty="0"/>
              <a:t> Thread: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Se </a:t>
            </a:r>
            <a:r>
              <a:rPr lang="en-US" altLang="en-US" sz="2000" dirty="0" err="1"/>
              <a:t>sobrescribe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método</a:t>
            </a:r>
            <a:r>
              <a:rPr lang="en-US" altLang="en-US" sz="2000" dirty="0"/>
              <a:t> </a:t>
            </a:r>
            <a:r>
              <a:rPr lang="en-US" altLang="en-US" sz="2000" i="1" dirty="0"/>
              <a:t>run().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/>
              <a:t>Implementar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interfaz</a:t>
            </a:r>
            <a:r>
              <a:rPr lang="en-US" altLang="en-US" sz="2400" dirty="0"/>
              <a:t> Runnable: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Define la </a:t>
            </a:r>
            <a:r>
              <a:rPr lang="en-US" altLang="en-US" sz="2000" dirty="0" err="1"/>
              <a:t>tarea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método</a:t>
            </a:r>
            <a:r>
              <a:rPr lang="en-US" altLang="en-US" sz="2000" dirty="0"/>
              <a:t> </a:t>
            </a:r>
            <a:r>
              <a:rPr lang="en-US" altLang="en-US" sz="2000" i="1" dirty="0"/>
              <a:t>run().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EFFDC-3392-3DC1-D8B0-932FCC7A6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999" y="4098096"/>
            <a:ext cx="5273497" cy="2720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6525EC-DB41-897F-44FE-737011D1D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304" y="1272645"/>
            <a:ext cx="6805250" cy="1569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B1BB1-C642-DACF-C15B-0FC47410E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134" y="2872076"/>
            <a:ext cx="6073666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52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11667-EF73-E556-A1DD-26422B14E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0814-921F-B64E-36C8-28253C8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Extends Threads vs Implements </a:t>
            </a:r>
            <a:r>
              <a:rPr lang="en-US" dirty="0" err="1"/>
              <a:t>Runable</a:t>
            </a:r>
            <a:endParaRPr lang="es-EC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7600CA-C87D-2A08-ECE1-B1B8547D1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642051"/>
              </p:ext>
            </p:extLst>
          </p:nvPr>
        </p:nvGraphicFramePr>
        <p:xfrm>
          <a:off x="838200" y="1825625"/>
          <a:ext cx="1051559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478457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4310816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0013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Aspecto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i="1" dirty="0" err="1"/>
                        <a:t>Extends</a:t>
                      </a:r>
                      <a:r>
                        <a:rPr lang="es-EC" i="1" dirty="0"/>
                        <a:t> </a:t>
                      </a:r>
                      <a:r>
                        <a:rPr lang="es-EC" i="1" dirty="0" err="1"/>
                        <a:t>Threads</a:t>
                      </a:r>
                      <a:endParaRPr lang="es-EC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i="1" dirty="0" err="1"/>
                        <a:t>Implements</a:t>
                      </a:r>
                      <a:r>
                        <a:rPr lang="es-EC" i="1" dirty="0"/>
                        <a:t> </a:t>
                      </a:r>
                      <a:r>
                        <a:rPr lang="es-EC" i="1" dirty="0" err="1"/>
                        <a:t>Runnable</a:t>
                      </a:r>
                      <a:endParaRPr lang="es-EC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0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Estructura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clase se convierte en un hilo.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clase define la tarea que ejecutará un hilo.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6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Herencia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múltiple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r>
                        <a:rPr lang="en-US" dirty="0" err="1"/>
                        <a:t>permite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herencia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múltiple</a:t>
                      </a:r>
                      <a:r>
                        <a:rPr lang="en-US" dirty="0"/>
                        <a:t>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Compatible con </a:t>
                      </a:r>
                      <a:r>
                        <a:rPr lang="en-US" dirty="0" err="1"/>
                        <a:t>herencia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múltiple</a:t>
                      </a:r>
                      <a:r>
                        <a:rPr lang="en-US" dirty="0"/>
                        <a:t>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Reutilización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Difícil de reutilizar la clase en otros contextos.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Más flexible y modular.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1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Asociación</a:t>
                      </a:r>
                      <a:r>
                        <a:rPr lang="en-US" dirty="0"/>
                        <a:t> con un </a:t>
                      </a:r>
                      <a:r>
                        <a:rPr lang="en-US" dirty="0" err="1"/>
                        <a:t>hilo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Cada instancia de la clase es un hilo.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misma clase se puede ejecutar en múltiples hilos.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3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Facilidad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uso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directo para hilos simples.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Mejor para sistemas más complejos o extensibles.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85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420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3C9E4-098F-AED8-42F5-C9D31528B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BFC1-661C-8708-A552-C2FF42AC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Sincronización</a:t>
            </a:r>
            <a:r>
              <a:rPr lang="en-US" dirty="0"/>
              <a:t> de </a:t>
            </a:r>
            <a:r>
              <a:rPr lang="en-US" dirty="0" err="1"/>
              <a:t>Hilos</a:t>
            </a:r>
            <a:endParaRPr lang="es-EC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4003E9-EED2-BBD3-2066-007B7B580A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1412" y="1158448"/>
            <a:ext cx="430058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Problema</a:t>
            </a:r>
            <a:r>
              <a:rPr lang="en-US" altLang="en-US" sz="2400" dirty="0"/>
              <a:t>: Los </a:t>
            </a:r>
            <a:r>
              <a:rPr lang="en-US" altLang="en-US" sz="2400" dirty="0" err="1"/>
              <a:t>hilos</a:t>
            </a:r>
            <a:r>
              <a:rPr lang="en-US" altLang="en-US" sz="2400" dirty="0"/>
              <a:t> que </a:t>
            </a:r>
            <a:r>
              <a:rPr lang="en-US" altLang="en-US" sz="2400" dirty="0" err="1"/>
              <a:t>comparten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recursos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pueden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causar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inconsistencias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acceden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simultáneamente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/>
              <a:t>Solución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Uso</a:t>
            </a:r>
            <a:r>
              <a:rPr lang="en-US" altLang="en-US" sz="2400" dirty="0"/>
              <a:t> de la palabra clave synchronized para </a:t>
            </a:r>
            <a:r>
              <a:rPr lang="en-US" altLang="en-US" sz="2400" dirty="0" err="1"/>
              <a:t>bloquear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recursos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críticos</a:t>
            </a:r>
            <a:r>
              <a:rPr lang="en-US" altLang="en-US" sz="2400" dirty="0"/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7085AF-9A5E-B20F-83F7-704DDD23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69" y="4199184"/>
            <a:ext cx="3939881" cy="2560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665C51-62B9-710E-3C07-B4718C21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664"/>
          <a:stretch/>
        </p:blipFill>
        <p:spPr>
          <a:xfrm>
            <a:off x="6983362" y="1560033"/>
            <a:ext cx="5188974" cy="52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38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31C6-A3AF-7AA3-54A0-F21B6BEE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Hilos</a:t>
            </a:r>
            <a:r>
              <a:rPr lang="en-US" dirty="0"/>
              <a:t> </a:t>
            </a:r>
            <a:r>
              <a:rPr lang="en-US" dirty="0" err="1"/>
              <a:t>Concurrentes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860A-3782-FD72-4041-A26F1B57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825625"/>
            <a:ext cx="3330677" cy="435133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Crear un programa que use hilos para realizar tres tareas en </a:t>
            </a:r>
            <a:r>
              <a:rPr lang="es-ES" dirty="0" err="1"/>
              <a:t>paralelo:Imprimir</a:t>
            </a:r>
            <a:r>
              <a:rPr lang="es-ES" dirty="0"/>
              <a:t> números del 1 al 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Imprimir letras de 'A' a 'E'.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Mostrar un mensaje fijo cinco veces.</a:t>
            </a:r>
          </a:p>
          <a:p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08D0F-78B8-CDD7-F479-081EB650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058" y="1396361"/>
            <a:ext cx="3741744" cy="1508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289B0-EA28-3D64-334D-4DBBBD3B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640" y="1403982"/>
            <a:ext cx="3939881" cy="1501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CC8E6-5D1F-0D62-E859-3BDD8AF9C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852" y="3429000"/>
            <a:ext cx="5578323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7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F045-89DC-5CC2-42FD-C8EBAA9A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Características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FF5618-98DC-075C-A95F-DC983FB74E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3720" y="1800691"/>
            <a:ext cx="609092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Portabilidad</a:t>
            </a:r>
            <a:r>
              <a:rPr lang="en-US" altLang="en-US" dirty="0"/>
              <a:t>: "Write Once, Run Anywhere" (WORA).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Robustez</a:t>
            </a:r>
            <a:r>
              <a:rPr lang="en-US" altLang="en-US" dirty="0"/>
              <a:t>: </a:t>
            </a:r>
            <a:r>
              <a:rPr lang="en-US" altLang="en-US" dirty="0" err="1"/>
              <a:t>Manejo</a:t>
            </a:r>
            <a:r>
              <a:rPr lang="en-US" altLang="en-US" dirty="0"/>
              <a:t> de </a:t>
            </a:r>
            <a:r>
              <a:rPr lang="en-US" altLang="en-US" dirty="0" err="1"/>
              <a:t>memoria</a:t>
            </a:r>
            <a:r>
              <a:rPr lang="en-US" altLang="en-US" dirty="0"/>
              <a:t> </a:t>
            </a:r>
            <a:r>
              <a:rPr lang="en-US" altLang="en-US" dirty="0" err="1"/>
              <a:t>automático</a:t>
            </a:r>
            <a:r>
              <a:rPr lang="en-US" altLang="en-US" dirty="0"/>
              <a:t> y </a:t>
            </a:r>
            <a:r>
              <a:rPr lang="en-US" altLang="en-US" dirty="0" err="1"/>
              <a:t>gestión</a:t>
            </a:r>
            <a:r>
              <a:rPr lang="en-US" altLang="en-US" dirty="0"/>
              <a:t> de </a:t>
            </a:r>
            <a:r>
              <a:rPr lang="en-US" altLang="en-US" dirty="0" err="1"/>
              <a:t>errores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Seguridad</a:t>
            </a:r>
            <a:r>
              <a:rPr lang="en-US" altLang="en-US" dirty="0"/>
              <a:t>: </a:t>
            </a:r>
            <a:r>
              <a:rPr lang="en-US" altLang="en-US" dirty="0" err="1"/>
              <a:t>Entorno</a:t>
            </a:r>
            <a:r>
              <a:rPr lang="en-US" altLang="en-US" dirty="0"/>
              <a:t> </a:t>
            </a:r>
            <a:r>
              <a:rPr lang="en-US" altLang="en-US" dirty="0" err="1"/>
              <a:t>controlado</a:t>
            </a:r>
            <a:r>
              <a:rPr lang="en-US" altLang="en-US" dirty="0"/>
              <a:t> para </a:t>
            </a:r>
            <a:r>
              <a:rPr lang="en-US" altLang="en-US" dirty="0" err="1"/>
              <a:t>ejecutar</a:t>
            </a:r>
            <a:r>
              <a:rPr lang="en-US" altLang="en-US" dirty="0"/>
              <a:t> </a:t>
            </a:r>
            <a:r>
              <a:rPr lang="en-US" altLang="en-US" dirty="0" err="1"/>
              <a:t>aplicaciones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Multithreading</a:t>
            </a:r>
            <a:r>
              <a:rPr lang="en-US" altLang="en-US" dirty="0"/>
              <a:t>: </a:t>
            </a:r>
            <a:r>
              <a:rPr lang="en-US" altLang="en-US" dirty="0" err="1"/>
              <a:t>Capacidad</a:t>
            </a:r>
            <a:r>
              <a:rPr lang="en-US" altLang="en-US" dirty="0"/>
              <a:t> de </a:t>
            </a:r>
            <a:r>
              <a:rPr lang="en-US" altLang="en-US" dirty="0" err="1"/>
              <a:t>ejecutar</a:t>
            </a:r>
            <a:r>
              <a:rPr lang="en-US" altLang="en-US" dirty="0"/>
              <a:t> </a:t>
            </a:r>
            <a:r>
              <a:rPr lang="en-US" altLang="en-US" dirty="0" err="1"/>
              <a:t>múltiples</a:t>
            </a:r>
            <a:r>
              <a:rPr lang="en-US" altLang="en-US" dirty="0"/>
              <a:t> </a:t>
            </a:r>
            <a:r>
              <a:rPr lang="en-US" altLang="en-US" dirty="0" err="1"/>
              <a:t>tareas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paralelo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Ecosistema</a:t>
            </a:r>
            <a:r>
              <a:rPr lang="en-US" altLang="en-US" b="1" dirty="0"/>
              <a:t> Rico</a:t>
            </a:r>
            <a:r>
              <a:rPr lang="en-US" altLang="en-US" dirty="0"/>
              <a:t>: APIs, </a:t>
            </a:r>
            <a:r>
              <a:rPr lang="en-US" altLang="en-US" dirty="0" err="1"/>
              <a:t>bibliotecas</a:t>
            </a:r>
            <a:r>
              <a:rPr lang="en-US" altLang="en-US" dirty="0"/>
              <a:t> y frameworks </a:t>
            </a:r>
            <a:r>
              <a:rPr lang="en-US" altLang="en-US" dirty="0" err="1"/>
              <a:t>versátiles</a:t>
            </a:r>
            <a:r>
              <a:rPr lang="en-US" altLang="en-US" dirty="0"/>
              <a:t>. </a:t>
            </a:r>
          </a:p>
        </p:txBody>
      </p:sp>
      <p:pic>
        <p:nvPicPr>
          <p:cNvPr id="4099" name="Picture 3" descr="7 Razones por las que Java sigue siendo genial">
            <a:extLst>
              <a:ext uri="{FF2B5EF4-FFF2-40B4-BE49-F238E27FC236}">
                <a16:creationId xmlns:a16="http://schemas.microsoft.com/office/drawing/2014/main" id="{2F0CC663-CAAE-590C-8DD5-A57B73100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" r="31075"/>
          <a:stretch/>
        </p:blipFill>
        <p:spPr bwMode="auto">
          <a:xfrm>
            <a:off x="6853084" y="1252363"/>
            <a:ext cx="5152103" cy="462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76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27818-3300-FE96-C80D-7C7C14D79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9A2A-2226-73E3-96D1-46077605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Multithreading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0964EB-C205-BB26-7F56-65BC92791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450" y="1585247"/>
            <a:ext cx="559189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Evitar</a:t>
            </a:r>
            <a:r>
              <a:rPr lang="en-US" altLang="en-US" b="1" dirty="0"/>
              <a:t> </a:t>
            </a:r>
            <a:r>
              <a:rPr lang="en-US" altLang="en-US" b="1" dirty="0" err="1"/>
              <a:t>problemas</a:t>
            </a:r>
            <a:r>
              <a:rPr lang="en-US" altLang="en-US" b="1" dirty="0"/>
              <a:t> de </a:t>
            </a:r>
            <a:r>
              <a:rPr lang="en-US" altLang="en-US" b="1" dirty="0" err="1"/>
              <a:t>sincronización</a:t>
            </a:r>
            <a:r>
              <a:rPr lang="en-US" altLang="en-US" dirty="0"/>
              <a:t>: Usar </a:t>
            </a:r>
            <a:r>
              <a:rPr lang="en-US" altLang="en-US" dirty="0" err="1"/>
              <a:t>bloques</a:t>
            </a:r>
            <a:r>
              <a:rPr lang="en-US" altLang="en-US" dirty="0"/>
              <a:t> </a:t>
            </a:r>
            <a:r>
              <a:rPr lang="en-US" altLang="en-US" i="1" dirty="0"/>
              <a:t>synchronized</a:t>
            </a:r>
            <a:r>
              <a:rPr lang="en-US" altLang="en-US" dirty="0"/>
              <a:t> o </a:t>
            </a:r>
            <a:r>
              <a:rPr lang="en-US" altLang="en-US" dirty="0" err="1"/>
              <a:t>clases</a:t>
            </a:r>
            <a:r>
              <a:rPr lang="en-US" altLang="en-US" dirty="0"/>
              <a:t> de </a:t>
            </a:r>
            <a:r>
              <a:rPr lang="en-US" altLang="en-US" dirty="0" err="1"/>
              <a:t>concurrencia</a:t>
            </a:r>
            <a:r>
              <a:rPr lang="en-US" altLang="en-US" dirty="0"/>
              <a:t>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i="1" dirty="0" err="1"/>
              <a:t>ConcurrentHashMap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Evitar</a:t>
            </a:r>
            <a:r>
              <a:rPr lang="en-US" altLang="en-US" b="1" dirty="0"/>
              <a:t> </a:t>
            </a:r>
            <a:r>
              <a:rPr lang="en-US" altLang="en-US" b="1" dirty="0" err="1"/>
              <a:t>sobrecarga</a:t>
            </a:r>
            <a:r>
              <a:rPr lang="en-US" altLang="en-US" b="1" dirty="0"/>
              <a:t> del </a:t>
            </a:r>
            <a:r>
              <a:rPr lang="en-US" altLang="en-US" b="1" dirty="0" err="1"/>
              <a:t>procesador</a:t>
            </a:r>
            <a:r>
              <a:rPr lang="en-US" altLang="en-US" dirty="0"/>
              <a:t>: No </a:t>
            </a:r>
            <a:r>
              <a:rPr lang="en-US" altLang="en-US" dirty="0" err="1"/>
              <a:t>crear</a:t>
            </a:r>
            <a:r>
              <a:rPr lang="en-US" altLang="en-US" dirty="0"/>
              <a:t> </a:t>
            </a:r>
            <a:r>
              <a:rPr lang="en-US" altLang="en-US" dirty="0" err="1"/>
              <a:t>demasiados</a:t>
            </a:r>
            <a:r>
              <a:rPr lang="en-US" altLang="en-US" dirty="0"/>
              <a:t> </a:t>
            </a:r>
            <a:r>
              <a:rPr lang="en-US" altLang="en-US" dirty="0" err="1"/>
              <a:t>hilos</a:t>
            </a:r>
            <a:r>
              <a:rPr lang="en-US" altLang="en-US" dirty="0"/>
              <a:t>; </a:t>
            </a:r>
            <a:r>
              <a:rPr lang="en-US" altLang="en-US" dirty="0" err="1"/>
              <a:t>considera</a:t>
            </a:r>
            <a:r>
              <a:rPr lang="en-US" altLang="en-US" dirty="0"/>
              <a:t> </a:t>
            </a:r>
            <a:r>
              <a:rPr lang="en-US" altLang="en-US" dirty="0" err="1"/>
              <a:t>el</a:t>
            </a:r>
            <a:r>
              <a:rPr lang="en-US" altLang="en-US" dirty="0"/>
              <a:t> </a:t>
            </a:r>
            <a:r>
              <a:rPr lang="en-US" altLang="en-US" dirty="0" err="1"/>
              <a:t>uso</a:t>
            </a:r>
            <a:r>
              <a:rPr lang="en-US" altLang="en-US" dirty="0"/>
              <a:t> de pools de </a:t>
            </a:r>
            <a:r>
              <a:rPr lang="en-US" altLang="en-US" dirty="0" err="1"/>
              <a:t>hilos</a:t>
            </a:r>
            <a:r>
              <a:rPr lang="en-US" altLang="en-US" dirty="0"/>
              <a:t> (</a:t>
            </a:r>
            <a:r>
              <a:rPr lang="en-US" altLang="en-US" i="1" dirty="0" err="1"/>
              <a:t>ExecutorService</a:t>
            </a:r>
            <a:r>
              <a:rPr lang="en-US" altLang="en-US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Usar </a:t>
            </a:r>
            <a:r>
              <a:rPr lang="en-US" altLang="en-US" dirty="0" err="1"/>
              <a:t>métodos</a:t>
            </a:r>
            <a:r>
              <a:rPr lang="en-US" altLang="en-US" dirty="0"/>
              <a:t>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i="1" dirty="0"/>
              <a:t>join() </a:t>
            </a:r>
            <a:r>
              <a:rPr lang="en-US" altLang="en-US" dirty="0"/>
              <a:t>y </a:t>
            </a:r>
            <a:r>
              <a:rPr lang="en-US" altLang="en-US" i="1" dirty="0"/>
              <a:t>wait()</a:t>
            </a:r>
            <a:r>
              <a:rPr lang="en-US" altLang="en-US" dirty="0"/>
              <a:t> para </a:t>
            </a:r>
            <a:r>
              <a:rPr lang="en-US" altLang="en-US" b="1" dirty="0" err="1"/>
              <a:t>coordinar</a:t>
            </a:r>
            <a:r>
              <a:rPr lang="en-US" altLang="en-US" b="1" dirty="0"/>
              <a:t> </a:t>
            </a:r>
            <a:r>
              <a:rPr lang="en-US" altLang="en-US" b="1" dirty="0" err="1"/>
              <a:t>hilos</a:t>
            </a:r>
            <a:r>
              <a:rPr lang="en-US" altLang="en-US" dirty="0"/>
              <a:t>. </a:t>
            </a:r>
          </a:p>
        </p:txBody>
      </p:sp>
      <p:pic>
        <p:nvPicPr>
          <p:cNvPr id="34821" name="Picture 5" descr="Javarevisited: 4 Reasons and Benefits of Using Multithreading in Java? Why  Threads?">
            <a:extLst>
              <a:ext uri="{FF2B5EF4-FFF2-40B4-BE49-F238E27FC236}">
                <a16:creationId xmlns:a16="http://schemas.microsoft.com/office/drawing/2014/main" id="{8525196E-D035-0340-F90F-9C4DBF89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972" y="2271250"/>
            <a:ext cx="6122337" cy="321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799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A9C3C-2D1D-F068-5247-1AC00CC70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55FA-3521-DC7C-ADEE-4A1B3073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F50C4E-E857-875E-203B-94D95BD94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4691" y="1667241"/>
            <a:ext cx="6708057" cy="494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Es la forma en que organizamos los componentes de un proyecto para hacerlo más legible, escalable y mantenible</a:t>
            </a:r>
            <a:r>
              <a:rPr lang="es-ES" dirty="0"/>
              <a:t>.</a:t>
            </a:r>
          </a:p>
          <a:p>
            <a:r>
              <a:rPr lang="es-ES" b="1" dirty="0"/>
              <a:t>Ejemplo de niveles comunes:</a:t>
            </a:r>
            <a:endParaRPr lang="es-ES" dirty="0"/>
          </a:p>
          <a:p>
            <a:pPr lvl="1">
              <a:buFont typeface="+mj-lt"/>
              <a:buAutoNum type="arabicPeriod"/>
            </a:pPr>
            <a:r>
              <a:rPr lang="es-ES" b="1" dirty="0"/>
              <a:t>Capa de Presentación:</a:t>
            </a:r>
            <a:r>
              <a:rPr lang="es-ES" dirty="0"/>
              <a:t> Interactúa con el usuario (por ejemplo, interfaces gráficas o </a:t>
            </a:r>
            <a:r>
              <a:rPr lang="es-ES" dirty="0" err="1"/>
              <a:t>APIs</a:t>
            </a:r>
            <a:r>
              <a:rPr lang="es-ES" dirty="0"/>
              <a:t> REST).</a:t>
            </a:r>
          </a:p>
          <a:p>
            <a:pPr lvl="1">
              <a:buFont typeface="+mj-lt"/>
              <a:buAutoNum type="arabicPeriod"/>
            </a:pPr>
            <a:r>
              <a:rPr lang="es-ES" b="1" dirty="0"/>
              <a:t>Capa de Negocio:</a:t>
            </a:r>
            <a:r>
              <a:rPr lang="es-ES" dirty="0"/>
              <a:t> Contiene la lógica de la aplicación.</a:t>
            </a:r>
          </a:p>
          <a:p>
            <a:pPr lvl="1">
              <a:buFont typeface="+mj-lt"/>
              <a:buAutoNum type="arabicPeriod"/>
            </a:pPr>
            <a:r>
              <a:rPr lang="es-ES" b="1" dirty="0"/>
              <a:t>Capa de Datos:</a:t>
            </a:r>
            <a:r>
              <a:rPr lang="es-ES" dirty="0"/>
              <a:t> Gestiona el acceso a la base de datos u otros sistemas de almacenamiento.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FB308-A306-F327-5D06-6AE980B9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96" y="1760315"/>
            <a:ext cx="3628103" cy="366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25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1400-8B5E-5FA4-9638-840726C5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Patrón</a:t>
            </a:r>
            <a:r>
              <a:rPr lang="en-US" dirty="0"/>
              <a:t> MVC (Model-View-Controller)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0665-DE2E-ABF0-A48C-5E5BCDB75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59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Definición:</a:t>
            </a:r>
            <a:br>
              <a:rPr lang="es-ES" sz="2400" dirty="0"/>
            </a:br>
            <a:r>
              <a:rPr lang="es-ES" sz="2400" dirty="0"/>
              <a:t>Un patrón de diseño que separa la lógica de la aplicación en tres componentes principales:</a:t>
            </a:r>
          </a:p>
          <a:p>
            <a:pPr>
              <a:buFont typeface="+mj-lt"/>
              <a:buAutoNum type="arabicPeriod"/>
            </a:pPr>
            <a:r>
              <a:rPr lang="es-ES" sz="2400" b="1" dirty="0"/>
              <a:t>Modelo (</a:t>
            </a:r>
            <a:r>
              <a:rPr lang="es-ES" sz="2400" b="1" dirty="0" err="1"/>
              <a:t>Model</a:t>
            </a:r>
            <a:r>
              <a:rPr lang="es-ES" sz="2400" b="1" dirty="0"/>
              <a:t>):</a:t>
            </a:r>
            <a:r>
              <a:rPr lang="es-ES" sz="2400" dirty="0"/>
              <a:t> Maneja los datos y la lógica de negocio.</a:t>
            </a:r>
          </a:p>
          <a:p>
            <a:pPr>
              <a:buFont typeface="+mj-lt"/>
              <a:buAutoNum type="arabicPeriod"/>
            </a:pPr>
            <a:r>
              <a:rPr lang="es-ES" sz="2400" b="1" dirty="0"/>
              <a:t>Vista (View):</a:t>
            </a:r>
            <a:r>
              <a:rPr lang="es-ES" sz="2400" dirty="0"/>
              <a:t> Responsable de la interfaz de usuario.</a:t>
            </a:r>
          </a:p>
          <a:p>
            <a:pPr>
              <a:buFont typeface="+mj-lt"/>
              <a:buAutoNum type="arabicPeriod"/>
            </a:pPr>
            <a:r>
              <a:rPr lang="es-ES" sz="2400" b="1" dirty="0"/>
              <a:t>Controlador (</a:t>
            </a:r>
            <a:r>
              <a:rPr lang="es-ES" sz="2400" b="1" dirty="0" err="1"/>
              <a:t>Controller</a:t>
            </a:r>
            <a:r>
              <a:rPr lang="es-ES" sz="2400" b="1" dirty="0"/>
              <a:t>):</a:t>
            </a:r>
            <a:r>
              <a:rPr lang="es-ES" sz="2400" dirty="0"/>
              <a:t> Actúa como un intermediario entre el modelo y la vista.</a:t>
            </a:r>
          </a:p>
          <a:p>
            <a:endParaRPr lang="es-EC" dirty="0"/>
          </a:p>
        </p:txBody>
      </p:sp>
      <p:pic>
        <p:nvPicPr>
          <p:cNvPr id="36868" name="Picture 4" descr="Qué es el Marco MVC? - Cibermedio">
            <a:extLst>
              <a:ext uri="{FF2B5EF4-FFF2-40B4-BE49-F238E27FC236}">
                <a16:creationId xmlns:a16="http://schemas.microsoft.com/office/drawing/2014/main" id="{819CE39E-EE51-ED65-DCC4-0DE9D7AE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55" y="2054942"/>
            <a:ext cx="5692508" cy="326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478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BE187-47DA-DB5B-74BA-64790F1C8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8F07-8F8A-73D6-6C0A-606C585A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de Java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CFC9-4CA8-4501-3A04-AD60008C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864954"/>
            <a:ext cx="5365955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Los </a:t>
            </a:r>
            <a:r>
              <a:rPr lang="es-ES" sz="2400" dirty="0" err="1"/>
              <a:t>frameworks</a:t>
            </a:r>
            <a:r>
              <a:rPr lang="es-ES" sz="2400" dirty="0"/>
              <a:t> Java facilitan el manejo de arquitectura, integración y funcionalidad estándar.</a:t>
            </a:r>
          </a:p>
          <a:p>
            <a:r>
              <a:rPr lang="es-ES" sz="2400" b="1" dirty="0"/>
              <a:t>Ejemplo de tipos de </a:t>
            </a:r>
            <a:r>
              <a:rPr lang="es-ES" sz="2400" b="1" dirty="0" err="1"/>
              <a:t>frameworks</a:t>
            </a:r>
            <a:r>
              <a:rPr lang="es-ES" sz="2400" b="1" dirty="0"/>
              <a:t>:</a:t>
            </a:r>
            <a:endParaRPr lang="es-ES" sz="2400" dirty="0"/>
          </a:p>
          <a:p>
            <a:pPr lvl="1"/>
            <a:r>
              <a:rPr lang="es-ES" sz="2000" b="1" dirty="0"/>
              <a:t>Desarrollo Web:</a:t>
            </a:r>
            <a:r>
              <a:rPr lang="es-ES" sz="2000" dirty="0"/>
              <a:t> Spring </a:t>
            </a:r>
            <a:r>
              <a:rPr lang="es-ES" sz="2000" dirty="0" err="1"/>
              <a:t>Boot</a:t>
            </a:r>
            <a:r>
              <a:rPr lang="es-ES" sz="2000" dirty="0"/>
              <a:t>, </a:t>
            </a:r>
            <a:r>
              <a:rPr lang="es-ES" sz="2000" dirty="0" err="1"/>
              <a:t>Spark</a:t>
            </a:r>
            <a:r>
              <a:rPr lang="es-ES" sz="2000" dirty="0"/>
              <a:t>.</a:t>
            </a:r>
          </a:p>
          <a:p>
            <a:pPr lvl="1"/>
            <a:r>
              <a:rPr lang="es-ES" sz="2000" b="1" dirty="0"/>
              <a:t>Persistencia de Datos:</a:t>
            </a:r>
            <a:r>
              <a:rPr lang="es-ES" sz="2000" dirty="0"/>
              <a:t> </a:t>
            </a:r>
            <a:r>
              <a:rPr lang="es-ES" sz="2000" dirty="0" err="1"/>
              <a:t>Hibernate</a:t>
            </a:r>
            <a:r>
              <a:rPr lang="es-ES" sz="2000" dirty="0"/>
              <a:t>.</a:t>
            </a:r>
          </a:p>
          <a:p>
            <a:pPr lvl="1"/>
            <a:r>
              <a:rPr lang="es-ES" sz="2000" b="1" dirty="0" err="1"/>
              <a:t>Testing</a:t>
            </a:r>
            <a:r>
              <a:rPr lang="es-ES" sz="2000" b="1" dirty="0"/>
              <a:t>:</a:t>
            </a:r>
            <a:r>
              <a:rPr lang="es-ES" sz="2000" dirty="0"/>
              <a:t> </a:t>
            </a:r>
            <a:r>
              <a:rPr lang="es-ES" sz="2000" dirty="0" err="1"/>
              <a:t>JUnit</a:t>
            </a:r>
            <a:r>
              <a:rPr lang="es-ES" sz="2000" dirty="0"/>
              <a:t>, </a:t>
            </a:r>
            <a:r>
              <a:rPr lang="es-ES" sz="2000" dirty="0" err="1"/>
              <a:t>TestNG</a:t>
            </a:r>
            <a:r>
              <a:rPr lang="es-ES" sz="2000" dirty="0"/>
              <a:t>.</a:t>
            </a:r>
          </a:p>
          <a:p>
            <a:endParaRPr lang="es-EC" dirty="0"/>
          </a:p>
        </p:txBody>
      </p:sp>
      <p:pic>
        <p:nvPicPr>
          <p:cNvPr id="38914" name="Picture 2" descr="Apache Spark - Wikipedia, la enciclopedia libre">
            <a:extLst>
              <a:ext uri="{FF2B5EF4-FFF2-40B4-BE49-F238E27FC236}">
                <a16:creationId xmlns:a16="http://schemas.microsoft.com/office/drawing/2014/main" id="{B310E00B-145D-5720-F19A-C3BD7246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435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Qué es Spring Boot - Qindel: Consultoría IT">
            <a:extLst>
              <a:ext uri="{FF2B5EF4-FFF2-40B4-BE49-F238E27FC236}">
                <a16:creationId xmlns:a16="http://schemas.microsoft.com/office/drawing/2014/main" id="{56259773-8184-862D-6532-E611864E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086" y="2305485"/>
            <a:ext cx="3297649" cy="18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 descr="El lado oscuro de java: Hibernate - ¿Que es HIBERNATE? - Arquitectura de  Hibernate - Objeto de Configuración Hibernate">
            <a:extLst>
              <a:ext uri="{FF2B5EF4-FFF2-40B4-BE49-F238E27FC236}">
                <a16:creationId xmlns:a16="http://schemas.microsoft.com/office/drawing/2014/main" id="{C60738EE-D0D5-4D35-599E-459D31EAE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32" y="4707435"/>
            <a:ext cx="3942736" cy="10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0" name="Picture 8" descr="Qué son y cómo utilizar pruebas unitarias en Java con JUnit? - Testealo">
            <a:extLst>
              <a:ext uri="{FF2B5EF4-FFF2-40B4-BE49-F238E27FC236}">
                <a16:creationId xmlns:a16="http://schemas.microsoft.com/office/drawing/2014/main" id="{0BCF005E-1AB4-96D1-C9A5-AA567C44F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597" y="4552516"/>
            <a:ext cx="2709863" cy="157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29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2449-E423-08EE-2577-B5FD36A9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Codigo</a:t>
            </a:r>
            <a:r>
              <a:rPr lang="es-EC" dirty="0"/>
              <a:t> Fuente, Presentación y Desafío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9BF3-A6B2-9FD1-F2EF-61560FEA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https://github.com/PelaezFrancisco/Presentacion_Java.git</a:t>
            </a:r>
          </a:p>
        </p:txBody>
      </p: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9A1A256C-FE89-19C6-2152-8B3567A4C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66" y="2601757"/>
            <a:ext cx="3370007" cy="3370007"/>
          </a:xfrm>
          <a:prstGeom prst="rect">
            <a:avLst/>
          </a:prstGeom>
        </p:spPr>
      </p:pic>
      <p:pic>
        <p:nvPicPr>
          <p:cNvPr id="40962" name="Picture 2" descr="GitHub Logos and Usage · GitHub">
            <a:extLst>
              <a:ext uri="{FF2B5EF4-FFF2-40B4-BE49-F238E27FC236}">
                <a16:creationId xmlns:a16="http://schemas.microsoft.com/office/drawing/2014/main" id="{EC816406-9C57-3DAF-8615-F2A3D121C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227" y="3271684"/>
            <a:ext cx="2440858" cy="24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18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F8EF-4361-1414-BEB8-24D138B6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3260-B2AC-0649-0E9E-4FB7AE82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22837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4A9F8-4402-3189-9338-5295DF660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BAD7-CEED-3D85-68FA-0AEC8E86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Configuración de Entorno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81F689-9427-D8B2-17D3-689247E5FB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039" y="1969969"/>
            <a:ext cx="554196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Instalar</a:t>
            </a:r>
            <a:r>
              <a:rPr lang="en-US" altLang="en-US" b="1" dirty="0"/>
              <a:t> JDK </a:t>
            </a:r>
            <a:r>
              <a:rPr lang="en-US" altLang="en-US" dirty="0"/>
              <a:t>(Java Development Kit): </a:t>
            </a:r>
            <a:r>
              <a:rPr lang="en-US" altLang="en-US" dirty="0" err="1"/>
              <a:t>Herramientas</a:t>
            </a:r>
            <a:r>
              <a:rPr lang="en-US" altLang="en-US" dirty="0"/>
              <a:t> </a:t>
            </a:r>
            <a:r>
              <a:rPr lang="en-US" altLang="en-US" dirty="0" err="1"/>
              <a:t>esenciales</a:t>
            </a:r>
            <a:r>
              <a:rPr lang="en-US" altLang="en-US" dirty="0"/>
              <a:t> para </a:t>
            </a:r>
            <a:r>
              <a:rPr lang="en-US" altLang="en-US" dirty="0" err="1"/>
              <a:t>compilar</a:t>
            </a:r>
            <a:r>
              <a:rPr lang="en-US" altLang="en-US" dirty="0"/>
              <a:t> y </a:t>
            </a:r>
            <a:r>
              <a:rPr lang="en-US" altLang="en-US" dirty="0" err="1"/>
              <a:t>ejecutar</a:t>
            </a:r>
            <a:r>
              <a:rPr lang="en-US" altLang="en-US" dirty="0"/>
              <a:t>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IDE </a:t>
            </a:r>
            <a:r>
              <a:rPr lang="en-US" altLang="en-US" b="1" dirty="0" err="1"/>
              <a:t>Sugeridas</a:t>
            </a:r>
            <a:r>
              <a:rPr lang="en-US" altLang="en-US" b="1" dirty="0"/>
              <a:t>: </a:t>
            </a:r>
            <a:r>
              <a:rPr lang="en-US" altLang="en-US" dirty="0"/>
              <a:t>IntelliJ IDEA, Eclipse, VS Code, </a:t>
            </a:r>
            <a:r>
              <a:rPr lang="en-US" altLang="en-US" dirty="0" err="1"/>
              <a:t>Netbeans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Verificar</a:t>
            </a:r>
            <a:r>
              <a:rPr lang="en-US" altLang="en-US" dirty="0"/>
              <a:t> </a:t>
            </a:r>
            <a:r>
              <a:rPr lang="en-US" altLang="en-US" dirty="0" err="1"/>
              <a:t>instalación</a:t>
            </a:r>
            <a:r>
              <a:rPr lang="en-US" altLang="en-US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/>
              <a:t>Ejecutar</a:t>
            </a:r>
            <a:r>
              <a:rPr lang="en-US" altLang="en-US" dirty="0"/>
              <a:t> java --version </a:t>
            </a:r>
            <a:r>
              <a:rPr lang="en-US" altLang="en-US" dirty="0" err="1"/>
              <a:t>en</a:t>
            </a:r>
            <a:r>
              <a:rPr lang="en-US" altLang="en-US" dirty="0"/>
              <a:t> la terminal.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Crear un </a:t>
            </a:r>
            <a:r>
              <a:rPr lang="en-US" altLang="en-US" dirty="0" err="1"/>
              <a:t>programa</a:t>
            </a:r>
            <a:r>
              <a:rPr lang="en-US" altLang="en-US" dirty="0"/>
              <a:t> "Hello, World".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D8604-41A2-0D96-D9EF-E4A939EF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72458"/>
            <a:ext cx="5997677" cy="1044030"/>
          </a:xfrm>
          <a:prstGeom prst="rect">
            <a:avLst/>
          </a:prstGeom>
        </p:spPr>
      </p:pic>
      <p:pic>
        <p:nvPicPr>
          <p:cNvPr id="5123" name="Picture 3" descr="Visual Studio Code - YouTube">
            <a:extLst>
              <a:ext uri="{FF2B5EF4-FFF2-40B4-BE49-F238E27FC236}">
                <a16:creationId xmlns:a16="http://schemas.microsoft.com/office/drawing/2014/main" id="{F0811CC9-78AA-22FD-939C-D79EEDD82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444" y="1437242"/>
            <a:ext cx="1944329" cy="194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Eclipse Logo PNG Vector (SVG) Free Download">
            <a:extLst>
              <a:ext uri="{FF2B5EF4-FFF2-40B4-BE49-F238E27FC236}">
                <a16:creationId xmlns:a16="http://schemas.microsoft.com/office/drawing/2014/main" id="{B2C7F055-C4F7-6FDE-6ECE-FCE3F4090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505" y="1670023"/>
            <a:ext cx="1578756" cy="147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IntelliJ IDEA - Wikipedia, la enciclopedia libre">
            <a:extLst>
              <a:ext uri="{FF2B5EF4-FFF2-40B4-BE49-F238E27FC236}">
                <a16:creationId xmlns:a16="http://schemas.microsoft.com/office/drawing/2014/main" id="{5E1FACE4-AABB-880B-C9DD-23F51AB63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27" y="3381571"/>
            <a:ext cx="1552762" cy="155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Download NetBeans Logo in SVG Vector or PNG File Format - Logo.wine">
            <a:extLst>
              <a:ext uri="{FF2B5EF4-FFF2-40B4-BE49-F238E27FC236}">
                <a16:creationId xmlns:a16="http://schemas.microsoft.com/office/drawing/2014/main" id="{726A4E8B-3754-6726-49F9-F1FA5C01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989" y="2922816"/>
            <a:ext cx="3678494" cy="24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14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51ED-E681-BE71-31FE-A4777BF0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Programación Orientada a Objetos (OOP)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C6A2D2-4F05-4113-6F16-61AB2FF2C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2561" y="1866523"/>
            <a:ext cx="6221361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Definición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Paradigma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organiza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torno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Beneficios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clave: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Reutilización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clases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herencia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reducir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duplicación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Separación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manejables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Escalabilidad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Facilita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mantenimiento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extensión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7" name="Picture 3" descr="Object-Oriented Programming (OOP): Understand the 4 Pillars with Clear  Examples - DEV Community">
            <a:extLst>
              <a:ext uri="{FF2B5EF4-FFF2-40B4-BE49-F238E27FC236}">
                <a16:creationId xmlns:a16="http://schemas.microsoft.com/office/drawing/2014/main" id="{B27F17B3-9F7B-B367-48ED-2F88B07E2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003" y="2113935"/>
            <a:ext cx="5340009" cy="30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A86FF-7383-A03E-EE7D-BE7EF16CC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E4FE-ECEB-C161-F6C1-B38BC4EA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Abstracción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7BF305-DE87-3501-E456-EA379C4B6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293134"/>
            <a:ext cx="512998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abstracción es el principio de OOP que se centra en mostrar solo los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detalles esenciales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 un objeto, ocultando su implementación interna. Este enfoque ayuda 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simplificar el diseño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funcionalidad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 un sistema al reducir la complejidad innecesaria.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A51EF-5E44-AF4B-32D3-E9234B0F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047" y="3033594"/>
            <a:ext cx="4020885" cy="3666101"/>
          </a:xfrm>
          <a:prstGeom prst="rect">
            <a:avLst/>
          </a:prstGeom>
        </p:spPr>
      </p:pic>
      <p:pic>
        <p:nvPicPr>
          <p:cNvPr id="11266" name="Picture 2" descr="Abstraction in OOPs By Logicmojo">
            <a:extLst>
              <a:ext uri="{FF2B5EF4-FFF2-40B4-BE49-F238E27FC236}">
                <a16:creationId xmlns:a16="http://schemas.microsoft.com/office/drawing/2014/main" id="{9FABC28B-73D6-6D11-7327-32EECE6E6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587" y="158305"/>
            <a:ext cx="4817806" cy="27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0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097D-99DC-AEBC-77C5-E68BBF3D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Encapsulación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6B9F2-5A68-2A9D-F5A9-063C8FC798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08304"/>
            <a:ext cx="5129981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Declarar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privados 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evita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sean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accesibles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directamente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desde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fuera de la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Proveer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públicos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para acceder y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modificar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valor de un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setters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actualizar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valor de un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68774-F951-B58F-BFE6-C013549C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294" y="1401904"/>
            <a:ext cx="4382653" cy="45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3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3E613-D7D5-D067-0687-AF8C47196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2B23-F8B3-2B83-D3C2-BADE740C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Herencia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026F-B7F1-8000-65BE-AD4EE0CB4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3439" cy="4351338"/>
          </a:xfrm>
        </p:spPr>
        <p:txBody>
          <a:bodyPr/>
          <a:lstStyle/>
          <a:p>
            <a:r>
              <a:rPr lang="es-ES" dirty="0"/>
              <a:t>La herencia es un principio de OOP que permite que una clase (</a:t>
            </a:r>
            <a:r>
              <a:rPr lang="es-ES" i="1" dirty="0"/>
              <a:t>subclase</a:t>
            </a:r>
            <a:r>
              <a:rPr lang="es-ES" dirty="0"/>
              <a:t>) adquiera las propiedades y métodos de otra clase (superclase). Esto fomenta la </a:t>
            </a:r>
            <a:r>
              <a:rPr lang="es-ES" b="1" dirty="0"/>
              <a:t>reutilización</a:t>
            </a:r>
            <a:r>
              <a:rPr lang="es-ES" dirty="0"/>
              <a:t> de código y la creación de </a:t>
            </a:r>
            <a:r>
              <a:rPr lang="es-ES" b="1" dirty="0"/>
              <a:t>jerarquías</a:t>
            </a:r>
            <a:r>
              <a:rPr lang="es-ES" dirty="0"/>
              <a:t> de clases.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CA21F-47C2-7EA8-688F-6B6EE3FB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68" y="3095625"/>
            <a:ext cx="4541914" cy="3566469"/>
          </a:xfrm>
          <a:prstGeom prst="rect">
            <a:avLst/>
          </a:prstGeom>
        </p:spPr>
      </p:pic>
      <p:pic>
        <p:nvPicPr>
          <p:cNvPr id="7" name="Picture 3" descr="What is Object Oriented Programming? — DANA MUISE - Technical Artist">
            <a:extLst>
              <a:ext uri="{FF2B5EF4-FFF2-40B4-BE49-F238E27FC236}">
                <a16:creationId xmlns:a16="http://schemas.microsoft.com/office/drawing/2014/main" id="{A2F37972-2F78-9C26-003E-E95B48375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r="5865"/>
          <a:stretch/>
        </p:blipFill>
        <p:spPr bwMode="auto">
          <a:xfrm>
            <a:off x="6519081" y="285750"/>
            <a:ext cx="5299587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3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5812-D9B5-D862-15AE-546B5EE4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9DAA-B614-5E11-6695-13B853DC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3439" cy="4351338"/>
          </a:xfrm>
        </p:spPr>
        <p:txBody>
          <a:bodyPr/>
          <a:lstStyle/>
          <a:p>
            <a:r>
              <a:rPr lang="es-ES" dirty="0"/>
              <a:t>El polimorfismo se refiere a la capacidad de un </a:t>
            </a:r>
            <a:r>
              <a:rPr lang="es-ES" b="1" dirty="0"/>
              <a:t>objeto</a:t>
            </a:r>
            <a:r>
              <a:rPr lang="es-ES" dirty="0"/>
              <a:t> de </a:t>
            </a:r>
            <a:r>
              <a:rPr lang="es-ES" b="1" dirty="0"/>
              <a:t>comportarse de diferentes formas</a:t>
            </a:r>
            <a:r>
              <a:rPr lang="es-ES" dirty="0"/>
              <a:t>, según el contexto en el que se utilice. Este concepto permite que el mismo </a:t>
            </a:r>
            <a:r>
              <a:rPr lang="es-ES" b="1" dirty="0"/>
              <a:t>método</a:t>
            </a:r>
            <a:r>
              <a:rPr lang="es-ES" dirty="0"/>
              <a:t> o comportamiento pueda </a:t>
            </a:r>
            <a:r>
              <a:rPr lang="es-ES" b="1" dirty="0"/>
              <a:t>ejecutarse de distintas maneras</a:t>
            </a:r>
            <a:r>
              <a:rPr lang="es-ES" dirty="0"/>
              <a:t> dependiendo del objeto que lo invoque.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4948C-4E74-9F85-5C2E-CC240A14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772" y="2784891"/>
            <a:ext cx="4599841" cy="3993602"/>
          </a:xfrm>
          <a:prstGeom prst="rect">
            <a:avLst/>
          </a:prstGeom>
        </p:spPr>
      </p:pic>
      <p:pic>
        <p:nvPicPr>
          <p:cNvPr id="12290" name="Picture 2" descr="Principles of Object-Oriented Programming in Java">
            <a:extLst>
              <a:ext uri="{FF2B5EF4-FFF2-40B4-BE49-F238E27FC236}">
                <a16:creationId xmlns:a16="http://schemas.microsoft.com/office/drawing/2014/main" id="{68CF0025-90DF-E6BE-1FAB-9F2ADC39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36" y="608057"/>
            <a:ext cx="3333545" cy="28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2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1684</Words>
  <Application>Microsoft Office PowerPoint</Application>
  <PresentationFormat>Widescreen</PresentationFormat>
  <Paragraphs>214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Aptos</vt:lpstr>
      <vt:lpstr>Aptos Display</vt:lpstr>
      <vt:lpstr>Arial</vt:lpstr>
      <vt:lpstr>Office Theme</vt:lpstr>
      <vt:lpstr>Digital Essentials Java</vt:lpstr>
      <vt:lpstr>Introducción – Breve Historia</vt:lpstr>
      <vt:lpstr>Características</vt:lpstr>
      <vt:lpstr>Configuración de Entorno</vt:lpstr>
      <vt:lpstr>Programación Orientada a Objetos (OOP)</vt:lpstr>
      <vt:lpstr>Abstracción</vt:lpstr>
      <vt:lpstr>Encapsulación</vt:lpstr>
      <vt:lpstr>Herencia</vt:lpstr>
      <vt:lpstr>Polimorfismo</vt:lpstr>
      <vt:lpstr>¿Qué son los Paquetes en Java?</vt:lpstr>
      <vt:lpstr>Beneficios</vt:lpstr>
      <vt:lpstr>Crear y usar paquetes</vt:lpstr>
      <vt:lpstr>Manejo de Excepciones</vt:lpstr>
      <vt:lpstr>Jerarquia de Excepciones</vt:lpstr>
      <vt:lpstr>Estructura de Manejo de Excepciones</vt:lpstr>
      <vt:lpstr>Excepciones Personalizadas</vt:lpstr>
      <vt:lpstr>Colecciones</vt:lpstr>
      <vt:lpstr>Colecciones</vt:lpstr>
      <vt:lpstr>Clases mas usadas en Collections</vt:lpstr>
      <vt:lpstr>ArrayList</vt:lpstr>
      <vt:lpstr>Queues</vt:lpstr>
      <vt:lpstr>HashMap</vt:lpstr>
      <vt:lpstr>Buenas Practicas</vt:lpstr>
      <vt:lpstr>Java Multithreading</vt:lpstr>
      <vt:lpstr>Conceptos Clave de Multithreading</vt:lpstr>
      <vt:lpstr>Crear y Ejecutar Hilos en Java</vt:lpstr>
      <vt:lpstr>Extends Threads vs Implements Runable</vt:lpstr>
      <vt:lpstr>Sincronización de Hilos</vt:lpstr>
      <vt:lpstr>Hilos Concurrentes</vt:lpstr>
      <vt:lpstr>Buenas Prácticas en Multithreading</vt:lpstr>
      <vt:lpstr>Arquitectura de Proyectos</vt:lpstr>
      <vt:lpstr>Patrón MVC (Model-View-Controller)</vt:lpstr>
      <vt:lpstr>Frameworks de Java</vt:lpstr>
      <vt:lpstr>Codigo Fuente, Presentación y Desafío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Est. Juan Francisco Pelaez Becerra</dc:creator>
  <cp:lastModifiedBy>Est. Juan Francisco Pelaez Becerra</cp:lastModifiedBy>
  <cp:revision>9</cp:revision>
  <dcterms:created xsi:type="dcterms:W3CDTF">2024-11-23T17:37:03Z</dcterms:created>
  <dcterms:modified xsi:type="dcterms:W3CDTF">2024-11-25T03:49:48Z</dcterms:modified>
</cp:coreProperties>
</file>