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9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72" r:id="rId35"/>
    <p:sldId id="273" r:id="rId36"/>
    <p:sldId id="277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473B-6559-8896-69FB-630FE8363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361B9-640D-5E03-85B0-E5FE19ECC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FD946-93E2-3C5E-AF4B-AF0190A8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6C17-012B-4A87-B156-13117DD70F77}" type="datetimeFigureOut">
              <a:rPr lang="es-EC" smtClean="0"/>
              <a:t>25/11/2024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3130B-CF99-9EE1-0AA1-1CDFEF4F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30090-3759-64F6-2854-D040D2B19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0ABB-87BD-4711-B7FC-DC584FCE2B8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13748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5323-170D-8D68-D2D6-B3E5B07EF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D2CE2-6A52-34A0-75D8-C01042F1C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96E3F-A263-FD14-2DB8-EF06E9F5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6C17-012B-4A87-B156-13117DD70F77}" type="datetimeFigureOut">
              <a:rPr lang="es-EC" smtClean="0"/>
              <a:t>25/11/2024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E6F49-FD66-6F89-DDF5-AC3AD3CE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BCC13-52A8-C698-CB1D-63C86130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0ABB-87BD-4711-B7FC-DC584FCE2B8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3132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B715B-98FB-CF65-6637-401F46614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1DB5D-21BB-474C-C262-BC17B2EBB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466C9-D483-2592-2075-BF87BB6F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6C17-012B-4A87-B156-13117DD70F77}" type="datetimeFigureOut">
              <a:rPr lang="es-EC" smtClean="0"/>
              <a:t>25/11/2024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91C9A-3F4A-FD38-53CC-89833510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FF2E-2157-C9B3-6236-9BDBDFF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0ABB-87BD-4711-B7FC-DC584FCE2B8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1522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87F0-1968-B685-80D2-AE7956FF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F212-52AE-A3D9-04C7-3630E0101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F2A5-3702-8101-2B2F-6FFA0CF0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6C17-012B-4A87-B156-13117DD70F77}" type="datetimeFigureOut">
              <a:rPr lang="es-EC" smtClean="0"/>
              <a:t>25/11/2024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FEFD-3EE4-FD8B-B570-2D049CF9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3E26E-E984-7819-7C17-B239E97F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0ABB-87BD-4711-B7FC-DC584FCE2B8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2424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2D31-92F7-7414-4CCC-4B965B89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3813D-4B9E-BE30-D82E-19D9F468F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27494-5173-D0CD-772D-089EC725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6C17-012B-4A87-B156-13117DD70F77}" type="datetimeFigureOut">
              <a:rPr lang="es-EC" smtClean="0"/>
              <a:t>25/11/2024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5CA7E-212E-2E57-B4CA-B577425F8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58613-0139-BEF5-CCE8-97834E9C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0ABB-87BD-4711-B7FC-DC584FCE2B8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64543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1797-720E-16BB-8E2E-A76B26D9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9947-587D-F8E2-7F85-E077D0410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6BA0C-F5B5-1B1E-CF47-9C7CCA214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192AB-DE21-9BBF-D5B3-9CC55A11D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6C17-012B-4A87-B156-13117DD70F77}" type="datetimeFigureOut">
              <a:rPr lang="es-EC" smtClean="0"/>
              <a:t>25/11/2024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3A1D3-EBB4-7999-A5BD-62088363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284A0-FD0E-0795-4B8F-CB94B7B6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0ABB-87BD-4711-B7FC-DC584FCE2B8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78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0AF6-9A07-33A2-5B04-FFB02242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66CFE-82A6-9DF2-B6F0-24A14A800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BC340-0538-EB0D-8BCC-EAD1AEA57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A5315-16E2-E93F-A0E5-D723D1CF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169EA9-6B8C-5402-6F26-BA885F218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0A25C-9571-AFD6-F3C3-D4BC48CF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6C17-012B-4A87-B156-13117DD70F77}" type="datetimeFigureOut">
              <a:rPr lang="es-EC" smtClean="0"/>
              <a:t>25/11/2024</a:t>
            </a:fld>
            <a:endParaRPr lang="es-EC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67081-A577-5C75-7A01-8943DE63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E7656-DC72-6A53-3B4F-CB3523A9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0ABB-87BD-4711-B7FC-DC584FCE2B8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095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A67A-C80C-47C9-DAD9-DC18F011D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8F512-859D-6F39-8E52-E586637F7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6C17-012B-4A87-B156-13117DD70F77}" type="datetimeFigureOut">
              <a:rPr lang="es-EC" smtClean="0"/>
              <a:t>25/11/2024</a:t>
            </a:fld>
            <a:endParaRPr lang="es-EC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56174-A4AB-DC13-8EF7-BA467126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2FADD-2B43-FFD3-1B7A-AD6160BC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0ABB-87BD-4711-B7FC-DC584FCE2B8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753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0928AD-7525-7173-39A9-A741112F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6C17-012B-4A87-B156-13117DD70F77}" type="datetimeFigureOut">
              <a:rPr lang="es-EC" smtClean="0"/>
              <a:t>25/11/2024</a:t>
            </a:fld>
            <a:endParaRPr lang="es-EC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88C95-62CD-D035-337B-FCEE58DC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36C69-70FF-5FCE-17E2-9DEBD595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0ABB-87BD-4711-B7FC-DC584FCE2B8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10886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4796-53E3-0A04-4A34-0E07DE7AA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DA9A-4BCF-9B1B-B1BB-170CD833E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D0545-7758-F95C-6EF5-E3D73BB9B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F38A9-1EE8-D14C-3521-A70FE518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6C17-012B-4A87-B156-13117DD70F77}" type="datetimeFigureOut">
              <a:rPr lang="es-EC" smtClean="0"/>
              <a:t>25/11/2024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B96E0-3D8A-CA80-6E66-EAFEAB7C4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F4927-25C9-F95C-2436-94A9A72D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0ABB-87BD-4711-B7FC-DC584FCE2B8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5389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EB71-751B-96BB-6BC8-ED6E9886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9390E-E330-4571-4640-BD803C962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8EE5B-7352-2405-09FC-3658F2539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FB91E-03B5-7157-75CE-71C80CE1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6C17-012B-4A87-B156-13117DD70F77}" type="datetimeFigureOut">
              <a:rPr lang="es-EC" smtClean="0"/>
              <a:t>25/11/2024</a:t>
            </a:fld>
            <a:endParaRPr lang="es-EC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990F1-B170-1C42-3297-D35F0133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31E9B-1E32-FD86-5935-64E5F874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0ABB-87BD-4711-B7FC-DC584FCE2B8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182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6119A-1A9D-5BC9-0C33-06912D5A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C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53909-145A-D636-65C5-95966344B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C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EAE08-F278-B6C1-A83B-971380FF7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96C17-012B-4A87-B156-13117DD70F77}" type="datetimeFigureOut">
              <a:rPr lang="es-EC" smtClean="0"/>
              <a:t>25/11/2024</a:t>
            </a:fld>
            <a:endParaRPr lang="es-EC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F7C5-E438-548D-FE24-EAC56E0F1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47D9B-C3EC-965C-4D78-C868E3C83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B0ABB-87BD-4711-B7FC-DC584FCE2B8D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58335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DADF-8965-8D5F-2835-BC863165C6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568F9-4C77-952C-A850-FAE16940F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35763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8E5F-94D5-41F2-841E-305876AC7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Que es </a:t>
            </a:r>
            <a:r>
              <a:rPr lang="es-EC" dirty="0" err="1"/>
              <a:t>SpringBoot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093D-D64A-C80C-A809-EDDB891E3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Spring </a:t>
            </a:r>
            <a:r>
              <a:rPr lang="es-ES" dirty="0" err="1"/>
              <a:t>Boot</a:t>
            </a:r>
            <a:r>
              <a:rPr lang="es-ES" dirty="0"/>
              <a:t> es un marco basado en Spring que </a:t>
            </a:r>
            <a:r>
              <a:rPr lang="es-ES" b="1" dirty="0"/>
              <a:t>simplifica</a:t>
            </a:r>
            <a:r>
              <a:rPr lang="es-ES" dirty="0"/>
              <a:t> el desarrollo de aplicaciones Java al proporcionar:</a:t>
            </a:r>
          </a:p>
          <a:p>
            <a:pPr lvl="1"/>
            <a:r>
              <a:rPr lang="es-ES" dirty="0"/>
              <a:t>Configuración automática (Auto </a:t>
            </a:r>
            <a:r>
              <a:rPr lang="es-ES" dirty="0" err="1"/>
              <a:t>Configuration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Dependencias preconfiguradas (Starter </a:t>
            </a:r>
            <a:r>
              <a:rPr lang="es-ES" b="1" dirty="0" err="1"/>
              <a:t>POMs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Servidores embebidos (como </a:t>
            </a:r>
            <a:r>
              <a:rPr lang="es-ES" b="1" dirty="0"/>
              <a:t>Tomcat</a:t>
            </a:r>
            <a:r>
              <a:rPr lang="es-ES" dirty="0"/>
              <a:t> o </a:t>
            </a:r>
            <a:r>
              <a:rPr lang="es-ES" dirty="0" err="1"/>
              <a:t>Jetty</a:t>
            </a:r>
            <a:r>
              <a:rPr lang="es-ES" dirty="0"/>
              <a:t>).</a:t>
            </a:r>
          </a:p>
          <a:p>
            <a:r>
              <a:rPr lang="es-ES" dirty="0"/>
              <a:t>Ideal para construir aplicaciones modernas, como microservicios y REST </a:t>
            </a:r>
            <a:r>
              <a:rPr lang="es-ES" dirty="0" err="1"/>
              <a:t>APIs</a:t>
            </a:r>
            <a:r>
              <a:rPr lang="es-ES" dirty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3311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D7D06-2100-8177-A045-9692EAAB7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2E61-0F20-91CF-144F-9CECFE23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SpringBoot</a:t>
            </a:r>
            <a:r>
              <a:rPr lang="es-EC" dirty="0"/>
              <a:t> vs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3597-26A1-B218-974B-FAEF6DA83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es-ES" dirty="0"/>
              <a:t>Spring Framework:</a:t>
            </a:r>
          </a:p>
          <a:p>
            <a:pPr lvl="1"/>
            <a:r>
              <a:rPr lang="es-ES" dirty="0"/>
              <a:t>Requiere </a:t>
            </a:r>
            <a:r>
              <a:rPr lang="es-ES" b="1" dirty="0"/>
              <a:t>configurar manualmente </a:t>
            </a:r>
            <a:r>
              <a:rPr lang="es-ES" dirty="0"/>
              <a:t>archivos XML o clases Java para definir </a:t>
            </a:r>
            <a:r>
              <a:rPr lang="es-ES" dirty="0" err="1"/>
              <a:t>Beans</a:t>
            </a:r>
            <a:r>
              <a:rPr lang="es-ES" dirty="0"/>
              <a:t> y dependencias.</a:t>
            </a:r>
          </a:p>
          <a:p>
            <a:pPr lvl="1"/>
            <a:r>
              <a:rPr lang="es-ES" dirty="0"/>
              <a:t>Más flexible, pero más complejo de configurar.</a:t>
            </a:r>
          </a:p>
          <a:p>
            <a:r>
              <a:rPr lang="es-ES" dirty="0"/>
              <a:t>Spring </a:t>
            </a:r>
            <a:r>
              <a:rPr lang="es-ES" dirty="0" err="1"/>
              <a:t>Boot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Configura automáticamente </a:t>
            </a:r>
            <a:r>
              <a:rPr lang="es-ES" dirty="0"/>
              <a:t>las dependencias comunes necesarias para empezar.</a:t>
            </a:r>
          </a:p>
          <a:p>
            <a:pPr lvl="1"/>
            <a:r>
              <a:rPr lang="es-ES" dirty="0"/>
              <a:t>Proporciona un enfoque de convención sobre configuración.</a:t>
            </a:r>
            <a:endParaRPr lang="es-EC" dirty="0"/>
          </a:p>
        </p:txBody>
      </p:sp>
      <p:pic>
        <p:nvPicPr>
          <p:cNvPr id="6146" name="Picture 2" descr="The Difference Between Spring Framework vs. Spring Boot - FusionReactor  Observability &amp; APM">
            <a:extLst>
              <a:ext uri="{FF2B5EF4-FFF2-40B4-BE49-F238E27FC236}">
                <a16:creationId xmlns:a16="http://schemas.microsoft.com/office/drawing/2014/main" id="{1CCD5A09-887C-B639-DA73-4BA84C53A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109" y="1825625"/>
            <a:ext cx="615315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64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8BF4-39E9-7364-8E5C-41B62DE9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SpringBoot</a:t>
            </a:r>
            <a:r>
              <a:rPr lang="es-EC" dirty="0"/>
              <a:t> vs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87C0-AEB3-E60A-CCBE-6D3689726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7170" name="Picture 2" descr="The Difference Between Spring Framework vs. Spring Boot - FusionReactor  Observability &amp; APM">
            <a:extLst>
              <a:ext uri="{FF2B5EF4-FFF2-40B4-BE49-F238E27FC236}">
                <a16:creationId xmlns:a16="http://schemas.microsoft.com/office/drawing/2014/main" id="{166B7898-A9B4-F8DC-4468-420D36666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308" y="1825625"/>
            <a:ext cx="8566355" cy="4483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230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7250-7EF0-BF49-830F-3454CF0A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POM’s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3C6D-4A9C-7D0C-C92A-F1E230A9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0948" cy="4351338"/>
          </a:xfrm>
        </p:spPr>
        <p:txBody>
          <a:bodyPr/>
          <a:lstStyle/>
          <a:p>
            <a:r>
              <a:rPr lang="es-ES" dirty="0"/>
              <a:t>Agrupaciones predefinidas de dependencias que </a:t>
            </a:r>
            <a:r>
              <a:rPr lang="es-ES" b="1" dirty="0"/>
              <a:t>facilitan la configuración</a:t>
            </a:r>
            <a:r>
              <a:rPr lang="es-ES" dirty="0"/>
              <a:t>.</a:t>
            </a:r>
          </a:p>
          <a:p>
            <a:r>
              <a:rPr lang="es-ES" dirty="0"/>
              <a:t>Ejemplo: </a:t>
            </a:r>
            <a:r>
              <a:rPr lang="es-ES" b="1" dirty="0" err="1"/>
              <a:t>spring</a:t>
            </a:r>
            <a:r>
              <a:rPr lang="es-ES" b="1" dirty="0"/>
              <a:t>-</a:t>
            </a:r>
            <a:r>
              <a:rPr lang="es-ES" b="1" dirty="0" err="1"/>
              <a:t>boot</a:t>
            </a:r>
            <a:r>
              <a:rPr lang="es-ES" b="1" dirty="0"/>
              <a:t>-starter-web</a:t>
            </a:r>
            <a:r>
              <a:rPr lang="es-ES" dirty="0"/>
              <a:t> incluye Spring MVC, Tomcat y más.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60124-90B1-B1A1-8D7F-0B3AF351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632" y="365125"/>
            <a:ext cx="6756897" cy="63139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5BC3D6-3091-CE2D-F9A1-E453AB8B1B04}"/>
              </a:ext>
            </a:extLst>
          </p:cNvPr>
          <p:cNvSpPr/>
          <p:nvPr/>
        </p:nvSpPr>
        <p:spPr>
          <a:xfrm>
            <a:off x="5722374" y="4916129"/>
            <a:ext cx="3028336" cy="5997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13494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31BD-5B62-B041-E891-EA363BC4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Spring </a:t>
            </a:r>
            <a:r>
              <a:rPr lang="es-EC" dirty="0" err="1"/>
              <a:t>Initializr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32C35-E3DA-CC4E-FF52-387CDCFD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21FC1-483D-AA39-A414-57C5EEB78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7" y="1484396"/>
            <a:ext cx="11602065" cy="52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9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55DA5-9305-F04C-8D03-C30A35084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CE956-642B-BEC5-724E-B20B2B29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REST </a:t>
            </a:r>
            <a:r>
              <a:rPr lang="es-EC" dirty="0" err="1"/>
              <a:t>API’s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B12A-E851-F903-CA6E-B09CCC777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2935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Una </a:t>
            </a:r>
            <a:r>
              <a:rPr lang="es-ES" b="1" dirty="0"/>
              <a:t>API </a:t>
            </a:r>
            <a:r>
              <a:rPr lang="es-ES" b="1" dirty="0" err="1"/>
              <a:t>RESTful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Representational</a:t>
            </a:r>
            <a:r>
              <a:rPr lang="es-ES" dirty="0"/>
              <a:t> </a:t>
            </a:r>
            <a:r>
              <a:rPr lang="es-ES" dirty="0" err="1"/>
              <a:t>State</a:t>
            </a:r>
            <a:r>
              <a:rPr lang="es-ES" dirty="0"/>
              <a:t> Transfer) es una forma de permitir que aplicaciones se </a:t>
            </a:r>
            <a:r>
              <a:rPr lang="es-ES" b="1" dirty="0"/>
              <a:t>comuniquen a través de HTTP</a:t>
            </a:r>
            <a:r>
              <a:rPr lang="es-ES" dirty="0"/>
              <a:t>.</a:t>
            </a:r>
          </a:p>
          <a:p>
            <a:r>
              <a:rPr lang="es-ES" dirty="0"/>
              <a:t>Las operaciones comunes se asocian con los métodos HTTP:</a:t>
            </a:r>
          </a:p>
          <a:p>
            <a:pPr lvl="1"/>
            <a:r>
              <a:rPr lang="es-ES" dirty="0"/>
              <a:t>GET: Recuperar datos.</a:t>
            </a:r>
          </a:p>
          <a:p>
            <a:pPr lvl="1"/>
            <a:r>
              <a:rPr lang="es-ES" dirty="0"/>
              <a:t>POST: Crear nuevos recursos.</a:t>
            </a:r>
          </a:p>
          <a:p>
            <a:pPr lvl="1"/>
            <a:r>
              <a:rPr lang="es-ES" dirty="0"/>
              <a:t>PUT/PATCH: Actualizar recursos existentes.</a:t>
            </a:r>
          </a:p>
          <a:p>
            <a:pPr lvl="1"/>
            <a:r>
              <a:rPr lang="es-ES" dirty="0"/>
              <a:t>DELETE: Eliminar recursos.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979007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4A94-8C5C-40EA-4C77-EC5F2B63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Principios Clave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EC51-F4D0-0310-09CB-B94C01E0E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Stateless</a:t>
            </a:r>
            <a:r>
              <a:rPr lang="es-ES" dirty="0"/>
              <a:t>: Cada petición es independiente, sin estado almacenado entre cliente y servidor.</a:t>
            </a:r>
          </a:p>
          <a:p>
            <a:r>
              <a:rPr lang="es-ES" b="1" dirty="0" err="1"/>
              <a:t>Resource-based</a:t>
            </a:r>
            <a:r>
              <a:rPr lang="es-ES" dirty="0"/>
              <a:t>: La API se organiza en torno a recursos (por ejemplo, /</a:t>
            </a:r>
            <a:r>
              <a:rPr lang="es-ES" dirty="0" err="1"/>
              <a:t>users</a:t>
            </a:r>
            <a:r>
              <a:rPr lang="es-ES" dirty="0"/>
              <a:t> representa un recurso "usuarios").</a:t>
            </a:r>
          </a:p>
          <a:p>
            <a:r>
              <a:rPr lang="es-ES" b="1" dirty="0"/>
              <a:t>Formato estándar</a:t>
            </a:r>
            <a:r>
              <a:rPr lang="es-ES" dirty="0"/>
              <a:t>: Generalmente usa JSON para intercambiar datos.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19558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82CE8-3D6B-69CB-BB13-F8C0F0C0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Estructura y 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EB2E2-E124-8493-AC62-4EC84A6D6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23421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6096-036F-2619-9395-E1A1C0DB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Spring </a:t>
            </a:r>
            <a:r>
              <a:rPr lang="es-ES" dirty="0" err="1"/>
              <a:t>Boot</a:t>
            </a:r>
            <a:r>
              <a:rPr lang="es-ES" dirty="0"/>
              <a:t> desde Spring </a:t>
            </a:r>
            <a:r>
              <a:rPr lang="es-ES" dirty="0" err="1"/>
              <a:t>Initializr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1AC4-D441-B327-E800-04C65A0F7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36458" cy="4351338"/>
          </a:xfrm>
        </p:spPr>
        <p:txBody>
          <a:bodyPr>
            <a:normAutofit fontScale="85000" lnSpcReduction="10000"/>
          </a:bodyPr>
          <a:lstStyle/>
          <a:p>
            <a:r>
              <a:rPr lang="es-EC" dirty="0"/>
              <a:t>Paso 1: Ir a Spring </a:t>
            </a:r>
            <a:r>
              <a:rPr lang="es-EC" dirty="0" err="1"/>
              <a:t>Initializr</a:t>
            </a:r>
            <a:r>
              <a:rPr lang="es-EC" dirty="0"/>
              <a:t>.</a:t>
            </a:r>
          </a:p>
          <a:p>
            <a:pPr lvl="1"/>
            <a:r>
              <a:rPr lang="es-EC" dirty="0"/>
              <a:t>Seleccionar:</a:t>
            </a:r>
          </a:p>
          <a:p>
            <a:pPr lvl="2"/>
            <a:r>
              <a:rPr lang="es-EC" dirty="0"/>
              <a:t>Project: Maven</a:t>
            </a:r>
          </a:p>
          <a:p>
            <a:pPr lvl="2"/>
            <a:r>
              <a:rPr lang="es-EC" dirty="0" err="1"/>
              <a:t>Language</a:t>
            </a:r>
            <a:r>
              <a:rPr lang="es-EC" dirty="0"/>
              <a:t>: Java</a:t>
            </a:r>
          </a:p>
          <a:p>
            <a:pPr lvl="2"/>
            <a:r>
              <a:rPr lang="es-EC" dirty="0"/>
              <a:t>Spring </a:t>
            </a:r>
            <a:r>
              <a:rPr lang="es-EC" dirty="0" err="1"/>
              <a:t>Boot</a:t>
            </a:r>
            <a:r>
              <a:rPr lang="es-EC" dirty="0"/>
              <a:t> </a:t>
            </a:r>
            <a:r>
              <a:rPr lang="es-EC" dirty="0" err="1"/>
              <a:t>Version</a:t>
            </a:r>
            <a:r>
              <a:rPr lang="es-EC" dirty="0"/>
              <a:t>: (por ejemplo, 3.1.2)</a:t>
            </a:r>
          </a:p>
          <a:p>
            <a:pPr lvl="1"/>
            <a:r>
              <a:rPr lang="es-EC" dirty="0"/>
              <a:t>Agregar dependencias:</a:t>
            </a:r>
          </a:p>
          <a:p>
            <a:pPr lvl="2"/>
            <a:r>
              <a:rPr lang="es-EC" dirty="0"/>
              <a:t>Spring Web</a:t>
            </a:r>
          </a:p>
          <a:p>
            <a:pPr lvl="2"/>
            <a:r>
              <a:rPr lang="es-EC" dirty="0"/>
              <a:t>Spring </a:t>
            </a:r>
            <a:r>
              <a:rPr lang="es-EC" dirty="0" err="1"/>
              <a:t>Boot</a:t>
            </a:r>
            <a:r>
              <a:rPr lang="es-EC" dirty="0"/>
              <a:t> </a:t>
            </a:r>
            <a:r>
              <a:rPr lang="es-EC" dirty="0" err="1"/>
              <a:t>DevTools</a:t>
            </a:r>
            <a:r>
              <a:rPr lang="es-EC" dirty="0"/>
              <a:t> (para recarga automática).</a:t>
            </a:r>
          </a:p>
          <a:p>
            <a:r>
              <a:rPr lang="es-EC" dirty="0"/>
              <a:t>Paso 2: Descargar y descomprimir el proyecto.</a:t>
            </a:r>
          </a:p>
          <a:p>
            <a:r>
              <a:rPr lang="es-EC" dirty="0"/>
              <a:t>Paso 3: Importar el proyecto en un IDE (IntelliJ IDEA, Eclipse, o VS </a:t>
            </a:r>
            <a:r>
              <a:rPr lang="es-EC" dirty="0" err="1"/>
              <a:t>Code</a:t>
            </a:r>
            <a:r>
              <a:rPr lang="es-EC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68808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980D-D240-B8E1-45DF-CC09E769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Estructura Básica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07A8F-C472-F36C-6988-888991E6B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5452" cy="4351338"/>
          </a:xfrm>
        </p:spPr>
        <p:txBody>
          <a:bodyPr/>
          <a:lstStyle/>
          <a:p>
            <a:r>
              <a:rPr lang="es-EC" i="1" dirty="0" err="1"/>
              <a:t>src</a:t>
            </a:r>
            <a:r>
              <a:rPr lang="es-EC" i="1" dirty="0"/>
              <a:t>/</a:t>
            </a:r>
            <a:r>
              <a:rPr lang="es-EC" i="1" dirty="0" err="1"/>
              <a:t>main</a:t>
            </a:r>
            <a:r>
              <a:rPr lang="es-EC" i="1" dirty="0"/>
              <a:t>/java</a:t>
            </a:r>
            <a:r>
              <a:rPr lang="es-EC" dirty="0"/>
              <a:t>: Código fuente.</a:t>
            </a:r>
          </a:p>
          <a:p>
            <a:r>
              <a:rPr lang="es-EC" i="1" dirty="0" err="1"/>
              <a:t>src</a:t>
            </a:r>
            <a:r>
              <a:rPr lang="es-EC" i="1" dirty="0"/>
              <a:t>/</a:t>
            </a:r>
            <a:r>
              <a:rPr lang="es-EC" i="1" dirty="0" err="1"/>
              <a:t>main</a:t>
            </a:r>
            <a:r>
              <a:rPr lang="es-EC" i="1" dirty="0"/>
              <a:t>/</a:t>
            </a:r>
            <a:r>
              <a:rPr lang="es-EC" i="1" dirty="0" err="1"/>
              <a:t>resources</a:t>
            </a:r>
            <a:r>
              <a:rPr lang="es-EC" dirty="0"/>
              <a:t>: Configuración y archivos estáticos.</a:t>
            </a:r>
          </a:p>
          <a:p>
            <a:r>
              <a:rPr lang="es-EC" i="1" dirty="0" err="1"/>
              <a:t>application.properties</a:t>
            </a:r>
            <a:r>
              <a:rPr lang="es-EC" dirty="0"/>
              <a:t>: Archivo para configurar propiedades personalizadas.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E0D92-ABBD-A3F5-BB92-D95964407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994" y="1398973"/>
            <a:ext cx="2263336" cy="3627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2E0DE5-5DCB-643B-19E1-F8EF4CE46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629" y="1825625"/>
            <a:ext cx="4054873" cy="30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61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5A12-DEE5-B782-7338-35A21253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Problemas que </a:t>
            </a:r>
            <a:r>
              <a:rPr lang="es-EC" dirty="0" err="1"/>
              <a:t>SpringBoot</a:t>
            </a:r>
            <a:r>
              <a:rPr lang="es-EC" dirty="0"/>
              <a:t> Resuelve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6AA20-CEC9-5991-4AFB-A906D2CE4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8071" cy="4351338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Configuración Simplificada:</a:t>
            </a:r>
          </a:p>
          <a:p>
            <a:pPr lvl="1"/>
            <a:r>
              <a:rPr lang="es-ES" dirty="0"/>
              <a:t>Spring </a:t>
            </a:r>
            <a:r>
              <a:rPr lang="es-ES" dirty="0" err="1"/>
              <a:t>Boot</a:t>
            </a:r>
            <a:r>
              <a:rPr lang="es-ES" dirty="0"/>
              <a:t> utiliza el concepto de </a:t>
            </a:r>
            <a:r>
              <a:rPr lang="es-ES" b="1" dirty="0"/>
              <a:t>Auto </a:t>
            </a:r>
            <a:r>
              <a:rPr lang="es-ES" b="1" dirty="0" err="1"/>
              <a:t>Configuration</a:t>
            </a:r>
            <a:r>
              <a:rPr lang="es-ES" dirty="0"/>
              <a:t> para detectar las </a:t>
            </a:r>
            <a:r>
              <a:rPr lang="es-ES" b="1" dirty="0"/>
              <a:t>dependencias</a:t>
            </a:r>
            <a:r>
              <a:rPr lang="es-ES" dirty="0"/>
              <a:t> necesarias y configurarlas automáticamente.</a:t>
            </a:r>
          </a:p>
          <a:p>
            <a:r>
              <a:rPr lang="es-ES" dirty="0"/>
              <a:t>Inicio rápido:</a:t>
            </a:r>
          </a:p>
          <a:p>
            <a:pPr lvl="1"/>
            <a:r>
              <a:rPr lang="es-ES" dirty="0"/>
              <a:t>Con herramientas como </a:t>
            </a:r>
            <a:r>
              <a:rPr lang="es-ES" b="1" dirty="0"/>
              <a:t>Spring </a:t>
            </a:r>
            <a:r>
              <a:rPr lang="es-ES" b="1" dirty="0" err="1"/>
              <a:t>Initializr</a:t>
            </a:r>
            <a:r>
              <a:rPr lang="es-ES" dirty="0"/>
              <a:t>, puedes crear un proyecto listo para trabajar en segundos.</a:t>
            </a:r>
          </a:p>
          <a:p>
            <a:r>
              <a:rPr lang="es-ES" dirty="0"/>
              <a:t>Integración con herramientas modernas:</a:t>
            </a:r>
          </a:p>
          <a:p>
            <a:pPr lvl="1"/>
            <a:r>
              <a:rPr lang="es-ES" dirty="0"/>
              <a:t>Soporte para construir </a:t>
            </a:r>
            <a:r>
              <a:rPr lang="es-ES" b="1" dirty="0"/>
              <a:t>microservicios</a:t>
            </a:r>
            <a:r>
              <a:rPr lang="es-ES" dirty="0"/>
              <a:t>, aplicaciones </a:t>
            </a:r>
            <a:r>
              <a:rPr lang="es-ES" b="1" dirty="0" err="1"/>
              <a:t>RESTful</a:t>
            </a:r>
            <a:r>
              <a:rPr lang="es-ES" dirty="0"/>
              <a:t> y más.</a:t>
            </a:r>
          </a:p>
          <a:p>
            <a:r>
              <a:rPr lang="es-ES" dirty="0"/>
              <a:t>Ecosistema rico:</a:t>
            </a:r>
          </a:p>
          <a:p>
            <a:pPr lvl="1"/>
            <a:r>
              <a:rPr lang="es-ES" dirty="0"/>
              <a:t>Starter </a:t>
            </a:r>
            <a:r>
              <a:rPr lang="es-ES" b="1" dirty="0" err="1"/>
              <a:t>POMs</a:t>
            </a:r>
            <a:r>
              <a:rPr lang="es-ES" dirty="0"/>
              <a:t> (conjuntos predefinidos de dependencias) para agilizar el proceso.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97858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122E-6E2A-FD66-634C-3F319382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Build</a:t>
            </a:r>
            <a:r>
              <a:rPr lang="es-EC" dirty="0"/>
              <a:t> </a:t>
            </a:r>
            <a:r>
              <a:rPr lang="es-EC" dirty="0" err="1"/>
              <a:t>Systems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643B4-84B7-B9A6-7315-9B689080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09391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166A-A1E4-C8DC-416A-A6DE9118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Sistema de </a:t>
            </a:r>
            <a:r>
              <a:rPr lang="es-EC" dirty="0" err="1"/>
              <a:t>Construccion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8BFB0-2494-2EBF-3B6A-F9E077C31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Definición</a:t>
            </a:r>
            <a:r>
              <a:rPr lang="es-ES" dirty="0"/>
              <a:t>:</a:t>
            </a:r>
          </a:p>
          <a:p>
            <a:r>
              <a:rPr lang="es-ES" dirty="0"/>
              <a:t>Un sistema de construcción (</a:t>
            </a:r>
            <a:r>
              <a:rPr lang="es-ES" dirty="0" err="1"/>
              <a:t>build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) es una herramienta que automatiza tareas comunes en el desarrollo de software, como:</a:t>
            </a:r>
          </a:p>
          <a:p>
            <a:pPr lvl="1"/>
            <a:r>
              <a:rPr lang="es-ES" dirty="0"/>
              <a:t>Compilar código.</a:t>
            </a:r>
          </a:p>
          <a:p>
            <a:pPr lvl="1"/>
            <a:r>
              <a:rPr lang="es-ES" dirty="0"/>
              <a:t>Resolver dependencias.</a:t>
            </a:r>
          </a:p>
          <a:p>
            <a:pPr lvl="1"/>
            <a:r>
              <a:rPr lang="es-ES" dirty="0"/>
              <a:t>Ejecutar pruebas.</a:t>
            </a:r>
          </a:p>
          <a:p>
            <a:pPr lvl="1"/>
            <a:r>
              <a:rPr lang="es-ES" dirty="0"/>
              <a:t>Empaquetar aplicaciones para despliegue.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40858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EA60-2A2D-97DD-41D4-627ADA27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2BD5-476B-3A1C-EC46-0DEF7EAA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s-ES" dirty="0"/>
              <a:t>Basado en XML.</a:t>
            </a:r>
          </a:p>
          <a:p>
            <a:r>
              <a:rPr lang="es-ES" dirty="0"/>
              <a:t>Utiliza un archivo pom.xml para definir:</a:t>
            </a:r>
          </a:p>
          <a:p>
            <a:pPr lvl="1"/>
            <a:r>
              <a:rPr lang="es-ES" dirty="0"/>
              <a:t>Dependencias.</a:t>
            </a:r>
          </a:p>
          <a:p>
            <a:pPr lvl="1"/>
            <a:r>
              <a:rPr lang="es-ES" dirty="0" err="1"/>
              <a:t>Plugins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Fases del ciclo de vida.</a:t>
            </a:r>
          </a:p>
          <a:p>
            <a:r>
              <a:rPr lang="es-ES" dirty="0"/>
              <a:t>Ventaja: Amplia documentación y facilidad de uso.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E0A7E-4A50-B6AB-DA0F-4D4098749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649" y="1690688"/>
            <a:ext cx="4961050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697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5A81F-DFF0-8484-19F9-0C6940F07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Agregar dependencias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780E-90B6-4E27-3C92-84D1D9803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2935" cy="4351338"/>
          </a:xfrm>
        </p:spPr>
        <p:txBody>
          <a:bodyPr/>
          <a:lstStyle/>
          <a:p>
            <a:r>
              <a:rPr lang="es-EC" dirty="0"/>
              <a:t>Editamos archivo pom.xml</a:t>
            </a:r>
          </a:p>
          <a:p>
            <a:r>
              <a:rPr lang="es-EC" dirty="0"/>
              <a:t>Agregamos dependencia</a:t>
            </a:r>
          </a:p>
          <a:p>
            <a:r>
              <a:rPr lang="es-EC" dirty="0"/>
              <a:t>Ejecutamos </a:t>
            </a:r>
            <a:r>
              <a:rPr lang="es-EC" i="1" u="sng" dirty="0" err="1"/>
              <a:t>mvn</a:t>
            </a:r>
            <a:r>
              <a:rPr lang="es-EC" i="1" u="sng" dirty="0"/>
              <a:t> </a:t>
            </a:r>
            <a:r>
              <a:rPr lang="es-EC" i="1" u="sng" dirty="0" err="1"/>
              <a:t>clean</a:t>
            </a:r>
            <a:r>
              <a:rPr lang="es-EC" i="1" u="sng" dirty="0"/>
              <a:t> </a:t>
            </a:r>
            <a:r>
              <a:rPr lang="es-EC" i="1" u="sng" dirty="0" err="1"/>
              <a:t>install</a:t>
            </a:r>
            <a:endParaRPr lang="es-EC" i="1" u="sng" dirty="0"/>
          </a:p>
          <a:p>
            <a:r>
              <a:rPr lang="es-EC" dirty="0"/>
              <a:t>Generamos archivo JAR en target/</a:t>
            </a:r>
            <a:r>
              <a:rPr lang="es-EC" i="1" u="sng" dirty="0"/>
              <a:t> </a:t>
            </a:r>
            <a:r>
              <a:rPr lang="es-EC" i="1" u="sng" dirty="0" err="1"/>
              <a:t>mvn</a:t>
            </a:r>
            <a:r>
              <a:rPr lang="es-EC" i="1" u="sng" dirty="0"/>
              <a:t> </a:t>
            </a:r>
            <a:r>
              <a:rPr lang="es-EC" i="1" u="sng" dirty="0" err="1"/>
              <a:t>package</a:t>
            </a:r>
            <a:endParaRPr lang="es-EC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B6422-78EF-96B9-1206-9514DEB3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878" r="18136"/>
          <a:stretch/>
        </p:blipFill>
        <p:spPr>
          <a:xfrm>
            <a:off x="3991896" y="4336025"/>
            <a:ext cx="7669162" cy="2276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EF010C-8206-B554-D25E-CCCCFE4C4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513" y="2186832"/>
            <a:ext cx="4138019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27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AD4-4DCE-6D3B-369A-BAF53CD0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Configuration</a:t>
            </a:r>
            <a:r>
              <a:rPr lang="es-EC" dirty="0"/>
              <a:t> </a:t>
            </a:r>
            <a:r>
              <a:rPr lang="es-EC" dirty="0" err="1"/>
              <a:t>Classes</a:t>
            </a:r>
            <a:r>
              <a:rPr lang="es-EC" dirty="0"/>
              <a:t> and Auto </a:t>
            </a:r>
            <a:r>
              <a:rPr lang="es-EC" dirty="0" err="1"/>
              <a:t>Configuration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2A4B-F302-5C61-B21F-D7A191F4E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82781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DF51-325C-54A3-7791-163665907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Clase de Configuración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9FD2-4D0B-9DA8-6B6E-E8F5889B6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7361" cy="4351338"/>
          </a:xfrm>
        </p:spPr>
        <p:txBody>
          <a:bodyPr/>
          <a:lstStyle/>
          <a:p>
            <a:r>
              <a:rPr lang="es-ES" dirty="0"/>
              <a:t>Una clase de configuración en Spring </a:t>
            </a:r>
            <a:r>
              <a:rPr lang="es-ES" dirty="0" err="1"/>
              <a:t>Boot</a:t>
            </a:r>
            <a:r>
              <a:rPr lang="es-ES" dirty="0"/>
              <a:t> usa la anotación </a:t>
            </a:r>
            <a:r>
              <a:rPr lang="es-ES" i="1" dirty="0"/>
              <a:t>@Configuration </a:t>
            </a:r>
            <a:r>
              <a:rPr lang="es-ES" dirty="0"/>
              <a:t>para definir </a:t>
            </a:r>
            <a:r>
              <a:rPr lang="es-ES" dirty="0" err="1"/>
              <a:t>Beans</a:t>
            </a:r>
            <a:r>
              <a:rPr lang="es-ES" dirty="0"/>
              <a:t> y dependencias manualmente.</a:t>
            </a:r>
          </a:p>
          <a:p>
            <a:r>
              <a:rPr lang="es-ES" dirty="0"/>
              <a:t>Los métodos anotados con </a:t>
            </a:r>
            <a:r>
              <a:rPr lang="es-ES" i="1" dirty="0"/>
              <a:t>@Bean </a:t>
            </a:r>
            <a:r>
              <a:rPr lang="es-ES" dirty="0"/>
              <a:t>devuelven instancias que Spring administra como </a:t>
            </a:r>
            <a:r>
              <a:rPr lang="es-ES" dirty="0" err="1"/>
              <a:t>Beans</a:t>
            </a:r>
            <a:r>
              <a:rPr lang="es-ES" dirty="0"/>
              <a:t>.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C5396-37F9-6961-9E6C-08557C6D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8406" y="2565121"/>
            <a:ext cx="5235394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71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E44FC-508D-4C57-1D33-387B055FB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C2DE-1A9F-507E-FD13-62FFD228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Auto Configuración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A18B-E8F5-2A79-6E20-24B10F861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7361" cy="435133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Spring </a:t>
            </a:r>
            <a:r>
              <a:rPr lang="es-ES" dirty="0" err="1"/>
              <a:t>Boot</a:t>
            </a:r>
            <a:r>
              <a:rPr lang="es-ES" dirty="0"/>
              <a:t> usa la anotación </a:t>
            </a:r>
            <a:r>
              <a:rPr lang="es-ES" i="1" dirty="0"/>
              <a:t>@EnableAutoConfiguration </a:t>
            </a:r>
            <a:r>
              <a:rPr lang="es-ES" dirty="0"/>
              <a:t>(incluida en </a:t>
            </a:r>
            <a:r>
              <a:rPr lang="es-ES" i="1" dirty="0"/>
              <a:t>@SpringBootApplication</a:t>
            </a:r>
            <a:r>
              <a:rPr lang="es-ES" dirty="0"/>
              <a:t>) para configurar automáticamente los </a:t>
            </a:r>
            <a:r>
              <a:rPr lang="es-ES" dirty="0" err="1"/>
              <a:t>Beans</a:t>
            </a:r>
            <a:r>
              <a:rPr lang="es-ES" dirty="0"/>
              <a:t> comunes basados en las dependencias del proyecto.</a:t>
            </a:r>
          </a:p>
          <a:p>
            <a:r>
              <a:rPr lang="es-ES" dirty="0"/>
              <a:t>Ejemplo:</a:t>
            </a:r>
          </a:p>
          <a:p>
            <a:pPr lvl="1"/>
            <a:r>
              <a:rPr lang="es-ES" dirty="0"/>
              <a:t>Si el proyecto tiene </a:t>
            </a:r>
            <a:r>
              <a:rPr lang="es-ES" dirty="0" err="1"/>
              <a:t>spring</a:t>
            </a:r>
            <a:r>
              <a:rPr lang="es-ES" dirty="0"/>
              <a:t>-</a:t>
            </a:r>
            <a:r>
              <a:rPr lang="es-ES" dirty="0" err="1"/>
              <a:t>boot</a:t>
            </a:r>
            <a:r>
              <a:rPr lang="es-ES" dirty="0"/>
              <a:t>-starter-web, Spring </a:t>
            </a:r>
            <a:r>
              <a:rPr lang="es-ES" dirty="0" err="1"/>
              <a:t>Boot</a:t>
            </a:r>
            <a:r>
              <a:rPr lang="es-ES" dirty="0"/>
              <a:t> configura automáticamente:</a:t>
            </a:r>
          </a:p>
          <a:p>
            <a:pPr lvl="2"/>
            <a:r>
              <a:rPr lang="es-ES" dirty="0"/>
              <a:t>Un servidor embebido (Tomcat).</a:t>
            </a:r>
          </a:p>
          <a:p>
            <a:pPr lvl="2"/>
            <a:r>
              <a:rPr lang="es-ES" dirty="0"/>
              <a:t>Un controlador REST.</a:t>
            </a:r>
            <a:endParaRPr lang="es-EC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0A705-6E45-B505-D61D-516EDF894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307" y="2055150"/>
            <a:ext cx="5608806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80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9CD6-FFF5-A29A-6A83-1594C336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Personalización de Configuración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93533-0B97-5683-D020-D9322EE4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2729" cy="4351338"/>
          </a:xfrm>
        </p:spPr>
        <p:txBody>
          <a:bodyPr/>
          <a:lstStyle/>
          <a:p>
            <a:r>
              <a:rPr lang="it-IT" dirty="0"/>
              <a:t>Archivo application.properties o application.yml</a:t>
            </a:r>
          </a:p>
          <a:p>
            <a:r>
              <a:rPr lang="it-IT" dirty="0"/>
              <a:t>Preferencia personal de uso de cada configuracion de archivo.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2BDDD-1C69-505D-AF48-963BAE4F1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143" y="1589435"/>
            <a:ext cx="3825572" cy="1653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F2B9FF-43CA-646F-A543-D07D172F9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815" y="3614883"/>
            <a:ext cx="4168501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896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E48E-1C03-224E-3DEC-D735D539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Ejecutar una </a:t>
            </a:r>
            <a:r>
              <a:rPr lang="es-EC" dirty="0" err="1"/>
              <a:t>Aplicacion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95B5-1C3D-EDB3-052A-CC5433AD5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1036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31EC1-0409-8FD1-A9CB-BC1D0CD7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Desde un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07E9-CAE1-3238-BF86-622227112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1994" cy="4351338"/>
          </a:xfrm>
        </p:spPr>
        <p:txBody>
          <a:bodyPr/>
          <a:lstStyle/>
          <a:p>
            <a:r>
              <a:rPr lang="es-ES" dirty="0"/>
              <a:t>Importa el proyecto en IntelliJ IDEA, Eclipse, o VS </a:t>
            </a:r>
            <a:r>
              <a:rPr lang="es-ES" dirty="0" err="1"/>
              <a:t>Code</a:t>
            </a:r>
            <a:r>
              <a:rPr lang="es-ES" dirty="0"/>
              <a:t>.</a:t>
            </a:r>
          </a:p>
          <a:p>
            <a:r>
              <a:rPr lang="es-ES" dirty="0"/>
              <a:t>Localiza la clase principal con la anotación </a:t>
            </a:r>
            <a:r>
              <a:rPr lang="es-ES" i="1" dirty="0"/>
              <a:t>@SpringBootApplication.</a:t>
            </a:r>
          </a:p>
          <a:p>
            <a:r>
              <a:rPr lang="es-ES" dirty="0"/>
              <a:t>Haz clic en Run:</a:t>
            </a:r>
          </a:p>
          <a:p>
            <a:pPr lvl="1"/>
            <a:r>
              <a:rPr lang="es-ES" dirty="0"/>
              <a:t>Para esto es necesario tener instalado Java, Maven y la extensión de Spring en </a:t>
            </a:r>
            <a:r>
              <a:rPr lang="es-ES" dirty="0" err="1"/>
              <a:t>VsCode</a:t>
            </a:r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B8BED-5504-CDE2-4137-B7CE729D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659" y="4595145"/>
            <a:ext cx="5646696" cy="1911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ECBB46-1156-163D-8330-705120A9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59" y="1027906"/>
            <a:ext cx="5654530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4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3DAF-7C14-92F8-2454-24A9BBE2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Beneficios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8591-37F4-6AE9-20B2-6B9B8E899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8071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Facilidad de uso:</a:t>
            </a:r>
          </a:p>
          <a:p>
            <a:pPr lvl="1"/>
            <a:r>
              <a:rPr lang="es-ES" dirty="0"/>
              <a:t>Convenciones sobre </a:t>
            </a:r>
            <a:r>
              <a:rPr lang="es-ES" b="1" dirty="0"/>
              <a:t>configuraciones</a:t>
            </a:r>
            <a:r>
              <a:rPr lang="es-ES" dirty="0"/>
              <a:t>.</a:t>
            </a:r>
          </a:p>
          <a:p>
            <a:r>
              <a:rPr lang="es-ES" dirty="0"/>
              <a:t>Desarrollo rápido:</a:t>
            </a:r>
          </a:p>
          <a:p>
            <a:pPr lvl="1"/>
            <a:r>
              <a:rPr lang="es-ES" dirty="0"/>
              <a:t>Mínimo tiempo entre "código" y "aplicación en funcionamiento".</a:t>
            </a:r>
          </a:p>
          <a:p>
            <a:r>
              <a:rPr lang="es-ES" dirty="0"/>
              <a:t>Escalabilidad:</a:t>
            </a:r>
          </a:p>
          <a:p>
            <a:pPr lvl="1"/>
            <a:r>
              <a:rPr lang="es-ES" dirty="0"/>
              <a:t>Diseñado para </a:t>
            </a:r>
            <a:r>
              <a:rPr lang="es-ES" b="1" dirty="0"/>
              <a:t>microservicios</a:t>
            </a:r>
            <a:r>
              <a:rPr lang="es-ES" dirty="0"/>
              <a:t> y aplicaciones modernas.</a:t>
            </a:r>
          </a:p>
          <a:p>
            <a:r>
              <a:rPr lang="es-ES" dirty="0"/>
              <a:t>Flexibilidad:</a:t>
            </a:r>
          </a:p>
          <a:p>
            <a:pPr lvl="1"/>
            <a:r>
              <a:rPr lang="es-ES" dirty="0"/>
              <a:t>Compatible con múltiples herramientas de despliegue (</a:t>
            </a:r>
            <a:r>
              <a:rPr lang="es-ES" b="1" dirty="0"/>
              <a:t>local, nube, contenedores</a:t>
            </a:r>
            <a:r>
              <a:rPr lang="es-ES" dirty="0"/>
              <a:t>).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37500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EC419-5B43-1469-E4F7-85A58FB72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C3E-4D69-9949-EDCC-5F874559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Generar archivo JAR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A5423-3D9B-F8EF-378E-88BAA9FFE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999"/>
            <a:ext cx="3959942" cy="4351338"/>
          </a:xfrm>
        </p:spPr>
        <p:txBody>
          <a:bodyPr/>
          <a:lstStyle/>
          <a:p>
            <a:r>
              <a:rPr lang="es-ES" dirty="0"/>
              <a:t>Usamos Maven</a:t>
            </a:r>
          </a:p>
          <a:p>
            <a:pPr lvl="1"/>
            <a:r>
              <a:rPr lang="es-ES" i="1" u="sng" dirty="0" err="1"/>
              <a:t>Mvn</a:t>
            </a:r>
            <a:r>
              <a:rPr lang="es-ES" i="1" u="sng" dirty="0"/>
              <a:t> </a:t>
            </a:r>
            <a:r>
              <a:rPr lang="es-ES" i="1" u="sng" dirty="0" err="1"/>
              <a:t>clean</a:t>
            </a:r>
            <a:r>
              <a:rPr lang="es-ES" i="1" u="sng" dirty="0"/>
              <a:t> </a:t>
            </a:r>
            <a:r>
              <a:rPr lang="es-ES" i="1" u="sng" dirty="0" err="1"/>
              <a:t>package</a:t>
            </a:r>
            <a:endParaRPr lang="es-ES" i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48946-515A-02EC-FD8D-7814D05E7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7" y="2593446"/>
            <a:ext cx="11141405" cy="4168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907D9F-41F9-ADBD-3F64-EF70F5A05479}"/>
              </a:ext>
            </a:extLst>
          </p:cNvPr>
          <p:cNvSpPr txBox="1"/>
          <p:nvPr/>
        </p:nvSpPr>
        <p:spPr>
          <a:xfrm>
            <a:off x="5604387" y="1331562"/>
            <a:ext cx="54765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Ejecutamos el JAR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400" i="1" u="sng" dirty="0"/>
              <a:t>Encuentra el archivo JAR en el directorio target/ (Maven)</a:t>
            </a:r>
            <a:endParaRPr lang="es-EC" sz="2400" i="1" u="sng" dirty="0"/>
          </a:p>
        </p:txBody>
      </p:sp>
    </p:spTree>
    <p:extLst>
      <p:ext uri="{BB962C8B-B14F-4D97-AF65-F5344CB8AC3E}">
        <p14:creationId xmlns:p14="http://schemas.microsoft.com/office/powerpoint/2010/main" val="2711499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2881-9EE2-76FF-A0B1-35D8937C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Configuraciones de inicio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2639-33C1-7BEB-E8A3-26EF4192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s-ES" dirty="0"/>
              <a:t>Proporcionar argumentos al ejecutar:</a:t>
            </a:r>
          </a:p>
          <a:p>
            <a:pPr lvl="1"/>
            <a:r>
              <a:rPr lang="es-ES" dirty="0"/>
              <a:t>Se pasa parámetros al ejecutar la aplicación:</a:t>
            </a:r>
          </a:p>
          <a:p>
            <a:pPr lvl="2"/>
            <a:r>
              <a:rPr lang="es-EC" i="1" u="sng" dirty="0"/>
              <a:t>java -</a:t>
            </a:r>
            <a:r>
              <a:rPr lang="es-EC" i="1" u="sng" dirty="0" err="1"/>
              <a:t>jar</a:t>
            </a:r>
            <a:r>
              <a:rPr lang="es-EC" i="1" u="sng" dirty="0"/>
              <a:t> demo-0.0.1-SNAPSHOT.jar --</a:t>
            </a:r>
            <a:r>
              <a:rPr lang="es-EC" i="1" u="sng" dirty="0" err="1"/>
              <a:t>server.port</a:t>
            </a:r>
            <a:r>
              <a:rPr lang="es-EC" i="1" u="sng" dirty="0"/>
              <a:t>=8081</a:t>
            </a:r>
          </a:p>
          <a:p>
            <a:pPr lvl="1"/>
            <a:r>
              <a:rPr lang="es-ES" dirty="0"/>
              <a:t>Sobrescribe cualquier valor en </a:t>
            </a:r>
            <a:r>
              <a:rPr lang="es-ES" dirty="0" err="1"/>
              <a:t>application.properties</a:t>
            </a:r>
            <a:r>
              <a:rPr lang="es-ES" dirty="0"/>
              <a:t>.</a:t>
            </a:r>
          </a:p>
          <a:p>
            <a:r>
              <a:rPr lang="es-ES" dirty="0"/>
              <a:t>Perfiles de Configuración:</a:t>
            </a:r>
          </a:p>
          <a:p>
            <a:pPr lvl="2"/>
            <a:r>
              <a:rPr lang="es-EC" i="1" u="sng" dirty="0"/>
              <a:t>java -</a:t>
            </a:r>
            <a:r>
              <a:rPr lang="es-EC" i="1" u="sng" dirty="0" err="1"/>
              <a:t>jar</a:t>
            </a:r>
            <a:r>
              <a:rPr lang="es-EC" i="1" u="sng" dirty="0"/>
              <a:t> demo-0.0.1-SNAPSHOT.jar --</a:t>
            </a:r>
            <a:r>
              <a:rPr lang="es-EC" i="1" u="sng" dirty="0" err="1"/>
              <a:t>spring.profiles.active</a:t>
            </a:r>
            <a:r>
              <a:rPr lang="es-EC" i="1" u="sng" dirty="0"/>
              <a:t>=</a:t>
            </a:r>
            <a:r>
              <a:rPr lang="es-EC" i="1" u="sng" dirty="0" err="1"/>
              <a:t>prod</a:t>
            </a:r>
            <a:endParaRPr lang="es-EC" i="1" u="sng" dirty="0"/>
          </a:p>
          <a:p>
            <a:pPr marL="914400" lvl="2" indent="0">
              <a:buNone/>
            </a:pP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25998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4275C-B711-AF80-D6CC-310DE562C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3A6E-62EB-C9F6-BA3E-3AEFB872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Desplieges</a:t>
            </a:r>
            <a:r>
              <a:rPr lang="es-EC" dirty="0"/>
              <a:t> en </a:t>
            </a:r>
            <a:r>
              <a:rPr lang="es-EC" dirty="0" err="1"/>
              <a:t>Produccion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FB904-A9A1-5157-2ED1-9712CEAB2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s-ES" b="1" dirty="0"/>
              <a:t>Contenedores Docker</a:t>
            </a:r>
            <a:r>
              <a:rPr lang="es-ES" dirty="0"/>
              <a:t>: Empaqueta la aplicación en una imagen Docker.</a:t>
            </a:r>
          </a:p>
          <a:p>
            <a:r>
              <a:rPr lang="es-ES" b="1" dirty="0"/>
              <a:t>Servicios en la nube</a:t>
            </a:r>
            <a:r>
              <a:rPr lang="es-ES" dirty="0"/>
              <a:t>: Despliega en plataformas como AWS, Azure, o Google Cloud.</a:t>
            </a:r>
          </a:p>
          <a:p>
            <a:r>
              <a:rPr lang="es-ES" b="1" dirty="0" err="1"/>
              <a:t>Kubernetes</a:t>
            </a:r>
            <a:r>
              <a:rPr lang="es-ES" dirty="0"/>
              <a:t>: Usa un clúster para manejar aplicaciones en contenedores.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78319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A6B0-7F41-F9B2-11E5-415868AB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Developing</a:t>
            </a:r>
            <a:r>
              <a:rPr lang="es-EC" dirty="0"/>
              <a:t> Web </a:t>
            </a:r>
            <a:r>
              <a:rPr lang="es-EC" dirty="0" err="1"/>
              <a:t>Applications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13F0-36AC-EEF2-6F7B-3C3488BE8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79727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9D6F-DDFD-9979-B4EB-DBC07551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REST API en </a:t>
            </a:r>
            <a:r>
              <a:rPr lang="es-EC" dirty="0" err="1"/>
              <a:t>SpringBoot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122FC-433C-94B8-6E5E-117556D39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1323" cy="4351338"/>
          </a:xfrm>
        </p:spPr>
        <p:txBody>
          <a:bodyPr/>
          <a:lstStyle/>
          <a:p>
            <a:r>
              <a:rPr lang="es-ES" i="1" dirty="0"/>
              <a:t>@RestController</a:t>
            </a:r>
            <a:r>
              <a:rPr lang="es-ES" dirty="0"/>
              <a:t>: Define una clase como controlador REST.</a:t>
            </a:r>
          </a:p>
          <a:p>
            <a:r>
              <a:rPr lang="es-ES" i="1" dirty="0"/>
              <a:t>@RequestMapping</a:t>
            </a:r>
            <a:r>
              <a:rPr lang="es-ES" dirty="0"/>
              <a:t>: Define las rutas HTTP.</a:t>
            </a:r>
          </a:p>
          <a:p>
            <a:r>
              <a:rPr lang="es-ES" i="1" dirty="0"/>
              <a:t>@GetMapping, @PostMapping</a:t>
            </a:r>
            <a:r>
              <a:rPr lang="es-ES" dirty="0"/>
              <a:t>, etc.: Mapean métodos HTTP a métodos Java.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F6572-221A-1D71-A3C5-AEBCE7DCD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529" y="1314266"/>
            <a:ext cx="4473328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554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BC18-CA77-E3A0-81B1-74DC5910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Ventajas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120A5-3539-B910-8C2E-E86BE287A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5052" cy="4351338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/>
              <a:t>Facilidad de uso:</a:t>
            </a:r>
          </a:p>
          <a:p>
            <a:r>
              <a:rPr lang="es-ES" dirty="0"/>
              <a:t>Anotaciones como </a:t>
            </a:r>
            <a:r>
              <a:rPr lang="es-ES" i="1" dirty="0"/>
              <a:t>@RestController </a:t>
            </a:r>
            <a:r>
              <a:rPr lang="es-ES" dirty="0"/>
              <a:t>y </a:t>
            </a:r>
            <a:r>
              <a:rPr lang="es-ES" i="1" dirty="0"/>
              <a:t>@GetMapping </a:t>
            </a:r>
            <a:r>
              <a:rPr lang="es-ES" dirty="0"/>
              <a:t>eliminan la necesidad de configuración manual.</a:t>
            </a:r>
          </a:p>
          <a:p>
            <a:r>
              <a:rPr lang="es-ES" b="1" dirty="0"/>
              <a:t>Integración:</a:t>
            </a:r>
          </a:p>
          <a:p>
            <a:r>
              <a:rPr lang="es-ES" dirty="0"/>
              <a:t>Compatibilidad nativa con JSON y otras bibliotecas como Jackson para manejar datos.</a:t>
            </a:r>
          </a:p>
          <a:p>
            <a:r>
              <a:rPr lang="es-ES" b="1" dirty="0"/>
              <a:t>Escalabilidad:</a:t>
            </a:r>
          </a:p>
          <a:p>
            <a:r>
              <a:rPr lang="es-ES" dirty="0"/>
              <a:t>Ideal para construir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RESTful</a:t>
            </a:r>
            <a:r>
              <a:rPr lang="es-ES" dirty="0"/>
              <a:t> pequeñas y grandes (microservicios).</a:t>
            </a:r>
          </a:p>
          <a:p>
            <a:r>
              <a:rPr lang="es-ES" b="1" dirty="0"/>
              <a:t>Servidor embebido:</a:t>
            </a:r>
          </a:p>
          <a:p>
            <a:r>
              <a:rPr lang="es-ES" dirty="0"/>
              <a:t>Las </a:t>
            </a:r>
            <a:r>
              <a:rPr lang="es-ES" dirty="0" err="1"/>
              <a:t>APIs</a:t>
            </a:r>
            <a:r>
              <a:rPr lang="es-ES" dirty="0"/>
              <a:t> REST creadas pueden ejecutarse de inmediato sin configuración adicional.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88458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0417-5A90-8E55-CBDD-3155E7E1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Api con Parámetros de Entrada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49BC-8791-6714-5EAD-34291A855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5955" cy="4351338"/>
          </a:xfrm>
        </p:spPr>
        <p:txBody>
          <a:bodyPr/>
          <a:lstStyle/>
          <a:p>
            <a:r>
              <a:rPr lang="es-ES" dirty="0"/>
              <a:t>@</a:t>
            </a:r>
            <a:r>
              <a:rPr lang="es-ES" i="1" dirty="0"/>
              <a:t>PathVariable</a:t>
            </a:r>
            <a:r>
              <a:rPr lang="es-ES" dirty="0"/>
              <a:t>: Vincula partes de la URL a parámetros del método.</a:t>
            </a:r>
          </a:p>
          <a:p>
            <a:r>
              <a:rPr lang="es-ES" dirty="0"/>
              <a:t>Probamos con diferentes nombres en la URL, como</a:t>
            </a:r>
          </a:p>
          <a:p>
            <a:r>
              <a:rPr lang="es-ES" dirty="0"/>
              <a:t>http://localhost:8080/api/hello/Francisco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31434-70AA-CC3F-3F94-FF792C40F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265" y="1353516"/>
            <a:ext cx="4130398" cy="3246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169820-DCDD-9E2F-F8BA-8A1A1E92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419" y="5064128"/>
            <a:ext cx="2674852" cy="1386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320839-A969-0084-85A4-83809D5F5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969" y="5233727"/>
            <a:ext cx="2872989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5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33CF-4F9D-C797-BD1F-49D1F267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Thymeleaf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C558B-7298-E2B9-7377-54E11DB7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3671" cy="4351338"/>
          </a:xfrm>
        </p:spPr>
        <p:txBody>
          <a:bodyPr/>
          <a:lstStyle/>
          <a:p>
            <a:r>
              <a:rPr lang="es-ES" dirty="0"/>
              <a:t>Un motor de plantillas integrado con Spring </a:t>
            </a:r>
            <a:r>
              <a:rPr lang="es-ES" dirty="0" err="1"/>
              <a:t>Boot</a:t>
            </a:r>
            <a:r>
              <a:rPr lang="es-ES" dirty="0"/>
              <a:t> para renderizar HTML dinámico.</a:t>
            </a:r>
            <a:endParaRPr lang="es-EC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90E1DD-D60E-3096-0A99-04F78AC6E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32" y="1690688"/>
            <a:ext cx="4854361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12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C8AB-CCC3-98BD-13A2-C053EA1D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Beans and Dependency Injection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4D8D-D288-80F7-72C7-97D769BD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640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8983-EF74-FA74-CED1-CA2D5D13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Beans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FC941-8713-C770-ECC2-7A1FFB1F0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Definición</a:t>
            </a:r>
            <a:r>
              <a:rPr lang="es-ES" dirty="0"/>
              <a:t>: Un </a:t>
            </a:r>
            <a:r>
              <a:rPr lang="es-ES" dirty="0" err="1"/>
              <a:t>Bean</a:t>
            </a:r>
            <a:r>
              <a:rPr lang="es-ES" dirty="0"/>
              <a:t> es un </a:t>
            </a:r>
            <a:r>
              <a:rPr lang="es-ES" b="1" dirty="0"/>
              <a:t>objeto</a:t>
            </a:r>
            <a:r>
              <a:rPr lang="es-ES" dirty="0"/>
              <a:t> que Spring gestiona en su contenedor de </a:t>
            </a:r>
            <a:r>
              <a:rPr lang="es-ES" dirty="0" err="1"/>
              <a:t>IoC</a:t>
            </a:r>
            <a:r>
              <a:rPr lang="es-ES" dirty="0"/>
              <a:t> (</a:t>
            </a:r>
            <a:r>
              <a:rPr lang="es-ES" dirty="0" err="1"/>
              <a:t>Inversion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Control).</a:t>
            </a:r>
          </a:p>
          <a:p>
            <a:r>
              <a:rPr lang="es-ES" dirty="0"/>
              <a:t>Ciclo de vida:</a:t>
            </a:r>
          </a:p>
          <a:p>
            <a:pPr lvl="1"/>
            <a:r>
              <a:rPr lang="es-ES" dirty="0"/>
              <a:t>Creado, inicializado y gestionado por el contenedor.</a:t>
            </a:r>
          </a:p>
          <a:p>
            <a:r>
              <a:rPr lang="es-ES" dirty="0"/>
              <a:t>Cómo se define un </a:t>
            </a:r>
            <a:r>
              <a:rPr lang="es-ES" dirty="0" err="1"/>
              <a:t>Bean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Uso de la anotación </a:t>
            </a:r>
            <a:r>
              <a:rPr lang="es-ES" i="1" dirty="0"/>
              <a:t>@Component </a:t>
            </a:r>
            <a:r>
              <a:rPr lang="es-ES" dirty="0"/>
              <a:t>o </a:t>
            </a:r>
            <a:r>
              <a:rPr lang="es-ES" i="1" dirty="0"/>
              <a:t>@Bean </a:t>
            </a:r>
            <a:r>
              <a:rPr lang="es-ES" dirty="0"/>
              <a:t>en clases y métodos.</a:t>
            </a:r>
            <a:endParaRPr lang="es-EC" dirty="0"/>
          </a:p>
        </p:txBody>
      </p:sp>
      <p:pic>
        <p:nvPicPr>
          <p:cNvPr id="3074" name="Picture 2" descr="Entendiendo en Spring Boot las anotaciones @Configuration y @Bean - Home">
            <a:extLst>
              <a:ext uri="{FF2B5EF4-FFF2-40B4-BE49-F238E27FC236}">
                <a16:creationId xmlns:a16="http://schemas.microsoft.com/office/drawing/2014/main" id="{E093198A-51AA-6AAD-9D5A-123B357A5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487" y="1825625"/>
            <a:ext cx="5275057" cy="176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D22DD8-6217-A000-4FE0-95BFC7B9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279" y="4443134"/>
            <a:ext cx="3558848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7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56BA-14A6-B3CD-A776-26A6DFE3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Tipos de </a:t>
            </a:r>
            <a:r>
              <a:rPr lang="es-EC" dirty="0" err="1"/>
              <a:t>Beans</a:t>
            </a:r>
            <a:endParaRPr lang="es-EC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C7B138-3874-387B-5C8A-EAE85E904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665130"/>
              </p:ext>
            </p:extLst>
          </p:nvPr>
        </p:nvGraphicFramePr>
        <p:xfrm>
          <a:off x="838200" y="1825625"/>
          <a:ext cx="10515597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2748629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0128545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06266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Anotación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Propósito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Función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4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@Component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Bean </a:t>
                      </a:r>
                      <a:r>
                        <a:rPr lang="en-US" dirty="0" err="1"/>
                        <a:t>genérico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gestionado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por</a:t>
                      </a:r>
                      <a:r>
                        <a:rPr lang="en-US" dirty="0"/>
                        <a:t> Spring.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Usado para cualquier clase que no tenga un propósito específico pero necesita ser un </a:t>
                      </a:r>
                      <a:r>
                        <a:rPr lang="es-ES" dirty="0" err="1"/>
                        <a:t>Bean</a:t>
                      </a:r>
                      <a:r>
                        <a:rPr lang="es-ES" dirty="0"/>
                        <a:t>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7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@Service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Lógica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negocio</a:t>
                      </a:r>
                      <a:r>
                        <a:rPr lang="en-US" dirty="0"/>
                        <a:t>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Usado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implementar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servicios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lógica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negocio</a:t>
                      </a:r>
                      <a:r>
                        <a:rPr lang="en-US" dirty="0"/>
                        <a:t>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92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@Repository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Capa de acceso a datos.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Especializado en la interacción con bases de datos, incluyendo manejo de excepciones relacionadas.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38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96C95-120A-4510-46A1-F2C414D6C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4918-ABB1-DA6B-3717-3893D69C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Inyección de Dependencias (DI)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AC36-9990-DAB7-E355-0B2D007B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Definición:</a:t>
            </a:r>
            <a:r>
              <a:rPr lang="es-ES" dirty="0"/>
              <a:t> Técnica para inyectar </a:t>
            </a:r>
            <a:r>
              <a:rPr lang="es-ES" b="1" dirty="0"/>
              <a:t>dependencias</a:t>
            </a:r>
            <a:r>
              <a:rPr lang="es-ES" dirty="0"/>
              <a:t> externas en un objeto en lugar de que el objeto las cree por sí mismo.</a:t>
            </a:r>
          </a:p>
          <a:p>
            <a:r>
              <a:rPr lang="es-ES" b="1" dirty="0"/>
              <a:t>Tipos</a:t>
            </a:r>
            <a:r>
              <a:rPr lang="es-ES" dirty="0"/>
              <a:t> de inyección:</a:t>
            </a:r>
          </a:p>
          <a:p>
            <a:pPr lvl="1"/>
            <a:r>
              <a:rPr lang="es-ES" dirty="0"/>
              <a:t>Por </a:t>
            </a:r>
            <a:r>
              <a:rPr lang="es-ES" b="1" dirty="0"/>
              <a:t>constructor</a:t>
            </a:r>
            <a:r>
              <a:rPr lang="es-ES" dirty="0"/>
              <a:t>: Uso de dependencias obligatorias al crear un objeto.</a:t>
            </a:r>
          </a:p>
          <a:p>
            <a:pPr lvl="1"/>
            <a:r>
              <a:rPr lang="es-ES" dirty="0"/>
              <a:t>Por </a:t>
            </a:r>
            <a:r>
              <a:rPr lang="es-ES" b="1" dirty="0"/>
              <a:t>setter</a:t>
            </a:r>
            <a:r>
              <a:rPr lang="es-ES" dirty="0"/>
              <a:t>: Dependencias opcionales que se pueden establecer después de la creación del objeto.</a:t>
            </a:r>
          </a:p>
          <a:p>
            <a:r>
              <a:rPr lang="es-ES" b="1" dirty="0"/>
              <a:t>Ventajas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Facilita pruebas unitarias.</a:t>
            </a:r>
          </a:p>
          <a:p>
            <a:pPr lvl="1"/>
            <a:r>
              <a:rPr lang="es-ES" dirty="0"/>
              <a:t>Reduce acoplamiento.</a:t>
            </a:r>
          </a:p>
          <a:p>
            <a:pPr lvl="1"/>
            <a:r>
              <a:rPr lang="es-ES" dirty="0"/>
              <a:t>Fomenta el diseño modular.</a:t>
            </a:r>
            <a:endParaRPr lang="es-EC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93069-E79B-863F-7A07-EC980F9B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67" y="2414093"/>
            <a:ext cx="3856054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5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86747-C681-EE9D-4B6C-C8C865E02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97C6-05C4-9396-D7F8-D7045B15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Combinación de </a:t>
            </a:r>
            <a:r>
              <a:rPr lang="es-EC" dirty="0" err="1"/>
              <a:t>Beans</a:t>
            </a:r>
            <a:r>
              <a:rPr lang="es-EC" dirty="0"/>
              <a:t> con 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539A5-0C30-5A05-E6B4-BBD3B3EC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s-ES" dirty="0"/>
              <a:t>El Contenedor </a:t>
            </a:r>
            <a:r>
              <a:rPr lang="es-ES" dirty="0" err="1"/>
              <a:t>IoC</a:t>
            </a:r>
            <a:r>
              <a:rPr lang="es-ES" dirty="0"/>
              <a:t> de Spring:</a:t>
            </a:r>
          </a:p>
          <a:p>
            <a:pPr lvl="1"/>
            <a:r>
              <a:rPr lang="es-ES" dirty="0"/>
              <a:t>Gestiona la creación e inyección de </a:t>
            </a:r>
            <a:r>
              <a:rPr lang="es-ES" dirty="0" err="1"/>
              <a:t>Beans</a:t>
            </a:r>
            <a:r>
              <a:rPr lang="es-ES" dirty="0"/>
              <a:t>.</a:t>
            </a:r>
          </a:p>
          <a:p>
            <a:r>
              <a:rPr lang="es-ES" dirty="0"/>
              <a:t>Uso práctico en Spring </a:t>
            </a:r>
            <a:r>
              <a:rPr lang="es-ES" dirty="0" err="1"/>
              <a:t>Boot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Spring </a:t>
            </a:r>
            <a:r>
              <a:rPr lang="es-ES" dirty="0" err="1"/>
              <a:t>Boot</a:t>
            </a:r>
            <a:r>
              <a:rPr lang="es-ES" dirty="0"/>
              <a:t> </a:t>
            </a:r>
            <a:r>
              <a:rPr lang="es-ES" b="1" dirty="0"/>
              <a:t>escanea</a:t>
            </a:r>
            <a:r>
              <a:rPr lang="es-ES" dirty="0"/>
              <a:t> </a:t>
            </a:r>
            <a:r>
              <a:rPr lang="es-ES" b="1" dirty="0"/>
              <a:t>automáticamente</a:t>
            </a:r>
            <a:r>
              <a:rPr lang="es-ES" dirty="0"/>
              <a:t> las clases marcadas con @Component, @Service, @Repository, y las registra como </a:t>
            </a:r>
            <a:r>
              <a:rPr lang="es-ES" dirty="0" err="1"/>
              <a:t>Beans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@Autowired para </a:t>
            </a:r>
            <a:r>
              <a:rPr lang="es-ES" b="1" dirty="0"/>
              <a:t>inyección</a:t>
            </a:r>
            <a:r>
              <a:rPr lang="es-ES" dirty="0"/>
              <a:t> </a:t>
            </a:r>
            <a:r>
              <a:rPr lang="es-ES" b="1" dirty="0"/>
              <a:t>automática</a:t>
            </a:r>
            <a:r>
              <a:rPr lang="es-ES" dirty="0"/>
              <a:t> de </a:t>
            </a:r>
            <a:r>
              <a:rPr lang="es-ES" dirty="0" err="1"/>
              <a:t>Beans</a:t>
            </a:r>
            <a:r>
              <a:rPr lang="es-ES" dirty="0"/>
              <a:t>.</a:t>
            </a:r>
            <a:endParaRPr lang="es-EC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DEA92-49DC-11B4-DB72-5DBE816D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232" y="1690688"/>
            <a:ext cx="4445568" cy="33854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9A53D6-6F1F-B99A-BE5F-77164FB06301}"/>
              </a:ext>
            </a:extLst>
          </p:cNvPr>
          <p:cNvSpPr txBox="1"/>
          <p:nvPr/>
        </p:nvSpPr>
        <p:spPr>
          <a:xfrm>
            <a:off x="6312310" y="6007510"/>
            <a:ext cx="5041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/>
              <a:t>@Autowired </a:t>
            </a:r>
            <a:r>
              <a:rPr lang="es-ES" dirty="0"/>
              <a:t>conecta </a:t>
            </a:r>
            <a:r>
              <a:rPr lang="es-ES" i="1" dirty="0"/>
              <a:t>@Repository </a:t>
            </a:r>
            <a:r>
              <a:rPr lang="es-ES" dirty="0"/>
              <a:t>y </a:t>
            </a:r>
            <a:r>
              <a:rPr lang="es-ES" i="1" dirty="0"/>
              <a:t>@Service </a:t>
            </a:r>
            <a:r>
              <a:rPr lang="es-ES" dirty="0"/>
              <a:t>automáticamente.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0664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BE5E-68B0-8B77-F434-ACCA61BF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SpringBoot</a:t>
            </a:r>
            <a:endParaRPr lang="es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9153-94C8-3193-61EC-C06C6291F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548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1266</Words>
  <Application>Microsoft Office PowerPoint</Application>
  <PresentationFormat>Widescreen</PresentationFormat>
  <Paragraphs>175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Aptos</vt:lpstr>
      <vt:lpstr>Aptos Display</vt:lpstr>
      <vt:lpstr>Arial</vt:lpstr>
      <vt:lpstr>Office Theme</vt:lpstr>
      <vt:lpstr>PowerPoint Presentation</vt:lpstr>
      <vt:lpstr>Problemas que SpringBoot Resuelve</vt:lpstr>
      <vt:lpstr>Beneficios</vt:lpstr>
      <vt:lpstr>Spring Beans and Dependency Injection</vt:lpstr>
      <vt:lpstr>Beans</vt:lpstr>
      <vt:lpstr>Tipos de Beans</vt:lpstr>
      <vt:lpstr>Inyección de Dependencias (DI)</vt:lpstr>
      <vt:lpstr>Combinación de Beans con DI</vt:lpstr>
      <vt:lpstr>SpringBoot</vt:lpstr>
      <vt:lpstr>Que es SpringBoot</vt:lpstr>
      <vt:lpstr>SpringBoot vs Spring</vt:lpstr>
      <vt:lpstr>SpringBoot vs Spring</vt:lpstr>
      <vt:lpstr>POM’s</vt:lpstr>
      <vt:lpstr>Spring Initializr</vt:lpstr>
      <vt:lpstr>REST API’s</vt:lpstr>
      <vt:lpstr>Principios Clave</vt:lpstr>
      <vt:lpstr>Estructura y Contenido</vt:lpstr>
      <vt:lpstr>Spring Boot desde Spring Initializr</vt:lpstr>
      <vt:lpstr>Estructura Básica</vt:lpstr>
      <vt:lpstr>Build Systems</vt:lpstr>
      <vt:lpstr>Sistema de Construccion</vt:lpstr>
      <vt:lpstr>Maven</vt:lpstr>
      <vt:lpstr>Agregar dependencias</vt:lpstr>
      <vt:lpstr>Configuration Classes and Auto Configuration</vt:lpstr>
      <vt:lpstr>Clase de Configuración</vt:lpstr>
      <vt:lpstr>Auto Configuración</vt:lpstr>
      <vt:lpstr>Personalización de Configuración</vt:lpstr>
      <vt:lpstr>Ejecutar una Aplicacion</vt:lpstr>
      <vt:lpstr>Desde un IDE</vt:lpstr>
      <vt:lpstr>Generar archivo JAR</vt:lpstr>
      <vt:lpstr>Configuraciones de inicio</vt:lpstr>
      <vt:lpstr>Desplieges en Produccion</vt:lpstr>
      <vt:lpstr>Developing Web Applications</vt:lpstr>
      <vt:lpstr>REST API en SpringBoot</vt:lpstr>
      <vt:lpstr>Ventajas</vt:lpstr>
      <vt:lpstr>Api con Parámetros de Entrada</vt:lpstr>
      <vt:lpstr>Thymeleaf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Est. Juan Francisco Pelaez Becerra</dc:creator>
  <cp:lastModifiedBy>Est. Juan Francisco Pelaez Becerra</cp:lastModifiedBy>
  <cp:revision>3</cp:revision>
  <dcterms:created xsi:type="dcterms:W3CDTF">2024-11-26T02:02:28Z</dcterms:created>
  <dcterms:modified xsi:type="dcterms:W3CDTF">2024-11-26T05:33:00Z</dcterms:modified>
</cp:coreProperties>
</file>