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1"/>
  </p:notesMasterIdLst>
  <p:sldIdLst>
    <p:sldId id="257" r:id="rId2"/>
    <p:sldId id="286" r:id="rId3"/>
    <p:sldId id="313" r:id="rId4"/>
    <p:sldId id="314" r:id="rId5"/>
    <p:sldId id="311" r:id="rId6"/>
    <p:sldId id="312" r:id="rId7"/>
    <p:sldId id="298" r:id="rId8"/>
    <p:sldId id="297" r:id="rId9"/>
    <p:sldId id="29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9DD67-DF70-9100-E981-2011061F7D95}" v="980" dt="2023-11-16T03:53:41.342"/>
    <p1510:client id="{0E87FF26-5594-6334-9284-D85D593785F4}" v="1" dt="2023-11-17T00:07:13.949"/>
    <p1510:client id="{108326E6-5682-BC16-69E0-631465418375}" v="8" dt="2023-11-16T02:24:23.777"/>
    <p1510:client id="{1425F488-02EC-DDE9-964E-0D22F563FAE4}" v="4165" dt="2023-11-16T23:01:26.982"/>
    <p1510:client id="{2C42C916-8388-1BC9-251C-878EA478CFB7}" v="34" dt="2023-11-16T04:12:51.194"/>
    <p1510:client id="{456ED476-84E2-49D3-FC78-C69319542AA5}" v="88" dt="2023-11-16T08:48:38.486"/>
    <p1510:client id="{4D035343-78E3-E87E-5D29-ABD39CFFA55A}" v="610" dt="2023-11-16T20:07:17.441"/>
    <p1510:client id="{51C6410C-1AED-263C-4DBD-7B5A6FE28C08}" v="7" dt="2023-11-16T23:05:31.668"/>
    <p1510:client id="{552CFF3E-4842-4391-01F6-DB60FC397EFD}" v="22" dt="2023-11-16T11:46:49.137"/>
    <p1510:client id="{5631EB79-3BB8-8945-91EA-6AA253F76FC1}" v="117" dt="2023-11-16T22:59:03.832"/>
    <p1510:client id="{577C83A4-4D31-B52E-BDC3-4D987CB12631}" v="1" dt="2023-11-16T19:05:06.994"/>
    <p1510:client id="{57B41D27-F08C-6740-E5FE-98C3FE4B7448}" v="47" dt="2023-11-16T00:16:37.208"/>
    <p1510:client id="{5C6172FA-357F-8E80-E752-44C7F69BC6B9}" v="1" dt="2023-11-16T19:52:03.359"/>
    <p1510:client id="{6C55CDD5-175B-DBA2-F3A5-2B42EC61144D}" v="4725" dt="2023-11-16T05:32:11.335"/>
    <p1510:client id="{A1A997DF-4FA3-D755-471C-CD7174B214F3}" v="2" dt="2023-11-16T04:45:21.349"/>
    <p1510:client id="{C101ADED-4753-4D13-E690-C9CFDCDEB137}" v="8" dt="2023-11-16T23:27:27.991"/>
    <p1510:client id="{D1C22815-A7EB-E87C-7322-EBDA3533B23B}" v="194" dt="2023-11-16T21:40:02.362"/>
    <p1510:client id="{D92F4CF4-7E38-B388-4937-638D57361E02}" v="3" dt="2023-11-16T21:07:09.054"/>
    <p1510:client id="{DB4C8B7A-B94A-1DEE-6C02-7E5861AE2B3F}" v="5" dt="2023-11-16T19:51:18.249"/>
    <p1510:client id="{ECE8FD9A-C2E3-56D3-2DC3-E1B31DA034BF}" v="85" dt="2023-11-16T00:00:39.5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0121" autoAdjust="0"/>
  </p:normalViewPr>
  <p:slideViewPr>
    <p:cSldViewPr snapToGrid="0">
      <p:cViewPr varScale="1">
        <p:scale>
          <a:sx n="55" d="100"/>
          <a:sy n="55" d="100"/>
        </p:scale>
        <p:origin x="282" y="7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0b85930ddf6a73fe46097d77abe013640197f7cb209fc38d444b39e80ed25494::" providerId="AD" clId="Web-{0E87FF26-5594-6334-9284-D85D593785F4}"/>
    <pc:docChg chg="modSld">
      <pc:chgData name="Guest User" userId="S::urn:spo:anon#0b85930ddf6a73fe46097d77abe013640197f7cb209fc38d444b39e80ed25494::" providerId="AD" clId="Web-{0E87FF26-5594-6334-9284-D85D593785F4}" dt="2023-11-17T00:07:13.949" v="0"/>
      <pc:docMkLst>
        <pc:docMk/>
      </pc:docMkLst>
      <pc:sldChg chg="modSp modMedia">
        <pc:chgData name="Guest User" userId="S::urn:spo:anon#0b85930ddf6a73fe46097d77abe013640197f7cb209fc38d444b39e80ed25494::" providerId="AD" clId="Web-{0E87FF26-5594-6334-9284-D85D593785F4}" dt="2023-11-17T00:07:13.949" v="0"/>
        <pc:sldMkLst>
          <pc:docMk/>
          <pc:sldMk cId="1973180379" sldId="283"/>
        </pc:sldMkLst>
        <pc:picChg chg="mod">
          <ac:chgData name="Guest User" userId="S::urn:spo:anon#0b85930ddf6a73fe46097d77abe013640197f7cb209fc38d444b39e80ed25494::" providerId="AD" clId="Web-{0E87FF26-5594-6334-9284-D85D593785F4}" dt="2023-11-17T00:07:13.949" v="0"/>
          <ac:picMkLst>
            <pc:docMk/>
            <pc:sldMk cId="1973180379" sldId="283"/>
            <ac:picMk id="3" creationId="{1A3147A9-8247-92A0-2D1F-BE2EAA77158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3BB07-49C3-4ED9-82DF-76A0A3FEEC9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E9E93-0829-4C5F-8F0F-E513FCC1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1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E9E93-0829-4C5F-8F0F-E513FCC15C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7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/>
              <a:t>For the order of our presentation, we will first discuss our groups modeling strategy and how we proceeded with the project.</a:t>
            </a:r>
          </a:p>
          <a:p>
            <a:r>
              <a:rPr lang="en-US" sz="1000"/>
              <a:t>Then we will look at our data model from a schema based approach, where we explore further our schemas in terms of domains, sequences, and tables.</a:t>
            </a:r>
          </a:p>
          <a:p>
            <a:endParaRPr lang="en-US" sz="1000"/>
          </a:p>
          <a:p>
            <a:r>
              <a:rPr lang="en-US" sz="1000"/>
              <a:t>We will then dive into each table one by one to see the columns along with their domains, defaults, validation rules, and use of UDPs. </a:t>
            </a:r>
          </a:p>
          <a:p>
            <a:endParaRPr lang="en-US" sz="1000"/>
          </a:p>
          <a:p>
            <a:r>
              <a:rPr lang="en-US" sz="1000"/>
              <a:t>And before our conclusion, we will look at the process of DDL generation in SQL Server, Postgres, and MySQL for our data model. </a:t>
            </a:r>
          </a:p>
          <a:p>
            <a:endParaRPr lang="en-US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E9E93-0829-4C5F-8F0F-E513FCC15C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13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70940-4779-6611-FEDB-4121A9DB4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F40F8F-2519-39E6-5EDE-3692B8471A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F07383-EC1F-5162-0A26-D5A00E4DE6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4B566-EC1B-0208-0824-9AD0216867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E9E93-0829-4C5F-8F0F-E513FCC15C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71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99FA2-1E5C-CFE5-FACD-416F0EE26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C6FF37-28FD-DD79-8786-7786CF9970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718DBC-3832-3462-73CF-4C540B5F66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  <a:p>
            <a:r>
              <a:rPr lang="en-US" sz="1000" dirty="0"/>
              <a:t>We will then dive into each table one by one to see the columns along with their domains, defaults, validation rules, and use of UDPs. </a:t>
            </a:r>
          </a:p>
          <a:p>
            <a:endParaRPr lang="en-US" sz="1000" dirty="0"/>
          </a:p>
          <a:p>
            <a:r>
              <a:rPr lang="en-US" sz="1000" dirty="0"/>
              <a:t>And before our conclusion, we will look at the process of DDL generation in SQL Server, Postgres, and MySQL for our data model. </a:t>
            </a:r>
          </a:p>
          <a:p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42284-7A52-108B-643E-EF0F83894E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E9E93-0829-4C5F-8F0F-E513FCC15C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26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In conclusion, the group has demonstrated an ability to set clear goals, identify strengths and weaknesses, and craft meaningful development plans.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E9E93-0829-4C5F-8F0F-E513FCC15C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67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Communication is a key element that all group members have displayed throughout this project. This always helped to promote collaboration within the team.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E9E93-0829-4C5F-8F0F-E513FCC15C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41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This project pushed us to develop our analytical and problem-solving abilities. We've approached challenges with a systematic mindset, seeking always effective solutions.</a:t>
            </a:r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E9E93-0829-4C5F-8F0F-E513FCC15C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22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Throughout the process, everyone exhibited a professional demeanor, adhering to ethical standards, and consistently displaying accountability and reliability in our roles. This professionalism has contributed to the cohesion and success of our group.</a:t>
            </a:r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E9E93-0829-4C5F-8F0F-E513FCC15C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49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Throughout the process, everyone exhibited a professional demeanor, adhering to ethical standards, and consistently displaying accountability and reliability in our roles. </a:t>
            </a:r>
            <a:r>
              <a:rPr lang="en-US" sz="1200"/>
              <a:t>This professionalism has contributed to the cohesion and success of our group.</a:t>
            </a:r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E9E93-0829-4C5F-8F0F-E513FCC15C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66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69BF-1E1C-460C-A485-D0A8CB8F3E6F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4834-7BF6-448A-8E4D-A22705A8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98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69BF-1E1C-460C-A485-D0A8CB8F3E6F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4834-7BF6-448A-8E4D-A22705A8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22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69BF-1E1C-460C-A485-D0A8CB8F3E6F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4834-7BF6-448A-8E4D-A22705A8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63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69BF-1E1C-460C-A485-D0A8CB8F3E6F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4834-7BF6-448A-8E4D-A22705A842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3956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69BF-1E1C-460C-A485-D0A8CB8F3E6F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4834-7BF6-448A-8E4D-A22705A8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99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69BF-1E1C-460C-A485-D0A8CB8F3E6F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4834-7BF6-448A-8E4D-A22705A8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33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69BF-1E1C-460C-A485-D0A8CB8F3E6F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4834-7BF6-448A-8E4D-A22705A8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10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69BF-1E1C-460C-A485-D0A8CB8F3E6F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4834-7BF6-448A-8E4D-A22705A8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52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69BF-1E1C-460C-A485-D0A8CB8F3E6F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4834-7BF6-448A-8E4D-A22705A8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6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69BF-1E1C-460C-A485-D0A8CB8F3E6F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4834-7BF6-448A-8E4D-A22705A8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69BF-1E1C-460C-A485-D0A8CB8F3E6F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4834-7BF6-448A-8E4D-A22705A8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69BF-1E1C-460C-A485-D0A8CB8F3E6F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4834-7BF6-448A-8E4D-A22705A8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9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69BF-1E1C-460C-A485-D0A8CB8F3E6F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4834-7BF6-448A-8E4D-A22705A8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1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69BF-1E1C-460C-A485-D0A8CB8F3E6F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4834-7BF6-448A-8E4D-A22705A8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94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69BF-1E1C-460C-A485-D0A8CB8F3E6F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4834-7BF6-448A-8E4D-A22705A8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8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69BF-1E1C-460C-A485-D0A8CB8F3E6F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4834-7BF6-448A-8E4D-A22705A8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5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69BF-1E1C-460C-A485-D0A8CB8F3E6F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4834-7BF6-448A-8E4D-A22705A8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0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23369BF-1E1C-460C-A485-D0A8CB8F3E6F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3964834-7BF6-448A-8E4D-A22705A8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84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28FC4-4A59-EE8D-1E10-743E18C48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224" y="843490"/>
            <a:ext cx="10527547" cy="2585509"/>
          </a:xfrm>
        </p:spPr>
        <p:txBody>
          <a:bodyPr anchor="ctr">
            <a:noAutofit/>
          </a:bodyPr>
          <a:lstStyle/>
          <a:p>
            <a:r>
              <a:rPr lang="en-US" sz="7500" b="1" u="sng" dirty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Group 1</a:t>
            </a:r>
            <a:br>
              <a:rPr lang="en-US" sz="7500" b="1" u="sng" dirty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500" b="1" u="sng" dirty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Homework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DED8E-E753-9A88-8756-8759E4E2C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224" y="3592277"/>
            <a:ext cx="10527548" cy="126402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000" cap="none" dirty="0">
                <a:latin typeface="Calibri" panose="020F0502020204030204" pitchFamily="34" charset="0"/>
                <a:cs typeface="Calibri" panose="020F0502020204030204" pitchFamily="34" charset="0"/>
              </a:rPr>
              <a:t>Brian Flores-</a:t>
            </a:r>
            <a:r>
              <a:rPr lang="en-US" sz="30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Casiano</a:t>
            </a:r>
            <a:r>
              <a:rPr lang="en-US" sz="3000" cap="none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0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Runze</a:t>
            </a:r>
            <a:r>
              <a:rPr lang="en-US" sz="3000" cap="none" dirty="0">
                <a:latin typeface="Calibri" panose="020F0502020204030204" pitchFamily="34" charset="0"/>
                <a:cs typeface="Calibri" panose="020F0502020204030204" pitchFamily="34" charset="0"/>
              </a:rPr>
              <a:t> Sun, Edwin Wray </a:t>
            </a:r>
          </a:p>
          <a:p>
            <a:pPr>
              <a:spcBef>
                <a:spcPts val="0"/>
              </a:spcBef>
            </a:pPr>
            <a:r>
              <a:rPr lang="en-US" sz="3000" cap="none" dirty="0">
                <a:latin typeface="Calibri" panose="020F0502020204030204" pitchFamily="34" charset="0"/>
                <a:cs typeface="Calibri" panose="020F0502020204030204" pitchFamily="34" charset="0"/>
              </a:rPr>
              <a:t>Mehrshad Eshaghianpour, Jia Chen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13FF22-DD7E-F9DD-BC44-5B86F7CFC950}"/>
              </a:ext>
            </a:extLst>
          </p:cNvPr>
          <p:cNvSpPr txBox="1"/>
          <p:nvPr/>
        </p:nvSpPr>
        <p:spPr>
          <a:xfrm>
            <a:off x="3931023" y="5310897"/>
            <a:ext cx="4329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cap="none">
                <a:latin typeface="Calibri" panose="020F0502020204030204" pitchFamily="34" charset="0"/>
                <a:cs typeface="Calibri" panose="020F0502020204030204" pitchFamily="34" charset="0"/>
              </a:rPr>
              <a:t>CSCI-381 Data Modeling</a:t>
            </a:r>
          </a:p>
          <a:p>
            <a:pPr algn="ctr">
              <a:spcBef>
                <a:spcPts val="0"/>
              </a:spcBef>
            </a:pPr>
            <a:r>
              <a:rPr lang="en-US" cap="none">
                <a:latin typeface="Calibri" panose="020F0502020204030204" pitchFamily="34" charset="0"/>
                <a:cs typeface="Calibri" panose="020F0502020204030204" pitchFamily="34" charset="0"/>
              </a:rPr>
              <a:t>Professor P. Heller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1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67"/>
    </mc:Choice>
    <mc:Fallback xmlns="">
      <p:transition spd="slow" advTm="1266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28FC4-4A59-EE8D-1E10-743E18C48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223" y="362227"/>
            <a:ext cx="10527547" cy="1069531"/>
          </a:xfrm>
        </p:spPr>
        <p:txBody>
          <a:bodyPr anchor="ctr">
            <a:noAutofit/>
          </a:bodyPr>
          <a:lstStyle/>
          <a:p>
            <a:r>
              <a:rPr lang="en-US" sz="5000" b="1" u="sng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DED8E-E753-9A88-8756-8759E4E2C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3409" y="1435549"/>
            <a:ext cx="5092587" cy="4728409"/>
          </a:xfrm>
        </p:spPr>
        <p:txBody>
          <a:bodyPr>
            <a:normAutofit lnSpcReduction="10000"/>
          </a:bodyPr>
          <a:lstStyle/>
          <a:p>
            <a:pPr marL="457200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000">
                <a:latin typeface="Calibri" panose="020F0502020204030204" pitchFamily="34" charset="0"/>
                <a:cs typeface="Calibri" panose="020F0502020204030204" pitchFamily="34" charset="0"/>
              </a:rPr>
              <a:t>Modeling Strategy </a:t>
            </a:r>
          </a:p>
          <a:p>
            <a:pPr marL="457200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000">
                <a:latin typeface="Calibri" panose="020F0502020204030204" pitchFamily="34" charset="0"/>
                <a:cs typeface="Calibri" panose="020F0502020204030204" pitchFamily="34" charset="0"/>
              </a:rPr>
              <a:t>Schemas</a:t>
            </a:r>
          </a:p>
          <a:p>
            <a:pPr marL="914400" lvl="1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Domains</a:t>
            </a:r>
          </a:p>
          <a:p>
            <a:pPr marL="914400" lvl="1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Sequences</a:t>
            </a:r>
          </a:p>
          <a:p>
            <a:pPr marL="914400" lvl="1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Tables</a:t>
            </a:r>
          </a:p>
          <a:p>
            <a:pPr marL="1371600" lvl="2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tx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Columns</a:t>
            </a:r>
          </a:p>
          <a:p>
            <a:pPr marL="1828800" lvl="3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Domains &amp; data types</a:t>
            </a:r>
          </a:p>
          <a:p>
            <a:pPr marL="1828800" lvl="3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Defaults</a:t>
            </a:r>
          </a:p>
          <a:p>
            <a:pPr marL="1828800" lvl="3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Validation rules</a:t>
            </a:r>
          </a:p>
          <a:p>
            <a:pPr marL="1828800" lvl="3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UDPs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DA772E6-F164-42D4-7C25-1610D8E4C88D}"/>
              </a:ext>
            </a:extLst>
          </p:cNvPr>
          <p:cNvSpPr txBox="1">
            <a:spLocks/>
          </p:cNvSpPr>
          <p:nvPr/>
        </p:nvSpPr>
        <p:spPr>
          <a:xfrm>
            <a:off x="6438361" y="1431758"/>
            <a:ext cx="5092587" cy="47284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DDL Generation &amp; Database Creation</a:t>
            </a:r>
          </a:p>
          <a:p>
            <a:pPr marL="914400" lvl="1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tx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 Server 2019</a:t>
            </a:r>
          </a:p>
          <a:p>
            <a:pPr marL="914400" lvl="1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tx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PostgreSQL</a:t>
            </a:r>
          </a:p>
          <a:p>
            <a:pPr marL="914400" lvl="1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tx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</a:p>
          <a:p>
            <a:pPr marL="457200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Conclusion (NACE Competencies)</a:t>
            </a:r>
          </a:p>
          <a:p>
            <a:pPr marL="457200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06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951"/>
    </mc:Choice>
    <mc:Fallback xmlns="">
      <p:transition spd="slow" advTm="3195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5FDB7-AB57-9EF0-6242-A6BDEED04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A389B-1170-C8A5-003C-209AF9A8A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223" y="362227"/>
            <a:ext cx="10527547" cy="1069531"/>
          </a:xfrm>
        </p:spPr>
        <p:txBody>
          <a:bodyPr anchor="ctr">
            <a:noAutofit/>
          </a:bodyPr>
          <a:lstStyle/>
          <a:p>
            <a:r>
              <a:rPr lang="en-US" sz="5000" b="1" u="sng" dirty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Add your sections by duplicating this slide</a:t>
            </a:r>
          </a:p>
        </p:txBody>
      </p:sp>
    </p:spTree>
    <p:extLst>
      <p:ext uri="{BB962C8B-B14F-4D97-AF65-F5344CB8AC3E}">
        <p14:creationId xmlns:p14="http://schemas.microsoft.com/office/powerpoint/2010/main" val="80602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951"/>
    </mc:Choice>
    <mc:Fallback xmlns="">
      <p:transition spd="slow" advTm="3195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B4778-A565-C49A-65BF-C2F18F690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9176D-84FD-A3B2-EFF2-694AED602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223" y="362227"/>
            <a:ext cx="10527547" cy="1069531"/>
          </a:xfrm>
        </p:spPr>
        <p:txBody>
          <a:bodyPr anchor="ctr">
            <a:noAutofit/>
          </a:bodyPr>
          <a:lstStyle/>
          <a:p>
            <a:r>
              <a:rPr lang="en-US" sz="5000" b="1" u="sng" dirty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Add your sections by duplicating this slide</a:t>
            </a:r>
          </a:p>
        </p:txBody>
      </p:sp>
    </p:spTree>
    <p:extLst>
      <p:ext uri="{BB962C8B-B14F-4D97-AF65-F5344CB8AC3E}">
        <p14:creationId xmlns:p14="http://schemas.microsoft.com/office/powerpoint/2010/main" val="318754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951"/>
    </mc:Choice>
    <mc:Fallback xmlns="">
      <p:transition spd="slow" advTm="3195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28FC4-4A59-EE8D-1E10-743E18C48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223" y="362227"/>
            <a:ext cx="10527547" cy="1069531"/>
          </a:xfrm>
        </p:spPr>
        <p:txBody>
          <a:bodyPr anchor="ctr">
            <a:noAutofit/>
          </a:bodyPr>
          <a:lstStyle/>
          <a:p>
            <a:r>
              <a:rPr lang="en-US" sz="5000" b="1" u="sng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Conclusion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AF611-34EA-5EDB-A043-2D18CB2A8AE8}"/>
              </a:ext>
            </a:extLst>
          </p:cNvPr>
          <p:cNvSpPr txBox="1">
            <a:spLocks/>
          </p:cNvSpPr>
          <p:nvPr/>
        </p:nvSpPr>
        <p:spPr>
          <a:xfrm>
            <a:off x="832222" y="1694805"/>
            <a:ext cx="10527547" cy="46183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4000" b="1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NACE Competencies: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000" b="1">
                <a:solidFill>
                  <a:srgbClr val="FF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Career &amp; Self-Development</a:t>
            </a:r>
          </a:p>
        </p:txBody>
      </p:sp>
    </p:spTree>
    <p:extLst>
      <p:ext uri="{BB962C8B-B14F-4D97-AF65-F5344CB8AC3E}">
        <p14:creationId xmlns:p14="http://schemas.microsoft.com/office/powerpoint/2010/main" val="64336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181"/>
    </mc:Choice>
    <mc:Fallback xmlns="">
      <p:transition spd="slow" advTm="3218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28FC4-4A59-EE8D-1E10-743E18C48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223" y="362227"/>
            <a:ext cx="10527547" cy="1069531"/>
          </a:xfrm>
        </p:spPr>
        <p:txBody>
          <a:bodyPr anchor="ctr">
            <a:noAutofit/>
          </a:bodyPr>
          <a:lstStyle/>
          <a:p>
            <a:r>
              <a:rPr lang="en-US" sz="5000" b="1" u="sng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Conclusion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AF611-34EA-5EDB-A043-2D18CB2A8AE8}"/>
              </a:ext>
            </a:extLst>
          </p:cNvPr>
          <p:cNvSpPr txBox="1">
            <a:spLocks/>
          </p:cNvSpPr>
          <p:nvPr/>
        </p:nvSpPr>
        <p:spPr>
          <a:xfrm>
            <a:off x="832222" y="1694805"/>
            <a:ext cx="10527547" cy="46183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4000" b="1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NACE Competencies: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000" b="1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Career &amp; Self-Development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000" b="1">
                <a:solidFill>
                  <a:srgbClr val="FF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Communication</a:t>
            </a:r>
          </a:p>
          <a:p>
            <a:pPr algn="l"/>
            <a:endParaRPr lang="en-US" sz="4000" b="1" u="sng">
              <a:solidFill>
                <a:schemeClr val="tx1"/>
              </a:soli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60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12"/>
    </mc:Choice>
    <mc:Fallback xmlns="">
      <p:transition spd="slow" advTm="1371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28FC4-4A59-EE8D-1E10-743E18C48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223" y="362227"/>
            <a:ext cx="10527547" cy="1069531"/>
          </a:xfrm>
        </p:spPr>
        <p:txBody>
          <a:bodyPr anchor="ctr">
            <a:noAutofit/>
          </a:bodyPr>
          <a:lstStyle/>
          <a:p>
            <a:r>
              <a:rPr lang="en-US" sz="5000" b="1" u="sng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Conclusion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AF611-34EA-5EDB-A043-2D18CB2A8AE8}"/>
              </a:ext>
            </a:extLst>
          </p:cNvPr>
          <p:cNvSpPr txBox="1">
            <a:spLocks/>
          </p:cNvSpPr>
          <p:nvPr/>
        </p:nvSpPr>
        <p:spPr>
          <a:xfrm>
            <a:off x="832222" y="1694805"/>
            <a:ext cx="10527547" cy="46183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4000" b="1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NACE Competencies: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000" b="1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Career &amp; Self-Development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000" b="1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Communication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000" b="1">
                <a:solidFill>
                  <a:srgbClr val="FF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Critical Thinking</a:t>
            </a:r>
          </a:p>
          <a:p>
            <a:pPr algn="l"/>
            <a:endParaRPr lang="en-US" sz="4000" b="1" u="sng">
              <a:solidFill>
                <a:schemeClr val="tx1"/>
              </a:soli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95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34"/>
    </mc:Choice>
    <mc:Fallback xmlns="">
      <p:transition spd="slow" advTm="1053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28FC4-4A59-EE8D-1E10-743E18C48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223" y="362227"/>
            <a:ext cx="10527547" cy="1069531"/>
          </a:xfrm>
        </p:spPr>
        <p:txBody>
          <a:bodyPr anchor="ctr">
            <a:noAutofit/>
          </a:bodyPr>
          <a:lstStyle/>
          <a:p>
            <a:r>
              <a:rPr lang="en-US" sz="5000" b="1" u="sng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Conclusion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AF611-34EA-5EDB-A043-2D18CB2A8AE8}"/>
              </a:ext>
            </a:extLst>
          </p:cNvPr>
          <p:cNvSpPr txBox="1">
            <a:spLocks/>
          </p:cNvSpPr>
          <p:nvPr/>
        </p:nvSpPr>
        <p:spPr>
          <a:xfrm>
            <a:off x="832222" y="1694805"/>
            <a:ext cx="10527547" cy="46183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4000" b="1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NACE Competencies: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000" b="1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Career &amp; Self-Development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000" b="1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Communication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000" b="1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Critical Thinking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000" b="1">
                <a:solidFill>
                  <a:srgbClr val="FF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Professionalism</a:t>
            </a:r>
          </a:p>
          <a:p>
            <a:pPr algn="l"/>
            <a:endParaRPr lang="en-US" sz="4000" b="1" u="sng">
              <a:solidFill>
                <a:schemeClr val="tx1"/>
              </a:soli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8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48"/>
    </mc:Choice>
    <mc:Fallback xmlns="">
      <p:transition spd="slow" advTm="1424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28FC4-4A59-EE8D-1E10-743E18C48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223" y="362227"/>
            <a:ext cx="10527547" cy="1069531"/>
          </a:xfrm>
        </p:spPr>
        <p:txBody>
          <a:bodyPr anchor="ctr">
            <a:noAutofit/>
          </a:bodyPr>
          <a:lstStyle/>
          <a:p>
            <a:r>
              <a:rPr lang="en-US" sz="5000" b="1" u="sng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Conclusion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AF611-34EA-5EDB-A043-2D18CB2A8AE8}"/>
              </a:ext>
            </a:extLst>
          </p:cNvPr>
          <p:cNvSpPr txBox="1">
            <a:spLocks/>
          </p:cNvSpPr>
          <p:nvPr/>
        </p:nvSpPr>
        <p:spPr>
          <a:xfrm>
            <a:off x="832222" y="1694805"/>
            <a:ext cx="10527547" cy="46183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4000" b="1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NACE Competencies: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000" b="1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Career &amp; Self-Development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000" b="1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Communication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000" b="1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Critical Thinking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000" b="1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Professionalism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000" b="1">
                <a:solidFill>
                  <a:srgbClr val="FF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Technology</a:t>
            </a:r>
          </a:p>
          <a:p>
            <a:pPr algn="l"/>
            <a:endParaRPr lang="en-US" sz="4000" b="1" u="sng">
              <a:solidFill>
                <a:schemeClr val="tx1"/>
              </a:soli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59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23"/>
    </mc:Choice>
    <mc:Fallback xmlns="">
      <p:transition spd="slow" advTm="32623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</TotalTime>
  <Words>443</Words>
  <Application>Microsoft Office PowerPoint</Application>
  <PresentationFormat>Widescreen</PresentationFormat>
  <Paragraphs>72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Calisto MT</vt:lpstr>
      <vt:lpstr>Courier New</vt:lpstr>
      <vt:lpstr>Wingdings 2</vt:lpstr>
      <vt:lpstr>Slate</vt:lpstr>
      <vt:lpstr>Group 1 Homework 1</vt:lpstr>
      <vt:lpstr>Contents</vt:lpstr>
      <vt:lpstr>Add your sections by duplicating this slide</vt:lpstr>
      <vt:lpstr>Add your sections by duplicating this slide</vt:lpstr>
      <vt:lpstr>Conclusion</vt:lpstr>
      <vt:lpstr>Conclusion</vt:lpstr>
      <vt:lpstr>Conclusion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Domains</dc:title>
  <dc:creator>. .</dc:creator>
  <cp:lastModifiedBy>Mehrshad Eshaghian Pour</cp:lastModifiedBy>
  <cp:revision>9</cp:revision>
  <dcterms:created xsi:type="dcterms:W3CDTF">2023-10-13T00:17:55Z</dcterms:created>
  <dcterms:modified xsi:type="dcterms:W3CDTF">2024-02-09T02:37:01Z</dcterms:modified>
</cp:coreProperties>
</file>