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00711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1" name="Shape 2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Helvetica Neue"/>
      </a:defRPr>
    </a:lvl1pPr>
    <a:lvl2pPr indent="228600" latinLnBrk="0">
      <a:defRPr sz="1200">
        <a:latin typeface="+mn-lt"/>
        <a:ea typeface="+mn-ea"/>
        <a:cs typeface="+mn-cs"/>
        <a:sym typeface="Helvetica Neue"/>
      </a:defRPr>
    </a:lvl2pPr>
    <a:lvl3pPr indent="457200" latinLnBrk="0">
      <a:defRPr sz="1200">
        <a:latin typeface="+mn-lt"/>
        <a:ea typeface="+mn-ea"/>
        <a:cs typeface="+mn-cs"/>
        <a:sym typeface="Helvetica Neue"/>
      </a:defRPr>
    </a:lvl3pPr>
    <a:lvl4pPr indent="685800" latinLnBrk="0">
      <a:defRPr sz="1200">
        <a:latin typeface="+mn-lt"/>
        <a:ea typeface="+mn-ea"/>
        <a:cs typeface="+mn-cs"/>
        <a:sym typeface="Helvetica Neue"/>
      </a:defRPr>
    </a:lvl4pPr>
    <a:lvl5pPr indent="914400" latinLnBrk="0">
      <a:defRPr sz="1200">
        <a:latin typeface="+mn-lt"/>
        <a:ea typeface="+mn-ea"/>
        <a:cs typeface="+mn-cs"/>
        <a:sym typeface="Helvetica Neue"/>
      </a:defRPr>
    </a:lvl5pPr>
    <a:lvl6pPr indent="1143000" latinLnBrk="0">
      <a:defRPr sz="1200">
        <a:latin typeface="+mn-lt"/>
        <a:ea typeface="+mn-ea"/>
        <a:cs typeface="+mn-cs"/>
        <a:sym typeface="Helvetica Neue"/>
      </a:defRPr>
    </a:lvl6pPr>
    <a:lvl7pPr indent="1371600" latinLnBrk="0">
      <a:defRPr sz="1200">
        <a:latin typeface="+mn-lt"/>
        <a:ea typeface="+mn-ea"/>
        <a:cs typeface="+mn-cs"/>
        <a:sym typeface="Helvetica Neue"/>
      </a:defRPr>
    </a:lvl7pPr>
    <a:lvl8pPr indent="1600200" latinLnBrk="0">
      <a:defRPr sz="1200">
        <a:latin typeface="+mn-lt"/>
        <a:ea typeface="+mn-ea"/>
        <a:cs typeface="+mn-cs"/>
        <a:sym typeface="Helvetica Neue"/>
      </a:defRPr>
    </a:lvl8pPr>
    <a:lvl9pPr indent="1828800" latinLnBrk="0">
      <a:defRPr sz="1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eltext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96" name="Textebene 1…"/>
          <p:cNvSpPr txBox="1"/>
          <p:nvPr>
            <p:ph type="body" sz="half" idx="1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7" name="PlaceHolder 3"/>
          <p:cNvSpPr/>
          <p:nvPr>
            <p:ph type="body" sz="half" idx="13"/>
          </p:nvPr>
        </p:nvSpPr>
        <p:spPr>
          <a:xfrm>
            <a:off x="503999" y="4058639"/>
            <a:ext cx="9072002" cy="2090880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9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eltext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106" name="Textebene 1…"/>
          <p:cNvSpPr txBox="1"/>
          <p:nvPr>
            <p:ph type="body" sz="quarter" idx="1"/>
          </p:nvPr>
        </p:nvSpPr>
        <p:spPr>
          <a:xfrm>
            <a:off x="504000" y="1768680"/>
            <a:ext cx="4426921" cy="2090880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7" name="PlaceHolder 3"/>
          <p:cNvSpPr/>
          <p:nvPr/>
        </p:nvSpPr>
        <p:spPr>
          <a:xfrm>
            <a:off x="5152680" y="1768680"/>
            <a:ext cx="4426921" cy="209087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108" name="PlaceHolder 4"/>
          <p:cNvSpPr/>
          <p:nvPr/>
        </p:nvSpPr>
        <p:spPr>
          <a:xfrm>
            <a:off x="5152680" y="4058639"/>
            <a:ext cx="442692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109" name="PlaceHolder 5"/>
          <p:cNvSpPr/>
          <p:nvPr>
            <p:ph type="body" sz="quarter" idx="13"/>
          </p:nvPr>
        </p:nvSpPr>
        <p:spPr>
          <a:xfrm>
            <a:off x="503999" y="4058639"/>
            <a:ext cx="4426922" cy="2090880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11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eltext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118" name="Textebene 1…"/>
          <p:cNvSpPr txBox="1"/>
          <p:nvPr>
            <p:ph type="body" sz="quarter" idx="1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19" name="PlaceHolder 3"/>
          <p:cNvSpPr/>
          <p:nvPr/>
        </p:nvSpPr>
        <p:spPr>
          <a:xfrm>
            <a:off x="3571559" y="1768680"/>
            <a:ext cx="2921042" cy="209087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120" name="PlaceHolder 4"/>
          <p:cNvSpPr/>
          <p:nvPr/>
        </p:nvSpPr>
        <p:spPr>
          <a:xfrm>
            <a:off x="6639120" y="1768680"/>
            <a:ext cx="2921041" cy="209087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121" name="PlaceHolder 5"/>
          <p:cNvSpPr/>
          <p:nvPr/>
        </p:nvSpPr>
        <p:spPr>
          <a:xfrm>
            <a:off x="6639120" y="4058639"/>
            <a:ext cx="292104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122" name="PlaceHolder 6"/>
          <p:cNvSpPr/>
          <p:nvPr/>
        </p:nvSpPr>
        <p:spPr>
          <a:xfrm>
            <a:off x="3571559" y="4058639"/>
            <a:ext cx="292104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123" name="PlaceHolder 7"/>
          <p:cNvSpPr/>
          <p:nvPr>
            <p:ph type="body" sz="quarter" idx="13"/>
          </p:nvPr>
        </p:nvSpPr>
        <p:spPr>
          <a:xfrm>
            <a:off x="503999" y="4058639"/>
            <a:ext cx="2921042" cy="2090880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12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eltext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39" name="Textebene 1…"/>
          <p:cNvSpPr txBox="1"/>
          <p:nvPr>
            <p:ph type="body" idx="1"/>
          </p:nvPr>
        </p:nvSpPr>
        <p:spPr>
          <a:xfrm>
            <a:off x="504000" y="1768680"/>
            <a:ext cx="9072000" cy="438408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eltext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48" name="Textebene 1…"/>
          <p:cNvSpPr txBox="1"/>
          <p:nvPr>
            <p:ph type="body" idx="1"/>
          </p:nvPr>
        </p:nvSpPr>
        <p:spPr>
          <a:xfrm>
            <a:off x="504000" y="1768680"/>
            <a:ext cx="9072000" cy="438408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eltext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57" name="Textebene 1…"/>
          <p:cNvSpPr txBox="1"/>
          <p:nvPr>
            <p:ph type="body" sz="half" idx="1"/>
          </p:nvPr>
        </p:nvSpPr>
        <p:spPr>
          <a:xfrm>
            <a:off x="504000" y="1768680"/>
            <a:ext cx="4426921" cy="438408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8" name="PlaceHolder 3"/>
          <p:cNvSpPr/>
          <p:nvPr>
            <p:ph type="body" sz="half" idx="13"/>
          </p:nvPr>
        </p:nvSpPr>
        <p:spPr>
          <a:xfrm>
            <a:off x="5152680" y="1768680"/>
            <a:ext cx="4426921" cy="438408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>
                <a:uFillTx/>
              </a:defRPr>
            </a:pPr>
          </a:p>
        </p:txBody>
      </p:sp>
      <p:sp>
        <p:nvSpPr>
          <p:cNvPr id="15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eltext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6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ebene 1…"/>
          <p:cNvSpPr txBox="1"/>
          <p:nvPr>
            <p:ph type="body" idx="1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7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eltext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83" name="Textebene 1…"/>
          <p:cNvSpPr txBox="1"/>
          <p:nvPr>
            <p:ph type="body" sz="quarter" idx="1"/>
          </p:nvPr>
        </p:nvSpPr>
        <p:spPr>
          <a:xfrm>
            <a:off x="504000" y="1768680"/>
            <a:ext cx="4426921" cy="20908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84" name="PlaceHolder 3"/>
          <p:cNvSpPr/>
          <p:nvPr/>
        </p:nvSpPr>
        <p:spPr>
          <a:xfrm>
            <a:off x="503999" y="4058639"/>
            <a:ext cx="442692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85" name="PlaceHolder 4"/>
          <p:cNvSpPr/>
          <p:nvPr>
            <p:ph type="body" sz="half" idx="13"/>
          </p:nvPr>
        </p:nvSpPr>
        <p:spPr>
          <a:xfrm>
            <a:off x="5152680" y="1768680"/>
            <a:ext cx="4426921" cy="438408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>
                <a:uFillTx/>
              </a:defRPr>
            </a:pPr>
          </a:p>
        </p:txBody>
      </p:sp>
      <p:sp>
        <p:nvSpPr>
          <p:cNvPr id="18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text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19" name="Textebene 1…"/>
          <p:cNvSpPr txBox="1"/>
          <p:nvPr>
            <p:ph type="body" idx="1"/>
          </p:nvPr>
        </p:nvSpPr>
        <p:spPr>
          <a:xfrm>
            <a:off x="504000" y="1768680"/>
            <a:ext cx="9072000" cy="4384081"/>
          </a:xfrm>
          <a:prstGeom prst="rect">
            <a:avLst/>
          </a:prstGeom>
        </p:spPr>
        <p:txBody>
          <a:bodyPr anchor="ctr"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eltext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94" name="Textebene 1…"/>
          <p:cNvSpPr txBox="1"/>
          <p:nvPr>
            <p:ph type="body" sz="half" idx="1"/>
          </p:nvPr>
        </p:nvSpPr>
        <p:spPr>
          <a:xfrm>
            <a:off x="504000" y="1768680"/>
            <a:ext cx="4426921" cy="438408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95" name="PlaceHolder 3"/>
          <p:cNvSpPr/>
          <p:nvPr/>
        </p:nvSpPr>
        <p:spPr>
          <a:xfrm>
            <a:off x="5152680" y="1768680"/>
            <a:ext cx="4426921" cy="209087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96" name="PlaceHolder 4"/>
          <p:cNvSpPr/>
          <p:nvPr>
            <p:ph type="body" sz="quarter" idx="13"/>
          </p:nvPr>
        </p:nvSpPr>
        <p:spPr>
          <a:xfrm>
            <a:off x="5152680" y="4058639"/>
            <a:ext cx="4426921" cy="209088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>
                <a:uFillTx/>
              </a:defRPr>
            </a:pPr>
          </a:p>
        </p:txBody>
      </p:sp>
      <p:sp>
        <p:nvSpPr>
          <p:cNvPr id="19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iteltext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205" name="Textebene 1…"/>
          <p:cNvSpPr txBox="1"/>
          <p:nvPr>
            <p:ph type="body" sz="quarter" idx="1"/>
          </p:nvPr>
        </p:nvSpPr>
        <p:spPr>
          <a:xfrm>
            <a:off x="504000" y="1768680"/>
            <a:ext cx="4426921" cy="20908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06" name="PlaceHolder 3"/>
          <p:cNvSpPr/>
          <p:nvPr/>
        </p:nvSpPr>
        <p:spPr>
          <a:xfrm>
            <a:off x="5152680" y="1768680"/>
            <a:ext cx="4426921" cy="209087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07" name="PlaceHolder 4"/>
          <p:cNvSpPr/>
          <p:nvPr>
            <p:ph type="body" sz="half" idx="13"/>
          </p:nvPr>
        </p:nvSpPr>
        <p:spPr>
          <a:xfrm>
            <a:off x="503999" y="4058639"/>
            <a:ext cx="9072002" cy="209088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>
                <a:uFillTx/>
              </a:defRPr>
            </a:pPr>
          </a:p>
        </p:txBody>
      </p:sp>
      <p:sp>
        <p:nvSpPr>
          <p:cNvPr id="20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eltext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216" name="Textebene 1…"/>
          <p:cNvSpPr txBox="1"/>
          <p:nvPr>
            <p:ph type="body" sz="half" idx="1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17" name="PlaceHolder 3"/>
          <p:cNvSpPr/>
          <p:nvPr>
            <p:ph type="body" sz="half" idx="13"/>
          </p:nvPr>
        </p:nvSpPr>
        <p:spPr>
          <a:xfrm>
            <a:off x="503999" y="4058639"/>
            <a:ext cx="9072002" cy="209088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>
                <a:uFillTx/>
              </a:defRPr>
            </a:pPr>
          </a:p>
        </p:txBody>
      </p:sp>
      <p:sp>
        <p:nvSpPr>
          <p:cNvPr id="21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eltext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226" name="Textebene 1…"/>
          <p:cNvSpPr txBox="1"/>
          <p:nvPr>
            <p:ph type="body" sz="quarter" idx="1"/>
          </p:nvPr>
        </p:nvSpPr>
        <p:spPr>
          <a:xfrm>
            <a:off x="504000" y="1768680"/>
            <a:ext cx="4426921" cy="20908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7" name="PlaceHolder 3"/>
          <p:cNvSpPr/>
          <p:nvPr/>
        </p:nvSpPr>
        <p:spPr>
          <a:xfrm>
            <a:off x="5152680" y="1768680"/>
            <a:ext cx="4426921" cy="209087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28" name="PlaceHolder 4"/>
          <p:cNvSpPr/>
          <p:nvPr/>
        </p:nvSpPr>
        <p:spPr>
          <a:xfrm>
            <a:off x="5152680" y="4058639"/>
            <a:ext cx="442692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29" name="PlaceHolder 5"/>
          <p:cNvSpPr/>
          <p:nvPr>
            <p:ph type="body" sz="quarter" idx="13"/>
          </p:nvPr>
        </p:nvSpPr>
        <p:spPr>
          <a:xfrm>
            <a:off x="503999" y="4058639"/>
            <a:ext cx="4426922" cy="209088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>
                <a:uFillTx/>
              </a:defRPr>
            </a:pPr>
          </a:p>
        </p:txBody>
      </p:sp>
      <p:sp>
        <p:nvSpPr>
          <p:cNvPr id="23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iteltext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238" name="Textebene 1…"/>
          <p:cNvSpPr txBox="1"/>
          <p:nvPr>
            <p:ph type="body" sz="quarter" idx="1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uFillTx/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9" name="PlaceHolder 3"/>
          <p:cNvSpPr/>
          <p:nvPr/>
        </p:nvSpPr>
        <p:spPr>
          <a:xfrm>
            <a:off x="3571559" y="1768680"/>
            <a:ext cx="2921042" cy="209087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40" name="PlaceHolder 4"/>
          <p:cNvSpPr/>
          <p:nvPr/>
        </p:nvSpPr>
        <p:spPr>
          <a:xfrm>
            <a:off x="6639120" y="1768680"/>
            <a:ext cx="2921041" cy="209087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41" name="PlaceHolder 5"/>
          <p:cNvSpPr/>
          <p:nvPr/>
        </p:nvSpPr>
        <p:spPr>
          <a:xfrm>
            <a:off x="6639120" y="4058639"/>
            <a:ext cx="292104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42" name="PlaceHolder 6"/>
          <p:cNvSpPr/>
          <p:nvPr/>
        </p:nvSpPr>
        <p:spPr>
          <a:xfrm>
            <a:off x="3571559" y="4058639"/>
            <a:ext cx="292104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43" name="PlaceHolder 7"/>
          <p:cNvSpPr/>
          <p:nvPr>
            <p:ph type="body" sz="quarter" idx="13"/>
          </p:nvPr>
        </p:nvSpPr>
        <p:spPr>
          <a:xfrm>
            <a:off x="503999" y="4058639"/>
            <a:ext cx="2921042" cy="209088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>
                <a:uFillTx/>
              </a:defRPr>
            </a:pPr>
          </a:p>
        </p:txBody>
      </p:sp>
      <p:sp>
        <p:nvSpPr>
          <p:cNvPr id="24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eltext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28" name="Textebene 1…"/>
          <p:cNvSpPr txBox="1"/>
          <p:nvPr>
            <p:ph type="body" idx="1"/>
          </p:nvPr>
        </p:nvSpPr>
        <p:spPr>
          <a:xfrm>
            <a:off x="504000" y="1768680"/>
            <a:ext cx="9072000" cy="4384081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eltext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7" name="Textebene 1…"/>
          <p:cNvSpPr txBox="1"/>
          <p:nvPr>
            <p:ph type="body" sz="half" idx="1"/>
          </p:nvPr>
        </p:nvSpPr>
        <p:spPr>
          <a:xfrm>
            <a:off x="504000" y="1768680"/>
            <a:ext cx="4426921" cy="4384081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8" name="PlaceHolder 3"/>
          <p:cNvSpPr/>
          <p:nvPr>
            <p:ph type="body" sz="half" idx="13"/>
          </p:nvPr>
        </p:nvSpPr>
        <p:spPr>
          <a:xfrm>
            <a:off x="5152680" y="1768680"/>
            <a:ext cx="4426921" cy="438408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3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eltext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4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ebene 1…"/>
          <p:cNvSpPr txBox="1"/>
          <p:nvPr>
            <p:ph type="body" idx="1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anchor="ctr"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eltext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63" name="Textebene 1…"/>
          <p:cNvSpPr txBox="1"/>
          <p:nvPr>
            <p:ph type="body" sz="quarter" idx="1"/>
          </p:nvPr>
        </p:nvSpPr>
        <p:spPr>
          <a:xfrm>
            <a:off x="504000" y="1768680"/>
            <a:ext cx="4426921" cy="2090880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4" name="PlaceHolder 3"/>
          <p:cNvSpPr/>
          <p:nvPr/>
        </p:nvSpPr>
        <p:spPr>
          <a:xfrm>
            <a:off x="503999" y="4058639"/>
            <a:ext cx="442692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65" name="PlaceHolder 4"/>
          <p:cNvSpPr/>
          <p:nvPr>
            <p:ph type="body" sz="half" idx="13"/>
          </p:nvPr>
        </p:nvSpPr>
        <p:spPr>
          <a:xfrm>
            <a:off x="5152680" y="1768680"/>
            <a:ext cx="4426921" cy="438408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6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eltext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74" name="Textebene 1…"/>
          <p:cNvSpPr txBox="1"/>
          <p:nvPr>
            <p:ph type="body" sz="half" idx="1"/>
          </p:nvPr>
        </p:nvSpPr>
        <p:spPr>
          <a:xfrm>
            <a:off x="504000" y="1768680"/>
            <a:ext cx="4426921" cy="4384081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5" name="PlaceHolder 3"/>
          <p:cNvSpPr/>
          <p:nvPr/>
        </p:nvSpPr>
        <p:spPr>
          <a:xfrm>
            <a:off x="5152680" y="1768680"/>
            <a:ext cx="4426921" cy="209087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76" name="PlaceHolder 4"/>
          <p:cNvSpPr/>
          <p:nvPr>
            <p:ph type="body" sz="quarter" idx="13"/>
          </p:nvPr>
        </p:nvSpPr>
        <p:spPr>
          <a:xfrm>
            <a:off x="5152680" y="4058639"/>
            <a:ext cx="4426921" cy="2090880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7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eltext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85" name="Textebene 1…"/>
          <p:cNvSpPr txBox="1"/>
          <p:nvPr>
            <p:ph type="body" sz="quarter" idx="1"/>
          </p:nvPr>
        </p:nvSpPr>
        <p:spPr>
          <a:xfrm>
            <a:off x="504000" y="1768680"/>
            <a:ext cx="4426921" cy="2090880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6" name="PlaceHolder 3"/>
          <p:cNvSpPr/>
          <p:nvPr/>
        </p:nvSpPr>
        <p:spPr>
          <a:xfrm>
            <a:off x="5152680" y="1768680"/>
            <a:ext cx="4426921" cy="209087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87" name="PlaceHolder 4"/>
          <p:cNvSpPr/>
          <p:nvPr>
            <p:ph type="body" sz="half" idx="13"/>
          </p:nvPr>
        </p:nvSpPr>
        <p:spPr>
          <a:xfrm>
            <a:off x="503999" y="4058639"/>
            <a:ext cx="9072002" cy="2090880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8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/>
          <p:nvPr>
            <p:ph type="title"/>
          </p:nvPr>
        </p:nvSpPr>
        <p:spPr>
          <a:xfrm>
            <a:off x="503555" y="101453"/>
            <a:ext cx="9063991" cy="166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Titeltext</a:t>
            </a:r>
          </a:p>
        </p:txBody>
      </p:sp>
      <p:sp>
        <p:nvSpPr>
          <p:cNvPr id="3" name="Textebene 1…"/>
          <p:cNvSpPr txBox="1"/>
          <p:nvPr>
            <p:ph type="body" idx="1"/>
          </p:nvPr>
        </p:nvSpPr>
        <p:spPr>
          <a:xfrm>
            <a:off x="503555" y="1763183"/>
            <a:ext cx="9063991" cy="5793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4867698" y="6800556"/>
            <a:ext cx="2349924" cy="406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Arial"/>
          <a:ea typeface="Arial"/>
          <a:cs typeface="Arial"/>
          <a:sym typeface="Arial"/>
        </a:defRPr>
      </a:lvl9pPr>
    </p:titleStyle>
    <p:bodyStyle>
      <a:lvl1pPr marL="431999" marR="0" indent="-323999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Arial"/>
          <a:ea typeface="Arial"/>
          <a:cs typeface="Arial"/>
          <a:sym typeface="Arial"/>
        </a:defRPr>
      </a:lvl1pPr>
      <a:lvl2pPr marL="910285" marR="0" indent="-370285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Arial"/>
          <a:ea typeface="Arial"/>
          <a:cs typeface="Arial"/>
          <a:sym typeface="Arial"/>
        </a:defRPr>
      </a:lvl2pPr>
      <a:lvl3pPr marL="1392000" marR="0" indent="-3840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Arial"/>
          <a:ea typeface="Arial"/>
          <a:cs typeface="Arial"/>
          <a:sym typeface="Arial"/>
        </a:defRPr>
      </a:lvl3pPr>
      <a:lvl4pPr marL="1857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Arial"/>
          <a:ea typeface="Arial"/>
          <a:cs typeface="Arial"/>
          <a:sym typeface="Arial"/>
        </a:defRPr>
      </a:lvl4pPr>
      <a:lvl5pPr marL="2289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Arial"/>
          <a:ea typeface="Arial"/>
          <a:cs typeface="Arial"/>
          <a:sym typeface="Arial"/>
        </a:defRPr>
      </a:lvl5pPr>
      <a:lvl6pPr marL="2721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Arial"/>
          <a:ea typeface="Arial"/>
          <a:cs typeface="Arial"/>
          <a:sym typeface="Arial"/>
        </a:defRPr>
      </a:lvl6pPr>
      <a:lvl7pPr marL="3153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 txBox="1"/>
          <p:nvPr/>
        </p:nvSpPr>
        <p:spPr>
          <a:xfrm>
            <a:off x="500040" y="5530680"/>
            <a:ext cx="907524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pc="-1" sz="3500">
                <a:uFill>
                  <a:solidFill>
                    <a:srgbClr val="FFFFFF"/>
                  </a:solidFill>
                </a:uFill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Praxis der Softwareentwicklung WS2017/18 </a:t>
            </a:r>
            <a:br/>
            <a:r>
              <a:rPr sz="4000">
                <a:latin typeface="SF Pro Display Medium"/>
                <a:ea typeface="SF Pro Display Medium"/>
                <a:cs typeface="SF Pro Display Medium"/>
                <a:sym typeface="SF Pro Display Medium"/>
              </a:rPr>
              <a:t>my</a:t>
            </a:r>
            <a:r>
              <a:rPr sz="4000">
                <a:latin typeface="SF Pro Display Bold"/>
                <a:ea typeface="SF Pro Display Bold"/>
                <a:cs typeface="SF Pro Display Bold"/>
                <a:sym typeface="SF Pro Display Bold"/>
              </a:rPr>
              <a:t>MD</a:t>
            </a:r>
            <a:r>
              <a:rPr>
                <a:latin typeface="SF Pro Display Bold"/>
                <a:ea typeface="SF Pro Display Bold"/>
                <a:cs typeface="SF Pro Display Bold"/>
                <a:sym typeface="SF Pro Display Bold"/>
              </a:rPr>
              <a:t> - Entwurf</a:t>
            </a:r>
          </a:p>
        </p:txBody>
      </p:sp>
      <p:pic>
        <p:nvPicPr>
          <p:cNvPr id="25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2639" y="890279"/>
            <a:ext cx="4190041" cy="4188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 txBox="1"/>
          <p:nvPr/>
        </p:nvSpPr>
        <p:spPr>
          <a:xfrm>
            <a:off x="503640" y="622780"/>
            <a:ext cx="9068760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DataModel</a:t>
            </a:r>
          </a:p>
        </p:txBody>
      </p:sp>
      <p:sp>
        <p:nvSpPr>
          <p:cNvPr id="281" name="CustomShape 2"/>
          <p:cNvSpPr txBox="1"/>
          <p:nvPr/>
        </p:nvSpPr>
        <p:spPr>
          <a:xfrm>
            <a:off x="503640" y="1768680"/>
            <a:ext cx="9068760" cy="4381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31999" indent="-32147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  <a:r>
              <a:t>Implementierungen der Schnittstellen aus DataModelInterface</a:t>
            </a:r>
            <a:endParaRPr spc="-1"/>
          </a:p>
          <a:p>
            <a:pPr marL="431999" indent="-32147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  <a:r>
              <a:t>Vorlagen für SQLite-Datenbanktabellen </a:t>
            </a:r>
            <a:endParaRPr spc="-1"/>
          </a:p>
          <a:p>
            <a:pPr marL="431999" indent="-32147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  <a:r>
              <a:t>Implementierung der Observable-Schnittstellen aus EntityObserver Paket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 txBox="1"/>
          <p:nvPr/>
        </p:nvSpPr>
        <p:spPr>
          <a:xfrm>
            <a:off x="503640" y="622780"/>
            <a:ext cx="9068760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DataModel</a:t>
            </a:r>
          </a:p>
        </p:txBody>
      </p:sp>
      <p:pic>
        <p:nvPicPr>
          <p:cNvPr id="284" name="image6.png" descr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995" y="1354639"/>
            <a:ext cx="9583110" cy="51098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 txBox="1"/>
          <p:nvPr/>
        </p:nvSpPr>
        <p:spPr>
          <a:xfrm>
            <a:off x="503640" y="622780"/>
            <a:ext cx="9068760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DatabaseModel</a:t>
            </a:r>
          </a:p>
        </p:txBody>
      </p:sp>
      <p:sp>
        <p:nvSpPr>
          <p:cNvPr id="287" name="CustomShape 2"/>
          <p:cNvSpPr txBox="1"/>
          <p:nvPr/>
        </p:nvSpPr>
        <p:spPr>
          <a:xfrm>
            <a:off x="359999" y="1768680"/>
            <a:ext cx="9429482" cy="456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31999" indent="-32147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  <a:r>
              <a:t>Schnittstelle zur Interaktion mit Datenbank</a:t>
            </a:r>
            <a:endParaRPr spc="-1"/>
          </a:p>
          <a:p>
            <a:pPr marL="431999" indent="-32147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  <a:r>
              <a:t>Implementierung als Adapter zu SQLite-Library</a:t>
            </a:r>
            <a:endParaRPr spc="-1"/>
          </a:p>
          <a:p>
            <a:pPr marL="431999" indent="-32147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  <a:r>
              <a:t>Implementiert Observer Schnittstellen aus EntityObserver Paket</a:t>
            </a:r>
            <a:endParaRPr spc="-1"/>
          </a:p>
          <a:p>
            <a:pPr marL="431999" indent="-32147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  <a:r>
              <a:t>Beobachtet in sie eingefügte Entitäten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 txBox="1"/>
          <p:nvPr/>
        </p:nvSpPr>
        <p:spPr>
          <a:xfrm>
            <a:off x="503640" y="622780"/>
            <a:ext cx="9068760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Beobachter Prinzip</a:t>
            </a:r>
          </a:p>
        </p:txBody>
      </p:sp>
      <p:pic>
        <p:nvPicPr>
          <p:cNvPr id="290" name="image7.png" descr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999" y="1802159"/>
            <a:ext cx="8549281" cy="43873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8.png" descr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" y="77399"/>
            <a:ext cx="10078921" cy="74091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 txBox="1"/>
          <p:nvPr/>
        </p:nvSpPr>
        <p:spPr>
          <a:xfrm>
            <a:off x="503640" y="622780"/>
            <a:ext cx="9068760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EntityFactory</a:t>
            </a:r>
          </a:p>
        </p:txBody>
      </p:sp>
      <p:sp>
        <p:nvSpPr>
          <p:cNvPr id="295" name="CustomShape 2"/>
          <p:cNvSpPr txBox="1"/>
          <p:nvPr/>
        </p:nvSpPr>
        <p:spPr>
          <a:xfrm>
            <a:off x="5040000" y="1727999"/>
            <a:ext cx="4532401" cy="4605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31999" indent="-32147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  <a:r>
              <a:t>Schnittstelle zur Erstellung von Entitäten</a:t>
            </a:r>
            <a:endParaRPr spc="-1"/>
          </a:p>
          <a:p>
            <a:pPr marL="431999" indent="-32147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  <a:r>
              <a:t>Implementierung erzeugt neue konkrete Entität</a:t>
            </a:r>
            <a:endParaRPr spc="-1"/>
          </a:p>
          <a:p>
            <a:pPr marL="431999" indent="-32147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  <a:r>
              <a:t>Fügt sie in die Datenbank ein</a:t>
            </a:r>
          </a:p>
        </p:txBody>
      </p:sp>
      <p:pic>
        <p:nvPicPr>
          <p:cNvPr id="296" name="image9.png" descr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40" y="1491479"/>
            <a:ext cx="4937041" cy="5058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 txBox="1"/>
          <p:nvPr/>
        </p:nvSpPr>
        <p:spPr>
          <a:xfrm>
            <a:off x="503640" y="622780"/>
            <a:ext cx="9068760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Erstellen einer Entität</a:t>
            </a:r>
          </a:p>
        </p:txBody>
      </p:sp>
      <p:pic>
        <p:nvPicPr>
          <p:cNvPr id="299" name="image10.png" descr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" y="1563479"/>
            <a:ext cx="10077121" cy="498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 txBox="1"/>
          <p:nvPr/>
        </p:nvSpPr>
        <p:spPr>
          <a:xfrm>
            <a:off x="503640" y="622780"/>
            <a:ext cx="9068760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TransmissionModel</a:t>
            </a:r>
          </a:p>
        </p:txBody>
      </p:sp>
      <p:sp>
        <p:nvSpPr>
          <p:cNvPr id="302" name="CustomShape 2"/>
          <p:cNvSpPr txBox="1"/>
          <p:nvPr/>
        </p:nvSpPr>
        <p:spPr>
          <a:xfrm>
            <a:off x="503640" y="1768680"/>
            <a:ext cx="9068760" cy="4381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31999" indent="-32147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  <a:r>
              <a:t>Schnittstelle zur Datenübertragung für die Fassade</a:t>
            </a:r>
            <a:endParaRPr spc="-1"/>
          </a:p>
          <a:p>
            <a:pPr marL="431999" indent="-32147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  <a:r>
              <a:t>Implementierung der Schnittstellen aus TransmissionModelInterface</a:t>
            </a:r>
            <a:endParaRPr spc="-1"/>
          </a:p>
          <a:p>
            <a:pPr marL="431999" indent="-32147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  <a:r>
              <a:t>Implementierungen als Adapter zu Bluetooth-Library</a:t>
            </a:r>
            <a:endParaRPr spc="-1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 txBox="1"/>
          <p:nvPr/>
        </p:nvSpPr>
        <p:spPr>
          <a:xfrm>
            <a:off x="503640" y="622780"/>
            <a:ext cx="9068760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TransmissionModel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 txBox="1"/>
          <p:nvPr/>
        </p:nvSpPr>
        <p:spPr>
          <a:xfrm>
            <a:off x="503640" y="622780"/>
            <a:ext cx="9068760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ParserModel</a:t>
            </a:r>
          </a:p>
        </p:txBody>
      </p:sp>
      <p:sp>
        <p:nvSpPr>
          <p:cNvPr id="307" name="CustomShape 2"/>
          <p:cNvSpPr txBox="1"/>
          <p:nvPr/>
        </p:nvSpPr>
        <p:spPr>
          <a:xfrm>
            <a:off x="503640" y="1768680"/>
            <a:ext cx="9068760" cy="4381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31999" indent="-32147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  <a:r>
              <a:t>Anwendung speichert Entitäten in Datenbank</a:t>
            </a:r>
            <a:endParaRPr spc="-1"/>
          </a:p>
          <a:p>
            <a:pPr marL="431999" indent="-32147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  <a:r>
              <a:t>TransmissionModel überträgt einzelne Dateien</a:t>
            </a:r>
            <a:endParaRPr spc="-1"/>
          </a:p>
          <a:p>
            <a:pPr marL="431999" indent="-32147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  <a:r>
              <a:t>ParserModel konvertiert zwischen Formaten</a:t>
            </a:r>
          </a:p>
        </p:txBody>
      </p:sp>
      <p:pic>
        <p:nvPicPr>
          <p:cNvPr id="308" name="image11.png" descr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6240" y="3674159"/>
            <a:ext cx="8913240" cy="31654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 txBox="1"/>
          <p:nvPr/>
        </p:nvSpPr>
        <p:spPr>
          <a:xfrm>
            <a:off x="503640" y="622780"/>
            <a:ext cx="9068760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Systemarchitektur</a:t>
            </a:r>
          </a:p>
        </p:txBody>
      </p:sp>
      <p:sp>
        <p:nvSpPr>
          <p:cNvPr id="257" name="CustomShape 2"/>
          <p:cNvSpPr txBox="1"/>
          <p:nvPr/>
        </p:nvSpPr>
        <p:spPr>
          <a:xfrm>
            <a:off x="503640" y="1768680"/>
            <a:ext cx="9068760" cy="4381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50559" indent="-186458" defTabSz="530351">
              <a:spcBef>
                <a:spcPts val="800"/>
              </a:spcBef>
              <a:buClr>
                <a:srgbClr val="000000"/>
              </a:buClr>
              <a:buSzPct val="45000"/>
              <a:buChar char="●"/>
              <a:defRPr spc="-58" sz="1856">
                <a:uFill>
                  <a:solidFill>
                    <a:srgbClr val="FFFFFF"/>
                  </a:solidFill>
                </a:uFill>
              </a:defRPr>
            </a:pPr>
            <a:r>
              <a:t>Partnernetz</a:t>
            </a:r>
            <a:endParaRPr spc="0"/>
          </a:p>
          <a:p>
            <a:pPr marL="250559" indent="-186458" defTabSz="530351">
              <a:spcBef>
                <a:spcPts val="800"/>
              </a:spcBef>
              <a:buClr>
                <a:srgbClr val="000000"/>
              </a:buClr>
              <a:buSzPct val="45000"/>
              <a:buChar char="●"/>
              <a:defRPr spc="-58" sz="1856">
                <a:uFill>
                  <a:solidFill>
                    <a:srgbClr val="FFFFFF"/>
                  </a:solidFill>
                </a:uFill>
              </a:defRPr>
            </a:pPr>
            <a:r>
              <a:t>Partner nach MVVM-Prinzip</a:t>
            </a:r>
            <a:endParaRPr spc="0"/>
          </a:p>
          <a:p>
            <a:pPr marL="250559" indent="-186458" defTabSz="530351">
              <a:spcBef>
                <a:spcPts val="800"/>
              </a:spcBef>
              <a:buClr>
                <a:srgbClr val="000000"/>
              </a:buClr>
              <a:buSzPct val="45000"/>
              <a:buChar char="●"/>
              <a:defRPr spc="-58" sz="1856">
                <a:uFill>
                  <a:solidFill>
                    <a:srgbClr val="FFFFFF"/>
                  </a:solidFill>
                </a:uFill>
              </a:defRPr>
            </a:pPr>
            <a:r>
              <a:t>Model</a:t>
            </a:r>
            <a:endParaRPr spc="0"/>
          </a:p>
          <a:p>
            <a:pPr lvl="1" marL="501119" indent="-186458" defTabSz="530351">
              <a:spcBef>
                <a:spcPts val="600"/>
              </a:spcBef>
              <a:buClr>
                <a:srgbClr val="000000"/>
              </a:buClr>
              <a:buSzPct val="75000"/>
              <a:buFont typeface="Symbol"/>
              <a:buChar char="-"/>
              <a:defRPr spc="-58" sz="1624">
                <a:uFill>
                  <a:solidFill>
                    <a:srgbClr val="FFFFFF"/>
                  </a:solidFill>
                </a:uFill>
              </a:defRPr>
            </a:pPr>
            <a:r>
              <a:t>Anwendungslogik</a:t>
            </a:r>
            <a:endParaRPr spc="0"/>
          </a:p>
          <a:p>
            <a:pPr lvl="1" marL="501119" indent="-186458" defTabSz="530351">
              <a:spcBef>
                <a:spcPts val="600"/>
              </a:spcBef>
              <a:buClr>
                <a:srgbClr val="000000"/>
              </a:buClr>
              <a:buSzPct val="75000"/>
              <a:buFont typeface="Symbol"/>
              <a:buChar char="-"/>
              <a:defRPr spc="-58" sz="1624">
                <a:uFill>
                  <a:solidFill>
                    <a:srgbClr val="FFFFFF"/>
                  </a:solidFill>
                </a:uFill>
              </a:defRPr>
            </a:pPr>
            <a:r>
              <a:t>Kommunikation mit Partnern</a:t>
            </a:r>
            <a:endParaRPr spc="0"/>
          </a:p>
          <a:p>
            <a:pPr marL="250559" indent="-186458" defTabSz="530351">
              <a:spcBef>
                <a:spcPts val="800"/>
              </a:spcBef>
              <a:buClr>
                <a:srgbClr val="000000"/>
              </a:buClr>
              <a:buSzPct val="45000"/>
              <a:buChar char="●"/>
              <a:defRPr spc="-58" sz="1856">
                <a:uFill>
                  <a:solidFill>
                    <a:srgbClr val="FFFFFF"/>
                  </a:solidFill>
                </a:uFill>
              </a:defRPr>
            </a:pPr>
            <a:r>
              <a:t>View</a:t>
            </a:r>
            <a:endParaRPr spc="0"/>
          </a:p>
          <a:p>
            <a:pPr lvl="1" marL="501119" indent="-186458" defTabSz="530351">
              <a:spcBef>
                <a:spcPts val="600"/>
              </a:spcBef>
              <a:buClr>
                <a:srgbClr val="000000"/>
              </a:buClr>
              <a:buSzPct val="75000"/>
              <a:buFont typeface="Symbol"/>
              <a:buChar char="-"/>
              <a:defRPr spc="-58" sz="1624">
                <a:uFill>
                  <a:solidFill>
                    <a:srgbClr val="FFFFFF"/>
                  </a:solidFill>
                </a:uFill>
              </a:defRPr>
            </a:pPr>
            <a:r>
              <a:t>Anzeigen von Informationen</a:t>
            </a:r>
            <a:endParaRPr spc="0"/>
          </a:p>
          <a:p>
            <a:pPr lvl="1" marL="501119" indent="-186458" defTabSz="530351">
              <a:spcBef>
                <a:spcPts val="600"/>
              </a:spcBef>
              <a:buClr>
                <a:srgbClr val="000000"/>
              </a:buClr>
              <a:buSzPct val="75000"/>
              <a:buFont typeface="Symbol"/>
              <a:buChar char="-"/>
              <a:defRPr spc="-58" sz="1624">
                <a:uFill>
                  <a:solidFill>
                    <a:srgbClr val="FFFFFF"/>
                  </a:solidFill>
                </a:uFill>
              </a:defRPr>
            </a:pPr>
            <a:r>
              <a:t>XAML</a:t>
            </a:r>
            <a:endParaRPr spc="0"/>
          </a:p>
          <a:p>
            <a:pPr marL="250559" indent="-186458" defTabSz="530351">
              <a:spcBef>
                <a:spcPts val="800"/>
              </a:spcBef>
              <a:buClr>
                <a:srgbClr val="000000"/>
              </a:buClr>
              <a:buSzPct val="45000"/>
              <a:buChar char="●"/>
              <a:defRPr spc="-58" sz="1856">
                <a:uFill>
                  <a:solidFill>
                    <a:srgbClr val="FFFFFF"/>
                  </a:solidFill>
                </a:uFill>
              </a:defRPr>
            </a:pPr>
            <a:r>
              <a:t>ViewModel</a:t>
            </a:r>
            <a:endParaRPr spc="0"/>
          </a:p>
          <a:p>
            <a:pPr lvl="1" marL="501119" indent="-186458" defTabSz="530351">
              <a:spcBef>
                <a:spcPts val="600"/>
              </a:spcBef>
              <a:buClr>
                <a:srgbClr val="000000"/>
              </a:buClr>
              <a:buSzPct val="75000"/>
              <a:buFont typeface="Symbol"/>
              <a:buChar char="-"/>
              <a:defRPr spc="-58" sz="1624">
                <a:uFill>
                  <a:solidFill>
                    <a:srgbClr val="FFFFFF"/>
                  </a:solidFill>
                </a:uFill>
              </a:defRPr>
            </a:pPr>
            <a:r>
              <a:t>Verbindungsstück zwischen View und Model</a:t>
            </a:r>
            <a:endParaRPr spc="0"/>
          </a:p>
          <a:p>
            <a:pPr lvl="1" marL="501119" indent="-186458" defTabSz="530351">
              <a:spcBef>
                <a:spcPts val="600"/>
              </a:spcBef>
              <a:buClr>
                <a:srgbClr val="000000"/>
              </a:buClr>
              <a:buSzPct val="75000"/>
              <a:buFont typeface="Symbol"/>
              <a:buChar char="-"/>
              <a:defRPr spc="-58" sz="1624">
                <a:uFill>
                  <a:solidFill>
                    <a:srgbClr val="FFFFFF"/>
                  </a:solidFill>
                </a:uFill>
              </a:defRPr>
            </a:pPr>
            <a:r>
              <a:t>Reagiert auf Benutzereingaben</a:t>
            </a:r>
            <a:endParaRPr spc="0"/>
          </a:p>
          <a:p>
            <a:pPr lvl="1" marL="501119" indent="-186458" defTabSz="530351">
              <a:spcBef>
                <a:spcPts val="600"/>
              </a:spcBef>
              <a:buClr>
                <a:srgbClr val="000000"/>
              </a:buClr>
              <a:buSzPct val="75000"/>
              <a:buFont typeface="Symbol"/>
              <a:buChar char="-"/>
              <a:defRPr spc="-58" sz="1624">
                <a:uFill>
                  <a:solidFill>
                    <a:srgbClr val="FFFFFF"/>
                  </a:solidFill>
                </a:uFill>
              </a:defRPr>
            </a:pPr>
            <a:r>
              <a:t>Ruft Model über Schnittstelle auf</a:t>
            </a:r>
            <a:endParaRPr spc="0"/>
          </a:p>
          <a:p>
            <a:pPr lvl="1" marL="501119" indent="-186458" defTabSz="530351">
              <a:spcBef>
                <a:spcPts val="600"/>
              </a:spcBef>
              <a:buClr>
                <a:srgbClr val="000000"/>
              </a:buClr>
              <a:buSzPct val="75000"/>
              <a:buFont typeface="Symbol"/>
              <a:buChar char="-"/>
              <a:defRPr spc="-58" sz="1624">
                <a:uFill>
                  <a:solidFill>
                    <a:srgbClr val="FFFFFF"/>
                  </a:solidFill>
                </a:uFill>
              </a:defRPr>
            </a:pPr>
            <a:r>
              <a:t>Gibt Informationen an View über DataBinding weiter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image12.png" descr="imag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0077481" cy="75571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 txBox="1"/>
          <p:nvPr/>
        </p:nvSpPr>
        <p:spPr>
          <a:xfrm>
            <a:off x="503640" y="622780"/>
            <a:ext cx="9068760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FileHelper</a:t>
            </a:r>
          </a:p>
        </p:txBody>
      </p:sp>
      <p:sp>
        <p:nvSpPr>
          <p:cNvPr id="313" name="CustomShape 2"/>
          <p:cNvSpPr txBox="1"/>
          <p:nvPr/>
        </p:nvSpPr>
        <p:spPr>
          <a:xfrm>
            <a:off x="503640" y="1768680"/>
            <a:ext cx="9068760" cy="4381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31999" indent="-32147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  <a:r>
              <a:t>Schnittstelle zum plattformübergreifenden Dateizugriff</a:t>
            </a:r>
            <a:endParaRPr spc="-1"/>
          </a:p>
          <a:p>
            <a:pPr marL="431999" indent="-32147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  <a:r>
              <a:t>Implementierung plattformspezifisch</a:t>
            </a:r>
          </a:p>
        </p:txBody>
      </p:sp>
      <p:pic>
        <p:nvPicPr>
          <p:cNvPr id="314" name="image13.png" descr="image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2000" y="3530160"/>
            <a:ext cx="8205841" cy="33814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 txBox="1"/>
          <p:nvPr/>
        </p:nvSpPr>
        <p:spPr>
          <a:xfrm>
            <a:off x="503640" y="622780"/>
            <a:ext cx="9068760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View</a:t>
            </a:r>
          </a:p>
        </p:txBody>
      </p:sp>
      <p:sp>
        <p:nvSpPr>
          <p:cNvPr id="317" name="CustomShape 2"/>
          <p:cNvSpPr txBox="1"/>
          <p:nvPr/>
        </p:nvSpPr>
        <p:spPr>
          <a:xfrm>
            <a:off x="503640" y="1768680"/>
            <a:ext cx="9068760" cy="4381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31999" indent="-321479">
              <a:spcBef>
                <a:spcPts val="1100"/>
              </a:spcBef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  <a:r>
              <a:t>Für jede „Seite“ eine View</a:t>
            </a:r>
            <a:endParaRPr spc="-1"/>
          </a:p>
          <a:p>
            <a:pPr marL="431999" indent="-321479">
              <a:spcBef>
                <a:spcPts val="1100"/>
              </a:spcBef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  <a:r>
              <a:t>In XAML</a:t>
            </a:r>
            <a:endParaRPr spc="-1"/>
          </a:p>
          <a:p>
            <a:pPr marL="431999" indent="-321479">
              <a:spcBef>
                <a:spcPts val="1100"/>
              </a:spcBef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  <a:r>
              <a:t>Mit C#-Code-Behind</a:t>
            </a:r>
            <a:endParaRPr spc="-1"/>
          </a:p>
          <a:p>
            <a:pPr marL="431999" indent="-321479">
              <a:spcBef>
                <a:spcPts val="1100"/>
              </a:spcBef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  <a:r>
              <a:t>Erben alle von einer abstrakten Klasse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 txBox="1"/>
          <p:nvPr/>
        </p:nvSpPr>
        <p:spPr>
          <a:xfrm>
            <a:off x="503640" y="622780"/>
            <a:ext cx="9068760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 txBox="1"/>
          <p:nvPr/>
        </p:nvSpPr>
        <p:spPr>
          <a:xfrm>
            <a:off x="503640" y="622780"/>
            <a:ext cx="9068760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ViewModel</a:t>
            </a:r>
          </a:p>
        </p:txBody>
      </p:sp>
      <p:sp>
        <p:nvSpPr>
          <p:cNvPr id="322" name="CustomShape 2"/>
          <p:cNvSpPr txBox="1"/>
          <p:nvPr/>
        </p:nvSpPr>
        <p:spPr>
          <a:xfrm>
            <a:off x="503640" y="1768680"/>
            <a:ext cx="9068760" cy="4381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31999" indent="-321479">
              <a:spcBef>
                <a:spcPts val="1100"/>
              </a:spcBef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  <a:r>
              <a:t>Für jede View ein ViewModel</a:t>
            </a:r>
            <a:endParaRPr spc="-1"/>
          </a:p>
          <a:p>
            <a:pPr marL="431999" indent="-321479">
              <a:spcBef>
                <a:spcPts val="1100"/>
              </a:spcBef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  <a:r>
              <a:t>Kennt die jeweils nötigen Model-Schnittstellen</a:t>
            </a:r>
            <a:endParaRPr spc="-1"/>
          </a:p>
          <a:p>
            <a:pPr lvl="1" marL="863999" indent="-321479">
              <a:spcBef>
                <a:spcPts val="1100"/>
              </a:spcBef>
              <a:buClr>
                <a:srgbClr val="000000"/>
              </a:buClr>
              <a:buSzPct val="75000"/>
              <a:buFont typeface="Symbol"/>
              <a:buChar char="-"/>
              <a:defRPr spc="-100" sz="3200">
                <a:uFill>
                  <a:solidFill>
                    <a:srgbClr val="FFFFFF"/>
                  </a:solidFill>
                </a:uFill>
              </a:defRPr>
            </a:pPr>
            <a:r>
              <a:t>ModelFacadeInterface</a:t>
            </a:r>
            <a:endParaRPr spc="-1"/>
          </a:p>
          <a:p>
            <a:pPr lvl="1" marL="863999" indent="-321479">
              <a:spcBef>
                <a:spcPts val="1100"/>
              </a:spcBef>
              <a:buClr>
                <a:srgbClr val="000000"/>
              </a:buClr>
              <a:buSzPct val="75000"/>
              <a:buFont typeface="Symbol"/>
              <a:buChar char="-"/>
              <a:defRPr spc="-100" sz="3200">
                <a:uFill>
                  <a:solidFill>
                    <a:srgbClr val="FFFFFF"/>
                  </a:solidFill>
                </a:uFill>
              </a:defRPr>
            </a:pPr>
            <a:r>
              <a:t>DataModelInterface</a:t>
            </a:r>
            <a:endParaRPr spc="-1"/>
          </a:p>
          <a:p>
            <a:pPr lvl="1" marL="863999" indent="-321479">
              <a:spcBef>
                <a:spcPts val="1100"/>
              </a:spcBef>
              <a:buClr>
                <a:srgbClr val="000000"/>
              </a:buClr>
              <a:buSzPct val="75000"/>
              <a:buFont typeface="Symbol"/>
              <a:buChar char="-"/>
              <a:defRPr spc="-100" sz="3200">
                <a:uFill>
                  <a:solidFill>
                    <a:srgbClr val="FFFFFF"/>
                  </a:solidFill>
                </a:uFill>
              </a:defRPr>
            </a:pPr>
            <a:r>
              <a:t>TransmissionModelInterface</a:t>
            </a:r>
            <a:endParaRPr spc="-1"/>
          </a:p>
          <a:p>
            <a:pPr marL="431999" indent="-321479">
              <a:spcBef>
                <a:spcPts val="1100"/>
              </a:spcBef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  <a:r>
              <a:t>Holt sich anzuzeigende Informationen</a:t>
            </a:r>
            <a:endParaRPr spc="-1"/>
          </a:p>
          <a:p>
            <a:pPr marL="431999" indent="-321479">
              <a:spcBef>
                <a:spcPts val="1100"/>
              </a:spcBef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  <a:r>
              <a:t>Weiterreichung an View über DataBinding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 txBox="1"/>
          <p:nvPr/>
        </p:nvSpPr>
        <p:spPr>
          <a:xfrm>
            <a:off x="503640" y="622780"/>
            <a:ext cx="9068760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ViewModel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 txBox="1"/>
          <p:nvPr/>
        </p:nvSpPr>
        <p:spPr>
          <a:xfrm>
            <a:off x="503640" y="622780"/>
            <a:ext cx="9068760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Paketdiagramm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 txBox="1"/>
          <p:nvPr/>
        </p:nvSpPr>
        <p:spPr>
          <a:xfrm>
            <a:off x="503640" y="622780"/>
            <a:ext cx="9068760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Shared Code</a:t>
            </a:r>
          </a:p>
        </p:txBody>
      </p:sp>
      <p:sp>
        <p:nvSpPr>
          <p:cNvPr id="329" name="CustomShape 2"/>
          <p:cNvSpPr txBox="1"/>
          <p:nvPr/>
        </p:nvSpPr>
        <p:spPr>
          <a:xfrm>
            <a:off x="503640" y="1768680"/>
            <a:ext cx="9068760" cy="4381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31999" indent="-32147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  <a:r>
              <a:t>View</a:t>
            </a:r>
            <a:endParaRPr spc="-1"/>
          </a:p>
          <a:p>
            <a:pPr lvl="1" marL="863999" indent="-321479">
              <a:spcBef>
                <a:spcPts val="1100"/>
              </a:spcBef>
              <a:buClr>
                <a:srgbClr val="000000"/>
              </a:buClr>
              <a:buSzPct val="75000"/>
              <a:buFont typeface="Symbol"/>
              <a:buChar char="-"/>
              <a:defRPr spc="-100" sz="2800">
                <a:uFill>
                  <a:solidFill>
                    <a:srgbClr val="FFFFFF"/>
                  </a:solidFill>
                </a:uFill>
              </a:defRPr>
            </a:pPr>
            <a:r>
              <a:t>Plattformübergreifend durch XAML</a:t>
            </a:r>
            <a:endParaRPr spc="-1"/>
          </a:p>
          <a:p>
            <a:pPr marL="431999" indent="-32147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  <a:r>
              <a:t>ViewModel</a:t>
            </a:r>
            <a:endParaRPr spc="-1"/>
          </a:p>
          <a:p>
            <a:pPr marL="431999" indent="-32147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  <a:r>
              <a:t>Model</a:t>
            </a:r>
            <a:endParaRPr spc="-1"/>
          </a:p>
          <a:p>
            <a:pPr lvl="1" marL="863999" indent="-321479">
              <a:spcBef>
                <a:spcPts val="1100"/>
              </a:spcBef>
              <a:buClr>
                <a:srgbClr val="000000"/>
              </a:buClr>
              <a:buSzPct val="75000"/>
              <a:buFont typeface="Symbol"/>
              <a:buChar char="-"/>
              <a:defRPr spc="-100" sz="2800">
                <a:uFill>
                  <a:solidFill>
                    <a:srgbClr val="FFFFFF"/>
                  </a:solidFill>
                </a:uFill>
              </a:defRPr>
            </a:pPr>
            <a:r>
              <a:t>SQLite, Bluetooth Libraries plattformübergreifend</a:t>
            </a:r>
            <a:endParaRPr spc="-1"/>
          </a:p>
          <a:p>
            <a:pPr lvl="1" marL="863999" indent="-321479">
              <a:spcBef>
                <a:spcPts val="1100"/>
              </a:spcBef>
              <a:buClr>
                <a:srgbClr val="000000"/>
              </a:buClr>
              <a:buSzPct val="75000"/>
              <a:buFont typeface="Symbol"/>
              <a:buChar char="-"/>
              <a:defRPr spc="-100" sz="2800">
                <a:uFill>
                  <a:solidFill>
                    <a:srgbClr val="FFFFFF"/>
                  </a:solidFill>
                </a:uFill>
              </a:defRPr>
            </a:pPr>
            <a:r>
              <a:t>Implementierung der FileHelper Schnittstelle plattformspezifisch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 txBox="1"/>
          <p:nvPr/>
        </p:nvSpPr>
        <p:spPr>
          <a:xfrm>
            <a:off x="503640" y="622780"/>
            <a:ext cx="9068760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Arztanwendung</a:t>
            </a:r>
          </a:p>
        </p:txBody>
      </p:sp>
      <p:sp>
        <p:nvSpPr>
          <p:cNvPr id="332" name="CustomShape 2"/>
          <p:cNvSpPr txBox="1"/>
          <p:nvPr/>
        </p:nvSpPr>
        <p:spPr>
          <a:xfrm>
            <a:off x="503640" y="1768680"/>
            <a:ext cx="9068760" cy="4381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31999" indent="-32147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  <a:r>
              <a:t>Model</a:t>
            </a:r>
            <a:endParaRPr spc="-1"/>
          </a:p>
          <a:p>
            <a:pPr lvl="1" marL="863999" indent="-321479">
              <a:spcBef>
                <a:spcPts val="1100"/>
              </a:spcBef>
              <a:buClr>
                <a:srgbClr val="000000"/>
              </a:buClr>
              <a:buSzPct val="75000"/>
              <a:buFont typeface="Symbol"/>
              <a:buChar char="-"/>
              <a:defRPr spc="-100" sz="2800">
                <a:uFill>
                  <a:solidFill>
                    <a:srgbClr val="FFFFFF"/>
                  </a:solidFill>
                </a:uFill>
              </a:defRPr>
            </a:pPr>
            <a:r>
              <a:t>Soll nur Dateien übertragen</a:t>
            </a:r>
            <a:endParaRPr spc="-1"/>
          </a:p>
          <a:p>
            <a:pPr lvl="1" marL="863999" indent="-321479">
              <a:spcBef>
                <a:spcPts val="1100"/>
              </a:spcBef>
              <a:buClr>
                <a:srgbClr val="000000"/>
              </a:buClr>
              <a:buSzPct val="75000"/>
              <a:buFont typeface="Symbol"/>
              <a:buChar char="-"/>
              <a:defRPr spc="-100" sz="2800">
                <a:uFill>
                  <a:solidFill>
                    <a:srgbClr val="FFFFFF"/>
                  </a:solidFill>
                </a:uFill>
              </a:defRPr>
            </a:pPr>
            <a:r>
              <a:t>Reduziert auf TransmissionModel</a:t>
            </a:r>
            <a:endParaRPr spc="-1"/>
          </a:p>
          <a:p>
            <a:pPr marL="431999" indent="-32147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  <a:r>
              <a:t>View, ViewModel</a:t>
            </a:r>
            <a:endParaRPr spc="-1"/>
          </a:p>
          <a:p>
            <a:pPr lvl="1" marL="863999" indent="-321479">
              <a:spcBef>
                <a:spcPts val="1100"/>
              </a:spcBef>
              <a:buClr>
                <a:srgbClr val="000000"/>
              </a:buClr>
              <a:buSzPct val="75000"/>
              <a:buFont typeface="Symbol"/>
              <a:buChar char="-"/>
              <a:defRPr spc="-100" sz="2800">
                <a:uFill>
                  <a:solidFill>
                    <a:srgbClr val="FFFFFF"/>
                  </a:solidFill>
                </a:uFill>
              </a:defRPr>
            </a:pPr>
            <a:r>
              <a:t>Entsprechend reduziert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 txBox="1"/>
          <p:nvPr/>
        </p:nvSpPr>
        <p:spPr>
          <a:xfrm>
            <a:off x="503640" y="622780"/>
            <a:ext cx="9068760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Gantt-Diagramm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 txBox="1"/>
          <p:nvPr/>
        </p:nvSpPr>
        <p:spPr>
          <a:xfrm>
            <a:off x="503640" y="622780"/>
            <a:ext cx="9068760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Model - Schnittstelle</a:t>
            </a:r>
          </a:p>
        </p:txBody>
      </p:sp>
      <p:sp>
        <p:nvSpPr>
          <p:cNvPr id="260" name="CustomShape 2"/>
          <p:cNvSpPr txBox="1"/>
          <p:nvPr/>
        </p:nvSpPr>
        <p:spPr>
          <a:xfrm>
            <a:off x="503640" y="1768680"/>
            <a:ext cx="9068760" cy="4381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31999" indent="-32147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  <a:r>
              <a:t>Fassade als Haupteinstiegsstelle</a:t>
            </a:r>
            <a:endParaRPr spc="-1"/>
          </a:p>
          <a:p>
            <a:pPr marL="431999" indent="-32147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  <a:r>
              <a:t>Anzuzeigende Objekte</a:t>
            </a:r>
            <a:endParaRPr spc="-1"/>
          </a:p>
          <a:p>
            <a:pPr lvl="1" marL="863999" indent="-321479">
              <a:spcBef>
                <a:spcPts val="1100"/>
              </a:spcBef>
              <a:buClr>
                <a:srgbClr val="000000"/>
              </a:buClr>
              <a:buSzPct val="75000"/>
              <a:buFont typeface="Symbol"/>
              <a:buChar char="-"/>
              <a:defRPr spc="-100" sz="2800">
                <a:uFill>
                  <a:solidFill>
                    <a:srgbClr val="FFFFFF"/>
                  </a:solidFill>
                </a:uFill>
              </a:defRPr>
            </a:pPr>
            <a:r>
              <a:t>Medizinische Daten</a:t>
            </a:r>
            <a:endParaRPr spc="-1"/>
          </a:p>
          <a:p>
            <a:pPr lvl="1" marL="863999" indent="-321479">
              <a:spcBef>
                <a:spcPts val="1100"/>
              </a:spcBef>
              <a:buClr>
                <a:srgbClr val="000000"/>
              </a:buClr>
              <a:buSzPct val="75000"/>
              <a:buFont typeface="Symbol"/>
              <a:buChar char="-"/>
              <a:defRPr spc="-100" sz="2800">
                <a:uFill>
                  <a:solidFill>
                    <a:srgbClr val="FFFFFF"/>
                  </a:solidFill>
                </a:uFill>
              </a:defRPr>
            </a:pPr>
            <a:r>
              <a:t>Verfügbare Partner</a:t>
            </a:r>
            <a:endParaRPr spc="-1"/>
          </a:p>
          <a:p>
            <a:pPr marL="431999" indent="-32147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  <a:r>
              <a:t>Parameter für Fassadenmethoden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 txBox="1"/>
          <p:nvPr/>
        </p:nvSpPr>
        <p:spPr>
          <a:xfrm>
            <a:off x="503640" y="622780"/>
            <a:ext cx="9068760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DataModelInterface</a:t>
            </a:r>
          </a:p>
        </p:txBody>
      </p:sp>
      <p:pic>
        <p:nvPicPr>
          <p:cNvPr id="263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503359"/>
            <a:ext cx="10077120" cy="51901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 txBox="1"/>
          <p:nvPr/>
        </p:nvSpPr>
        <p:spPr>
          <a:xfrm>
            <a:off x="503640" y="622780"/>
            <a:ext cx="9068760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TransmissionModelInterface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 txBox="1"/>
          <p:nvPr/>
        </p:nvSpPr>
        <p:spPr>
          <a:xfrm>
            <a:off x="503640" y="622780"/>
            <a:ext cx="9068760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ModelFacadeInterface</a:t>
            </a:r>
          </a:p>
        </p:txBody>
      </p:sp>
      <p:pic>
        <p:nvPicPr>
          <p:cNvPr id="268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7159" y="1563479"/>
            <a:ext cx="7168321" cy="46825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 txBox="1"/>
          <p:nvPr/>
        </p:nvSpPr>
        <p:spPr>
          <a:xfrm>
            <a:off x="503640" y="622780"/>
            <a:ext cx="9068760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Model - Pakete</a:t>
            </a:r>
          </a:p>
        </p:txBody>
      </p:sp>
      <p:pic>
        <p:nvPicPr>
          <p:cNvPr id="271" name="image4.png" descr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99" y="1346760"/>
            <a:ext cx="9652681" cy="54187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 txBox="1"/>
          <p:nvPr/>
        </p:nvSpPr>
        <p:spPr>
          <a:xfrm>
            <a:off x="503640" y="622780"/>
            <a:ext cx="9068760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ModelFacade</a:t>
            </a:r>
          </a:p>
        </p:txBody>
      </p:sp>
      <p:sp>
        <p:nvSpPr>
          <p:cNvPr id="274" name="CustomShape 2"/>
          <p:cNvSpPr txBox="1"/>
          <p:nvPr/>
        </p:nvSpPr>
        <p:spPr>
          <a:xfrm>
            <a:off x="503640" y="1768680"/>
            <a:ext cx="9068760" cy="4381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31999" indent="-32147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  <a:r>
              <a:t>Implementierung der Schnittstelle</a:t>
            </a:r>
            <a:endParaRPr spc="-1"/>
          </a:p>
          <a:p>
            <a:pPr marL="431999" indent="-32147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  <a:r>
              <a:t>Delegiert an die restlichen Pakete</a:t>
            </a:r>
            <a:endParaRPr spc="-1"/>
          </a:p>
          <a:p>
            <a:pPr marL="431999" indent="-32147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  <a:r>
              <a:t>Kennt dafür deren Schnittstellen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 txBox="1"/>
          <p:nvPr/>
        </p:nvSpPr>
        <p:spPr>
          <a:xfrm>
            <a:off x="503640" y="622780"/>
            <a:ext cx="9068760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EntityObserver</a:t>
            </a:r>
          </a:p>
        </p:txBody>
      </p:sp>
      <p:sp>
        <p:nvSpPr>
          <p:cNvPr id="277" name="CustomShape 2"/>
          <p:cNvSpPr txBox="1"/>
          <p:nvPr/>
        </p:nvSpPr>
        <p:spPr>
          <a:xfrm>
            <a:off x="503640" y="1768680"/>
            <a:ext cx="9068760" cy="4381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431999" indent="-32147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Schnittstellen um Entitäten zu beobachten</a:t>
            </a:r>
          </a:p>
        </p:txBody>
      </p:sp>
      <p:pic>
        <p:nvPicPr>
          <p:cNvPr id="278" name="image5.png" descr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59" y="2520000"/>
            <a:ext cx="10005122" cy="39254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