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 txBox="1"/>
          <p:nvPr/>
        </p:nvSpPr>
        <p:spPr>
          <a:xfrm>
            <a:off x="648161" y="7158877"/>
            <a:ext cx="1171392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180267">
              <a:defRPr b="0" spc="-1" sz="44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pc="-1" sz="5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pc="-1" sz="5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Implementierung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962" y="1149134"/>
            <a:ext cx="5408322" cy="5406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odel"/>
          <p:cNvSpPr txBox="1"/>
          <p:nvPr/>
        </p:nvSpPr>
        <p:spPr>
          <a:xfrm>
            <a:off x="4056598" y="762662"/>
            <a:ext cx="489160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123" name="Datenbank implementiert &amp; funktionsfähig…"/>
          <p:cNvSpPr txBox="1"/>
          <p:nvPr/>
        </p:nvSpPr>
        <p:spPr>
          <a:xfrm>
            <a:off x="1478873" y="2025001"/>
            <a:ext cx="10047054" cy="1975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Datenbank implementiert &amp; funktionsfähig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Grundgerüst des Parsers </a:t>
            </a:r>
          </a:p>
        </p:txBody>
      </p:sp>
      <p:sp>
        <p:nvSpPr>
          <p:cNvPr id="124" name="View / ViewModel"/>
          <p:cNvSpPr txBox="1"/>
          <p:nvPr/>
        </p:nvSpPr>
        <p:spPr>
          <a:xfrm>
            <a:off x="3602451" y="4527002"/>
            <a:ext cx="579989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View / ViewModel</a:t>
            </a:r>
          </a:p>
        </p:txBody>
      </p:sp>
      <p:sp>
        <p:nvSpPr>
          <p:cNvPr id="125" name="Ausbau des Medikationen-Tabs…"/>
          <p:cNvSpPr txBox="1"/>
          <p:nvPr/>
        </p:nvSpPr>
        <p:spPr>
          <a:xfrm>
            <a:off x="1473200" y="6053839"/>
            <a:ext cx="8309084" cy="1975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Ausbau des Medikationen-Tabs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Vorbereitungen im Arztbriefe-Tab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4"/>
      <p:bldP build="whole" bldLvl="1" animBg="1" rev="0" advAuto="0" spid="124" grpId="3"/>
      <p:bldP build="whole" bldLvl="1" animBg="1" rev="0" advAuto="0" spid="122" grpId="1"/>
      <p:bldP build="whole" bldLvl="1" animBg="1" rev="0" advAuto="0" spid="12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rste Versuche"/>
          <p:cNvSpPr txBox="1"/>
          <p:nvPr/>
        </p:nvSpPr>
        <p:spPr>
          <a:xfrm>
            <a:off x="3602451" y="974444"/>
            <a:ext cx="579989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6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Erste Versuche</a:t>
            </a:r>
          </a:p>
        </p:txBody>
      </p:sp>
      <p:grpSp>
        <p:nvGrpSpPr>
          <p:cNvPr id="130" name="Gruppieren"/>
          <p:cNvGrpSpPr/>
          <p:nvPr/>
        </p:nvGrpSpPr>
        <p:grpSpPr>
          <a:xfrm>
            <a:off x="2798805" y="3766039"/>
            <a:ext cx="7352774" cy="2221522"/>
            <a:chOff x="59221" y="0"/>
            <a:chExt cx="7352773" cy="2221520"/>
          </a:xfrm>
        </p:grpSpPr>
        <p:sp>
          <p:nvSpPr>
            <p:cNvPr id="128" name="… mit dem Bluetooth Plugin"/>
            <p:cNvSpPr txBox="1"/>
            <p:nvPr/>
          </p:nvSpPr>
          <p:spPr>
            <a:xfrm>
              <a:off x="113636" y="-1"/>
              <a:ext cx="7298359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00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pPr/>
              <a:r>
                <a:t>… mit dem Bluetooth Plugin</a:t>
              </a:r>
            </a:p>
          </p:txBody>
        </p:sp>
        <p:sp>
          <p:nvSpPr>
            <p:cNvPr id="129" name="… mit Doxygen"/>
            <p:cNvSpPr txBox="1"/>
            <p:nvPr/>
          </p:nvSpPr>
          <p:spPr>
            <a:xfrm>
              <a:off x="59221" y="1357920"/>
              <a:ext cx="4011427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5000">
                  <a:latin typeface="SF Pro Display Regular"/>
                  <a:ea typeface="SF Pro Display Regular"/>
                  <a:cs typeface="SF Pro Display Regular"/>
                  <a:sym typeface="SF Pro Display Regular"/>
                </a:defRPr>
              </a:lvl1pPr>
            </a:lstStyle>
            <a:p>
              <a:pPr/>
              <a:r>
                <a:t>… mit Doxygen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 txBox="1"/>
          <p:nvPr/>
        </p:nvSpPr>
        <p:spPr>
          <a:xfrm>
            <a:off x="649620" y="4190999"/>
            <a:ext cx="1170556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i="1" spc="-2" sz="9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dikationen-Tab"/>
          <p:cNvSpPr txBox="1"/>
          <p:nvPr/>
        </p:nvSpPr>
        <p:spPr>
          <a:xfrm>
            <a:off x="3773615" y="762662"/>
            <a:ext cx="5457570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Medikationen-Tab</a:t>
            </a:r>
          </a:p>
        </p:txBody>
      </p:sp>
      <p:sp>
        <p:nvSpPr>
          <p:cNvPr id="135" name="Medikation besteht aus Name, Dosis, Start-/Enddatum &amp; Häufigkeit…"/>
          <p:cNvSpPr txBox="1"/>
          <p:nvPr/>
        </p:nvSpPr>
        <p:spPr>
          <a:xfrm>
            <a:off x="1281024" y="2056485"/>
            <a:ext cx="10442752" cy="655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38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Medikation besteht aus Name, Dosis, Start-/Enddatum &amp; Häufigkeit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38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Anlegen neuer Medikationen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38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Ändern/Löschen bestehender Medikationen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38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UI-Details (Swipe to Delete, Pull to Refresh, etc)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Kommende Woche"/>
          <p:cNvSpPr txBox="1"/>
          <p:nvPr/>
        </p:nvSpPr>
        <p:spPr>
          <a:xfrm>
            <a:off x="3336227" y="974444"/>
            <a:ext cx="6332346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6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Kommende Woche</a:t>
            </a:r>
          </a:p>
        </p:txBody>
      </p:sp>
      <p:sp>
        <p:nvSpPr>
          <p:cNvPr id="138" name="Parser weiter ausbauen…"/>
          <p:cNvSpPr txBox="1"/>
          <p:nvPr/>
        </p:nvSpPr>
        <p:spPr>
          <a:xfrm>
            <a:off x="1478873" y="2761083"/>
            <a:ext cx="10047054" cy="540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Parser weiter ausbauen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Beispiel-Dateien organisieren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Profil-Tab 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Bluetooth-Verbindungen &amp; -Übertragungen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3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3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 txBox="1"/>
          <p:nvPr/>
        </p:nvSpPr>
        <p:spPr>
          <a:xfrm>
            <a:off x="652808" y="776424"/>
            <a:ext cx="1170556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spc="-1" sz="5600"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Gantt-Diagramm</a:t>
            </a:r>
          </a:p>
        </p:txBody>
      </p:sp>
      <p:pic>
        <p:nvPicPr>
          <p:cNvPr id="141" name="GanttChart.png" descr="GanttCha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83" y="2044312"/>
            <a:ext cx="25953488" cy="5664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