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Testphase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arser"/>
          <p:cNvSpPr txBox="1"/>
          <p:nvPr/>
        </p:nvSpPr>
        <p:spPr>
          <a:xfrm>
            <a:off x="2290838" y="652276"/>
            <a:ext cx="842312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Parser</a:t>
            </a:r>
          </a:p>
        </p:txBody>
      </p:sp>
      <p:sp>
        <p:nvSpPr>
          <p:cNvPr id="123" name="Linker-Parser-Problem behoben"/>
          <p:cNvSpPr txBox="1"/>
          <p:nvPr/>
        </p:nvSpPr>
        <p:spPr>
          <a:xfrm>
            <a:off x="998058" y="1725693"/>
            <a:ext cx="11008684" cy="134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pPr/>
            <a:r>
              <a:t>Linker-Parser-Problem behoben</a:t>
            </a:r>
          </a:p>
        </p:txBody>
      </p:sp>
      <p:sp>
        <p:nvSpPr>
          <p:cNvPr id="124" name="Getestet &amp; Bugs behoben"/>
          <p:cNvSpPr txBox="1"/>
          <p:nvPr/>
        </p:nvSpPr>
        <p:spPr>
          <a:xfrm>
            <a:off x="2290838" y="2942361"/>
            <a:ext cx="842312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Getestet &amp; Bugs behoben</a:t>
            </a:r>
          </a:p>
        </p:txBody>
      </p:sp>
      <p:sp>
        <p:nvSpPr>
          <p:cNvPr id="125" name="Beta-Versionen an Freunde &amp; Bekannte verteilt…"/>
          <p:cNvSpPr txBox="1"/>
          <p:nvPr/>
        </p:nvSpPr>
        <p:spPr>
          <a:xfrm>
            <a:off x="998058" y="3991049"/>
            <a:ext cx="11008684" cy="207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  <a:lvl2pPr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2pPr>
          </a:lstStyle>
          <a:p>
            <a:pPr/>
            <a:r>
              <a:t>Beta-Versionen an Freunde &amp; Bekannte verteilt</a:t>
            </a:r>
          </a:p>
          <a:p>
            <a:pPr lvl="1"/>
            <a:r>
              <a:t>Viele Fehler gefunden &amp; behoben</a:t>
            </a:r>
          </a:p>
        </p:txBody>
      </p:sp>
      <p:sp>
        <p:nvSpPr>
          <p:cNvPr id="126" name="Dokumentation"/>
          <p:cNvSpPr txBox="1"/>
          <p:nvPr/>
        </p:nvSpPr>
        <p:spPr>
          <a:xfrm>
            <a:off x="2290838" y="5987253"/>
            <a:ext cx="8423124" cy="9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Dokumentation</a:t>
            </a:r>
          </a:p>
        </p:txBody>
      </p:sp>
      <p:sp>
        <p:nvSpPr>
          <p:cNvPr id="127" name="Nutzerstudien durchgeführt…"/>
          <p:cNvSpPr txBox="1"/>
          <p:nvPr/>
        </p:nvSpPr>
        <p:spPr>
          <a:xfrm>
            <a:off x="998058" y="7027328"/>
            <a:ext cx="11008684" cy="241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Nutzerstudien durchgeführt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Dokument zur Testphase erstellt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499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9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499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  <p:bldP build="whole" bldLvl="1" animBg="1" rev="0" advAuto="0" spid="124" grpId="3"/>
      <p:bldP build="whole" bldLvl="1" animBg="1" rev="0" advAuto="0" spid="126" grpId="5"/>
      <p:bldP build="whole" bldLvl="1" animBg="1" rev="0" advAuto="0" spid="127" grpId="6"/>
      <p:bldP build="whole" bldLvl="1" animBg="1" rev="0" advAuto="0" spid="123" grpId="2"/>
      <p:bldP build="whole" bldLvl="1" animBg="1" rev="0" advAuto="0" spid="125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blem letzter Woche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Problem letzter Woche</a:t>
            </a:r>
          </a:p>
        </p:txBody>
      </p:sp>
      <p:sp>
        <p:nvSpPr>
          <p:cNvPr id="130" name="Everest Parser verweigert den Dienst…"/>
          <p:cNvSpPr txBox="1"/>
          <p:nvPr/>
        </p:nvSpPr>
        <p:spPr>
          <a:xfrm>
            <a:off x="998058" y="2295156"/>
            <a:ext cx="11008684" cy="6138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Everest Parser verweigert den Dienst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auch auf UWP nicht einsatzfähig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Eigener XML-Reader für .hl7 Dateien als Workaround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Funktioniert tadellos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luetooth Adapter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Bluetooth Adapter</a:t>
            </a:r>
          </a:p>
        </p:txBody>
      </p:sp>
      <p:sp>
        <p:nvSpPr>
          <p:cNvPr id="133" name="Bietet den Peripheral Modus prinzipiell an…"/>
          <p:cNvSpPr txBox="1"/>
          <p:nvPr/>
        </p:nvSpPr>
        <p:spPr>
          <a:xfrm>
            <a:off x="998058" y="2596544"/>
            <a:ext cx="11008684" cy="4560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Bietet den </a:t>
            </a:r>
            <a:r>
              <a:rPr i="1"/>
              <a:t>Peripheral</a:t>
            </a:r>
            <a:r>
              <a:t> Modus prinzipiell an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Dient jedoch als Erweiterung des Seriellen Ports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Zur Verwendung muss der Stick zunächst selbst programmiert werden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Erstellen eines </a:t>
            </a:r>
            <a:r>
              <a:rPr i="1"/>
              <a:t>eigenen </a:t>
            </a:r>
            <a:r>
              <a:t>Bluetooth Protokoll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I Tests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UI Tests</a:t>
            </a:r>
          </a:p>
        </p:txBody>
      </p:sp>
      <p:sp>
        <p:nvSpPr>
          <p:cNvPr id="136" name="Ausführliche UI Tests…"/>
          <p:cNvSpPr txBox="1"/>
          <p:nvPr/>
        </p:nvSpPr>
        <p:spPr>
          <a:xfrm>
            <a:off x="998058" y="2295156"/>
            <a:ext cx="11008684" cy="6138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1257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Ausführliche UI Tests</a:t>
            </a:r>
          </a:p>
          <a:p>
            <a:pPr lvl="1" marL="104818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Automatisieren mancher Systemtests</a:t>
            </a:r>
          </a:p>
          <a:p>
            <a:pPr marL="61257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Auf UWP nicht möglich</a:t>
            </a:r>
          </a:p>
          <a:p>
            <a:pPr marL="61257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In der Azure Test Cloud leider nicht möglich</a:t>
            </a:r>
          </a:p>
          <a:p>
            <a:pPr marL="61257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Keine Codemetriken einsehbar</a:t>
            </a:r>
          </a:p>
          <a:p>
            <a:pPr marL="612576" indent="-612576" algn="l" defTabSz="572516">
              <a:lnSpc>
                <a:spcPct val="150000"/>
              </a:lnSpc>
              <a:buSzPct val="100000"/>
              <a:buChar char="‣"/>
              <a:defRPr b="0" sz="392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bgerundetes Rechteck"/>
          <p:cNvSpPr/>
          <p:nvPr/>
        </p:nvSpPr>
        <p:spPr>
          <a:xfrm>
            <a:off x="-432501" y="-281763"/>
            <a:ext cx="13869802" cy="10317126"/>
          </a:xfrm>
          <a:prstGeom prst="roundRect">
            <a:avLst>
              <a:gd name="adj" fmla="val 6676"/>
            </a:avLst>
          </a:prstGeom>
          <a:solidFill>
            <a:srgbClr val="191928"/>
          </a:solidFill>
          <a:ln w="12700">
            <a:miter lim="400000"/>
          </a:ln>
          <a:effectLst>
            <a:outerShdw sx="100000" sy="100000" kx="0" ky="0" algn="b" rotWithShape="0" blurRad="228600" dist="159584" dir="5400000">
              <a:srgbClr val="000000">
                <a:alpha val="4007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CustomShape 1"/>
          <p:cNvSpPr txBox="1"/>
          <p:nvPr/>
        </p:nvSpPr>
        <p:spPr>
          <a:xfrm>
            <a:off x="649620" y="4190999"/>
            <a:ext cx="11705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i="1" spc="-2" sz="9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highres.png" descr="high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449" y="1221849"/>
            <a:ext cx="7309902" cy="7309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ttps://install.appcenter.ms/orgs/mymd/apps/mymd-1/distribution_groups/Öffentlichetestgruppe"/>
          <p:cNvSpPr txBox="1"/>
          <p:nvPr/>
        </p:nvSpPr>
        <p:spPr>
          <a:xfrm>
            <a:off x="2636130" y="8658649"/>
            <a:ext cx="773254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https://install.appcenter.ms/orgs/mymd/apps/mymd-1/distribution_groups/Öffentlichetestgruppe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erbleibende Bugs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Verbleibende Bugs</a:t>
            </a:r>
          </a:p>
        </p:txBody>
      </p:sp>
      <p:graphicFrame>
        <p:nvGraphicFramePr>
          <p:cNvPr id="145" name="Tabelle"/>
          <p:cNvGraphicFramePr/>
          <p:nvPr/>
        </p:nvGraphicFramePr>
        <p:xfrm>
          <a:off x="753691" y="2008705"/>
          <a:ext cx="11497418" cy="65057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97417"/>
              </a:tblGrid>
              <a:tr h="1301146">
                <a:tc>
                  <a:txBody>
                    <a:bodyPr/>
                    <a:lstStyle/>
                    <a:p>
                      <a:pPr defTabSz="914400">
                        <a:defRPr sz="2500">
                          <a:latin typeface="SF Pro Display Regular"/>
                          <a:ea typeface="SF Pro Display Regular"/>
                          <a:cs typeface="SF Pro Display Regular"/>
                          <a:sym typeface="SF Pro Display Regular"/>
                        </a:defRPr>
                      </a:pPr>
                      <a:r>
                        <a:t>Der physische </a:t>
                      </a:r>
                      <a:r>
                        <a:rPr i="1"/>
                        <a:t>Zurück</a:t>
                      </a:r>
                      <a:r>
                        <a:t>-Button auf Android-Geräten kann zu leeren Medikationen führen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011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F Pro Display Regular"/>
                          <a:ea typeface="SF Pro Display Regular"/>
                          <a:cs typeface="SF Pro Display Regular"/>
                          <a:sym typeface="SF Pro Display Regular"/>
                        </a:rPr>
                        <a:t>Extrem schnelles Tippen kann eine Ansicht unter Umständen doppelt öffnen (Android)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011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F Pro Display Regular"/>
                          <a:ea typeface="SF Pro Display Regular"/>
                          <a:cs typeface="SF Pro Display Regular"/>
                          <a:sym typeface="SF Pro Display Regular"/>
                        </a:rPr>
                        <a:t>Auf Geräten ohne Bluetooth verursacht das Suchen nach Geräten einen Absturz der App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011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F Pro Display Regular"/>
                          <a:ea typeface="SF Pro Display Regular"/>
                          <a:cs typeface="SF Pro Display Regular"/>
                          <a:sym typeface="SF Pro Display Regular"/>
                        </a:rPr>
                        <a:t>Der Server in der Desktop-Anwendung wird nur durch Beenden der Anwendung gestoppt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011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latin typeface="SF Pro Display Regular"/>
                          <a:ea typeface="SF Pro Display Regular"/>
                          <a:cs typeface="SF Pro Display Regular"/>
                          <a:sym typeface="SF Pro Display Regular"/>
                        </a:rPr>
                        <a:t>Nach einem gewissen Zeitintervall lässt sich der Server in wenigen Fällen nicht mehr entdecken (~15min)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