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12" name="Textebene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Christian Bauer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–Christian Bauer</a:t>
            </a:r>
          </a:p>
        </p:txBody>
      </p:sp>
      <p:sp>
        <p:nvSpPr>
          <p:cNvPr id="94" name="„Zitat hier eingeben.“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„Zitat hier eingeben.“ </a:t>
            </a:r>
          </a:p>
        </p:txBody>
      </p:sp>
      <p:sp>
        <p:nvSpPr>
          <p:cNvPr id="9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Bild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el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Titeltext</a:t>
            </a:r>
          </a:p>
        </p:txBody>
      </p:sp>
      <p:sp>
        <p:nvSpPr>
          <p:cNvPr id="22" name="Textebene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d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el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40" name="Textebene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57" name="Textebene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ild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el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7" name="Textebene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Foliennumm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bene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ild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Bild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Bild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3" name="Textebene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 txBox="1"/>
          <p:nvPr/>
        </p:nvSpPr>
        <p:spPr>
          <a:xfrm>
            <a:off x="648161" y="7158877"/>
            <a:ext cx="11713925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defTabSz="1180267">
              <a:defRPr b="0" spc="-1" sz="4400">
                <a:uFill>
                  <a:solidFill>
                    <a:srgbClr val="FFFFFF"/>
                  </a:solidFill>
                </a:uFill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Praxis der Softwareentwicklung WS2017/18 </a:t>
            </a:r>
            <a:br/>
            <a:r>
              <a:rPr spc="-1" sz="5000">
                <a:latin typeface="SF Pro Display Medium"/>
                <a:ea typeface="SF Pro Display Medium"/>
                <a:cs typeface="SF Pro Display Medium"/>
                <a:sym typeface="SF Pro Display Medium"/>
              </a:rPr>
              <a:t>my</a:t>
            </a:r>
            <a:r>
              <a:rPr spc="-1" sz="5000">
                <a:latin typeface="SF Pro Display Bold"/>
                <a:ea typeface="SF Pro Display Bold"/>
                <a:cs typeface="SF Pro Display Bold"/>
                <a:sym typeface="SF Pro Display Bold"/>
              </a:rPr>
              <a:t>MD</a:t>
            </a:r>
            <a:r>
              <a:rPr>
                <a:latin typeface="SF Pro Display Bold"/>
                <a:ea typeface="SF Pro Display Bold"/>
                <a:cs typeface="SF Pro Display Bold"/>
                <a:sym typeface="SF Pro Display Bold"/>
              </a:rPr>
              <a:t> - Testphase</a:t>
            </a:r>
          </a:p>
        </p:txBody>
      </p:sp>
      <p:pic>
        <p:nvPicPr>
          <p:cNvPr id="12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00962" y="1149134"/>
            <a:ext cx="5408322" cy="54064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Datenübertragung"/>
          <p:cNvSpPr txBox="1"/>
          <p:nvPr/>
        </p:nvSpPr>
        <p:spPr>
          <a:xfrm>
            <a:off x="2290838" y="731624"/>
            <a:ext cx="8423124" cy="99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5000">
                <a:latin typeface="SF Pro Display Semibold"/>
                <a:ea typeface="SF Pro Display Semibold"/>
                <a:cs typeface="SF Pro Display Semibold"/>
                <a:sym typeface="SF Pro Display Semibold"/>
              </a:defRPr>
            </a:lvl1pPr>
          </a:lstStyle>
          <a:p>
            <a:pPr/>
            <a:r>
              <a:t>Datenübertragung</a:t>
            </a:r>
          </a:p>
        </p:txBody>
      </p:sp>
      <p:sp>
        <p:nvSpPr>
          <p:cNvPr id="123" name="Erfolgreiche Übertragungen…"/>
          <p:cNvSpPr txBox="1"/>
          <p:nvPr/>
        </p:nvSpPr>
        <p:spPr>
          <a:xfrm>
            <a:off x="998058" y="1907078"/>
            <a:ext cx="11008684" cy="3654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25078" indent="-625078" algn="l">
              <a:lnSpc>
                <a:spcPct val="15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Erfolgreiche Übertragungen</a:t>
            </a:r>
          </a:p>
          <a:p>
            <a:pPr lvl="1" marL="1069578" indent="-625078" algn="l">
              <a:lnSpc>
                <a:spcPct val="15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Mehrere Dateien</a:t>
            </a:r>
          </a:p>
          <a:p>
            <a:pPr lvl="1" marL="1069578" indent="-625078" algn="l">
              <a:lnSpc>
                <a:spcPct val="15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Sicherheit</a:t>
            </a:r>
          </a:p>
        </p:txBody>
      </p:sp>
      <p:sp>
        <p:nvSpPr>
          <p:cNvPr id="124" name="Testen"/>
          <p:cNvSpPr txBox="1"/>
          <p:nvPr/>
        </p:nvSpPr>
        <p:spPr>
          <a:xfrm>
            <a:off x="2290838" y="4745106"/>
            <a:ext cx="8423124" cy="99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5000">
                <a:latin typeface="SF Pro Display Semibold"/>
                <a:ea typeface="SF Pro Display Semibold"/>
                <a:cs typeface="SF Pro Display Semibold"/>
                <a:sym typeface="SF Pro Display Semibold"/>
              </a:defRPr>
            </a:lvl1pPr>
          </a:lstStyle>
          <a:p>
            <a:pPr/>
            <a:r>
              <a:t>Testen</a:t>
            </a:r>
          </a:p>
        </p:txBody>
      </p:sp>
      <p:sp>
        <p:nvSpPr>
          <p:cNvPr id="125" name="Verbesserungen im Parser, ModelFacade, DB…"/>
          <p:cNvSpPr txBox="1"/>
          <p:nvPr/>
        </p:nvSpPr>
        <p:spPr>
          <a:xfrm>
            <a:off x="998058" y="6039047"/>
            <a:ext cx="11008684" cy="2419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25078" indent="-625078" algn="l">
              <a:lnSpc>
                <a:spcPct val="15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Verbesserungen im Parser, ModelFacade, DB</a:t>
            </a:r>
          </a:p>
          <a:p>
            <a:pPr marL="625078" indent="-625078" algn="l">
              <a:lnSpc>
                <a:spcPct val="15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UI-Tests (mit Schwierigkeiten)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499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99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499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499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99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499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" grpId="3"/>
      <p:bldP build="whole" bldLvl="1" animBg="1" rev="0" advAuto="0" spid="125" grpId="4"/>
      <p:bldP build="whole" bldLvl="1" animBg="1" rev="0" advAuto="0" spid="123" grpId="2"/>
      <p:bldP build="whole" bldLvl="1" animBg="1" rev="0" advAuto="0" spid="12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Abgerundetes Rechteck"/>
          <p:cNvSpPr/>
          <p:nvPr/>
        </p:nvSpPr>
        <p:spPr>
          <a:xfrm>
            <a:off x="284157" y="719312"/>
            <a:ext cx="12436486" cy="8314976"/>
          </a:xfrm>
          <a:prstGeom prst="roundRect">
            <a:avLst>
              <a:gd name="adj" fmla="val 8283"/>
            </a:avLst>
          </a:prstGeom>
          <a:solidFill>
            <a:srgbClr val="191928"/>
          </a:solidFill>
          <a:ln w="12700">
            <a:miter lim="400000"/>
          </a:ln>
          <a:effectLst>
            <a:outerShdw sx="100000" sy="100000" kx="0" ky="0" algn="b" rotWithShape="0" blurRad="228600" dist="159584" dir="5400000">
              <a:srgbClr val="000000">
                <a:alpha val="4007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" name="FileTransfer Service"/>
          <p:cNvSpPr txBox="1"/>
          <p:nvPr/>
        </p:nvSpPr>
        <p:spPr>
          <a:xfrm>
            <a:off x="3971620" y="1271090"/>
            <a:ext cx="5061560" cy="819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4200">
                <a:solidFill>
                  <a:srgbClr val="FFFFFF"/>
                </a:solidFill>
                <a:latin typeface="SF Pro Display Medium"/>
                <a:ea typeface="SF Pro Display Medium"/>
                <a:cs typeface="SF Pro Display Medium"/>
                <a:sym typeface="SF Pro Display Medium"/>
              </a:defRPr>
            </a:lvl1pPr>
          </a:lstStyle>
          <a:p>
            <a:pPr/>
            <a:r>
              <a:t>FileTransfer Service</a:t>
            </a:r>
          </a:p>
        </p:txBody>
      </p:sp>
      <p:grpSp>
        <p:nvGrpSpPr>
          <p:cNvPr id="131" name="Gruppieren"/>
          <p:cNvGrpSpPr/>
          <p:nvPr/>
        </p:nvGrpSpPr>
        <p:grpSpPr>
          <a:xfrm>
            <a:off x="730913" y="3173344"/>
            <a:ext cx="3429001" cy="4529857"/>
            <a:chOff x="0" y="0"/>
            <a:chExt cx="3429000" cy="4529856"/>
          </a:xfrm>
        </p:grpSpPr>
        <p:sp>
          <p:nvSpPr>
            <p:cNvPr id="129" name="Abgerundetes Rechteck"/>
            <p:cNvSpPr/>
            <p:nvPr/>
          </p:nvSpPr>
          <p:spPr>
            <a:xfrm>
              <a:off x="0" y="0"/>
              <a:ext cx="3429000" cy="4529857"/>
            </a:xfrm>
            <a:prstGeom prst="roundRect">
              <a:avLst>
                <a:gd name="adj" fmla="val 10436"/>
              </a:avLst>
            </a:prstGeom>
            <a:solidFill>
              <a:srgbClr val="00C4C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0" name="NumberOfFiles"/>
            <p:cNvSpPr txBox="1"/>
            <p:nvPr/>
          </p:nvSpPr>
          <p:spPr>
            <a:xfrm>
              <a:off x="161962" y="253539"/>
              <a:ext cx="3105076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3600">
                  <a:latin typeface="SF Pro Display Medium"/>
                  <a:ea typeface="SF Pro Display Medium"/>
                  <a:cs typeface="SF Pro Display Medium"/>
                  <a:sym typeface="SF Pro Display Medium"/>
                </a:defRPr>
              </a:lvl1pPr>
            </a:lstStyle>
            <a:p>
              <a:pPr/>
              <a:r>
                <a:t>NumberOfFiles</a:t>
              </a:r>
            </a:p>
          </p:txBody>
        </p:sp>
      </p:grpSp>
      <p:grpSp>
        <p:nvGrpSpPr>
          <p:cNvPr id="134" name="Gruppieren"/>
          <p:cNvGrpSpPr/>
          <p:nvPr/>
        </p:nvGrpSpPr>
        <p:grpSpPr>
          <a:xfrm>
            <a:off x="4787900" y="3173344"/>
            <a:ext cx="3429000" cy="4529857"/>
            <a:chOff x="0" y="0"/>
            <a:chExt cx="3429000" cy="4529856"/>
          </a:xfrm>
        </p:grpSpPr>
        <p:sp>
          <p:nvSpPr>
            <p:cNvPr id="132" name="Abgerundetes Rechteck"/>
            <p:cNvSpPr/>
            <p:nvPr/>
          </p:nvSpPr>
          <p:spPr>
            <a:xfrm>
              <a:off x="0" y="0"/>
              <a:ext cx="3429000" cy="4529857"/>
            </a:xfrm>
            <a:prstGeom prst="roundRect">
              <a:avLst>
                <a:gd name="adj" fmla="val 10436"/>
              </a:avLst>
            </a:prstGeom>
            <a:solidFill>
              <a:srgbClr val="00C4C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3" name="NumberOfSplits"/>
            <p:cNvSpPr txBox="1"/>
            <p:nvPr/>
          </p:nvSpPr>
          <p:spPr>
            <a:xfrm>
              <a:off x="64516" y="253539"/>
              <a:ext cx="3299968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3600">
                  <a:latin typeface="SF Pro Display Medium"/>
                  <a:ea typeface="SF Pro Display Medium"/>
                  <a:cs typeface="SF Pro Display Medium"/>
                  <a:sym typeface="SF Pro Display Medium"/>
                </a:defRPr>
              </a:lvl1pPr>
            </a:lstStyle>
            <a:p>
              <a:pPr/>
              <a:r>
                <a:t>NumberOfSplits</a:t>
              </a:r>
            </a:p>
          </p:txBody>
        </p:sp>
      </p:grpSp>
      <p:grpSp>
        <p:nvGrpSpPr>
          <p:cNvPr id="137" name="Gruppieren"/>
          <p:cNvGrpSpPr/>
          <p:nvPr/>
        </p:nvGrpSpPr>
        <p:grpSpPr>
          <a:xfrm>
            <a:off x="8844887" y="3173344"/>
            <a:ext cx="3429001" cy="4529857"/>
            <a:chOff x="0" y="0"/>
            <a:chExt cx="3429000" cy="4529856"/>
          </a:xfrm>
        </p:grpSpPr>
        <p:sp>
          <p:nvSpPr>
            <p:cNvPr id="135" name="Abgerundetes Rechteck"/>
            <p:cNvSpPr/>
            <p:nvPr/>
          </p:nvSpPr>
          <p:spPr>
            <a:xfrm>
              <a:off x="0" y="0"/>
              <a:ext cx="3429000" cy="4529857"/>
            </a:xfrm>
            <a:prstGeom prst="roundRect">
              <a:avLst>
                <a:gd name="adj" fmla="val 10436"/>
              </a:avLst>
            </a:prstGeom>
            <a:solidFill>
              <a:srgbClr val="00C4C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6" name="SplitOfFile"/>
            <p:cNvSpPr txBox="1"/>
            <p:nvPr/>
          </p:nvSpPr>
          <p:spPr>
            <a:xfrm>
              <a:off x="631775" y="253539"/>
              <a:ext cx="216545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3600">
                  <a:latin typeface="SF Pro Display Medium"/>
                  <a:ea typeface="SF Pro Display Medium"/>
                  <a:cs typeface="SF Pro Display Medium"/>
                  <a:sym typeface="SF Pro Display Medium"/>
                </a:defRPr>
              </a:lvl1pPr>
            </a:lstStyle>
            <a:p>
              <a:pPr/>
              <a:r>
                <a:t>SplitOfFile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7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499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499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499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7" grpId="5"/>
      <p:bldP build="whole" bldLvl="1" animBg="1" rev="0" advAuto="0" spid="131" grpId="3"/>
      <p:bldP build="whole" bldLvl="1" animBg="1" rev="0" advAuto="0" spid="127" grpId="1"/>
      <p:bldP build="whole" bldLvl="1" animBg="1" rev="0" advAuto="0" spid="128" grpId="2"/>
      <p:bldP build="whole" bldLvl="1" animBg="1" rev="0" advAuto="0" spid="134" grpId="4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1919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Abgerundetes Rechteck"/>
          <p:cNvSpPr/>
          <p:nvPr/>
        </p:nvSpPr>
        <p:spPr>
          <a:xfrm>
            <a:off x="-432501" y="-281763"/>
            <a:ext cx="13869802" cy="10317126"/>
          </a:xfrm>
          <a:prstGeom prst="roundRect">
            <a:avLst>
              <a:gd name="adj" fmla="val 6676"/>
            </a:avLst>
          </a:prstGeom>
          <a:solidFill>
            <a:srgbClr val="191928"/>
          </a:solidFill>
          <a:ln w="12700">
            <a:miter lim="400000"/>
          </a:ln>
          <a:effectLst>
            <a:outerShdw sx="100000" sy="100000" kx="0" ky="0" algn="b" rotWithShape="0" blurRad="228600" dist="159584" dir="5400000">
              <a:srgbClr val="000000">
                <a:alpha val="4007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0" name="CustomShape 1"/>
          <p:cNvSpPr txBox="1"/>
          <p:nvPr/>
        </p:nvSpPr>
        <p:spPr>
          <a:xfrm>
            <a:off x="649620" y="4190999"/>
            <a:ext cx="11705560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180267">
              <a:defRPr b="0" i="1" spc="-2" sz="9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F Pro Display Semibold"/>
                <a:ea typeface="SF Pro Display Semibold"/>
                <a:cs typeface="SF Pro Display Semibold"/>
                <a:sym typeface="SF Pro Display Semibold"/>
              </a:defRPr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roblem der Woche - Heute:"/>
          <p:cNvSpPr txBox="1"/>
          <p:nvPr/>
        </p:nvSpPr>
        <p:spPr>
          <a:xfrm>
            <a:off x="1825446" y="723830"/>
            <a:ext cx="9353908" cy="99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>
              <a:defRPr b="0" sz="5000">
                <a:latin typeface="SF Pro Display Semibold"/>
                <a:ea typeface="SF Pro Display Semibold"/>
                <a:cs typeface="SF Pro Display Semibold"/>
                <a:sym typeface="SF Pro Display Semibold"/>
              </a:defRPr>
            </a:pPr>
            <a:r>
              <a:t>Problem der Woche </a:t>
            </a:r>
            <a:r>
              <a:rPr>
                <a:latin typeface="SF Pro Display Medium"/>
                <a:ea typeface="SF Pro Display Medium"/>
                <a:cs typeface="SF Pro Display Medium"/>
                <a:sym typeface="SF Pro Display Medium"/>
              </a:rPr>
              <a:t>- Heute:</a:t>
            </a:r>
          </a:p>
        </p:txBody>
      </p:sp>
      <p:sp>
        <p:nvSpPr>
          <p:cNvPr id="143" name="Daten werden erfolgreich übertragen…"/>
          <p:cNvSpPr txBox="1"/>
          <p:nvPr/>
        </p:nvSpPr>
        <p:spPr>
          <a:xfrm>
            <a:off x="998058" y="2295156"/>
            <a:ext cx="11008684" cy="61387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25078" indent="-625078" algn="l">
              <a:lnSpc>
                <a:spcPct val="15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Daten werden erfolgreich übertragen</a:t>
            </a:r>
          </a:p>
          <a:p>
            <a:pPr marL="625078" indent="-625078" algn="l">
              <a:lnSpc>
                <a:spcPct val="15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myMD erstellt neue Dateien</a:t>
            </a:r>
          </a:p>
          <a:p>
            <a:pPr marL="625078" indent="-625078" algn="l">
              <a:lnSpc>
                <a:spcPct val="15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Dateien werden dem Parser übergeben</a:t>
            </a:r>
          </a:p>
          <a:p>
            <a:pPr lvl="1" marL="1069578" indent="-625078" algn="l">
              <a:lnSpc>
                <a:spcPct val="15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rPr i="1"/>
              <a:t>Problem:</a:t>
            </a:r>
            <a:endParaRPr i="1"/>
          </a:p>
          <a:p>
            <a:pPr lvl="1" marL="1069578" indent="-625078" algn="l">
              <a:lnSpc>
                <a:spcPct val="15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Linker in iOS kommt mit Parser Assemblies nicht klar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 thruBlk="1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499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99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499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2" grpId="1"/>
      <p:bldP build="whole" bldLvl="1" animBg="1" rev="0" advAuto="0" spid="143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roblem der Woche - Lösung"/>
          <p:cNvSpPr txBox="1"/>
          <p:nvPr/>
        </p:nvSpPr>
        <p:spPr>
          <a:xfrm>
            <a:off x="1825446" y="723830"/>
            <a:ext cx="9353908" cy="99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>
              <a:defRPr b="0" sz="5000">
                <a:latin typeface="SF Pro Display Semibold"/>
                <a:ea typeface="SF Pro Display Semibold"/>
                <a:cs typeface="SF Pro Display Semibold"/>
                <a:sym typeface="SF Pro Display Semibold"/>
              </a:defRPr>
            </a:pPr>
            <a:r>
              <a:t>Problem der Woche </a:t>
            </a:r>
            <a:r>
              <a:rPr>
                <a:latin typeface="SF Pro Display Medium"/>
                <a:ea typeface="SF Pro Display Medium"/>
                <a:cs typeface="SF Pro Display Medium"/>
                <a:sym typeface="SF Pro Display Medium"/>
              </a:rPr>
              <a:t>- Lösung</a:t>
            </a:r>
          </a:p>
        </p:txBody>
      </p:sp>
      <p:sp>
        <p:nvSpPr>
          <p:cNvPr id="146" name="Eigene LinkDescription.xml für spezifische Anweisungen an den Linker?…"/>
          <p:cNvSpPr txBox="1"/>
          <p:nvPr/>
        </p:nvSpPr>
        <p:spPr>
          <a:xfrm>
            <a:off x="998058" y="2295156"/>
            <a:ext cx="11008684" cy="61387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25078" indent="-625078" algn="l">
              <a:lnSpc>
                <a:spcPct val="15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Eigene LinkDescription.xml für spezifische Anweisungen an den Linker?</a:t>
            </a:r>
          </a:p>
          <a:p>
            <a:pPr marL="625078" indent="-625078" algn="l">
              <a:lnSpc>
                <a:spcPct val="15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Falsche Verweise?</a:t>
            </a:r>
          </a:p>
          <a:p>
            <a:pPr marL="625078" indent="-625078" algn="l">
              <a:lnSpc>
                <a:spcPct val="15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Parsen der Dateien auf Desktop-Seite?</a:t>
            </a:r>
          </a:p>
          <a:p>
            <a:pPr marL="625078" indent="-625078" algn="l">
              <a:lnSpc>
                <a:spcPct val="15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499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99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499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6" grpId="2"/>
      <p:bldP build="whole" bldLvl="1" animBg="1" rev="0" advAuto="0" spid="14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Kommende Woche"/>
          <p:cNvSpPr txBox="1"/>
          <p:nvPr/>
        </p:nvSpPr>
        <p:spPr>
          <a:xfrm>
            <a:off x="3336227" y="723900"/>
            <a:ext cx="6332346" cy="99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5600">
                <a:latin typeface="SF Pro Display Semibold"/>
                <a:ea typeface="SF Pro Display Semibold"/>
                <a:cs typeface="SF Pro Display Semibold"/>
                <a:sym typeface="SF Pro Display Semibold"/>
              </a:defRPr>
            </a:lvl1pPr>
          </a:lstStyle>
          <a:p>
            <a:pPr/>
            <a:r>
              <a:t>Kommende Woche</a:t>
            </a:r>
          </a:p>
        </p:txBody>
      </p:sp>
      <p:sp>
        <p:nvSpPr>
          <p:cNvPr id="149" name="Systemtests im Model…"/>
          <p:cNvSpPr txBox="1"/>
          <p:nvPr/>
        </p:nvSpPr>
        <p:spPr>
          <a:xfrm>
            <a:off x="998058" y="2199482"/>
            <a:ext cx="11008684" cy="5354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25078" indent="-625078" algn="l">
              <a:lnSpc>
                <a:spcPct val="15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Systemtests im Model</a:t>
            </a:r>
          </a:p>
          <a:p>
            <a:pPr marL="625078" indent="-625078" algn="l">
              <a:lnSpc>
                <a:spcPct val="15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Mehr Tests überall</a:t>
            </a:r>
          </a:p>
          <a:p>
            <a:pPr marL="625078" indent="-625078" algn="l">
              <a:lnSpc>
                <a:spcPct val="15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Linker-Problem in iOS</a:t>
            </a:r>
          </a:p>
          <a:p>
            <a:pPr marL="625078" indent="-625078" algn="l">
              <a:lnSpc>
                <a:spcPct val="150000"/>
              </a:lnSpc>
              <a:buSzPct val="100000"/>
              <a:buChar char="‣"/>
              <a:defRPr b="0" sz="4000">
                <a:latin typeface="SF Pro Display Regular"/>
                <a:ea typeface="SF Pro Display Regular"/>
                <a:cs typeface="SF Pro Display Regular"/>
                <a:sym typeface="SF Pro Display Regular"/>
              </a:defRPr>
            </a:pPr>
            <a:r>
              <a:t>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3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499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9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