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5" r:id="rId3"/>
    <p:sldId id="294" r:id="rId4"/>
    <p:sldId id="296" r:id="rId5"/>
    <p:sldId id="297" r:id="rId6"/>
    <p:sldId id="323" r:id="rId7"/>
    <p:sldId id="300" r:id="rId8"/>
    <p:sldId id="304" r:id="rId9"/>
    <p:sldId id="305" r:id="rId10"/>
    <p:sldId id="307" r:id="rId11"/>
    <p:sldId id="257" r:id="rId12"/>
    <p:sldId id="259" r:id="rId13"/>
    <p:sldId id="260" r:id="rId14"/>
    <p:sldId id="261" r:id="rId15"/>
    <p:sldId id="262" r:id="rId16"/>
    <p:sldId id="263" r:id="rId17"/>
    <p:sldId id="264" r:id="rId18"/>
    <p:sldId id="266" r:id="rId19"/>
    <p:sldId id="267" r:id="rId20"/>
    <p:sldId id="268" r:id="rId21"/>
    <p:sldId id="269" r:id="rId22"/>
    <p:sldId id="270" r:id="rId23"/>
    <p:sldId id="271" r:id="rId24"/>
    <p:sldId id="272" r:id="rId25"/>
    <p:sldId id="292" r:id="rId26"/>
    <p:sldId id="293" r:id="rId27"/>
    <p:sldId id="276" r:id="rId28"/>
    <p:sldId id="277" r:id="rId29"/>
    <p:sldId id="278" r:id="rId30"/>
    <p:sldId id="279" r:id="rId31"/>
    <p:sldId id="281" r:id="rId32"/>
    <p:sldId id="282" r:id="rId33"/>
    <p:sldId id="322" r:id="rId34"/>
    <p:sldId id="284" r:id="rId35"/>
    <p:sldId id="283" r:id="rId36"/>
    <p:sldId id="285" r:id="rId37"/>
    <p:sldId id="286" r:id="rId38"/>
    <p:sldId id="2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851535" y="466090"/>
            <a:ext cx="10034270" cy="4199255"/>
          </a:xfrm>
          <a:prstGeom prst="rect">
            <a:avLst/>
          </a:prstGeom>
          <a:noFill/>
        </p:spPr>
        <p:txBody>
          <a:bodyPr wrap="square" rtlCol="0">
            <a:noAutofit/>
          </a:bodyPr>
          <a:p>
            <a:pPr algn="ctr"/>
            <a:r>
              <a:rPr lang="en-US" sz="9600">
                <a:latin typeface="Goudy Stout" panose="0202090407030B020401" charset="0"/>
                <a:cs typeface="Goudy Stout" panose="0202090407030B020401" charset="0"/>
              </a:rPr>
              <a:t>GROUP TEN</a:t>
            </a:r>
            <a:endParaRPr lang="en-US" sz="9600">
              <a:latin typeface="Goudy Stout" panose="0202090407030B020401" charset="0"/>
              <a:cs typeface="Goudy Stout" panose="0202090407030B020401" charset="0"/>
            </a:endParaRPr>
          </a:p>
        </p:txBody>
      </p:sp>
      <p:sp>
        <p:nvSpPr>
          <p:cNvPr id="7" name="Text Box 6"/>
          <p:cNvSpPr txBox="1"/>
          <p:nvPr/>
        </p:nvSpPr>
        <p:spPr>
          <a:xfrm>
            <a:off x="339090" y="4543425"/>
            <a:ext cx="7343775" cy="1191260"/>
          </a:xfrm>
          <a:prstGeom prst="rect">
            <a:avLst/>
          </a:prstGeom>
          <a:noFill/>
        </p:spPr>
        <p:txBody>
          <a:bodyPr wrap="square" rtlCol="0">
            <a:noAutofit/>
          </a:bodyPr>
          <a:p>
            <a:pPr marL="342900" indent="-342900">
              <a:buFont typeface="+mj-lt"/>
              <a:buAutoNum type="arabicPeriod"/>
            </a:pPr>
            <a:r>
              <a:rPr lang="en-US" sz="2400" b="1">
                <a:latin typeface="Brush Script MT" panose="03060802040406070304" charset="0"/>
                <a:cs typeface="Brush Script MT" panose="03060802040406070304" charset="0"/>
              </a:rPr>
              <a:t>PELDEN DORJI</a:t>
            </a:r>
            <a:endParaRPr lang="en-US" sz="2400" b="1">
              <a:latin typeface="Brush Script MT" panose="03060802040406070304" charset="0"/>
              <a:cs typeface="Brush Script MT" panose="03060802040406070304" charset="0"/>
            </a:endParaRPr>
          </a:p>
          <a:p>
            <a:pPr marL="342900" indent="-342900">
              <a:buFont typeface="+mj-lt"/>
              <a:buAutoNum type="arabicPeriod"/>
            </a:pPr>
            <a:r>
              <a:rPr lang="en-US" sz="2400" b="1">
                <a:latin typeface="Brush Script MT" panose="03060802040406070304" charset="0"/>
                <a:cs typeface="Brush Script MT" panose="03060802040406070304" charset="0"/>
              </a:rPr>
              <a:t>ZANGMO GOMDEN</a:t>
            </a:r>
            <a:endParaRPr lang="en-US" sz="2400" b="1">
              <a:latin typeface="Brush Script MT" panose="03060802040406070304" charset="0"/>
              <a:cs typeface="Brush Script MT" panose="03060802040406070304" charset="0"/>
            </a:endParaRPr>
          </a:p>
          <a:p>
            <a:pPr marL="342900" indent="-342900">
              <a:buFont typeface="+mj-lt"/>
              <a:buAutoNum type="arabicPeriod"/>
            </a:pPr>
            <a:r>
              <a:rPr lang="en-US" sz="2400" b="1">
                <a:latin typeface="Brush Script MT" panose="03060802040406070304" charset="0"/>
                <a:cs typeface="Brush Script MT" panose="03060802040406070304" charset="0"/>
              </a:rPr>
              <a:t>SANGAY PHUNTSHO</a:t>
            </a:r>
            <a:endParaRPr lang="en-US" sz="2400" b="1">
              <a:latin typeface="Brush Script MT" panose="03060802040406070304" charset="0"/>
              <a:cs typeface="Brush Script MT" panose="0306080204040607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29565" y="284480"/>
            <a:ext cx="11575415" cy="6014720"/>
          </a:xfrm>
        </p:spPr>
        <p:txBody>
          <a:bodyPr/>
          <a:p>
            <a:r>
              <a:rPr lang="en-US" sz="4400" b="1">
                <a:latin typeface="Times New Roman" panose="02020603050405020304" charset="0"/>
                <a:cs typeface="Times New Roman" panose="02020603050405020304" charset="0"/>
              </a:rPr>
              <a:t>1. What is the purpose of database denormalization, when might you consider using it?</a:t>
            </a:r>
            <a:br>
              <a:rPr lang="en-US" sz="4400" b="1">
                <a:latin typeface="Times New Roman" panose="02020603050405020304" charset="0"/>
                <a:cs typeface="Times New Roman" panose="02020603050405020304" charset="0"/>
              </a:rPr>
            </a:br>
            <a:br>
              <a:rPr lang="en-US" sz="4400" b="1">
                <a:latin typeface="Times New Roman" panose="02020603050405020304" charset="0"/>
                <a:cs typeface="Times New Roman" panose="02020603050405020304" charset="0"/>
              </a:rPr>
            </a:br>
            <a:r>
              <a:rPr lang="en-US" sz="4400" b="1">
                <a:latin typeface="Times New Roman" panose="02020603050405020304" charset="0"/>
                <a:cs typeface="Times New Roman" panose="02020603050405020304" charset="0"/>
              </a:rPr>
              <a:t>2. Explain the concept of database transactions and their properties(ACID)</a:t>
            </a:r>
            <a:br>
              <a:rPr lang="en-US" sz="4400" b="1">
                <a:latin typeface="Times New Roman" panose="02020603050405020304" charset="0"/>
                <a:cs typeface="Times New Roman" panose="02020603050405020304" charset="0"/>
              </a:rPr>
            </a:br>
            <a:br>
              <a:rPr lang="en-US" sz="4400" b="1">
                <a:latin typeface="Times New Roman" panose="02020603050405020304" charset="0"/>
                <a:cs typeface="Times New Roman" panose="02020603050405020304" charset="0"/>
              </a:rPr>
            </a:br>
            <a:r>
              <a:rPr lang="en-US" sz="4400" b="1">
                <a:latin typeface="Times New Roman" panose="02020603050405020304" charset="0"/>
                <a:cs typeface="Times New Roman" panose="02020603050405020304" charset="0"/>
              </a:rPr>
              <a:t>3. How do you handle distributed database in sql?</a:t>
            </a:r>
            <a:endParaRPr lang="en-US" sz="4400"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277110"/>
            <a:ext cx="10515600" cy="2527935"/>
          </a:xfrm>
        </p:spPr>
        <p:txBody>
          <a:bodyPr>
            <a:normAutofit/>
          </a:bodyPr>
          <a:p>
            <a:r>
              <a:rPr lang="en-US" b="1">
                <a:latin typeface="Times New Roman" panose="02020603050405020304" charset="0"/>
                <a:cs typeface="Times New Roman" panose="02020603050405020304" charset="0"/>
                <a:sym typeface="+mn-ea"/>
              </a:rPr>
              <a:t>1. What is the purpose of database denormalization, when might you consider using it?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10235" y="1440180"/>
            <a:ext cx="11282045" cy="4364355"/>
          </a:xfrm>
          <a:prstGeom prst="rect">
            <a:avLst/>
          </a:prstGeom>
          <a:noFill/>
        </p:spPr>
        <p:txBody>
          <a:bodyPr wrap="square" rtlCol="0">
            <a:noAutofit/>
          </a:bodyPr>
          <a:p>
            <a:r>
              <a:rPr lang="en-US" sz="4000" b="1">
                <a:latin typeface="Times New Roman" panose="02020603050405020304" charset="0"/>
                <a:cs typeface="Times New Roman" panose="02020603050405020304" charset="0"/>
              </a:rPr>
              <a:t>What is Denormalization?</a:t>
            </a:r>
            <a:endParaRPr lang="en-US" sz="4000" b="1">
              <a:latin typeface="Times New Roman" panose="02020603050405020304" charset="0"/>
              <a:cs typeface="Times New Roman" panose="02020603050405020304" charset="0"/>
            </a:endParaRPr>
          </a:p>
          <a:p>
            <a:endParaRPr lang="en-US" sz="40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000">
                <a:latin typeface="Times New Roman" panose="02020603050405020304" charset="0"/>
                <a:cs typeface="Times New Roman" panose="02020603050405020304" charset="0"/>
              </a:rPr>
              <a:t> refers to the process of intentionally introducing redundancy into the database design by combining or duplicating data from multiple tables. </a:t>
            </a:r>
            <a:endParaRPr lang="en-US" sz="4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90500"/>
            <a:ext cx="10972800" cy="805815"/>
          </a:xfrm>
        </p:spPr>
        <p:txBody>
          <a:bodyPr/>
          <a:p>
            <a:r>
              <a:rPr lang="en-US" sz="4800" b="1">
                <a:latin typeface="Times New Roman" panose="02020603050405020304" charset="0"/>
                <a:cs typeface="Times New Roman" panose="02020603050405020304" charset="0"/>
              </a:rPr>
              <a:t>Purpose of Denormalization</a:t>
            </a:r>
            <a:endParaRPr lang="en-US" sz="4800" b="1">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609600" y="1446530"/>
            <a:ext cx="10972800" cy="4681220"/>
          </a:xfrm>
        </p:spPr>
        <p:txBody>
          <a:bodyPr/>
          <a:p>
            <a:pPr>
              <a:buFont typeface="Wingdings" panose="05000000000000000000" charset="0"/>
              <a:buChar char="ü"/>
            </a:pPr>
            <a:r>
              <a:rPr lang="en-US" sz="4400">
                <a:latin typeface="Times New Roman" panose="02020603050405020304" charset="0"/>
                <a:cs typeface="Times New Roman" panose="02020603050405020304" charset="0"/>
              </a:rPr>
              <a:t>Enhanced Query Performance</a:t>
            </a:r>
            <a:endParaRPr lang="en-US" sz="4400">
              <a:latin typeface="Times New Roman" panose="02020603050405020304" charset="0"/>
              <a:cs typeface="Times New Roman" panose="02020603050405020304" charset="0"/>
            </a:endParaRPr>
          </a:p>
          <a:p>
            <a:pPr>
              <a:buFont typeface="Wingdings" panose="05000000000000000000" charset="0"/>
              <a:buChar char="ü"/>
            </a:pPr>
            <a:r>
              <a:rPr lang="en-US" sz="4400">
                <a:latin typeface="Times New Roman" panose="02020603050405020304" charset="0"/>
                <a:cs typeface="Times New Roman" panose="02020603050405020304" charset="0"/>
              </a:rPr>
              <a:t>Simplified Schema</a:t>
            </a:r>
            <a:endParaRPr lang="en-US" sz="4400">
              <a:latin typeface="Times New Roman" panose="02020603050405020304" charset="0"/>
              <a:cs typeface="Times New Roman" panose="02020603050405020304" charset="0"/>
            </a:endParaRPr>
          </a:p>
          <a:p>
            <a:pPr>
              <a:buFont typeface="Wingdings" panose="05000000000000000000" charset="0"/>
              <a:buChar char="ü"/>
            </a:pPr>
            <a:r>
              <a:rPr lang="en-US" sz="4400">
                <a:latin typeface="Times New Roman" panose="02020603050405020304" charset="0"/>
                <a:cs typeface="Times New Roman" panose="02020603050405020304" charset="0"/>
              </a:rPr>
              <a:t>Reduced JOIN Complexity</a:t>
            </a:r>
            <a:endParaRPr lang="en-US" sz="4400">
              <a:latin typeface="Times New Roman" panose="02020603050405020304" charset="0"/>
              <a:cs typeface="Times New Roman" panose="02020603050405020304" charset="0"/>
            </a:endParaRPr>
          </a:p>
          <a:p>
            <a:pPr>
              <a:buFont typeface="Wingdings" panose="05000000000000000000" charset="0"/>
              <a:buChar char="ü"/>
            </a:pPr>
            <a:endParaRPr lang="en-US">
              <a:latin typeface="Times New Roman" panose="02020603050405020304" charset="0"/>
              <a:cs typeface="Times New Roman" panose="02020603050405020304" charset="0"/>
            </a:endParaRPr>
          </a:p>
          <a:p>
            <a:pPr marL="0" indent="0">
              <a:buFont typeface="Wingdings" panose="05000000000000000000" charse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7350" y="360045"/>
            <a:ext cx="11532235" cy="6207760"/>
          </a:xfrm>
          <a:prstGeom prst="rect">
            <a:avLst/>
          </a:prstGeom>
          <a:noFill/>
        </p:spPr>
        <p:txBody>
          <a:bodyPr wrap="square" rtlCol="0">
            <a:noAutofit/>
          </a:bodyPr>
          <a:p>
            <a:pPr indent="0">
              <a:buNone/>
            </a:pPr>
            <a:r>
              <a:rPr lang="en-US" sz="4400" b="1">
                <a:latin typeface="Times New Roman" panose="02020603050405020304" charset="0"/>
                <a:cs typeface="Times New Roman" panose="02020603050405020304" charset="0"/>
                <a:sym typeface="+mn-ea"/>
              </a:rPr>
              <a:t>Enhanced Query Performance</a:t>
            </a:r>
            <a:endParaRPr lang="en-US" sz="4400" b="1">
              <a:latin typeface="Times New Roman" panose="02020603050405020304" charset="0"/>
              <a:cs typeface="Times New Roman" panose="02020603050405020304" charset="0"/>
              <a:sym typeface="+mn-ea"/>
            </a:endParaRPr>
          </a:p>
          <a:p>
            <a:pPr indent="0">
              <a:buNone/>
            </a:pPr>
            <a:endParaRPr lang="en-US" sz="4400"/>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 improve the speed and efficiency of database queries, especially read-heavy operations.</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By reducing the need for complex JOIN operations between multiple tables, queries can be executed more quickly.</a:t>
            </a:r>
            <a:endParaRPr lang="en-US" sz="4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03555" y="539750"/>
            <a:ext cx="11352530" cy="6007100"/>
          </a:xfrm>
          <a:prstGeom prst="rect">
            <a:avLst/>
          </a:prstGeom>
          <a:noFill/>
        </p:spPr>
        <p:txBody>
          <a:bodyPr wrap="square" rtlCol="0">
            <a:noAutofit/>
          </a:bodyPr>
          <a:p>
            <a:pPr indent="0">
              <a:buNone/>
            </a:pPr>
            <a:r>
              <a:rPr lang="en-US" sz="4400" b="1">
                <a:latin typeface="Times New Roman" panose="02020603050405020304" charset="0"/>
                <a:cs typeface="Times New Roman" panose="02020603050405020304" charset="0"/>
                <a:sym typeface="+mn-ea"/>
              </a:rPr>
              <a:t>Simplified Schema</a:t>
            </a:r>
            <a:endParaRPr lang="en-US" sz="4400" b="1">
              <a:latin typeface="Times New Roman" panose="02020603050405020304" charset="0"/>
              <a:cs typeface="Times New Roman" panose="02020603050405020304" charset="0"/>
              <a:sym typeface="+mn-ea"/>
            </a:endParaRPr>
          </a:p>
          <a:p>
            <a:pPr indent="0">
              <a:buNone/>
            </a:pPr>
            <a:endParaRPr lang="en-US" sz="4400" b="1"/>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 simplifies the database schema by reducing the number of tables and relationships.</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 makes the database structure easier to understand, navigate, and maintain</a:t>
            </a:r>
            <a:endParaRPr lang="en-US" sz="44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19735" y="561975"/>
            <a:ext cx="11478260" cy="5815330"/>
          </a:xfrm>
          <a:prstGeom prst="rect">
            <a:avLst/>
          </a:prstGeom>
          <a:noFill/>
        </p:spPr>
        <p:txBody>
          <a:bodyPr wrap="square" rtlCol="0">
            <a:noAutofit/>
          </a:bodyPr>
          <a:p>
            <a:pPr indent="0">
              <a:buNone/>
            </a:pPr>
            <a:r>
              <a:rPr lang="en-US" sz="4400" b="1">
                <a:latin typeface="Times New Roman" panose="02020603050405020304" charset="0"/>
                <a:cs typeface="Times New Roman" panose="02020603050405020304" charset="0"/>
                <a:sym typeface="+mn-ea"/>
              </a:rPr>
              <a:t>Reduced JOIN Complexity</a:t>
            </a:r>
            <a:endParaRPr lang="en-US" sz="4400" b="1">
              <a:latin typeface="Times New Roman" panose="02020603050405020304" charset="0"/>
              <a:cs typeface="Times New Roman" panose="02020603050405020304" charset="0"/>
              <a:sym typeface="+mn-ea"/>
            </a:endParaRPr>
          </a:p>
          <a:p>
            <a:pPr indent="0">
              <a:buNone/>
            </a:pPr>
            <a:endParaRPr lang="en-US" sz="4400"/>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JOIN operations can be computationally expensive, particularly on large datasets</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reduces the frequency and complexity of JOINs, resulting in faster query execution.</a:t>
            </a:r>
            <a:endParaRPr lang="en-US" sz="44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400" b="1">
                <a:latin typeface="Times New Roman" panose="02020603050405020304" charset="0"/>
                <a:cs typeface="Times New Roman" panose="02020603050405020304" charset="0"/>
              </a:rPr>
              <a:t>When is Denormalization used?</a:t>
            </a:r>
            <a:endParaRPr lang="en-US" sz="4400" b="1">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p>
            <a:pPr>
              <a:buFont typeface="Wingdings" panose="05000000000000000000" charset="0"/>
              <a:buChar char="ü"/>
            </a:pPr>
            <a:r>
              <a:rPr lang="en-US" sz="4400">
                <a:latin typeface="Times New Roman" panose="02020603050405020304" charset="0"/>
                <a:cs typeface="Times New Roman" panose="02020603050405020304" charset="0"/>
              </a:rPr>
              <a:t>Read-Heavy Workloads</a:t>
            </a:r>
            <a:endParaRPr lang="en-US" sz="4400">
              <a:latin typeface="Times New Roman" panose="02020603050405020304" charset="0"/>
              <a:cs typeface="Times New Roman" panose="02020603050405020304" charset="0"/>
            </a:endParaRPr>
          </a:p>
          <a:p>
            <a:pPr>
              <a:buFont typeface="Wingdings" panose="05000000000000000000" charset="0"/>
              <a:buChar char="ü"/>
            </a:pPr>
            <a:r>
              <a:rPr lang="en-US" sz="4400">
                <a:latin typeface="Times New Roman" panose="02020603050405020304" charset="0"/>
                <a:cs typeface="Times New Roman" panose="02020603050405020304" charset="0"/>
              </a:rPr>
              <a:t>Complex Joins and Aggregations</a:t>
            </a:r>
            <a:endParaRPr lang="en-US" sz="4400">
              <a:latin typeface="Times New Roman" panose="02020603050405020304" charset="0"/>
              <a:cs typeface="Times New Roman" panose="02020603050405020304" charset="0"/>
            </a:endParaRPr>
          </a:p>
          <a:p>
            <a:pPr>
              <a:buFont typeface="Wingdings" panose="05000000000000000000" charset="0"/>
              <a:buChar char="ü"/>
            </a:pPr>
            <a:r>
              <a:rPr lang="en-US" sz="4400">
                <a:latin typeface="Times New Roman" panose="02020603050405020304" charset="0"/>
                <a:cs typeface="Times New Roman" panose="02020603050405020304" charset="0"/>
              </a:rPr>
              <a:t>Reporting and Business Intelligence</a:t>
            </a:r>
            <a:endParaRPr lang="en-US" sz="4400">
              <a:latin typeface="Times New Roman" panose="02020603050405020304" charset="0"/>
              <a:cs typeface="Times New Roman" panose="02020603050405020304" charset="0"/>
            </a:endParaRPr>
          </a:p>
          <a:p>
            <a:pPr>
              <a:buFont typeface="Wingdings" panose="05000000000000000000" charset="0"/>
              <a:buChar char="ü"/>
            </a:pPr>
            <a:r>
              <a:rPr lang="en-US" sz="4400">
                <a:latin typeface="Times New Roman" panose="02020603050405020304" charset="0"/>
                <a:cs typeface="Times New Roman" panose="02020603050405020304" charset="0"/>
              </a:rPr>
              <a:t>Limited Update Requirements</a:t>
            </a:r>
            <a:endParaRPr lang="en-US" sz="4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66395" y="508635"/>
            <a:ext cx="11366500" cy="6113145"/>
          </a:xfrm>
          <a:prstGeom prst="rect">
            <a:avLst/>
          </a:prstGeom>
          <a:noFill/>
        </p:spPr>
        <p:txBody>
          <a:bodyPr wrap="square" rtlCol="0">
            <a:noAutofit/>
          </a:bodyPr>
          <a:p>
            <a:pPr indent="0">
              <a:buNone/>
            </a:pPr>
            <a:r>
              <a:rPr lang="en-US" sz="4400" b="1">
                <a:latin typeface="Times New Roman" panose="02020603050405020304" charset="0"/>
                <a:cs typeface="Times New Roman" panose="02020603050405020304" charset="0"/>
                <a:sym typeface="+mn-ea"/>
              </a:rPr>
              <a:t>Read-Heavy Workloads</a:t>
            </a:r>
            <a:endParaRPr lang="en-US" sz="4400" b="1">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is ideal when a database primarily serves read-heavy workloads, such as reporting, analytics, or data warehousing</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By reducing the need for JOIN operations, it significantly speeds up data retrieval for queries</a:t>
            </a:r>
            <a:endParaRPr lang="en-US" sz="4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66395" y="233680"/>
            <a:ext cx="11308715" cy="6450965"/>
          </a:xfrm>
          <a:prstGeom prst="rect">
            <a:avLst/>
          </a:prstGeom>
          <a:noFill/>
        </p:spPr>
        <p:txBody>
          <a:bodyPr wrap="square" rtlCol="0">
            <a:noAutofit/>
          </a:bodyPr>
          <a:p>
            <a:pPr indent="0">
              <a:buNone/>
            </a:pPr>
            <a:r>
              <a:rPr lang="en-US" sz="4400" b="1">
                <a:latin typeface="Times New Roman" panose="02020603050405020304" charset="0"/>
                <a:cs typeface="Times New Roman" panose="02020603050405020304" charset="0"/>
                <a:sym typeface="+mn-ea"/>
              </a:rPr>
              <a:t>Complex Joins and Aggregations</a:t>
            </a:r>
            <a:endParaRPr lang="en-US" sz="4400" b="1">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can be applied to simplify data access and minimize query execution times </a:t>
            </a:r>
            <a:r>
              <a:rPr lang="en-US" sz="4400">
                <a:latin typeface="Times New Roman" panose="02020603050405020304" charset="0"/>
                <a:cs typeface="Times New Roman" panose="02020603050405020304" charset="0"/>
                <a:sym typeface="+mn-ea"/>
              </a:rPr>
              <a:t>When JOINs and aggregations in a normalized database become expensive</a:t>
            </a:r>
            <a:endParaRPr lang="en-US" sz="4400">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sym typeface="+mn-ea"/>
              </a:rPr>
              <a:t>Denormalized tables can store precomputed or aggregated data, making complex queries more efficient.</a:t>
            </a:r>
            <a:endParaRPr lang="en-US" sz="4400">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9080" y="911225"/>
            <a:ext cx="5897245" cy="5710555"/>
          </a:xfrm>
          <a:prstGeom prst="rect">
            <a:avLst/>
          </a:prstGeom>
          <a:noFill/>
        </p:spPr>
        <p:txBody>
          <a:bodyPr wrap="square" rtlCol="0">
            <a:noAutofit/>
          </a:bodyPr>
          <a:p>
            <a:endParaRPr lang="en-US"/>
          </a:p>
        </p:txBody>
      </p:sp>
      <p:sp>
        <p:nvSpPr>
          <p:cNvPr id="5" name="Text Box 4"/>
          <p:cNvSpPr txBox="1"/>
          <p:nvPr/>
        </p:nvSpPr>
        <p:spPr>
          <a:xfrm>
            <a:off x="438150" y="543560"/>
            <a:ext cx="11405870" cy="5771515"/>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sym typeface="+mn-ea"/>
              </a:rPr>
              <a:t>1. </a:t>
            </a:r>
            <a:r>
              <a:rPr lang="en-US" sz="4400" b="1">
                <a:latin typeface="Times New Roman" panose="02020603050405020304" charset="0"/>
                <a:cs typeface="Times New Roman" panose="02020603050405020304" charset="0"/>
                <a:sym typeface="+mn-ea"/>
              </a:rPr>
              <a:t>What is common Table Expression(CTES) and when would you use them</a:t>
            </a:r>
            <a:endParaRPr lang="en-US" sz="4400" b="1">
              <a:latin typeface="Times New Roman" panose="02020603050405020304" charset="0"/>
              <a:cs typeface="Times New Roman" panose="02020603050405020304" charset="0"/>
              <a:sym typeface="+mn-ea"/>
            </a:endParaRPr>
          </a:p>
          <a:p>
            <a:pPr indent="0">
              <a:buFont typeface="Wingdings" panose="05000000000000000000" charset="0"/>
              <a:buNone/>
            </a:pPr>
            <a:endParaRPr lang="en-US" sz="4400" b="1">
              <a:latin typeface="Times New Roman" panose="02020603050405020304" charset="0"/>
              <a:cs typeface="Times New Roman" panose="02020603050405020304" charset="0"/>
              <a:sym typeface="+mn-ea"/>
            </a:endParaRPr>
          </a:p>
          <a:p>
            <a:pPr indent="0">
              <a:buFont typeface="Wingdings" panose="05000000000000000000" charset="0"/>
              <a:buNone/>
            </a:pPr>
            <a:r>
              <a:rPr lang="en-US" sz="4400" b="1">
                <a:latin typeface="Times New Roman" panose="02020603050405020304" charset="0"/>
                <a:cs typeface="Times New Roman" panose="02020603050405020304" charset="0"/>
                <a:sym typeface="+mn-ea"/>
              </a:rPr>
              <a:t>2. Explain the concept of database constriants and provided examples.</a:t>
            </a:r>
            <a:endParaRPr lang="en-US" sz="4400" b="1">
              <a:latin typeface="Times New Roman" panose="02020603050405020304" charset="0"/>
              <a:cs typeface="Times New Roman" panose="02020603050405020304" charset="0"/>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indent="0">
              <a:buFont typeface="Wingdings" panose="05000000000000000000" charset="0"/>
              <a:buNone/>
            </a:pPr>
            <a:r>
              <a:rPr lang="en-US" sz="4400" b="1">
                <a:latin typeface="Times New Roman" panose="02020603050405020304" charset="0"/>
                <a:cs typeface="Times New Roman" panose="02020603050405020304" charset="0"/>
              </a:rPr>
              <a:t>3.  </a:t>
            </a:r>
            <a:r>
              <a:rPr lang="en-US" sz="4400" b="1">
                <a:latin typeface="Times New Roman" panose="02020603050405020304" charset="0"/>
                <a:cs typeface="Times New Roman" panose="02020603050405020304" charset="0"/>
                <a:sym typeface="+mn-ea"/>
              </a:rPr>
              <a:t>What is the difference between a stored procedure and a user_defined function in SQL</a:t>
            </a:r>
            <a:endParaRPr lang="en-US" sz="4400" b="1">
              <a:latin typeface="Times New Roman" panose="02020603050405020304" charset="0"/>
              <a:cs typeface="Times New Roman" panose="02020603050405020304" charset="0"/>
              <a:sym typeface="+mn-ea"/>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indent="0">
              <a:buFont typeface="Wingdings" panose="05000000000000000000" charset="0"/>
              <a:buNone/>
            </a:pPr>
            <a:endParaRPr lang="en-US" sz="3600">
              <a:latin typeface="Times New Roman" panose="02020603050405020304" charset="0"/>
              <a:cs typeface="Times New Roman" panose="02020603050405020304" charset="0"/>
            </a:endParaRPr>
          </a:p>
          <a:p>
            <a:pPr indent="0">
              <a:buFont typeface="Wingdings" panose="05000000000000000000" charset="0"/>
              <a:buNone/>
            </a:pPr>
            <a:endParaRPr lang="en-US" sz="36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2895" y="307340"/>
            <a:ext cx="11786870" cy="6356350"/>
          </a:xfrm>
          <a:prstGeom prst="rect">
            <a:avLst/>
          </a:prstGeom>
          <a:noFill/>
        </p:spPr>
        <p:txBody>
          <a:bodyPr wrap="square" rtlCol="0">
            <a:noAutofit/>
          </a:bodyPr>
          <a:p>
            <a:pPr indent="0">
              <a:buNone/>
            </a:pPr>
            <a:r>
              <a:rPr lang="en-US" sz="4400" b="1">
                <a:latin typeface="Times New Roman" panose="02020603050405020304" charset="0"/>
                <a:cs typeface="Times New Roman" panose="02020603050405020304" charset="0"/>
                <a:sym typeface="+mn-ea"/>
              </a:rPr>
              <a:t>Reporting and Business Intelligence</a:t>
            </a:r>
            <a:endParaRPr lang="en-US" sz="4400" b="1">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used in the context of reporting and business intelligence systems.</a:t>
            </a:r>
            <a:endParaRPr lang="en-US" sz="4400">
              <a:latin typeface="Times New Roman" panose="02020603050405020304" charset="0"/>
              <a:cs typeface="Times New Roman" panose="02020603050405020304" charset="0"/>
            </a:endParaRPr>
          </a:p>
          <a:p>
            <a:pPr indent="0">
              <a:buFont typeface="Wingdings" panose="05000000000000000000" charset="0"/>
              <a:buNone/>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creates of summary tables or materialized views that contain consolidated, precomputed data, making it easier and faster to generate reports and insights</a:t>
            </a:r>
            <a:endParaRPr lang="en-US" sz="4400">
              <a:latin typeface="Times New Roman" panose="02020603050405020304" charset="0"/>
              <a:cs typeface="Times New Roman" panose="02020603050405020304" charset="0"/>
            </a:endParaRPr>
          </a:p>
          <a:p>
            <a:pPr indent="0">
              <a:buNone/>
            </a:pPr>
            <a:endParaRPr lang="en-US" sz="44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1780" y="370205"/>
            <a:ext cx="11572875" cy="6144260"/>
          </a:xfrm>
          <a:prstGeom prst="rect">
            <a:avLst/>
          </a:prstGeom>
          <a:noFill/>
        </p:spPr>
        <p:txBody>
          <a:bodyPr wrap="square" rtlCol="0">
            <a:noAutofit/>
          </a:bodyPr>
          <a:p>
            <a:pPr indent="0">
              <a:buNone/>
            </a:pPr>
            <a:r>
              <a:rPr lang="en-US" sz="4400" b="1">
                <a:latin typeface="Times New Roman" panose="02020603050405020304" charset="0"/>
                <a:cs typeface="Times New Roman" panose="02020603050405020304" charset="0"/>
                <a:sym typeface="+mn-ea"/>
              </a:rPr>
              <a:t>Limited Update Requirements</a:t>
            </a:r>
            <a:endParaRPr lang="en-US" sz="4400" b="1">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is used when data update and maintenance requirements are limited compared to data retrieval needs</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where real-time data consistency is not a top priority, improved query performance and simplified schema can outweigh’s potential data integrity concerns.</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36270" y="1743075"/>
            <a:ext cx="10515600" cy="2852420"/>
          </a:xfrm>
        </p:spPr>
        <p:txBody>
          <a:bodyPr>
            <a:normAutofit/>
          </a:bodyPr>
          <a:p>
            <a:r>
              <a:rPr lang="en-US" b="1">
                <a:latin typeface="Times New Roman" panose="02020603050405020304" charset="0"/>
                <a:cs typeface="Times New Roman" panose="02020603050405020304" charset="0"/>
                <a:sym typeface="+mn-ea"/>
              </a:rPr>
              <a:t>2. Explain the concept of database transactions and their properties(ACID)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Times New Roman" panose="02020603050405020304" charset="0"/>
                <a:cs typeface="Times New Roman" panose="02020603050405020304" charset="0"/>
              </a:rPr>
              <a:t>What is Database Transactions?</a:t>
            </a:r>
            <a:endParaRPr lang="en-US" b="1">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normAutofit lnSpcReduction="20000"/>
          </a:bodyPr>
          <a:p>
            <a:pPr>
              <a:buFont typeface="Wingdings" panose="05000000000000000000" charset="0"/>
              <a:buChar char="ü"/>
            </a:pPr>
            <a:r>
              <a:rPr lang="en-US" sz="4400">
                <a:latin typeface="Times New Roman" panose="02020603050405020304" charset="0"/>
                <a:cs typeface="Times New Roman" panose="02020603050405020304" charset="0"/>
              </a:rPr>
              <a:t>A logical unit of work on a database</a:t>
            </a:r>
            <a:endParaRPr lang="en-US" sz="4400">
              <a:latin typeface="Times New Roman" panose="02020603050405020304" charset="0"/>
              <a:cs typeface="Times New Roman" panose="02020603050405020304" charset="0"/>
            </a:endParaRPr>
          </a:p>
          <a:p>
            <a:pPr>
              <a:buFont typeface="Wingdings" panose="05000000000000000000" charset="0"/>
              <a:buChar char="ü"/>
            </a:pPr>
            <a:endParaRPr lang="en-US" sz="4400">
              <a:latin typeface="Times New Roman" panose="02020603050405020304" charset="0"/>
              <a:cs typeface="Times New Roman" panose="02020603050405020304" charset="0"/>
            </a:endParaRPr>
          </a:p>
          <a:p>
            <a:pPr>
              <a:buFont typeface="Wingdings" panose="05000000000000000000" charset="0"/>
              <a:buChar char="ü"/>
            </a:pPr>
            <a:r>
              <a:rPr lang="en-US" sz="4400">
                <a:latin typeface="Times New Roman" panose="02020603050405020304" charset="0"/>
                <a:cs typeface="Times New Roman" panose="02020603050405020304" charset="0"/>
              </a:rPr>
              <a:t>It is an action or series of action that are being performed by a single user or application program which reads or updates the content of the database</a:t>
            </a:r>
            <a:endParaRPr lang="en-US" sz="44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98195" y="1288415"/>
            <a:ext cx="10511155" cy="4827905"/>
          </a:xfrm>
          <a:prstGeom prst="rect">
            <a:avLst/>
          </a:prstGeom>
          <a:noFill/>
        </p:spPr>
        <p:txBody>
          <a:bodyPr wrap="square" rtlCol="0">
            <a:noAutofit/>
          </a:bodyPr>
          <a:p>
            <a:r>
              <a:rPr lang="en-US" sz="4400" b="1">
                <a:latin typeface="Times New Roman" panose="02020603050405020304" charset="0"/>
                <a:cs typeface="Times New Roman" panose="02020603050405020304" charset="0"/>
                <a:sym typeface="+mn-ea"/>
              </a:rPr>
              <a:t>                      ACID Properties</a:t>
            </a:r>
            <a:endParaRPr lang="en-US" sz="4400" b="1">
              <a:latin typeface="Times New Roman" panose="02020603050405020304" charset="0"/>
              <a:cs typeface="Times New Roman" panose="02020603050405020304" charset="0"/>
              <a:sym typeface="+mn-ea"/>
            </a:endParaRPr>
          </a:p>
          <a:p>
            <a:endParaRPr lang="en-US" sz="4400" b="1">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sym typeface="+mn-ea"/>
              </a:rPr>
              <a:t>is a set of four fundamental characteristics that guarantee the reliability and consistency of database transactions which are essential for maintaining data integrity in a DBMS</a:t>
            </a:r>
            <a:endParaRPr lang="en-US" sz="4400">
              <a:latin typeface="Times New Roman" panose="02020603050405020304" charset="0"/>
              <a:cs typeface="Times New Roman" panose="02020603050405020304" charset="0"/>
            </a:endParaRPr>
          </a:p>
          <a:p>
            <a:pPr indent="0">
              <a:buFont typeface="Wingdings" panose="05000000000000000000" charset="0"/>
              <a:buNone/>
            </a:pPr>
            <a:endParaRPr lang="en-US" sz="4400" b="1">
              <a:latin typeface="Times New Roman" panose="02020603050405020304" charset="0"/>
              <a:cs typeface="Times New Roman" panose="02020603050405020304" charset="0"/>
              <a:sym typeface="+mn-ea"/>
            </a:endParaRPr>
          </a:p>
          <a:p>
            <a:endParaRPr lang="en-US" sz="4400"/>
          </a:p>
          <a:p>
            <a:endParaRPr lang="en-US" sz="4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8280" y="1215390"/>
            <a:ext cx="11758930" cy="4277360"/>
          </a:xfrm>
          <a:prstGeom prst="rect">
            <a:avLst/>
          </a:prstGeom>
          <a:noFill/>
        </p:spPr>
        <p:txBody>
          <a:bodyPr wrap="square" rtlCol="0">
            <a:noAutofit/>
          </a:bodyPr>
          <a:p>
            <a:r>
              <a:rPr lang="en-US" sz="4400" b="1">
                <a:latin typeface="Times New Roman" panose="02020603050405020304" charset="0"/>
                <a:cs typeface="Times New Roman" panose="02020603050405020304" charset="0"/>
                <a:sym typeface="+mn-ea"/>
              </a:rPr>
              <a:t>ACID stands for;</a:t>
            </a:r>
            <a:endParaRPr lang="en-US" sz="4400" b="1">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sym typeface="+mn-ea"/>
              </a:rPr>
              <a:t>A  -  Atomicity</a:t>
            </a:r>
            <a:endParaRPr lang="en-US" sz="4400">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sym typeface="+mn-ea"/>
              </a:rPr>
              <a:t>C  -  Consistency</a:t>
            </a:r>
            <a:endParaRPr lang="en-US" sz="4400">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sym typeface="+mn-ea"/>
              </a:rPr>
              <a:t>I   -  Isolation</a:t>
            </a:r>
            <a:endParaRPr lang="en-US" sz="4400">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sym typeface="+mn-ea"/>
              </a:rPr>
              <a:t>D  - Durability</a:t>
            </a:r>
            <a:endParaRPr lang="en-US" sz="4400">
              <a:latin typeface="Times New Roman" panose="02020603050405020304" charset="0"/>
              <a:cs typeface="Times New Roman" panose="02020603050405020304" charset="0"/>
              <a:sym typeface="+mn-ea"/>
            </a:endParaRPr>
          </a:p>
          <a:p>
            <a:endParaRPr lang="en-US" sz="4400" b="1">
              <a:latin typeface="Times New Roman" panose="02020603050405020304" charset="0"/>
              <a:cs typeface="Times New Roman" panose="02020603050405020304" charset="0"/>
              <a:sym typeface="+mn-ea"/>
            </a:endParaRPr>
          </a:p>
          <a:p>
            <a:endParaRPr lang="en-US" sz="4400"/>
          </a:p>
          <a:p>
            <a:endParaRPr lang="en-US" sz="4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5" y="151765"/>
            <a:ext cx="12191365" cy="6706235"/>
          </a:xfrm>
          <a:prstGeom prst="rect">
            <a:avLst/>
          </a:prstGeom>
          <a:noFill/>
        </p:spPr>
        <p:txBody>
          <a:bodyPr wrap="square" rtlCol="0">
            <a:noAutofit/>
          </a:bodyPr>
          <a:p>
            <a:r>
              <a:rPr lang="en-US" sz="4400" b="1">
                <a:latin typeface="Times New Roman" panose="02020603050405020304" charset="0"/>
                <a:cs typeface="Times New Roman" panose="02020603050405020304" charset="0"/>
              </a:rPr>
              <a:t>Atomicity</a:t>
            </a: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3600">
                <a:latin typeface="Times New Roman" panose="02020603050405020304" charset="0"/>
                <a:cs typeface="Times New Roman" panose="02020603050405020304" charset="0"/>
              </a:rPr>
              <a:t>Atomicity ensures that a database transaction is treated as a single, indivisible unit of work</a:t>
            </a: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3600">
                <a:latin typeface="Times New Roman" panose="02020603050405020304" charset="0"/>
                <a:cs typeface="Times New Roman" panose="02020603050405020304" charset="0"/>
              </a:rPr>
              <a:t>Either all the changes made by a transaction are applied to the database (commit), or none of them are (rollback).</a:t>
            </a:r>
            <a:endParaRPr lang="en-US" sz="3600">
              <a:latin typeface="Times New Roman" panose="02020603050405020304" charset="0"/>
              <a:cs typeface="Times New Roman" panose="02020603050405020304" charset="0"/>
            </a:endParaRPr>
          </a:p>
          <a:p>
            <a:pPr indent="0">
              <a:buFont typeface="Wingdings" panose="05000000000000000000" charset="0"/>
              <a:buNone/>
            </a:pP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3600">
                <a:latin typeface="Times New Roman" panose="02020603050405020304" charset="0"/>
                <a:cs typeface="Times New Roman" panose="02020603050405020304" charset="0"/>
              </a:rPr>
              <a:t>If any part of a transaction fails (e.g., due to an error or exception), the entire transaction is rolled back to its previous state to maintain data integrity.</a:t>
            </a:r>
            <a:r>
              <a:rPr lang="en-US" sz="4400">
                <a:latin typeface="Times New Roman" panose="02020603050405020304" charset="0"/>
                <a:cs typeface="Times New Roman" panose="02020603050405020304" charset="0"/>
              </a:rPr>
              <a:t> </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1450" y="222250"/>
            <a:ext cx="11823700" cy="6412865"/>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rPr>
              <a:t>Consistency</a:t>
            </a: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3600">
                <a:latin typeface="Times New Roman" panose="02020603050405020304" charset="0"/>
                <a:cs typeface="Times New Roman" panose="02020603050405020304" charset="0"/>
              </a:rPr>
              <a:t>Consistency ensures that a transaction brings the database from one consistent state to another.</a:t>
            </a: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3600">
                <a:latin typeface="Times New Roman" panose="02020603050405020304" charset="0"/>
                <a:cs typeface="Times New Roman" panose="02020603050405020304" charset="0"/>
              </a:rPr>
              <a:t>The database must satisfy a set of integrity constraints before and after the transaction is executed.</a:t>
            </a:r>
            <a:endParaRPr lang="en-US" sz="3600">
              <a:latin typeface="Times New Roman" panose="02020603050405020304" charset="0"/>
              <a:cs typeface="Times New Roman" panose="02020603050405020304" charset="0"/>
            </a:endParaRPr>
          </a:p>
          <a:p>
            <a:pPr indent="0">
              <a:buFont typeface="Wingdings" panose="05000000000000000000" charset="0"/>
              <a:buNone/>
            </a:pP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3600">
                <a:latin typeface="Times New Roman" panose="02020603050405020304" charset="0"/>
                <a:cs typeface="Times New Roman" panose="02020603050405020304" charset="0"/>
              </a:rPr>
              <a:t>If a transaction violates any integrity constraints, it is not committed, and the database remains unchanged.</a:t>
            </a: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36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1450" y="222250"/>
            <a:ext cx="11823700" cy="6412865"/>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rPr>
              <a:t>Isolation</a:t>
            </a: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3600">
                <a:latin typeface="Times New Roman" panose="02020603050405020304" charset="0"/>
                <a:cs typeface="Times New Roman" panose="02020603050405020304" charset="0"/>
              </a:rPr>
              <a:t>Isolation ensures that concurrent transactions do not interfere with each other.</a:t>
            </a: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3600">
                <a:latin typeface="Times New Roman" panose="02020603050405020304" charset="0"/>
                <a:cs typeface="Times New Roman" panose="02020603050405020304" charset="0"/>
              </a:rPr>
              <a:t> Each transaction should appear to be executed in isolation, regardless of other concurrent transactions.</a:t>
            </a: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36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3600">
                <a:latin typeface="Times New Roman" panose="02020603050405020304" charset="0"/>
                <a:cs typeface="Times New Roman" panose="02020603050405020304" charset="0"/>
              </a:rPr>
              <a:t>This prevents issues like data corruption or lost updates due to simultaneous access.</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1450" y="222250"/>
            <a:ext cx="11823700" cy="6412865"/>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rPr>
              <a:t>Durability</a:t>
            </a: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Durability guarantees that once a transaction is committed, its changes are permanent and survive system failures, such as crashes or power outages.</a:t>
            </a:r>
            <a:endParaRPr lang="en-US" sz="4400">
              <a:latin typeface="Times New Roman" panose="02020603050405020304" charset="0"/>
              <a:cs typeface="Times New Roman" panose="02020603050405020304" charset="0"/>
            </a:endParaRPr>
          </a:p>
          <a:p>
            <a:pPr indent="0">
              <a:buFont typeface="Wingdings" panose="05000000000000000000" charset="0"/>
              <a:buNone/>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Durability ensures that data remains consistent and reliable in the long term.</a:t>
            </a:r>
            <a:endParaRPr lang="en-US" sz="4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9080" y="911225"/>
            <a:ext cx="5897245" cy="5710555"/>
          </a:xfrm>
          <a:prstGeom prst="rect">
            <a:avLst/>
          </a:prstGeom>
          <a:noFill/>
        </p:spPr>
        <p:txBody>
          <a:bodyPr wrap="square" rtlCol="0">
            <a:noAutofit/>
          </a:bodyPr>
          <a:p>
            <a:endParaRPr lang="en-US"/>
          </a:p>
        </p:txBody>
      </p:sp>
      <p:sp>
        <p:nvSpPr>
          <p:cNvPr id="5" name="Text Box 4"/>
          <p:cNvSpPr txBox="1"/>
          <p:nvPr/>
        </p:nvSpPr>
        <p:spPr>
          <a:xfrm>
            <a:off x="438150" y="368300"/>
            <a:ext cx="11405870" cy="6104890"/>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rPr>
              <a:t>What is common Table Expression(CTES) ?</a:t>
            </a:r>
            <a:endParaRPr lang="en-US" sz="4400" b="1">
              <a:latin typeface="Times New Roman" panose="02020603050405020304" charset="0"/>
              <a:cs typeface="Times New Roman" panose="02020603050405020304" charset="0"/>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 is a named temporary result set within an SQL query that can be referenced within the context of a SELECT, INSERT, UPDATE, or DELETE statement.</a:t>
            </a:r>
            <a:endParaRPr lang="en-US" sz="4400">
              <a:latin typeface="Times New Roman" panose="02020603050405020304" charset="0"/>
              <a:cs typeface="Times New Roman" panose="02020603050405020304" charset="0"/>
            </a:endParaRPr>
          </a:p>
          <a:p>
            <a:pPr indent="0">
              <a:buFont typeface="Wingdings" panose="05000000000000000000" charset="0"/>
              <a:buNone/>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useful for improving the readability and maintainability of complex SQL queries.</a:t>
            </a:r>
            <a:endParaRPr lang="en-US" sz="4400">
              <a:latin typeface="Times New Roman" panose="02020603050405020304" charset="0"/>
              <a:cs typeface="Times New Roman" panose="02020603050405020304" charset="0"/>
            </a:endParaRPr>
          </a:p>
          <a:p>
            <a:pPr indent="0">
              <a:buFont typeface="Wingdings" panose="05000000000000000000" charset="0"/>
              <a:buNone/>
            </a:pPr>
            <a:endParaRPr lang="en-US" sz="44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35305" y="1642745"/>
            <a:ext cx="10972800" cy="2574925"/>
          </a:xfrm>
        </p:spPr>
        <p:txBody>
          <a:bodyPr/>
          <a:p>
            <a:r>
              <a:rPr lang="en-US" sz="4400" b="1">
                <a:latin typeface="Times New Roman" panose="02020603050405020304" charset="0"/>
                <a:cs typeface="Times New Roman" panose="02020603050405020304" charset="0"/>
                <a:sym typeface="+mn-ea"/>
              </a:rPr>
              <a:t>3. How do you handle distributed database in SQL?</a:t>
            </a:r>
            <a:endParaRPr lang="en-US" sz="44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0355" y="1303655"/>
            <a:ext cx="11564620" cy="4099560"/>
          </a:xfrm>
          <a:prstGeom prst="rect">
            <a:avLst/>
          </a:prstGeom>
          <a:noFill/>
        </p:spPr>
        <p:txBody>
          <a:bodyPr wrap="square" rtlCol="0">
            <a:noAutofit/>
          </a:bodyPr>
          <a:p>
            <a:r>
              <a:rPr lang="en-US" sz="4400" b="1">
                <a:latin typeface="Times New Roman" panose="02020603050405020304" charset="0"/>
                <a:cs typeface="Times New Roman" panose="02020603050405020304" charset="0"/>
              </a:rPr>
              <a:t>What is Distributed Database?</a:t>
            </a:r>
            <a:endParaRPr lang="en-US" sz="4400" b="1">
              <a:latin typeface="Times New Roman" panose="02020603050405020304" charset="0"/>
              <a:cs typeface="Times New Roman" panose="02020603050405020304" charset="0"/>
            </a:endParaRPr>
          </a:p>
          <a:p>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refers to a database system in which data is stored across multiple physical or logical locations, often on different servers or nodes.</a:t>
            </a:r>
            <a:endParaRPr lang="en-US" sz="44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83895" y="984885"/>
            <a:ext cx="10972800" cy="794385"/>
          </a:xfrm>
        </p:spPr>
        <p:txBody>
          <a:bodyPr/>
          <a:p>
            <a:r>
              <a:rPr lang="en-US" sz="4400" b="1">
                <a:latin typeface="Times New Roman" panose="02020603050405020304" charset="0"/>
                <a:cs typeface="Times New Roman" panose="02020603050405020304" charset="0"/>
              </a:rPr>
              <a:t>How to handle distributed database?</a:t>
            </a:r>
            <a:endParaRPr lang="en-US" sz="4400" b="1">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609600" y="2404745"/>
            <a:ext cx="10972800" cy="3191510"/>
          </a:xfrm>
        </p:spPr>
        <p:txBody>
          <a:bodyPr/>
          <a:p>
            <a:pPr>
              <a:buFont typeface="Wingdings" panose="05000000000000000000" charset="0"/>
              <a:buChar char="ü"/>
            </a:pPr>
            <a:r>
              <a:rPr lang="en-US" sz="4000" b="1">
                <a:latin typeface="Times New Roman" panose="02020603050405020304" charset="0"/>
                <a:cs typeface="Times New Roman" panose="02020603050405020304" charset="0"/>
              </a:rPr>
              <a:t>Partitioning</a:t>
            </a:r>
            <a:endParaRPr lang="en-US" sz="4000">
              <a:latin typeface="Times New Roman" panose="02020603050405020304" charset="0"/>
              <a:cs typeface="Times New Roman" panose="02020603050405020304" charset="0"/>
            </a:endParaRPr>
          </a:p>
          <a:p>
            <a:pPr>
              <a:buFont typeface="Wingdings" panose="05000000000000000000" charset="0"/>
              <a:buChar char="ü"/>
            </a:pPr>
            <a:r>
              <a:rPr lang="en-US" sz="4000" b="1">
                <a:latin typeface="Times New Roman" panose="02020603050405020304" charset="0"/>
                <a:cs typeface="Times New Roman" panose="02020603050405020304" charset="0"/>
              </a:rPr>
              <a:t>Repliction</a:t>
            </a:r>
            <a:endParaRPr lang="en-US" sz="4000">
              <a:latin typeface="Times New Roman" panose="02020603050405020304" charset="0"/>
              <a:cs typeface="Times New Roman" panose="02020603050405020304" charset="0"/>
            </a:endParaRPr>
          </a:p>
          <a:p>
            <a:pPr>
              <a:buFont typeface="Wingdings" panose="05000000000000000000" charset="0"/>
              <a:buChar char="ü"/>
            </a:pPr>
            <a:r>
              <a:rPr lang="en-US" sz="4000" b="1">
                <a:latin typeface="Times New Roman" panose="02020603050405020304" charset="0"/>
                <a:cs typeface="Times New Roman" panose="02020603050405020304" charset="0"/>
              </a:rPr>
              <a:t>DBMS</a:t>
            </a:r>
            <a:endParaRPr lang="en-US" sz="4000">
              <a:latin typeface="Times New Roman" panose="02020603050405020304" charset="0"/>
              <a:cs typeface="Times New Roman" panose="02020603050405020304" charset="0"/>
            </a:endParaRPr>
          </a:p>
          <a:p>
            <a:pPr marL="0" indent="0">
              <a:buFont typeface="Wingdings" panose="05000000000000000000" charset="0"/>
              <a:buNone/>
            </a:pPr>
            <a:endParaRPr lang="en-US" sz="4400">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90500"/>
            <a:ext cx="10972800" cy="794385"/>
          </a:xfrm>
        </p:spPr>
        <p:txBody>
          <a:bodyPr/>
          <a:p>
            <a:r>
              <a:rPr lang="en-US" sz="4400" b="1">
                <a:latin typeface="Times New Roman" panose="02020603050405020304" charset="0"/>
                <a:cs typeface="Times New Roman" panose="02020603050405020304" charset="0"/>
              </a:rPr>
              <a:t>How to handle distributed database?</a:t>
            </a:r>
            <a:endParaRPr lang="en-US" sz="4400" b="1">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609600" y="1174750"/>
            <a:ext cx="10972800" cy="5502910"/>
          </a:xfrm>
        </p:spPr>
        <p:txBody>
          <a:bodyPr/>
          <a:p>
            <a:pPr>
              <a:buFont typeface="Wingdings" panose="05000000000000000000" charset="0"/>
              <a:buChar char="ü"/>
            </a:pPr>
            <a:r>
              <a:rPr lang="en-US" sz="3600">
                <a:latin typeface="Times New Roman" panose="02020603050405020304" charset="0"/>
                <a:cs typeface="Times New Roman" panose="02020603050405020304" charset="0"/>
              </a:rPr>
              <a:t>Divide the data across multiple nodes in the distributed database.(</a:t>
            </a:r>
            <a:r>
              <a:rPr lang="en-US" sz="3600" b="1">
                <a:latin typeface="Times New Roman" panose="02020603050405020304" charset="0"/>
                <a:cs typeface="Times New Roman" panose="02020603050405020304" charset="0"/>
              </a:rPr>
              <a:t>Partitioning</a:t>
            </a:r>
            <a:r>
              <a:rPr lang="en-US" sz="3600">
                <a:latin typeface="Times New Roman" panose="02020603050405020304" charset="0"/>
                <a:cs typeface="Times New Roman" panose="02020603050405020304" charset="0"/>
              </a:rPr>
              <a:t>)</a:t>
            </a:r>
            <a:endParaRPr lang="en-US" sz="3600">
              <a:latin typeface="Times New Roman" panose="02020603050405020304" charset="0"/>
              <a:cs typeface="Times New Roman" panose="02020603050405020304" charset="0"/>
            </a:endParaRPr>
          </a:p>
          <a:p>
            <a:pPr>
              <a:buFont typeface="Wingdings" panose="05000000000000000000" charset="0"/>
              <a:buChar char="ü"/>
            </a:pPr>
            <a:r>
              <a:rPr lang="en-US" sz="3600">
                <a:latin typeface="Times New Roman" panose="02020603050405020304" charset="0"/>
                <a:cs typeface="Times New Roman" panose="02020603050405020304" charset="0"/>
              </a:rPr>
              <a:t>Replicate data across multiple nodes to ensure high availability and fault tolerance(</a:t>
            </a:r>
            <a:r>
              <a:rPr lang="en-US" sz="3600" b="1">
                <a:latin typeface="Times New Roman" panose="02020603050405020304" charset="0"/>
                <a:cs typeface="Times New Roman" panose="02020603050405020304" charset="0"/>
              </a:rPr>
              <a:t>Repliction</a:t>
            </a:r>
            <a:r>
              <a:rPr lang="en-US" sz="3600">
                <a:latin typeface="Times New Roman" panose="02020603050405020304" charset="0"/>
                <a:cs typeface="Times New Roman" panose="02020603050405020304" charset="0"/>
              </a:rPr>
              <a:t>)</a:t>
            </a:r>
            <a:endParaRPr lang="en-US" sz="3600">
              <a:latin typeface="Times New Roman" panose="02020603050405020304" charset="0"/>
              <a:cs typeface="Times New Roman" panose="02020603050405020304" charset="0"/>
            </a:endParaRPr>
          </a:p>
          <a:p>
            <a:pPr>
              <a:buFont typeface="Wingdings" panose="05000000000000000000" charset="0"/>
              <a:buChar char="ü"/>
            </a:pPr>
            <a:r>
              <a:rPr lang="en-US" sz="3600">
                <a:latin typeface="Times New Roman" panose="02020603050405020304" charset="0"/>
                <a:cs typeface="Times New Roman" panose="02020603050405020304" charset="0"/>
              </a:rPr>
              <a:t> Use a distributed database management system (</a:t>
            </a:r>
            <a:r>
              <a:rPr lang="en-US" sz="3600" b="1">
                <a:latin typeface="Times New Roman" panose="02020603050405020304" charset="0"/>
                <a:cs typeface="Times New Roman" panose="02020603050405020304" charset="0"/>
              </a:rPr>
              <a:t>DBMS</a:t>
            </a:r>
            <a:r>
              <a:rPr lang="en-US" sz="3600">
                <a:latin typeface="Times New Roman" panose="02020603050405020304" charset="0"/>
                <a:cs typeface="Times New Roman" panose="02020603050405020304" charset="0"/>
              </a:rPr>
              <a:t>)</a:t>
            </a:r>
            <a:endParaRPr lang="en-US" sz="3600">
              <a:latin typeface="Times New Roman" panose="02020603050405020304" charset="0"/>
              <a:cs typeface="Times New Roman" panose="02020603050405020304" charset="0"/>
            </a:endParaRPr>
          </a:p>
          <a:p>
            <a:pPr>
              <a:buFont typeface="Wingdings" panose="05000000000000000000" charset="0"/>
              <a:buChar char="ü"/>
            </a:pPr>
            <a:r>
              <a:rPr lang="en-US" sz="3600">
                <a:latin typeface="Times New Roman" panose="02020603050405020304" charset="0"/>
                <a:cs typeface="Times New Roman" panose="02020603050405020304" charset="0"/>
              </a:rPr>
              <a:t>Implement mechanisms to ensure </a:t>
            </a:r>
            <a:r>
              <a:rPr lang="en-US" sz="3600" b="1">
                <a:latin typeface="Times New Roman" panose="02020603050405020304" charset="0"/>
                <a:cs typeface="Times New Roman" panose="02020603050405020304" charset="0"/>
              </a:rPr>
              <a:t>consistency and coordination</a:t>
            </a:r>
            <a:r>
              <a:rPr lang="en-US" sz="3600">
                <a:latin typeface="Times New Roman" panose="02020603050405020304" charset="0"/>
                <a:cs typeface="Times New Roman" panose="02020603050405020304" charset="0"/>
              </a:rPr>
              <a:t> among the distributed nodes</a:t>
            </a:r>
            <a:r>
              <a:rPr lang="en-US" sz="3600">
                <a:latin typeface="Times New Roman" panose="02020603050405020304" charset="0"/>
                <a:cs typeface="Times New Roman" panose="02020603050405020304" charset="0"/>
              </a:rPr>
              <a:t>.</a:t>
            </a:r>
            <a:endParaRPr lang="en-US" sz="360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9080" y="911225"/>
            <a:ext cx="5897245" cy="5710555"/>
          </a:xfrm>
          <a:prstGeom prst="rect">
            <a:avLst/>
          </a:prstGeom>
          <a:noFill/>
        </p:spPr>
        <p:txBody>
          <a:bodyPr wrap="square" rtlCol="0">
            <a:noAutofit/>
          </a:bodyPr>
          <a:p>
            <a:endParaRPr lang="en-US"/>
          </a:p>
        </p:txBody>
      </p:sp>
      <p:sp>
        <p:nvSpPr>
          <p:cNvPr id="5" name="Text Box 4"/>
          <p:cNvSpPr txBox="1"/>
          <p:nvPr/>
        </p:nvSpPr>
        <p:spPr>
          <a:xfrm>
            <a:off x="438150" y="169545"/>
            <a:ext cx="11405870" cy="6610350"/>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sym typeface="+mn-ea"/>
              </a:rPr>
              <a:t>Divide the data across multiple nodes in the distributed database.(Partitioning)</a:t>
            </a:r>
            <a:endParaRPr lang="en-US" sz="4400" b="1">
              <a:latin typeface="Times New Roman" panose="02020603050405020304" charset="0"/>
              <a:cs typeface="Times New Roman" panose="02020603050405020304" charset="0"/>
              <a:sym typeface="+mn-ea"/>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000">
                <a:latin typeface="Times New Roman" panose="02020603050405020304" charset="0"/>
                <a:cs typeface="Times New Roman" panose="02020603050405020304" charset="0"/>
                <a:sym typeface="+mn-ea"/>
              </a:rPr>
              <a:t> Partitioning ensures that each node only stores a subset of the data, which allows for better scalability and performance.</a:t>
            </a:r>
            <a:endParaRPr lang="en-US" sz="4000">
              <a:latin typeface="Times New Roman" panose="02020603050405020304" charset="0"/>
              <a:cs typeface="Times New Roman" panose="02020603050405020304" charset="0"/>
              <a:sym typeface="+mn-ea"/>
            </a:endParaRPr>
          </a:p>
          <a:p>
            <a:pPr indent="0">
              <a:buFont typeface="Wingdings" panose="05000000000000000000" charset="0"/>
              <a:buNone/>
            </a:pPr>
            <a:endParaRPr lang="en-US" sz="4000">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000">
                <a:latin typeface="Times New Roman" panose="02020603050405020304" charset="0"/>
                <a:cs typeface="Times New Roman" panose="02020603050405020304" charset="0"/>
              </a:rPr>
              <a:t>Through different partitioning strategies, such as range partitioning or hash partitioning depending on the specific requirements of the application.</a:t>
            </a:r>
            <a:endParaRPr lang="en-US" sz="4000">
              <a:latin typeface="Times New Roman" panose="02020603050405020304" charset="0"/>
              <a:cs typeface="Times New Roman" panose="02020603050405020304" charset="0"/>
            </a:endParaRPr>
          </a:p>
          <a:p>
            <a:pPr indent="0">
              <a:buFont typeface="Wingdings" panose="05000000000000000000" charset="0"/>
              <a:buNone/>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9080" y="911225"/>
            <a:ext cx="5897245" cy="5710555"/>
          </a:xfrm>
          <a:prstGeom prst="rect">
            <a:avLst/>
          </a:prstGeom>
          <a:noFill/>
        </p:spPr>
        <p:txBody>
          <a:bodyPr wrap="square" rtlCol="0">
            <a:noAutofit/>
          </a:bodyPr>
          <a:p>
            <a:endParaRPr lang="en-US"/>
          </a:p>
        </p:txBody>
      </p:sp>
      <p:sp>
        <p:nvSpPr>
          <p:cNvPr id="5" name="Text Box 4"/>
          <p:cNvSpPr txBox="1"/>
          <p:nvPr/>
        </p:nvSpPr>
        <p:spPr>
          <a:xfrm>
            <a:off x="438150" y="169545"/>
            <a:ext cx="11405870" cy="6610350"/>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sym typeface="+mn-ea"/>
              </a:rPr>
              <a:t>Replicate data across multiple nodes to ensure high availability and fault tolerance</a:t>
            </a:r>
            <a:endParaRPr lang="en-US" sz="4400" b="1">
              <a:latin typeface="Times New Roman" panose="02020603050405020304" charset="0"/>
              <a:cs typeface="Times New Roman" panose="02020603050405020304" charset="0"/>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000">
                <a:latin typeface="Times New Roman" panose="02020603050405020304" charset="0"/>
                <a:cs typeface="Times New Roman" panose="02020603050405020304" charset="0"/>
                <a:sym typeface="+mn-ea"/>
              </a:rPr>
              <a:t> It involves creating copies of data on multiple nodes to provide redundancy. </a:t>
            </a:r>
            <a:endParaRPr lang="en-US" sz="4000">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000">
                <a:latin typeface="Times New Roman" panose="02020603050405020304" charset="0"/>
                <a:cs typeface="Times New Roman" panose="02020603050405020304" charset="0"/>
              </a:rPr>
              <a:t>if one node fails, the data can still be accessed from other nodes. </a:t>
            </a:r>
            <a:endParaRPr lang="en-US" sz="40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000">
                <a:latin typeface="Times New Roman" panose="02020603050405020304" charset="0"/>
                <a:cs typeface="Times New Roman" panose="02020603050405020304" charset="0"/>
              </a:rPr>
              <a:t>improves read performance by allowing data to be read from multiple nodes simultaneously</a:t>
            </a:r>
            <a:endParaRPr lang="en-US" sz="4000">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9080" y="911225"/>
            <a:ext cx="5897245" cy="5710555"/>
          </a:xfrm>
          <a:prstGeom prst="rect">
            <a:avLst/>
          </a:prstGeom>
          <a:noFill/>
        </p:spPr>
        <p:txBody>
          <a:bodyPr wrap="square" rtlCol="0">
            <a:noAutofit/>
          </a:bodyPr>
          <a:p>
            <a:endParaRPr lang="en-US"/>
          </a:p>
        </p:txBody>
      </p:sp>
      <p:sp>
        <p:nvSpPr>
          <p:cNvPr id="5" name="Text Box 4"/>
          <p:cNvSpPr txBox="1"/>
          <p:nvPr/>
        </p:nvSpPr>
        <p:spPr>
          <a:xfrm>
            <a:off x="438150" y="169545"/>
            <a:ext cx="11405870" cy="6610350"/>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sym typeface="+mn-ea"/>
              </a:rPr>
              <a:t>Use a distributed database management system (DBMS)</a:t>
            </a:r>
            <a:endParaRPr lang="en-US" sz="4400" b="1">
              <a:latin typeface="Times New Roman" panose="02020603050405020304" charset="0"/>
              <a:cs typeface="Times New Roman" panose="02020603050405020304" charset="0"/>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000">
                <a:latin typeface="Times New Roman" panose="02020603050405020304" charset="0"/>
                <a:cs typeface="Times New Roman" panose="02020603050405020304" charset="0"/>
                <a:sym typeface="+mn-ea"/>
              </a:rPr>
              <a:t>Choose a DBMS that is specifically designed for distributed databases, such as Apache Cassandra or Google Spanner</a:t>
            </a:r>
            <a:endParaRPr lang="en-US" sz="4000">
              <a:latin typeface="Times New Roman" panose="02020603050405020304" charset="0"/>
              <a:cs typeface="Times New Roman" panose="02020603050405020304" charset="0"/>
              <a:sym typeface="+mn-ea"/>
            </a:endParaRPr>
          </a:p>
          <a:p>
            <a:pPr indent="0">
              <a:buFont typeface="Wingdings" panose="05000000000000000000" charset="0"/>
              <a:buNone/>
            </a:pPr>
            <a:endParaRPr lang="en-US" sz="4000">
              <a:latin typeface="Times New Roman" panose="02020603050405020304" charset="0"/>
              <a:cs typeface="Times New Roman" panose="02020603050405020304" charset="0"/>
              <a:sym typeface="+mn-ea"/>
            </a:endParaRPr>
          </a:p>
          <a:p>
            <a:pPr marL="571500" indent="-571500">
              <a:buFont typeface="Wingdings" panose="05000000000000000000" charset="0"/>
              <a:buChar char="ü"/>
            </a:pPr>
            <a:r>
              <a:rPr lang="en-US" sz="4000">
                <a:latin typeface="Times New Roman" panose="02020603050405020304" charset="0"/>
                <a:cs typeface="Times New Roman" panose="02020603050405020304" charset="0"/>
              </a:rPr>
              <a:t>DBMSs provide built-in support for distributed data storage and replication.</a:t>
            </a:r>
            <a:endParaRPr lang="en-US" sz="4000">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10-01 180834"/>
          <p:cNvPicPr>
            <a:picLocks noChangeAspect="1"/>
          </p:cNvPicPr>
          <p:nvPr/>
        </p:nvPicPr>
        <p:blipFill>
          <a:blip r:embed="rId1"/>
          <a:stretch>
            <a:fillRect/>
          </a:stretch>
        </p:blipFill>
        <p:spPr>
          <a:xfrm>
            <a:off x="0" y="0"/>
            <a:ext cx="12192000" cy="6858000"/>
          </a:xfrm>
          <a:prstGeom prst="rect">
            <a:avLst/>
          </a:prstGeom>
        </p:spPr>
      </p:pic>
      <p:sp>
        <p:nvSpPr>
          <p:cNvPr id="5" name="Text Box 4"/>
          <p:cNvSpPr txBox="1"/>
          <p:nvPr/>
        </p:nvSpPr>
        <p:spPr>
          <a:xfrm>
            <a:off x="618490" y="1748155"/>
            <a:ext cx="10398760" cy="2879090"/>
          </a:xfrm>
          <a:prstGeom prst="rect">
            <a:avLst/>
          </a:prstGeom>
          <a:noFill/>
        </p:spPr>
        <p:txBody>
          <a:bodyPr wrap="square" rtlCol="0">
            <a:noAutofit/>
          </a:bodyPr>
          <a:p>
            <a:pPr algn="ctr"/>
            <a:r>
              <a:rPr lang="en-US" sz="9600" b="1">
                <a:latin typeface="Goudy Stout" panose="0202090407030B020401" charset="0"/>
                <a:cs typeface="Goudy Stout" panose="0202090407030B020401" charset="0"/>
              </a:rPr>
              <a:t>THANK </a:t>
            </a:r>
            <a:r>
              <a:rPr lang="en-US" sz="9600" b="1">
                <a:latin typeface="Goudy Stout" panose="0202090407030B020401" charset="0"/>
                <a:cs typeface="Goudy Stout" panose="0202090407030B020401" charset="0"/>
              </a:rPr>
              <a:t>YOU</a:t>
            </a:r>
            <a:endParaRPr lang="en-US" sz="9600" b="1">
              <a:latin typeface="Goudy Stout" panose="0202090407030B020401" charset="0"/>
              <a:cs typeface="Goudy Stout" panose="0202090407030B020401"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9080" y="911225"/>
            <a:ext cx="5897245" cy="5710555"/>
          </a:xfrm>
          <a:prstGeom prst="rect">
            <a:avLst/>
          </a:prstGeom>
          <a:noFill/>
        </p:spPr>
        <p:txBody>
          <a:bodyPr wrap="square" rtlCol="0">
            <a:noAutofit/>
          </a:bodyPr>
          <a:p>
            <a:endParaRPr lang="en-US"/>
          </a:p>
        </p:txBody>
      </p:sp>
      <p:sp>
        <p:nvSpPr>
          <p:cNvPr id="5" name="Text Box 4"/>
          <p:cNvSpPr txBox="1"/>
          <p:nvPr/>
        </p:nvSpPr>
        <p:spPr>
          <a:xfrm>
            <a:off x="438150" y="1000125"/>
            <a:ext cx="11405870" cy="4855845"/>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rPr>
              <a:t>When is CTE used?</a:t>
            </a:r>
            <a:endParaRPr lang="en-US" sz="4400" b="1">
              <a:latin typeface="Times New Roman" panose="02020603050405020304" charset="0"/>
              <a:cs typeface="Times New Roman" panose="02020603050405020304" charset="0"/>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Breaking Down Complex Queries</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Avoiding Repetition</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Operations on Result Sets</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Self-Joins and Multiple References</a:t>
            </a:r>
            <a:endParaRPr lang="en-US" sz="4400">
              <a:latin typeface="Times New Roman" panose="02020603050405020304" charset="0"/>
              <a:cs typeface="Times New Roman" panose="02020603050405020304" charset="0"/>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indent="0">
              <a:buFont typeface="Wingdings" panose="05000000000000000000" charset="0"/>
              <a:buNone/>
            </a:pPr>
            <a:endParaRPr lang="en-US" sz="4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9080" y="911225"/>
            <a:ext cx="5897245" cy="5710555"/>
          </a:xfrm>
          <a:prstGeom prst="rect">
            <a:avLst/>
          </a:prstGeom>
          <a:noFill/>
        </p:spPr>
        <p:txBody>
          <a:bodyPr wrap="square" rtlCol="0">
            <a:noAutofit/>
          </a:bodyPr>
          <a:p>
            <a:endParaRPr lang="en-US"/>
          </a:p>
        </p:txBody>
      </p:sp>
      <p:sp>
        <p:nvSpPr>
          <p:cNvPr id="5" name="Text Box 4"/>
          <p:cNvSpPr txBox="1"/>
          <p:nvPr/>
        </p:nvSpPr>
        <p:spPr>
          <a:xfrm>
            <a:off x="438150" y="222885"/>
            <a:ext cx="11405870" cy="6225540"/>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rPr>
              <a:t>                       SYNTAX</a:t>
            </a:r>
            <a:endParaRPr lang="en-US" sz="4400" b="1">
              <a:latin typeface="Times New Roman" panose="02020603050405020304" charset="0"/>
              <a:cs typeface="Times New Roman" panose="02020603050405020304" charset="0"/>
            </a:endParaRPr>
          </a:p>
          <a:p>
            <a:pPr indent="0">
              <a:buFont typeface="Wingdings" panose="05000000000000000000" charset="0"/>
              <a:buNone/>
            </a:pPr>
            <a:endParaRPr lang="en-US" sz="2800">
              <a:latin typeface="Times New Roman" panose="02020603050405020304" charset="0"/>
              <a:cs typeface="Times New Roman" panose="02020603050405020304" charset="0"/>
            </a:endParaRPr>
          </a:p>
          <a:p>
            <a:pPr indent="0">
              <a:buFont typeface="Wingdings" panose="05000000000000000000" charset="0"/>
              <a:buNone/>
            </a:pPr>
            <a:endParaRPr lang="en-US" sz="2800">
              <a:latin typeface="Times New Roman" panose="02020603050405020304" charset="0"/>
              <a:cs typeface="Times New Roman" panose="02020603050405020304" charset="0"/>
            </a:endParaRPr>
          </a:p>
          <a:p>
            <a:pPr indent="0">
              <a:buFont typeface="Wingdings" panose="05000000000000000000" charset="0"/>
              <a:buNone/>
            </a:pPr>
            <a:r>
              <a:rPr lang="en-US" sz="2800">
                <a:latin typeface="Times New Roman" panose="02020603050405020304" charset="0"/>
                <a:cs typeface="Times New Roman" panose="02020603050405020304" charset="0"/>
              </a:rPr>
              <a:t>WITH CTE AS (</a:t>
            </a:r>
            <a:endParaRPr lang="en-US" sz="2800">
              <a:latin typeface="Times New Roman" panose="02020603050405020304" charset="0"/>
              <a:cs typeface="Times New Roman" panose="02020603050405020304" charset="0"/>
            </a:endParaRPr>
          </a:p>
          <a:p>
            <a:pPr indent="0">
              <a:buFont typeface="Wingdings" panose="05000000000000000000" charset="0"/>
              <a:buNone/>
            </a:pPr>
            <a:r>
              <a:rPr lang="en-US" sz="2800">
                <a:latin typeface="Times New Roman" panose="02020603050405020304" charset="0"/>
                <a:cs typeface="Times New Roman" panose="02020603050405020304" charset="0"/>
              </a:rPr>
              <a:t>    SELECT column1, column2</a:t>
            </a:r>
            <a:endParaRPr lang="en-US" sz="2800">
              <a:latin typeface="Times New Roman" panose="02020603050405020304" charset="0"/>
              <a:cs typeface="Times New Roman" panose="02020603050405020304" charset="0"/>
            </a:endParaRPr>
          </a:p>
          <a:p>
            <a:pPr indent="0">
              <a:buFont typeface="Wingdings" panose="05000000000000000000" charset="0"/>
              <a:buNone/>
            </a:pPr>
            <a:r>
              <a:rPr lang="en-US" sz="2800">
                <a:latin typeface="Times New Roman" panose="02020603050405020304" charset="0"/>
                <a:cs typeface="Times New Roman" panose="02020603050405020304" charset="0"/>
              </a:rPr>
              <a:t>    FROM your_table</a:t>
            </a:r>
            <a:endParaRPr lang="en-US" sz="2800">
              <a:latin typeface="Times New Roman" panose="02020603050405020304" charset="0"/>
              <a:cs typeface="Times New Roman" panose="02020603050405020304" charset="0"/>
            </a:endParaRPr>
          </a:p>
          <a:p>
            <a:pPr indent="0">
              <a:buFont typeface="Wingdings" panose="05000000000000000000" charset="0"/>
              <a:buNone/>
            </a:pPr>
            <a:r>
              <a:rPr lang="en-US" sz="2800">
                <a:latin typeface="Times New Roman" panose="02020603050405020304" charset="0"/>
                <a:cs typeface="Times New Roman" panose="02020603050405020304" charset="0"/>
              </a:rPr>
              <a:t>    WHERE condition</a:t>
            </a:r>
            <a:endParaRPr lang="en-US" sz="2800">
              <a:latin typeface="Times New Roman" panose="02020603050405020304" charset="0"/>
              <a:cs typeface="Times New Roman" panose="02020603050405020304" charset="0"/>
            </a:endParaRPr>
          </a:p>
          <a:p>
            <a:pPr indent="0">
              <a:buFont typeface="Wingdings" panose="05000000000000000000" charset="0"/>
              <a:buNone/>
            </a:pPr>
            <a:r>
              <a:rPr lang="en-US" sz="2800">
                <a:latin typeface="Times New Roman" panose="02020603050405020304" charset="0"/>
                <a:cs typeface="Times New Roman" panose="02020603050405020304" charset="0"/>
              </a:rPr>
              <a:t>)</a:t>
            </a:r>
            <a:endParaRPr lang="en-US" sz="2800">
              <a:latin typeface="Times New Roman" panose="02020603050405020304" charset="0"/>
              <a:cs typeface="Times New Roman" panose="02020603050405020304" charset="0"/>
            </a:endParaRPr>
          </a:p>
          <a:p>
            <a:pPr indent="0">
              <a:buFont typeface="Wingdings" panose="05000000000000000000" charset="0"/>
              <a:buNone/>
            </a:pPr>
            <a:r>
              <a:rPr lang="en-US" sz="2800">
                <a:latin typeface="Times New Roman" panose="02020603050405020304" charset="0"/>
                <a:cs typeface="Times New Roman" panose="02020603050405020304" charset="0"/>
              </a:rPr>
              <a:t>SELECT * FROM CTE1;</a:t>
            </a:r>
            <a:endParaRPr lang="en-US" sz="2800">
              <a:latin typeface="Times New Roman" panose="02020603050405020304" charset="0"/>
              <a:cs typeface="Times New Roman" panose="02020603050405020304" charset="0"/>
            </a:endParaRPr>
          </a:p>
          <a:p>
            <a:pPr indent="0">
              <a:buFont typeface="Wingdings" panose="05000000000000000000" charset="0"/>
              <a:buNone/>
            </a:pPr>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9080" y="911225"/>
            <a:ext cx="5897245" cy="5710555"/>
          </a:xfrm>
          <a:prstGeom prst="rect">
            <a:avLst/>
          </a:prstGeom>
          <a:noFill/>
        </p:spPr>
        <p:txBody>
          <a:bodyPr wrap="square" rtlCol="0">
            <a:noAutofit/>
          </a:bodyPr>
          <a:p>
            <a:endParaRPr lang="en-US"/>
          </a:p>
        </p:txBody>
      </p:sp>
      <p:sp>
        <p:nvSpPr>
          <p:cNvPr id="5" name="Text Box 4"/>
          <p:cNvSpPr txBox="1"/>
          <p:nvPr/>
        </p:nvSpPr>
        <p:spPr>
          <a:xfrm>
            <a:off x="438150" y="1127760"/>
            <a:ext cx="11405870" cy="4953000"/>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sym typeface="+mn-ea"/>
              </a:rPr>
              <a:t>What is  Database Constriants?</a:t>
            </a:r>
            <a:endParaRPr lang="en-US" sz="4400" b="1">
              <a:latin typeface="Times New Roman" panose="02020603050405020304" charset="0"/>
              <a:cs typeface="Times New Roman" panose="02020603050405020304" charset="0"/>
              <a:sym typeface="+mn-ea"/>
            </a:endParaRPr>
          </a:p>
          <a:p>
            <a:pPr indent="0">
              <a:buFont typeface="Wingdings" panose="05000000000000000000" charset="0"/>
              <a:buNone/>
            </a:pP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 Database constraints are rules that are applied to table columns to ensure the accuracy and reliability of data in a database.</a:t>
            </a:r>
            <a:endParaRPr lang="en-US" sz="4400">
              <a:latin typeface="Times New Roman" panose="02020603050405020304" charset="0"/>
              <a:cs typeface="Times New Roman" panose="02020603050405020304" charset="0"/>
            </a:endParaRPr>
          </a:p>
          <a:p>
            <a:pPr indent="0">
              <a:buFont typeface="Wingdings" panose="05000000000000000000" charset="0"/>
              <a:buNone/>
            </a:pPr>
            <a:endParaRPr lang="en-US" sz="4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59765" y="704850"/>
            <a:ext cx="10515600" cy="1168400"/>
          </a:xfrm>
        </p:spPr>
        <p:txBody>
          <a:bodyPr/>
          <a:p>
            <a:pPr algn="ctr"/>
            <a:r>
              <a:rPr lang="en-US" sz="4000" b="1"/>
              <a:t>Types Of DataBase Constraints</a:t>
            </a:r>
            <a:endParaRPr lang="en-US" sz="4000" b="1"/>
          </a:p>
        </p:txBody>
      </p:sp>
      <p:sp>
        <p:nvSpPr>
          <p:cNvPr id="6" name="Content Placeholder 5"/>
          <p:cNvSpPr>
            <a:spLocks noGrp="1"/>
          </p:cNvSpPr>
          <p:nvPr>
            <p:ph sz="half" idx="2"/>
          </p:nvPr>
        </p:nvSpPr>
        <p:spPr>
          <a:xfrm>
            <a:off x="840105" y="1353820"/>
            <a:ext cx="9917430" cy="4624705"/>
          </a:xfrm>
        </p:spPr>
        <p:txBody>
          <a:bodyPr/>
          <a:p>
            <a:pPr marL="0" indent="0">
              <a:buFont typeface="Wingdings" panose="05000000000000000000" charset="0"/>
              <a:buNone/>
            </a:pPr>
            <a:endParaRPr lang="en-US" sz="4400"/>
          </a:p>
          <a:p>
            <a:pPr>
              <a:buFont typeface="Wingdings" panose="05000000000000000000" charset="0"/>
              <a:buChar char="ü"/>
            </a:pPr>
            <a:r>
              <a:rPr lang="en-US" sz="4400"/>
              <a:t> Primary Key Constraint</a:t>
            </a:r>
            <a:endParaRPr lang="en-US" sz="4400"/>
          </a:p>
          <a:p>
            <a:pPr>
              <a:buFont typeface="Wingdings" panose="05000000000000000000" charset="0"/>
              <a:buChar char="ü"/>
            </a:pPr>
            <a:r>
              <a:rPr lang="en-US" sz="4400"/>
              <a:t> Unique Constraint</a:t>
            </a:r>
            <a:endParaRPr lang="en-US" sz="4400"/>
          </a:p>
          <a:p>
            <a:pPr>
              <a:buFont typeface="Wingdings" panose="05000000000000000000" charset="0"/>
              <a:buChar char="ü"/>
            </a:pPr>
            <a:r>
              <a:rPr lang="en-US" sz="4400"/>
              <a:t> Foreign Key Constraint</a:t>
            </a:r>
            <a:endParaRPr lang="en-US" sz="4400"/>
          </a:p>
          <a:p>
            <a:pPr>
              <a:buFont typeface="Wingdings" panose="05000000000000000000" charset="0"/>
              <a:buChar char="ü"/>
            </a:pPr>
            <a:r>
              <a:rPr lang="en-US" sz="4400"/>
              <a:t> Not Null Constraint</a:t>
            </a:r>
            <a:endParaRPr lang="en-US" sz="4400"/>
          </a:p>
          <a:p>
            <a:pPr>
              <a:buFont typeface="Wingdings" panose="05000000000000000000" charset="0"/>
              <a:buChar char="ü"/>
            </a:pPr>
            <a:r>
              <a:rPr lang="en-US" sz="4400"/>
              <a:t> Default constraint</a:t>
            </a:r>
            <a:endParaRPr lang="en-US" sz="4400"/>
          </a:p>
          <a:p>
            <a:pPr marL="0" indent="0">
              <a:buFont typeface="Wingdings" panose="05000000000000000000" charset="0"/>
              <a:buNone/>
            </a:pPr>
            <a:endParaRPr lang="en-US"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84860" y="2117090"/>
            <a:ext cx="11007725" cy="2374265"/>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sym typeface="+mn-ea"/>
              </a:rPr>
              <a:t>3. What is the difference between a stored procedure and a user_defined function in SQL</a:t>
            </a:r>
            <a:endParaRPr lang="en-US"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12800" y="699135"/>
            <a:ext cx="11078845" cy="5882005"/>
          </a:xfrm>
          <a:prstGeom prst="rect">
            <a:avLst/>
          </a:prstGeom>
          <a:noFill/>
        </p:spPr>
        <p:txBody>
          <a:bodyPr wrap="square" rtlCol="0">
            <a:noAutofit/>
          </a:bodyPr>
          <a:p>
            <a:pPr indent="0">
              <a:buFont typeface="Wingdings" panose="05000000000000000000" charset="0"/>
              <a:buNone/>
            </a:pPr>
            <a:r>
              <a:rPr lang="en-US" sz="4400" b="1">
                <a:latin typeface="Times New Roman" panose="02020603050405020304" charset="0"/>
                <a:cs typeface="Times New Roman" panose="02020603050405020304" charset="0"/>
              </a:rPr>
              <a:t>The Key differences between them are;</a:t>
            </a:r>
            <a:endParaRPr lang="en-US" sz="4400" b="1">
              <a:latin typeface="Times New Roman" panose="02020603050405020304" charset="0"/>
              <a:cs typeface="Times New Roman" panose="02020603050405020304" charset="0"/>
            </a:endParaRPr>
          </a:p>
          <a:p>
            <a:pPr marL="571500" indent="-571500">
              <a:buFont typeface="Wingdings" panose="05000000000000000000" charset="0"/>
              <a:buChar char="ü"/>
            </a:pP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Purpose</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Return Values </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calling function</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Modifications to Data</a:t>
            </a:r>
            <a:endParaRPr lang="en-US" sz="4400">
              <a:latin typeface="Times New Roman" panose="02020603050405020304" charset="0"/>
              <a:cs typeface="Times New Roman" panose="02020603050405020304" charset="0"/>
            </a:endParaRPr>
          </a:p>
          <a:p>
            <a:pPr marL="571500" indent="-571500">
              <a:buFont typeface="Wingdings" panose="05000000000000000000" charset="0"/>
              <a:buChar char="ü"/>
            </a:pPr>
            <a:r>
              <a:rPr lang="en-US" sz="4400">
                <a:latin typeface="Times New Roman" panose="02020603050405020304" charset="0"/>
                <a:cs typeface="Times New Roman" panose="02020603050405020304" charset="0"/>
              </a:rPr>
              <a:t>Transactions control</a:t>
            </a:r>
            <a:endParaRPr lang="en-US" sz="4400">
              <a:latin typeface="Times New Roman" panose="02020603050405020304" charset="0"/>
              <a:cs typeface="Times New Roman" panose="02020603050405020304" charset="0"/>
            </a:endParaRPr>
          </a:p>
          <a:p>
            <a:pPr indent="0">
              <a:buFont typeface="Wingdings" panose="05000000000000000000" charset="0"/>
              <a:buNone/>
            </a:pPr>
            <a:endParaRPr lang="en-US" sz="4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6936</Words>
  <Application>WPS Presentation</Application>
  <PresentationFormat>Widescreen</PresentationFormat>
  <Paragraphs>227</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SimSun</vt:lpstr>
      <vt:lpstr>Wingdings</vt:lpstr>
      <vt:lpstr>Goudy Stout</vt:lpstr>
      <vt:lpstr>Brush Script MT</vt:lpstr>
      <vt:lpstr>Wingdings</vt:lpstr>
      <vt:lpstr>Times New Roman</vt:lpstr>
      <vt:lpstr>Microsoft YaHei</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Types Of DataBase Constraints</vt:lpstr>
      <vt:lpstr>PowerPoint 演示文稿</vt:lpstr>
      <vt:lpstr>PowerPoint 演示文稿</vt:lpstr>
      <vt:lpstr>1. What is the purpose of database denormalization, when might you consider using it?  2. Explain the concept of database transactions and their properties(ACID)  3. How do you handle distributed database in sql?</vt:lpstr>
      <vt:lpstr>1. What is the purpose of database denormalization, when might you consider using it?</vt:lpstr>
      <vt:lpstr>PowerPoint 演示文稿</vt:lpstr>
      <vt:lpstr>Purpose of Denormalization</vt:lpstr>
      <vt:lpstr>PowerPoint 演示文稿</vt:lpstr>
      <vt:lpstr>PowerPoint 演示文稿</vt:lpstr>
      <vt:lpstr>PowerPoint 演示文稿</vt:lpstr>
      <vt:lpstr>When is Denormalization used?</vt:lpstr>
      <vt:lpstr>PowerPoint 演示文稿</vt:lpstr>
      <vt:lpstr>PowerPoint 演示文稿</vt:lpstr>
      <vt:lpstr>PowerPoint 演示文稿</vt:lpstr>
      <vt:lpstr>PowerPoint 演示文稿</vt:lpstr>
      <vt:lpstr>2. Explain the concept of database transactions and their properties(ACID)</vt:lpstr>
      <vt:lpstr>What is Database Transactions?</vt:lpstr>
      <vt:lpstr>PowerPoint 演示文稿</vt:lpstr>
      <vt:lpstr>PowerPoint 演示文稿</vt:lpstr>
      <vt:lpstr>PowerPoint 演示文稿</vt:lpstr>
      <vt:lpstr>PowerPoint 演示文稿</vt:lpstr>
      <vt:lpstr>PowerPoint 演示文稿</vt:lpstr>
      <vt:lpstr>PowerPoint 演示文稿</vt:lpstr>
      <vt:lpstr>3. How do you handle distributed database in SQL?</vt:lpstr>
      <vt:lpstr>PowerPoint 演示文稿</vt:lpstr>
      <vt:lpstr>How to handle distributed database?</vt:lpstr>
      <vt:lpstr>How to handle distributed database?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What is the purpose of database denormalization, when might you consider using it?  2. Explain the concept of database transactions and their properties(ACID)  3. How do you handle distributed database in sql?</dc:title>
  <dc:creator>sanga</dc:creator>
  <cp:lastModifiedBy>dorji</cp:lastModifiedBy>
  <cp:revision>40</cp:revision>
  <dcterms:created xsi:type="dcterms:W3CDTF">2023-10-01T09:21:00Z</dcterms:created>
  <dcterms:modified xsi:type="dcterms:W3CDTF">2023-10-20T03:36:09Z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1B0756668B6A4166A6E2641D155FB9FF_13</vt:lpwstr>
  </property>
  <property fmtid="{D5CDD505-2E9C-101B-9397-08002B2CF9AE}" pid="3" name="KSOProductBuildVer">
    <vt:lpwstr>1033-12.2.0.13266</vt:lpwstr>
  </property>
</Properties>
</file>