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56" r:id="rId3"/>
    <p:sldId id="276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64" r:id="rId12"/>
    <p:sldId id="285" r:id="rId13"/>
    <p:sldId id="263" r:id="rId14"/>
    <p:sldId id="265" r:id="rId15"/>
    <p:sldId id="266" r:id="rId16"/>
    <p:sldId id="296" r:id="rId17"/>
    <p:sldId id="303" r:id="rId18"/>
    <p:sldId id="268" r:id="rId19"/>
    <p:sldId id="269" r:id="rId20"/>
    <p:sldId id="270" r:id="rId21"/>
    <p:sldId id="272" r:id="rId22"/>
    <p:sldId id="273" r:id="rId23"/>
    <p:sldId id="304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2597FF"/>
    <a:srgbClr val="0097CC"/>
    <a:srgbClr val="009A46"/>
    <a:srgbClr val="5B9DFF"/>
    <a:srgbClr val="D68B1C"/>
    <a:srgbClr val="600060"/>
    <a:srgbClr val="E600AA"/>
    <a:srgbClr val="A8007C"/>
    <a:srgbClr val="FF7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807B4-561F-4196-A2BD-89B27DE483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F26C-5E20-463A-A30E-4B3CD8C634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581705"/>
            <a:ext cx="8093365" cy="167975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809336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49"/>
            <a:ext cx="7940661" cy="4428445"/>
          </a:xfrm>
        </p:spPr>
        <p:txBody>
          <a:bodyPr/>
          <a:lstStyle>
            <a:lvl1pPr algn="l">
              <a:defRPr sz="2800">
                <a:solidFill>
                  <a:schemeClr val="bg2"/>
                </a:solidFill>
              </a:defRPr>
            </a:lvl1pPr>
            <a:lvl2pPr algn="l">
              <a:defRPr>
                <a:solidFill>
                  <a:schemeClr val="bg2"/>
                </a:solidFill>
              </a:defRPr>
            </a:lvl2pPr>
            <a:lvl3pPr algn="l">
              <a:defRPr>
                <a:solidFill>
                  <a:schemeClr val="bg2"/>
                </a:solidFill>
              </a:defRPr>
            </a:lvl3pPr>
            <a:lvl4pPr algn="l">
              <a:defRPr>
                <a:solidFill>
                  <a:schemeClr val="bg2"/>
                </a:solidFill>
              </a:defRPr>
            </a:lvl4pPr>
            <a:lvl5pPr algn="l"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35626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51856"/>
            <a:ext cx="6719020" cy="427574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901949"/>
            <a:ext cx="4123034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26285"/>
            <a:ext cx="4123035" cy="303505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01950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626286"/>
            <a:ext cx="4106566" cy="303505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plit orient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hyperlink" Target="http://ppttemplate.net/?utm_source=ppt&amp;utm_medium=logo&amp;utm_term=thanksgiving&amp;utm_content=0056&amp;utm_campaign=pp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35" y="3581705"/>
            <a:ext cx="8240196" cy="1679755"/>
          </a:xfrm>
        </p:spPr>
        <p:txBody>
          <a:bodyPr>
            <a:noAutofit/>
          </a:bodyPr>
          <a:lstStyle/>
          <a:p>
            <a:r>
              <a:rPr lang="en-US" sz="9600" dirty="0" smtClean="0"/>
              <a:t>LINQ QUERIES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5261460"/>
            <a:ext cx="8246175" cy="763525"/>
          </a:xfrm>
        </p:spPr>
        <p:txBody>
          <a:bodyPr>
            <a:noAutofit/>
          </a:bodyPr>
          <a:lstStyle/>
          <a:p>
            <a:r>
              <a:rPr lang="en-US" dirty="0"/>
              <a:t>By </a:t>
            </a:r>
            <a:r>
              <a:rPr lang="en-GB" altLang="en-US" dirty="0"/>
              <a:t>Salami Oluwap</a:t>
            </a:r>
            <a:r>
              <a:rPr lang="en-US" dirty="0" err="1" smtClean="0"/>
              <a:t>elumi</a:t>
            </a:r>
            <a:r>
              <a:rPr lang="en-US" dirty="0" smtClean="0"/>
              <a:t> and Oyinbo</a:t>
            </a:r>
            <a:r>
              <a:rPr lang="en-US" dirty="0"/>
              <a:t> John </a:t>
            </a:r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A QUERY?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>
              <a:buFont typeface="Wingdings" panose="05000000000000000000" charset="0"/>
              <a:buChar char="q"/>
            </a:pPr>
            <a:r>
              <a:rPr lang="en-GB" dirty="0"/>
              <a:t>A query is an expression that, when enumerated, transforms sequences with </a:t>
            </a:r>
            <a:r>
              <a:rPr lang="en-GB" dirty="0" smtClean="0"/>
              <a:t>query operators.</a:t>
            </a:r>
            <a:endParaRPr lang="en-GB" dirty="0" smtClean="0"/>
          </a:p>
          <a:p>
            <a:pPr>
              <a:buFont typeface="Wingdings" panose="05000000000000000000" charset="0"/>
              <a:buChar char="q"/>
            </a:pPr>
            <a:r>
              <a:rPr lang="en-GB" dirty="0"/>
              <a:t>The simplest query comprises one input sequence and one operator</a:t>
            </a:r>
            <a:r>
              <a:rPr lang="en-GB" dirty="0" smtClean="0"/>
              <a:t>.</a:t>
            </a:r>
            <a:endParaRPr lang="en-GB" dirty="0" smtClean="0"/>
          </a:p>
          <a:p>
            <a:endParaRPr lang="en-GB" dirty="0" smtClean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>
              <a:buFont typeface="Wingdings" panose="05000000000000000000" charset="0"/>
              <a:buChar char="q"/>
            </a:pPr>
            <a:r>
              <a:rPr lang="en-GB" altLang="en-US" dirty="0"/>
              <a:t>There are two kinds of ways of writing queries in C# namely;</a:t>
            </a:r>
            <a:endParaRPr lang="en-GB" altLang="en-US" dirty="0"/>
          </a:p>
          <a:p>
            <a:pPr lvl="1">
              <a:buFont typeface="Wingdings" panose="05000000000000000000" charset="0"/>
              <a:buChar char="q"/>
            </a:pPr>
            <a:r>
              <a:rPr lang="en-GB" altLang="en-US" dirty="0"/>
              <a:t>Fluent Syntax. And;</a:t>
            </a:r>
            <a:endParaRPr lang="en-GB" altLang="en-US" dirty="0"/>
          </a:p>
          <a:p>
            <a:pPr lvl="1">
              <a:buFont typeface="Wingdings" panose="05000000000000000000" charset="0"/>
              <a:buChar char="q"/>
            </a:pPr>
            <a:r>
              <a:rPr lang="en-GB" altLang="en-US" dirty="0"/>
              <a:t>Querry Expression.</a:t>
            </a:r>
            <a:endParaRPr lang="en-GB" altLang="en-US" dirty="0"/>
          </a:p>
          <a:p>
            <a:pPr lvl="1"/>
            <a:endParaRPr lang="en-GB" altLang="en-US" dirty="0"/>
          </a:p>
        </p:txBody>
      </p:sp>
      <p:pic>
        <p:nvPicPr>
          <p:cNvPr id="4" name="Picture 3" descr="qu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3053715"/>
            <a:ext cx="7486650" cy="195262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/>
              <a:t>LINQ QUERIES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ym typeface="+mn-ea"/>
              </a:rPr>
              <a:t>To write LINQ queries we use the </a:t>
            </a:r>
            <a:r>
              <a:rPr lang="en-US" b="1" dirty="0">
                <a:sym typeface="+mn-ea"/>
              </a:rPr>
              <a:t>LINQ Standard Query Operators</a:t>
            </a:r>
            <a:r>
              <a:rPr lang="en-US" dirty="0">
                <a:sym typeface="+mn-ea"/>
              </a:rPr>
              <a:t>. The following are a few Examples of Standard Query Operators</a:t>
            </a:r>
            <a:br>
              <a:rPr lang="en-US" dirty="0" smtClean="0">
                <a:sym typeface="+mn-ea"/>
              </a:rPr>
            </a:br>
            <a:r>
              <a:rPr lang="en-US" b="1" dirty="0" smtClean="0">
                <a:sym typeface="+mn-ea"/>
              </a:rPr>
              <a:t>select, from,  where,</a:t>
            </a:r>
            <a:r>
              <a:rPr lang="en-US" b="1" dirty="0">
                <a:sym typeface="+mn-ea"/>
              </a:rPr>
              <a:t> </a:t>
            </a:r>
            <a:r>
              <a:rPr lang="en-US" b="1" dirty="0" smtClean="0">
                <a:sym typeface="+mn-ea"/>
              </a:rPr>
              <a:t>orderby,</a:t>
            </a:r>
            <a:r>
              <a:rPr lang="en-US" b="1" dirty="0">
                <a:sym typeface="+mn-ea"/>
              </a:rPr>
              <a:t> </a:t>
            </a:r>
            <a:r>
              <a:rPr lang="en-US" b="1" dirty="0" smtClean="0">
                <a:sym typeface="+mn-ea"/>
              </a:rPr>
              <a:t>join, groupby.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ym typeface="+mn-ea"/>
              </a:rPr>
              <a:t>The </a:t>
            </a:r>
            <a:r>
              <a:rPr lang="en-US" b="1" dirty="0">
                <a:sym typeface="+mn-ea"/>
              </a:rPr>
              <a:t>Standard Query Operators </a:t>
            </a:r>
            <a:r>
              <a:rPr lang="en-US" dirty="0">
                <a:sym typeface="+mn-ea"/>
              </a:rPr>
              <a:t>are implemented as extension methods on IEnumerable&lt;T&gt; </a:t>
            </a:r>
            <a:r>
              <a:rPr lang="en-US" dirty="0" smtClean="0">
                <a:sym typeface="+mn-ea"/>
              </a:rPr>
              <a:t>interface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ym typeface="+mn-ea"/>
              </a:rPr>
              <a:t>From a performance perspective </a:t>
            </a:r>
            <a:r>
              <a:rPr lang="en-US" dirty="0">
                <a:sym typeface="+mn-ea"/>
              </a:rPr>
              <a:t>there is no difference between the two. Which one to use depends on your personal preference.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ym typeface="+mn-ea"/>
              </a:rPr>
              <a:t>NB</a:t>
            </a:r>
            <a:r>
              <a:rPr lang="en-US" dirty="0" smtClean="0">
                <a:sym typeface="+mn-ea"/>
              </a:rPr>
              <a:t>: But </a:t>
            </a:r>
            <a:r>
              <a:rPr lang="en-US" dirty="0">
                <a:sym typeface="+mn-ea"/>
              </a:rPr>
              <a:t>keep in mind, behind the scene, LINQ queries written using SQL like query expressions are translated into their lambda expressions before they are compiled. </a:t>
            </a:r>
            <a:endParaRPr lang="en-US" i="1" dirty="0"/>
          </a:p>
          <a:p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FLUENT SYNTAX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q"/>
            </a:pPr>
            <a:r>
              <a:rPr lang="en-GB" sz="3200" dirty="0"/>
              <a:t>Fluent syntax is the most flexible and </a:t>
            </a:r>
            <a:r>
              <a:rPr lang="en-GB" sz="3200" dirty="0" smtClean="0"/>
              <a:t>fundamental way to query a data store.</a:t>
            </a:r>
            <a:endParaRPr lang="en-GB" sz="3200" dirty="0" smtClean="0"/>
          </a:p>
          <a:p>
            <a:pPr>
              <a:buFont typeface="Wingdings" panose="05000000000000000000" charset="0"/>
              <a:buChar char="q"/>
            </a:pPr>
            <a:r>
              <a:rPr lang="en-GB" sz="3200" dirty="0" smtClean="0"/>
              <a:t>It allows operator chaining.</a:t>
            </a:r>
            <a:endParaRPr lang="en-GB" sz="3200" dirty="0" smtClean="0"/>
          </a:p>
          <a:p>
            <a:pPr>
              <a:buFont typeface="Wingdings" panose="05000000000000000000" charset="0"/>
              <a:buChar char="q"/>
            </a:pPr>
            <a:r>
              <a:rPr lang="en-GB" sz="3200" dirty="0" smtClean="0"/>
              <a:t>Extension Methods and Lambda expressions are quite important to this process.</a:t>
            </a:r>
            <a:endParaRPr lang="en-GB" sz="3200" dirty="0" smtClean="0"/>
          </a:p>
          <a:p>
            <a:pPr>
              <a:buFont typeface="Wingdings" panose="05000000000000000000" charset="0"/>
              <a:buChar char="q"/>
            </a:pPr>
            <a:r>
              <a:rPr lang="en-GB" sz="3200" dirty="0" smtClean="0"/>
              <a:t>The example in the next slide is a fluent syntax</a:t>
            </a:r>
            <a:endParaRPr lang="en-GB" sz="3200" dirty="0" smtClean="0"/>
          </a:p>
          <a:p>
            <a:endParaRPr lang="en-US" sz="32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QUERY EXPRESSIONS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q"/>
            </a:pPr>
            <a:r>
              <a:rPr lang="en-GB" dirty="0"/>
              <a:t>C# provides a syntactic shortcut for writing LINQ queries, called </a:t>
            </a:r>
            <a:r>
              <a:rPr lang="en-GB" i="1" dirty="0"/>
              <a:t>query expressions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buFont typeface="Wingdings" panose="05000000000000000000" charset="0"/>
              <a:buChar char="q"/>
            </a:pPr>
            <a:r>
              <a:rPr lang="en-GB" dirty="0"/>
              <a:t>Query expressions always start with a from clause and end with either a select </a:t>
            </a:r>
            <a:r>
              <a:rPr lang="en-GB" dirty="0" smtClean="0"/>
              <a:t>or group </a:t>
            </a:r>
            <a:r>
              <a:rPr lang="en-GB" dirty="0"/>
              <a:t>clause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buFont typeface="Wingdings" panose="05000000000000000000" charset="0"/>
              <a:buChar char="q"/>
            </a:pPr>
            <a:r>
              <a:rPr lang="en-GB" dirty="0"/>
              <a:t>The from clause declares a </a:t>
            </a:r>
            <a:r>
              <a:rPr lang="en-GB" i="1" dirty="0"/>
              <a:t>range </a:t>
            </a:r>
            <a:r>
              <a:rPr lang="en-GB" i="1" dirty="0" smtClean="0"/>
              <a:t>variable.</a:t>
            </a:r>
            <a:endParaRPr lang="en-GB" i="1" dirty="0" smtClean="0"/>
          </a:p>
          <a:p>
            <a:pPr>
              <a:buFont typeface="Wingdings" panose="05000000000000000000" charset="0"/>
              <a:buChar char="q"/>
            </a:pPr>
            <a:r>
              <a:rPr lang="en-GB" dirty="0"/>
              <a:t>A range variable refers to the current element in the sequence that </a:t>
            </a:r>
            <a:r>
              <a:rPr lang="en-GB" dirty="0" smtClean="0"/>
              <a:t>the operation is to be performed on.</a:t>
            </a:r>
            <a:endParaRPr lang="en-GB" i="1" dirty="0" smtClean="0"/>
          </a:p>
          <a:p>
            <a:pPr>
              <a:buFont typeface="Wingdings" panose="05000000000000000000" charset="0"/>
              <a:buChar char="q"/>
            </a:pPr>
            <a:r>
              <a:rPr lang="en-GB" dirty="0" smtClean="0"/>
              <a:t>The </a:t>
            </a:r>
            <a:r>
              <a:rPr lang="en-GB" dirty="0"/>
              <a:t>compiler processes a query expression by translating it into fluent syntax.</a:t>
            </a:r>
            <a:endParaRPr lang="en-US" sz="4800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b="1" dirty="0"/>
              <a:t>FLUENT SYNTAX VS QUERY EXPRESSIONS DEMO</a:t>
            </a:r>
            <a:endParaRPr lang="en-GB" sz="2800" b="1" dirty="0"/>
          </a:p>
        </p:txBody>
      </p:sp>
      <p:pic>
        <p:nvPicPr>
          <p:cNvPr id="6" name="Content Placeholder 5" descr="fluentvsquer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795" y="2229485"/>
            <a:ext cx="8429625" cy="305625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1980" y="655320"/>
            <a:ext cx="7940675" cy="788670"/>
          </a:xfrm>
        </p:spPr>
        <p:txBody>
          <a:bodyPr>
            <a:normAutofit fontScale="90000"/>
          </a:bodyPr>
          <a:p>
            <a:r>
              <a:rPr lang="en-US" b="1" dirty="0" smtClean="0">
                <a:sym typeface="+mn-ea"/>
              </a:rPr>
              <a:t>DEFERRED </a:t>
            </a:r>
            <a:r>
              <a:rPr lang="en-GB" altLang="en-US" b="1" dirty="0" smtClean="0">
                <a:sym typeface="+mn-ea"/>
              </a:rPr>
              <a:t>EXECUTION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" y="1318260"/>
            <a:ext cx="7940675" cy="5012055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>
                <a:sym typeface="+mn-ea"/>
              </a:rPr>
              <a:t>LINQ </a:t>
            </a:r>
            <a:r>
              <a:rPr lang="en-US" sz="1800" b="1" dirty="0">
                <a:sym typeface="+mn-ea"/>
              </a:rPr>
              <a:t>operators can be broadly classified into 2 categories based on the </a:t>
            </a:r>
            <a:r>
              <a:rPr lang="en-US" sz="1800" b="1" dirty="0" smtClean="0">
                <a:sym typeface="+mn-ea"/>
              </a:rPr>
              <a:t>behavior </a:t>
            </a:r>
            <a:r>
              <a:rPr lang="en-US" sz="1800" b="1" dirty="0">
                <a:sym typeface="+mn-ea"/>
              </a:rPr>
              <a:t>of query execution</a:t>
            </a:r>
            <a:br>
              <a:rPr lang="en-US" sz="1800" dirty="0" smtClean="0">
                <a:sym typeface="+mn-ea"/>
              </a:rPr>
            </a:br>
            <a:r>
              <a:rPr lang="en-US" sz="1800" b="1" dirty="0">
                <a:sym typeface="+mn-ea"/>
              </a:rPr>
              <a:t>1. Deferred or Lazy Operators -  </a:t>
            </a:r>
            <a:r>
              <a:rPr lang="en-US" sz="1800" dirty="0">
                <a:sym typeface="+mn-ea"/>
              </a:rPr>
              <a:t>These query operators use deferred execution. </a:t>
            </a:r>
            <a:br>
              <a:rPr lang="en-US" sz="1800" dirty="0">
                <a:sym typeface="+mn-ea"/>
              </a:rPr>
            </a:br>
            <a:r>
              <a:rPr lang="en-US" sz="1800" dirty="0">
                <a:sym typeface="+mn-ea"/>
              </a:rPr>
              <a:t>Examples - select, where, Take, Skip </a:t>
            </a:r>
            <a:r>
              <a:rPr lang="en-US" sz="1800" dirty="0" smtClean="0">
                <a:sym typeface="+mn-ea"/>
              </a:rPr>
              <a:t>etc.</a:t>
            </a:r>
            <a:endParaRPr lang="en-US" sz="1800" dirty="0" smtClean="0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GB" sz="1800" dirty="0">
                <a:sym typeface="+mn-ea"/>
              </a:rPr>
              <a:t>       An important feature of most query operators is that they execute not when </a:t>
            </a:r>
            <a:r>
              <a:rPr lang="en-GB" sz="1800" dirty="0" smtClean="0">
                <a:sym typeface="+mn-ea"/>
              </a:rPr>
              <a:t>constructed, but </a:t>
            </a:r>
            <a:r>
              <a:rPr lang="en-GB" sz="1800" dirty="0">
                <a:sym typeface="+mn-ea"/>
              </a:rPr>
              <a:t>when </a:t>
            </a:r>
            <a:r>
              <a:rPr lang="en-GB" sz="1800" i="1" dirty="0" smtClean="0">
                <a:sym typeface="+mn-ea"/>
              </a:rPr>
              <a:t>enumerated.</a:t>
            </a:r>
            <a:r>
              <a:rPr lang="en-US" sz="1800" dirty="0" smtClean="0">
                <a:sym typeface="+mn-ea"/>
              </a:rPr>
              <a:t>EXECUTION</a:t>
            </a:r>
            <a:br>
              <a:rPr lang="en-US" sz="1800" dirty="0" smtClean="0">
                <a:sym typeface="+mn-ea"/>
              </a:rPr>
            </a:br>
            <a:endParaRPr lang="en-US" sz="1800" dirty="0" smtClean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sz="1800" b="1" dirty="0">
                <a:sym typeface="+mn-ea"/>
              </a:rPr>
              <a:t>2. Immediate or Greedy Operators - </a:t>
            </a:r>
            <a:r>
              <a:rPr lang="en-US" sz="1800" dirty="0">
                <a:sym typeface="+mn-ea"/>
              </a:rPr>
              <a:t>These query operators use immediate </a:t>
            </a:r>
            <a:r>
              <a:rPr lang="en-US" sz="1800" dirty="0" smtClean="0">
                <a:sym typeface="+mn-ea"/>
              </a:rPr>
              <a:t>execution. Examples </a:t>
            </a:r>
            <a:r>
              <a:rPr lang="en-US" sz="1800" dirty="0">
                <a:sym typeface="+mn-ea"/>
              </a:rPr>
              <a:t>- count, average, min, max, ToList </a:t>
            </a:r>
            <a:r>
              <a:rPr lang="en-US" sz="1800" dirty="0" smtClean="0">
                <a:sym typeface="+mn-ea"/>
              </a:rPr>
              <a:t>etc.</a:t>
            </a:r>
            <a:r>
              <a:rPr lang="en-US" sz="1800" b="1" dirty="0">
                <a:sym typeface="+mn-ea"/>
              </a:rPr>
              <a:t> </a:t>
            </a:r>
            <a:endParaRPr lang="en-US" sz="1800" b="1" dirty="0" smtClean="0"/>
          </a:p>
          <a:p>
            <a:pPr>
              <a:buFont typeface="Wingdings" panose="05000000000000000000" charset="0"/>
              <a:buChar char="q"/>
            </a:pPr>
            <a:r>
              <a:rPr lang="en-US" sz="1800" dirty="0" smtClean="0">
                <a:sym typeface="+mn-ea"/>
              </a:rPr>
              <a:t>    </a:t>
            </a:r>
            <a:r>
              <a:rPr lang="en-GB" sz="1800" dirty="0" smtClean="0">
                <a:sym typeface="+mn-ea"/>
              </a:rPr>
              <a:t>All </a:t>
            </a:r>
            <a:r>
              <a:rPr lang="en-GB" sz="1800" dirty="0">
                <a:sym typeface="+mn-ea"/>
              </a:rPr>
              <a:t>standard query operators provide deferred execution, with the </a:t>
            </a:r>
            <a:r>
              <a:rPr lang="en-GB" sz="1800" dirty="0" smtClean="0">
                <a:sym typeface="+mn-ea"/>
              </a:rPr>
              <a:t>following exceptions:</a:t>
            </a:r>
            <a:endParaRPr lang="en-GB" sz="1800" dirty="0" smtClean="0"/>
          </a:p>
          <a:p>
            <a:pPr lvl="1">
              <a:buFont typeface="Wingdings" panose="05000000000000000000" charset="0"/>
              <a:buChar char="v"/>
            </a:pPr>
            <a:r>
              <a:rPr lang="en-GB" sz="1800" dirty="0">
                <a:sym typeface="+mn-ea"/>
              </a:rPr>
              <a:t>Operators that return a single element or scalar value, such as First or </a:t>
            </a:r>
            <a:r>
              <a:rPr lang="en-GB" sz="1800" dirty="0" smtClean="0">
                <a:sym typeface="+mn-ea"/>
              </a:rPr>
              <a:t>Count.</a:t>
            </a:r>
            <a:endParaRPr lang="en-GB" sz="1800" dirty="0" smtClean="0"/>
          </a:p>
          <a:p>
            <a:pPr lvl="1">
              <a:buFont typeface="Wingdings" panose="05000000000000000000" charset="0"/>
              <a:buChar char="v"/>
            </a:pPr>
            <a:r>
              <a:rPr lang="en-GB" sz="1800" dirty="0">
                <a:sym typeface="+mn-ea"/>
              </a:rPr>
              <a:t>The following </a:t>
            </a:r>
            <a:r>
              <a:rPr lang="en-GB" sz="1800" i="1" dirty="0">
                <a:sym typeface="+mn-ea"/>
              </a:rPr>
              <a:t>conversion operators</a:t>
            </a:r>
            <a:r>
              <a:rPr lang="en-GB" sz="1800" dirty="0" smtClean="0">
                <a:sym typeface="+mn-ea"/>
              </a:rPr>
              <a:t>:</a:t>
            </a:r>
            <a:endParaRPr lang="en-GB" sz="1800" dirty="0" smtClean="0"/>
          </a:p>
          <a:p>
            <a:pPr lvl="2">
              <a:buFont typeface="Wingdings" panose="05000000000000000000" charset="0"/>
              <a:buChar char="ü"/>
            </a:pPr>
            <a:r>
              <a:rPr lang="en-GB" sz="1800" dirty="0" err="1">
                <a:sym typeface="+mn-ea"/>
              </a:rPr>
              <a:t>ToArray</a:t>
            </a:r>
            <a:r>
              <a:rPr lang="en-GB" sz="1800" dirty="0">
                <a:sym typeface="+mn-ea"/>
              </a:rPr>
              <a:t>, </a:t>
            </a:r>
            <a:r>
              <a:rPr lang="en-GB" sz="1800" dirty="0" err="1">
                <a:sym typeface="+mn-ea"/>
              </a:rPr>
              <a:t>ToList</a:t>
            </a:r>
            <a:r>
              <a:rPr lang="en-GB" sz="1800" dirty="0">
                <a:sym typeface="+mn-ea"/>
              </a:rPr>
              <a:t>, </a:t>
            </a:r>
            <a:r>
              <a:rPr lang="en-GB" sz="1800" dirty="0" err="1">
                <a:sym typeface="+mn-ea"/>
              </a:rPr>
              <a:t>ToDictionary</a:t>
            </a:r>
            <a:r>
              <a:rPr lang="en-GB" sz="1800" dirty="0">
                <a:sym typeface="+mn-ea"/>
              </a:rPr>
              <a:t>, </a:t>
            </a:r>
            <a:r>
              <a:rPr lang="en-GB" sz="1800" dirty="0" err="1" smtClean="0">
                <a:sym typeface="+mn-ea"/>
              </a:rPr>
              <a:t>ToLookup</a:t>
            </a:r>
            <a:r>
              <a:rPr lang="en-GB" sz="1800" dirty="0" smtClean="0">
                <a:sym typeface="+mn-ea"/>
              </a:rPr>
              <a:t>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sz="1800" b="1" dirty="0" smtClean="0">
              <a:sym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1800"/>
          </a:p>
        </p:txBody>
      </p:sp>
    </p:spTree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b="1"/>
              <a:t>DEFERRED EXECUTION DEMO</a:t>
            </a:r>
            <a:endParaRPr lang="en-GB" alt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" y="2252980"/>
            <a:ext cx="7940675" cy="372554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LINQ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q"/>
            </a:pPr>
            <a:r>
              <a:rPr lang="en-GB" dirty="0"/>
              <a:t>The standard query operators fall into three categories</a:t>
            </a:r>
            <a:r>
              <a:rPr lang="en-GB" dirty="0" smtClean="0"/>
              <a:t>:</a:t>
            </a:r>
            <a:endParaRPr lang="en-GB" dirty="0" smtClean="0"/>
          </a:p>
          <a:p>
            <a:pPr lvl="1">
              <a:buFont typeface="Wingdings" panose="05000000000000000000" charset="0"/>
              <a:buChar char="ü"/>
            </a:pPr>
            <a:r>
              <a:rPr lang="en-GB" dirty="0"/>
              <a:t>Sequence in, sequence out (sequence-to-sequence</a:t>
            </a:r>
            <a:r>
              <a:rPr lang="en-GB" dirty="0" smtClean="0"/>
              <a:t>).</a:t>
            </a:r>
            <a:r>
              <a:rPr lang="en-GB" dirty="0" err="1" smtClean="0"/>
              <a:t>E.g</a:t>
            </a:r>
            <a:r>
              <a:rPr lang="en-GB" dirty="0" smtClean="0"/>
              <a:t> filtering, projecting and joining.</a:t>
            </a:r>
            <a:endParaRPr lang="en-GB" dirty="0" smtClean="0"/>
          </a:p>
          <a:p>
            <a:pPr lvl="1">
              <a:buFont typeface="Wingdings" panose="05000000000000000000" charset="0"/>
              <a:buChar char="ü"/>
            </a:pPr>
            <a:r>
              <a:rPr lang="en-GB" dirty="0"/>
              <a:t>Sequence in, single element or scalar value </a:t>
            </a:r>
            <a:r>
              <a:rPr lang="en-GB" dirty="0" smtClean="0"/>
              <a:t>out. </a:t>
            </a:r>
            <a:r>
              <a:rPr lang="en-GB" dirty="0" err="1" smtClean="0"/>
              <a:t>E.g</a:t>
            </a:r>
            <a:r>
              <a:rPr lang="en-GB" dirty="0" smtClean="0"/>
              <a:t> aggregation methods and quantifiers.</a:t>
            </a:r>
            <a:endParaRPr lang="en-GB" dirty="0" smtClean="0"/>
          </a:p>
          <a:p>
            <a:pPr lvl="1">
              <a:buFont typeface="Wingdings" panose="05000000000000000000" charset="0"/>
              <a:buChar char="ü"/>
            </a:pPr>
            <a:r>
              <a:rPr lang="en-GB" dirty="0"/>
              <a:t>Nothing in, sequence out (</a:t>
            </a:r>
            <a:r>
              <a:rPr lang="en-GB" i="1" dirty="0"/>
              <a:t>generation </a:t>
            </a:r>
            <a:r>
              <a:rPr lang="en-GB" dirty="0"/>
              <a:t>methods</a:t>
            </a:r>
            <a:r>
              <a:rPr lang="en-GB" dirty="0" smtClean="0"/>
              <a:t>). </a:t>
            </a:r>
            <a:r>
              <a:rPr lang="en-GB" dirty="0" err="1" smtClean="0"/>
              <a:t>E.g</a:t>
            </a:r>
            <a:r>
              <a:rPr lang="en-GB" dirty="0" smtClean="0"/>
              <a:t> generation methods like Empty, Range, Repeat.</a:t>
            </a:r>
            <a:endParaRPr lang="en-US" dirty="0"/>
          </a:p>
          <a:p>
            <a:pPr lvl="1">
              <a:buFont typeface="Wingdings" panose="05000000000000000000" charset="0"/>
              <a:buChar char="ü"/>
            </a:pPr>
            <a:endParaRPr lang="en-GB" dirty="0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27605"/>
            <a:ext cx="7940659" cy="61082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FILTERING</a:t>
            </a:r>
            <a:endParaRPr lang="en-US" sz="4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256747"/>
            <a:ext cx="8246069" cy="5515022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PROJECTING</a:t>
            </a:r>
            <a:endParaRPr lang="en-US" b="1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7" y="2207360"/>
            <a:ext cx="8465464" cy="2901395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sz="4000" b="1"/>
              <a:t>AGENDA</a:t>
            </a:r>
            <a:endParaRPr lang="en-GB" alt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" y="1444625"/>
            <a:ext cx="7940675" cy="5311140"/>
          </a:xfrm>
        </p:spPr>
        <p:txBody>
          <a:bodyPr>
            <a:normAutofit fontScale="80000"/>
          </a:bodyPr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ym typeface="+mn-ea"/>
              </a:rPr>
              <a:t> </a:t>
            </a:r>
            <a:r>
              <a:rPr lang="en-US" b="1" dirty="0">
                <a:sym typeface="+mn-ea"/>
              </a:rPr>
              <a:t>What is LINQ</a:t>
            </a:r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Why </a:t>
            </a:r>
            <a:r>
              <a:rPr lang="en-US" dirty="0">
                <a:sym typeface="+mn-ea"/>
              </a:rPr>
              <a:t>should we use LINQ </a:t>
            </a:r>
            <a:r>
              <a:rPr lang="en-US" dirty="0" smtClean="0">
                <a:sym typeface="+mn-ea"/>
              </a:rPr>
              <a:t>, </a:t>
            </a:r>
            <a:r>
              <a:rPr lang="en-US" dirty="0">
                <a:sym typeface="+mn-ea"/>
              </a:rPr>
              <a:t>what are the benefits of using </a:t>
            </a:r>
            <a:r>
              <a:rPr lang="en-US" dirty="0" smtClean="0">
                <a:sym typeface="+mn-ea"/>
              </a:rPr>
              <a:t>LINQ,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LINQ on the whiteboard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ym typeface="+mn-ea"/>
              </a:rPr>
              <a:t>C# Enhancement Features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      </a:t>
            </a:r>
            <a:r>
              <a:rPr lang="en-US" dirty="0">
                <a:sym typeface="+mn-ea"/>
              </a:rPr>
              <a:t>E</a:t>
            </a:r>
            <a:r>
              <a:rPr lang="en-US" dirty="0" smtClean="0">
                <a:sym typeface="+mn-ea"/>
              </a:rPr>
              <a:t>xtension methods, Lambda Expression,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 Implicit Typing</a:t>
            </a:r>
            <a:r>
              <a:rPr lang="en-GB" altLang="en-US" dirty="0" smtClean="0">
                <a:sym typeface="+mn-ea"/>
              </a:rPr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ym typeface="+mn-ea"/>
              </a:rPr>
              <a:t>LINQ QUERIES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>
                <a:sym typeface="+mn-ea"/>
              </a:rPr>
              <a:t> </a:t>
            </a:r>
            <a:r>
              <a:rPr lang="en-US" b="1" dirty="0" smtClean="0">
                <a:sym typeface="+mn-ea"/>
              </a:rPr>
              <a:t>     </a:t>
            </a:r>
            <a:r>
              <a:rPr lang="en-US" dirty="0" smtClean="0">
                <a:sym typeface="+mn-ea"/>
              </a:rPr>
              <a:t>Different ways of writing LINQ queries</a:t>
            </a:r>
            <a:r>
              <a:rPr lang="en-GB" altLang="en-US" dirty="0" smtClean="0">
                <a:sym typeface="+mn-ea"/>
              </a:rPr>
              <a:t>,Fluent Syntax,</a:t>
            </a:r>
            <a:endParaRPr lang="en-GB" altLang="en-US" dirty="0" smtClean="0">
              <a:sym typeface="+mn-ea"/>
            </a:endParaRPr>
          </a:p>
          <a:p>
            <a:pPr marL="0" indent="0">
              <a:buNone/>
            </a:pPr>
            <a:r>
              <a:rPr lang="en-GB" altLang="en-US" dirty="0" smtClean="0">
                <a:sym typeface="+mn-ea"/>
              </a:rPr>
              <a:t>      Query Expression.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ym typeface="+mn-ea"/>
              </a:rPr>
              <a:t>LINQ OPERATORS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>
                <a:sym typeface="+mn-ea"/>
              </a:rPr>
              <a:t> </a:t>
            </a:r>
            <a:r>
              <a:rPr lang="en-US" b="1" dirty="0" smtClean="0">
                <a:sym typeface="+mn-ea"/>
              </a:rPr>
              <a:t>     </a:t>
            </a:r>
            <a:r>
              <a:rPr lang="en-US" dirty="0" smtClean="0">
                <a:sym typeface="+mn-ea"/>
              </a:rPr>
              <a:t>Deferred Execution, LINQ  Operators, Filtering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   Projecting, Ordering, Joining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ym typeface="+mn-ea"/>
              </a:rPr>
              <a:t>Questions</a:t>
            </a:r>
            <a:endParaRPr lang="en-GB" altLang="en-US" dirty="0" smtClean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ORDERING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0" y="2512770"/>
            <a:ext cx="8696977" cy="2255603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JOINING</a:t>
            </a:r>
            <a:endParaRPr lang="en-GB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8" y="2207360"/>
            <a:ext cx="8919082" cy="2484519"/>
          </a:xfr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833120"/>
            <a:ext cx="8229600" cy="584200"/>
          </a:xfrm>
        </p:spPr>
        <p:txBody>
          <a:bodyPr>
            <a:normAutofit fontScale="90000"/>
          </a:bodyPr>
          <a:p>
            <a:pPr algn="r"/>
            <a:r>
              <a:rPr lang="en-GB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Demo</a:t>
            </a:r>
            <a:endParaRPr lang="en-GB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 descr="GETDepartment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208915" y="147320"/>
            <a:ext cx="3438525" cy="1771650"/>
          </a:xfrm>
          <a:prstGeom prst="rect">
            <a:avLst/>
          </a:prstGeom>
        </p:spPr>
      </p:pic>
      <p:pic>
        <p:nvPicPr>
          <p:cNvPr id="7" name="Picture 6" descr="getallemploy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90" y="1818640"/>
            <a:ext cx="4477385" cy="2632710"/>
          </a:xfrm>
          <a:prstGeom prst="rect">
            <a:avLst/>
          </a:prstGeom>
        </p:spPr>
      </p:pic>
      <p:pic>
        <p:nvPicPr>
          <p:cNvPr id="8" name="Picture 7" descr="fluentsynta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" y="4451350"/>
            <a:ext cx="5525135" cy="2181225"/>
          </a:xfrm>
          <a:prstGeom prst="rect">
            <a:avLst/>
          </a:prstGeom>
        </p:spPr>
      </p:pic>
      <p:pic>
        <p:nvPicPr>
          <p:cNvPr id="9" name="Picture 8" descr="queryex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5" y="2286000"/>
            <a:ext cx="3448685" cy="150495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QUESTIONS???</a:t>
            </a:r>
            <a:endParaRPr lang="en-US" sz="5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THANKS.</a:t>
            </a: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LINQ?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q"/>
            </a:pPr>
            <a:r>
              <a:rPr lang="en-GB" dirty="0" smtClean="0"/>
              <a:t>LINQ stands for Language </a:t>
            </a:r>
            <a:r>
              <a:rPr lang="en-GB" dirty="0"/>
              <a:t>Integrated </a:t>
            </a:r>
            <a:r>
              <a:rPr lang="en-GB" dirty="0" smtClean="0"/>
              <a:t>Query</a:t>
            </a:r>
            <a:endParaRPr lang="en-GB" dirty="0" smtClean="0"/>
          </a:p>
          <a:p>
            <a:pPr>
              <a:buFont typeface="Wingdings" panose="05000000000000000000" charset="0"/>
              <a:buChar char="q"/>
            </a:pPr>
            <a:r>
              <a:rPr lang="en-GB" dirty="0"/>
              <a:t>LINQ was introduced in C# 3.0 and Framework 3.5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buFont typeface="Wingdings" panose="05000000000000000000" charset="0"/>
              <a:buChar char="q"/>
            </a:pPr>
            <a:r>
              <a:rPr lang="en-GB" dirty="0" smtClean="0"/>
              <a:t>LINQ is </a:t>
            </a:r>
            <a:r>
              <a:rPr lang="en-GB" dirty="0"/>
              <a:t>a set of language and framework </a:t>
            </a:r>
            <a:r>
              <a:rPr lang="en-GB" dirty="0" smtClean="0"/>
              <a:t>features for </a:t>
            </a:r>
            <a:r>
              <a:rPr lang="en-GB" dirty="0"/>
              <a:t>writing structured type-safe queries over </a:t>
            </a:r>
            <a:r>
              <a:rPr lang="en-GB" dirty="0" smtClean="0"/>
              <a:t>local object </a:t>
            </a:r>
            <a:r>
              <a:rPr lang="en-GB" dirty="0"/>
              <a:t>collections and remote </a:t>
            </a:r>
            <a:r>
              <a:rPr lang="en-GB" dirty="0" smtClean="0"/>
              <a:t>data sources.</a:t>
            </a:r>
            <a:endParaRPr lang="en-GB" dirty="0" smtClean="0"/>
          </a:p>
          <a:p>
            <a:pPr>
              <a:buFont typeface="Wingdings" panose="05000000000000000000" charset="0"/>
              <a:buChar char="q"/>
            </a:pPr>
            <a:r>
              <a:rPr lang="en-GB" dirty="0"/>
              <a:t>LINQ enables you to query any collection implementing </a:t>
            </a:r>
            <a:r>
              <a:rPr lang="en-GB" dirty="0" err="1"/>
              <a:t>IEnumerable</a:t>
            </a:r>
            <a:r>
              <a:rPr lang="en-GB" dirty="0"/>
              <a:t>&lt;T&gt;</a:t>
            </a:r>
            <a:endParaRPr lang="en-GB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dirty="0">
                <a:sym typeface="+mn-ea"/>
              </a:rPr>
              <a:t>Advantages of LINQ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Familiar language: </a:t>
            </a:r>
            <a:r>
              <a:rPr lang="en-US" dirty="0">
                <a:sym typeface="+mn-ea"/>
              </a:rPr>
              <a:t>Developers don’t have to learn a new query language for each type of data source or data format.</a:t>
            </a:r>
            <a:endParaRPr lang="en-US" dirty="0"/>
          </a:p>
          <a:p>
            <a:pPr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Less coding: </a:t>
            </a:r>
            <a:r>
              <a:rPr lang="en-US" dirty="0">
                <a:sym typeface="+mn-ea"/>
              </a:rPr>
              <a:t>It reduces the amount of code to be written as compared with a more traditional approach.</a:t>
            </a:r>
            <a:endParaRPr lang="en-US" dirty="0"/>
          </a:p>
          <a:p>
            <a:pPr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Readable code: </a:t>
            </a:r>
            <a:r>
              <a:rPr lang="en-US" dirty="0">
                <a:sym typeface="+mn-ea"/>
              </a:rPr>
              <a:t>LINQ makes the code more readable so other developers can easily understand and maintain it.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dirty="0">
                <a:sym typeface="+mn-ea"/>
              </a:rPr>
              <a:t>Advantages of LINQ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Standardized way of querying multiple data sources: </a:t>
            </a:r>
            <a:r>
              <a:rPr lang="en-US" dirty="0">
                <a:sym typeface="+mn-ea"/>
              </a:rPr>
              <a:t>The same LINQ syntax can be used to query multiple data sources.</a:t>
            </a:r>
            <a:endParaRPr lang="en-US" dirty="0"/>
          </a:p>
          <a:p>
            <a:pPr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Compile time safety of queries: </a:t>
            </a:r>
            <a:r>
              <a:rPr lang="en-US" dirty="0">
                <a:sym typeface="+mn-ea"/>
              </a:rPr>
              <a:t>It provides type checking of objects at compile time.</a:t>
            </a:r>
            <a:endParaRPr lang="en-US" dirty="0"/>
          </a:p>
          <a:p>
            <a:pPr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IntelliSense Support: </a:t>
            </a:r>
            <a:r>
              <a:rPr lang="en-US" dirty="0">
                <a:sym typeface="+mn-ea"/>
              </a:rPr>
              <a:t>LINQ provides IntelliSense for generic collections.</a:t>
            </a:r>
            <a:endParaRPr lang="en-US" dirty="0"/>
          </a:p>
          <a:p>
            <a:pPr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Shaping data: </a:t>
            </a:r>
            <a:r>
              <a:rPr lang="en-US" dirty="0">
                <a:sym typeface="+mn-ea"/>
              </a:rPr>
              <a:t>You can retrieve data in different shapes</a:t>
            </a:r>
            <a:r>
              <a:rPr lang="en-US" dirty="0" smtClean="0">
                <a:sym typeface="+mn-ea"/>
              </a:rPr>
              <a:t>.</a:t>
            </a:r>
            <a:endParaRPr lang="en-US" dirty="0" smtClean="0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4800"/>
            <a:ext cx="8839200" cy="6019800"/>
          </a:xfrm>
        </p:spPr>
      </p:pic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345" y="43815"/>
            <a:ext cx="8336915" cy="610870"/>
          </a:xfrm>
        </p:spPr>
        <p:txBody>
          <a:bodyPr>
            <a:normAutofit fontScale="90000"/>
          </a:bodyPr>
          <a:p>
            <a:r>
              <a:rPr lang="en-US" b="1" dirty="0" smtClean="0">
                <a:sym typeface="+mn-ea"/>
              </a:rPr>
              <a:t>C# Enhancement Features</a:t>
            </a:r>
            <a:r>
              <a:rPr lang="en-GB" altLang="en-US" b="1" dirty="0" smtClean="0">
                <a:sym typeface="+mn-ea"/>
              </a:rPr>
              <a:t>: Extension Methods</a:t>
            </a:r>
            <a:endParaRPr lang="en-GB" altLang="en-US" b="1" dirty="0" smtClean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" y="843915"/>
            <a:ext cx="8458200" cy="5486399"/>
          </a:xfrm>
        </p:spPr>
      </p:pic>
    </p:spTree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601345" y="43815"/>
            <a:ext cx="8336915" cy="610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ym typeface="+mn-ea"/>
              </a:rPr>
              <a:t>C# Enhancement Features</a:t>
            </a:r>
            <a:r>
              <a:rPr lang="en-GB" altLang="en-US" sz="3200" b="1" dirty="0" smtClean="0">
                <a:sym typeface="+mn-ea"/>
              </a:rPr>
              <a:t>: Lambda Expressions</a:t>
            </a:r>
            <a:endParaRPr lang="en-GB" altLang="en-US" sz="3200" b="1" dirty="0" smtClean="0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" y="836295"/>
            <a:ext cx="8876665" cy="596773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85" y="80645"/>
            <a:ext cx="8519795" cy="610870"/>
          </a:xfrm>
        </p:spPr>
        <p:txBody>
          <a:bodyPr>
            <a:normAutofit fontScale="90000"/>
          </a:bodyPr>
          <a:p>
            <a:r>
              <a:rPr lang="en-US" sz="4000" b="1" dirty="0" smtClean="0">
                <a:sym typeface="+mn-ea"/>
              </a:rPr>
              <a:t>C# Enhancement Features</a:t>
            </a:r>
            <a:r>
              <a:rPr lang="en-GB" altLang="en-US" sz="4000" b="1" dirty="0" smtClean="0">
                <a:sym typeface="+mn-ea"/>
              </a:rPr>
              <a:t>: Implicit Typing</a:t>
            </a:r>
            <a:endParaRPr lang="en-US" sz="4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" y="691515"/>
            <a:ext cx="8933180" cy="580834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4286</Words>
  <Application>WPS Presentation</Application>
  <PresentationFormat>On-screen Show (4:3)</PresentationFormat>
  <Paragraphs>130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Office Theme</vt:lpstr>
      <vt:lpstr>LINQ QUERIES</vt:lpstr>
      <vt:lpstr>AGENDA</vt:lpstr>
      <vt:lpstr>WHAT IS LINQ?</vt:lpstr>
      <vt:lpstr>Advantages of LINQ</vt:lpstr>
      <vt:lpstr>Advantages of LINQ</vt:lpstr>
      <vt:lpstr>PowerPoint 演示文稿</vt:lpstr>
      <vt:lpstr>C# Enhancement Features: Extension Methods</vt:lpstr>
      <vt:lpstr>PowerPoint 演示文稿</vt:lpstr>
      <vt:lpstr>C# Enhancement Features: Implicit Typing</vt:lpstr>
      <vt:lpstr>WHAT IS A QUERY?</vt:lpstr>
      <vt:lpstr>LINQ QUERIES</vt:lpstr>
      <vt:lpstr>FLUENT SYNTAX</vt:lpstr>
      <vt:lpstr>QUERY EXPRESSIONS</vt:lpstr>
      <vt:lpstr>FLUENT SYNTAX VSQUERY EXPRESSIONS DEMO</vt:lpstr>
      <vt:lpstr>PowerPoint 演示文稿</vt:lpstr>
      <vt:lpstr>PowerPoint 演示文稿</vt:lpstr>
      <vt:lpstr>LINQ OPERATORS</vt:lpstr>
      <vt:lpstr>FILTERING</vt:lpstr>
      <vt:lpstr>PROJECTING</vt:lpstr>
      <vt:lpstr>ORDERING</vt:lpstr>
      <vt:lpstr>JOINING</vt:lpstr>
      <vt:lpstr>PowerPoint 演示文稿</vt:lpstr>
      <vt:lpstr>QUESTIONS???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23490</cp:lastModifiedBy>
  <cp:revision>11</cp:revision>
  <dcterms:created xsi:type="dcterms:W3CDTF">2015-03-02T18:44:00Z</dcterms:created>
  <dcterms:modified xsi:type="dcterms:W3CDTF">2019-06-06T15:29:44Z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