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73" r:id="rId6"/>
    <p:sldId id="300" r:id="rId7"/>
    <p:sldId id="272" r:id="rId8"/>
    <p:sldId id="270" r:id="rId9"/>
    <p:sldId id="278" r:id="rId10"/>
  </p:sldIdLst>
  <p:sldSz cx="9144000" cy="5143500" type="screen16x9"/>
  <p:notesSz cx="6858000" cy="9144000"/>
  <p:embeddedFontLst>
    <p:embeddedFont>
      <p:font typeface="Questrial" panose="020B0604020202020204" charset="0"/>
      <p:regular r:id="rId12"/>
    </p:embeddedFont>
    <p:embeddedFont>
      <p:font typeface="Squada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75"/>
    <a:srgbClr val="FFFF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DA916E-E732-483A-B1A9-E897E9544058}">
  <a:tblStyle styleId="{0EDA916E-E732-483A-B1A9-E897E9544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151" d="100"/>
          <a:sy n="151" d="100"/>
        </p:scale>
        <p:origin x="5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rtl="0"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 Player Position distribution</a:t>
            </a:r>
            <a:r>
              <a:rPr lang="en-US" sz="1100" baseline="0" dirty="0"/>
              <a:t> %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Position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619-45D4-8B37-003B2275550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619-45D4-8B37-003B2275550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619-45D4-8B37-003B2275550E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2619-45D4-8B37-003B2275550E}"/>
              </c:ext>
            </c:extLst>
          </c:dPt>
          <c:dLbls>
            <c:dLbl>
              <c:idx val="0"/>
              <c:layout>
                <c:manualLayout>
                  <c:x val="-0.1612380718805147"/>
                  <c:y val="0.10325609483255689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19-45D4-8B37-003B2275550E}"/>
                </c:ext>
              </c:extLst>
            </c:dLbl>
            <c:dLbl>
              <c:idx val="1"/>
              <c:layout>
                <c:manualLayout>
                  <c:x val="-6.1837505642523154E-2"/>
                  <c:y val="-0.19477089468485856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19-45D4-8B37-003B2275550E}"/>
                </c:ext>
              </c:extLst>
            </c:dLbl>
            <c:dLbl>
              <c:idx val="2"/>
              <c:layout>
                <c:manualLayout>
                  <c:x val="0.1766648588361229"/>
                  <c:y val="1.1294743792392805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19-45D4-8B37-003B2275550E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2619-45D4-8B37-003B2275550E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DC5641"/>
                </a:solidFill>
                <a:round/>
              </a:ln>
              <a:effectLst>
                <a:outerShdw blurRad="50800" dist="38100" dir="2700000" algn="tl" rotWithShape="0">
                  <a:srgbClr val="DC5641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גיליון1!$A$2:$A$5</c:f>
              <c:strCache>
                <c:ptCount val="4"/>
                <c:pt idx="0">
                  <c:v>DEF</c:v>
                </c:pt>
                <c:pt idx="1">
                  <c:v>MID</c:v>
                </c:pt>
                <c:pt idx="2">
                  <c:v>ATT</c:v>
                </c:pt>
                <c:pt idx="3">
                  <c:v>GK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35</c:v>
                </c:pt>
                <c:pt idx="1">
                  <c:v>25.1</c:v>
                </c:pt>
                <c:pt idx="2">
                  <c:v>31.1</c:v>
                </c:pt>
                <c:pt idx="3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9-45D4-8B37-003B2275550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177929be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177929be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6025b75743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6025b75743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6025b75743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6025b75743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025b7574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025b7574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025b75743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025b75743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BIG_NUMBER_1_1_1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BIG_NUMBER_1_1_1_3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6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1761660" y="-830864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FOOTBALL PLAYERS VALUE PREDICTION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2005500" y="435090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Squada One" panose="020B0604020202020204" charset="0"/>
              </a:rPr>
              <a:t>Peleg Lev</a:t>
            </a:r>
            <a:r>
              <a:rPr lang="en-US" sz="1600" dirty="0">
                <a:solidFill>
                  <a:srgbClr val="FFFFFF"/>
                </a:solidFill>
                <a:latin typeface="Squada One" panose="020B0604020202020204" charset="0"/>
              </a:rPr>
              <a:t>y</a:t>
            </a:r>
            <a:r>
              <a:rPr lang="en" sz="1600" dirty="0">
                <a:solidFill>
                  <a:srgbClr val="FFFFFF"/>
                </a:solidFill>
                <a:latin typeface="Squada One" panose="020B0604020202020204" charset="0"/>
              </a:rPr>
              <a:t> &amp; Koral Tayeb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Squada One" panose="020B0604020202020204" charset="0"/>
              </a:rPr>
              <a:t>DS Final Project</a:t>
            </a:r>
            <a:endParaRPr sz="1600" dirty="0">
              <a:solidFill>
                <a:srgbClr val="FFFFFF"/>
              </a:solidFill>
              <a:latin typeface="Squada One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TABLE OF CONTENTS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01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C5641"/>
                </a:solidFill>
              </a:rPr>
              <a:t>Introduction</a:t>
            </a: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02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C5641"/>
                </a:solidFill>
              </a:rPr>
              <a:t>Web Scraping &amp; Data Cleaning</a:t>
            </a:r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1096005" y="223665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Resources, Crewing process, Final data to analyze structure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03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C5641"/>
                </a:solidFill>
              </a:rPr>
              <a:t>Exploratory Data Analysis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8"/>
          </p:nvPr>
        </p:nvSpPr>
        <p:spPr>
          <a:xfrm>
            <a:off x="1096005" y="29081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dirty="0"/>
              <a:t>Discovering patterns &amp; recognizing anomalies in our data</a:t>
            </a:r>
            <a:endParaRPr dirty="0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9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04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ctrTitle" idx="13"/>
          </p:nvPr>
        </p:nvSpPr>
        <p:spPr>
          <a:xfrm>
            <a:off x="1095999" y="3270639"/>
            <a:ext cx="3973541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C5641"/>
                </a:solidFill>
              </a:rPr>
              <a:t>Building a Model &amp; Evaluating Model’s Result</a:t>
            </a:r>
            <a:endParaRPr sz="1600" dirty="0">
              <a:solidFill>
                <a:srgbClr val="DC5641"/>
              </a:solidFill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dirty="0"/>
              <a:t>How market value is defined?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 idx="15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05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C5641"/>
                </a:solidFill>
              </a:rPr>
              <a:t>Results &amp; Conclusion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E2FA-6A89-4071-A3BD-8F07D137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853" y="1524663"/>
            <a:ext cx="2706872" cy="390000"/>
          </a:xfrm>
        </p:spPr>
        <p:txBody>
          <a:bodyPr/>
          <a:lstStyle/>
          <a:p>
            <a:r>
              <a:rPr lang="en-US" dirty="0"/>
              <a:t>Define The Problem &amp;</a:t>
            </a:r>
          </a:p>
          <a:p>
            <a:r>
              <a:rPr lang="en-US" dirty="0"/>
              <a:t>Research lead question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644125" y="2766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ctrTitle" idx="2"/>
          </p:nvPr>
        </p:nvSpPr>
        <p:spPr>
          <a:xfrm>
            <a:off x="644125" y="1354880"/>
            <a:ext cx="6974051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600" dirty="0"/>
              <a:t>Football clubs spend a huge amount of money every year to buy professional football players, during the transfer window. </a:t>
            </a:r>
            <a:r>
              <a:rPr lang="en-GB" sz="1600" dirty="0"/>
              <a:t>The case we are trying to build is that there seems to be evidence of a player’s market value being correlated with the player statistics. This is interesting because ability and performance are notoriously difficult to quantify in football. </a:t>
            </a:r>
            <a:r>
              <a:rPr lang="en-US" sz="1600" dirty="0"/>
              <a:t>It varies with the playing qualities, position, the league, the ability of his own teammates, and so on. </a:t>
            </a:r>
            <a:endParaRPr sz="1600" dirty="0"/>
          </a:p>
        </p:txBody>
      </p:sp>
      <p:grpSp>
        <p:nvGrpSpPr>
          <p:cNvPr id="27" name="Google Shape;1447;p47"/>
          <p:cNvGrpSpPr/>
          <p:nvPr/>
        </p:nvGrpSpPr>
        <p:grpSpPr>
          <a:xfrm>
            <a:off x="1095539" y="3731982"/>
            <a:ext cx="500681" cy="499275"/>
            <a:chOff x="1175900" y="238125"/>
            <a:chExt cx="5243075" cy="5228350"/>
          </a:xfrm>
        </p:grpSpPr>
        <p:sp>
          <p:nvSpPr>
            <p:cNvPr id="28" name="Google Shape;1448;p47"/>
            <p:cNvSpPr/>
            <p:nvPr/>
          </p:nvSpPr>
          <p:spPr>
            <a:xfrm>
              <a:off x="3189925" y="238125"/>
              <a:ext cx="1862675" cy="1050825"/>
            </a:xfrm>
            <a:custGeom>
              <a:avLst/>
              <a:gdLst/>
              <a:ahLst/>
              <a:cxnLst/>
              <a:rect l="l" t="t" r="r" b="b"/>
              <a:pathLst>
                <a:path w="74507" h="42033" extrusionOk="0">
                  <a:moveTo>
                    <a:pt x="37253" y="0"/>
                  </a:moveTo>
                  <a:cubicBezTo>
                    <a:pt x="26225" y="0"/>
                    <a:pt x="15196" y="1961"/>
                    <a:pt x="5147" y="5760"/>
                  </a:cubicBezTo>
                  <a:lnTo>
                    <a:pt x="2451" y="6862"/>
                  </a:lnTo>
                  <a:lnTo>
                    <a:pt x="858" y="11764"/>
                  </a:lnTo>
                  <a:cubicBezTo>
                    <a:pt x="0" y="14338"/>
                    <a:pt x="858" y="17156"/>
                    <a:pt x="3064" y="18627"/>
                  </a:cubicBezTo>
                  <a:lnTo>
                    <a:pt x="33700" y="40807"/>
                  </a:lnTo>
                  <a:cubicBezTo>
                    <a:pt x="34680" y="41665"/>
                    <a:pt x="36028" y="42033"/>
                    <a:pt x="37253" y="42033"/>
                  </a:cubicBezTo>
                  <a:cubicBezTo>
                    <a:pt x="38479" y="42033"/>
                    <a:pt x="39827" y="41665"/>
                    <a:pt x="40807" y="40807"/>
                  </a:cubicBezTo>
                  <a:lnTo>
                    <a:pt x="71443" y="18627"/>
                  </a:lnTo>
                  <a:cubicBezTo>
                    <a:pt x="73649" y="17156"/>
                    <a:pt x="74507" y="14338"/>
                    <a:pt x="73649" y="11764"/>
                  </a:cubicBezTo>
                  <a:lnTo>
                    <a:pt x="72056" y="6862"/>
                  </a:lnTo>
                  <a:lnTo>
                    <a:pt x="69360" y="5760"/>
                  </a:lnTo>
                  <a:cubicBezTo>
                    <a:pt x="59311" y="1961"/>
                    <a:pt x="48282" y="0"/>
                    <a:pt x="37253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9;p47"/>
            <p:cNvSpPr/>
            <p:nvPr/>
          </p:nvSpPr>
          <p:spPr>
            <a:xfrm>
              <a:off x="1805775" y="1013200"/>
              <a:ext cx="1200950" cy="1761600"/>
            </a:xfrm>
            <a:custGeom>
              <a:avLst/>
              <a:gdLst/>
              <a:ahLst/>
              <a:cxnLst/>
              <a:rect l="l" t="t" r="r" b="b"/>
              <a:pathLst>
                <a:path w="48038" h="70464" extrusionOk="0">
                  <a:moveTo>
                    <a:pt x="23774" y="1"/>
                  </a:moveTo>
                  <a:cubicBezTo>
                    <a:pt x="7942" y="17843"/>
                    <a:pt x="1" y="40170"/>
                    <a:pt x="761" y="64679"/>
                  </a:cubicBezTo>
                  <a:lnTo>
                    <a:pt x="7182" y="69311"/>
                  </a:lnTo>
                  <a:cubicBezTo>
                    <a:pt x="8260" y="70071"/>
                    <a:pt x="9510" y="70463"/>
                    <a:pt x="10760" y="70463"/>
                  </a:cubicBezTo>
                  <a:cubicBezTo>
                    <a:pt x="12035" y="70463"/>
                    <a:pt x="13285" y="70071"/>
                    <a:pt x="14363" y="69287"/>
                  </a:cubicBezTo>
                  <a:lnTo>
                    <a:pt x="44999" y="47106"/>
                  </a:lnTo>
                  <a:cubicBezTo>
                    <a:pt x="47156" y="45562"/>
                    <a:pt x="48038" y="42793"/>
                    <a:pt x="47229" y="40269"/>
                  </a:cubicBezTo>
                  <a:lnTo>
                    <a:pt x="35588" y="4241"/>
                  </a:lnTo>
                  <a:cubicBezTo>
                    <a:pt x="34779" y="1716"/>
                    <a:pt x="32426" y="1"/>
                    <a:pt x="29754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0;p47"/>
            <p:cNvSpPr/>
            <p:nvPr/>
          </p:nvSpPr>
          <p:spPr>
            <a:xfrm>
              <a:off x="2166675" y="3418125"/>
              <a:ext cx="1620675" cy="1329625"/>
            </a:xfrm>
            <a:custGeom>
              <a:avLst/>
              <a:gdLst/>
              <a:ahLst/>
              <a:cxnLst/>
              <a:rect l="l" t="t" r="r" b="b"/>
              <a:pathLst>
                <a:path w="64827" h="53185" extrusionOk="0">
                  <a:moveTo>
                    <a:pt x="8701" y="1"/>
                  </a:moveTo>
                  <a:cubicBezTo>
                    <a:pt x="6005" y="1"/>
                    <a:pt x="3677" y="1716"/>
                    <a:pt x="2819" y="4167"/>
                  </a:cubicBezTo>
                  <a:cubicBezTo>
                    <a:pt x="858" y="10172"/>
                    <a:pt x="0" y="12990"/>
                    <a:pt x="0" y="12990"/>
                  </a:cubicBezTo>
                  <a:cubicBezTo>
                    <a:pt x="0" y="13113"/>
                    <a:pt x="123" y="13235"/>
                    <a:pt x="123" y="13235"/>
                  </a:cubicBezTo>
                  <a:cubicBezTo>
                    <a:pt x="858" y="14338"/>
                    <a:pt x="1471" y="15319"/>
                    <a:pt x="2206" y="16299"/>
                  </a:cubicBezTo>
                  <a:lnTo>
                    <a:pt x="2574" y="16666"/>
                  </a:lnTo>
                  <a:cubicBezTo>
                    <a:pt x="13970" y="33578"/>
                    <a:pt x="30882" y="46200"/>
                    <a:pt x="50243" y="52204"/>
                  </a:cubicBezTo>
                  <a:cubicBezTo>
                    <a:pt x="51346" y="52572"/>
                    <a:pt x="52327" y="52939"/>
                    <a:pt x="53430" y="53185"/>
                  </a:cubicBezTo>
                  <a:lnTo>
                    <a:pt x="54165" y="52572"/>
                  </a:lnTo>
                  <a:lnTo>
                    <a:pt x="61763" y="47180"/>
                  </a:lnTo>
                  <a:cubicBezTo>
                    <a:pt x="63968" y="45587"/>
                    <a:pt x="64826" y="42768"/>
                    <a:pt x="64091" y="40317"/>
                  </a:cubicBezTo>
                  <a:lnTo>
                    <a:pt x="52449" y="4290"/>
                  </a:lnTo>
                  <a:cubicBezTo>
                    <a:pt x="51591" y="1716"/>
                    <a:pt x="49263" y="1"/>
                    <a:pt x="4656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1;p47"/>
            <p:cNvSpPr/>
            <p:nvPr/>
          </p:nvSpPr>
          <p:spPr>
            <a:xfrm>
              <a:off x="4455175" y="3418125"/>
              <a:ext cx="1618825" cy="1329625"/>
            </a:xfrm>
            <a:custGeom>
              <a:avLst/>
              <a:gdLst/>
              <a:ahLst/>
              <a:cxnLst/>
              <a:rect l="l" t="t" r="r" b="b"/>
              <a:pathLst>
                <a:path w="64753" h="53185" extrusionOk="0">
                  <a:moveTo>
                    <a:pt x="18260" y="1"/>
                  </a:moveTo>
                  <a:cubicBezTo>
                    <a:pt x="15686" y="1"/>
                    <a:pt x="13481" y="1594"/>
                    <a:pt x="12500" y="3922"/>
                  </a:cubicBezTo>
                  <a:cubicBezTo>
                    <a:pt x="12500" y="4044"/>
                    <a:pt x="12133" y="5147"/>
                    <a:pt x="12010" y="5270"/>
                  </a:cubicBezTo>
                  <a:lnTo>
                    <a:pt x="736" y="40317"/>
                  </a:lnTo>
                  <a:cubicBezTo>
                    <a:pt x="1" y="42768"/>
                    <a:pt x="859" y="45587"/>
                    <a:pt x="3064" y="47180"/>
                  </a:cubicBezTo>
                  <a:lnTo>
                    <a:pt x="10662" y="52572"/>
                  </a:lnTo>
                  <a:lnTo>
                    <a:pt x="11397" y="53185"/>
                  </a:lnTo>
                  <a:cubicBezTo>
                    <a:pt x="12500" y="52939"/>
                    <a:pt x="13481" y="52572"/>
                    <a:pt x="14583" y="52204"/>
                  </a:cubicBezTo>
                  <a:cubicBezTo>
                    <a:pt x="34436" y="46077"/>
                    <a:pt x="51592" y="33087"/>
                    <a:pt x="63233" y="15564"/>
                  </a:cubicBezTo>
                  <a:lnTo>
                    <a:pt x="64753" y="13088"/>
                  </a:lnTo>
                  <a:lnTo>
                    <a:pt x="63969" y="10172"/>
                  </a:lnTo>
                  <a:lnTo>
                    <a:pt x="62008" y="4167"/>
                  </a:lnTo>
                  <a:cubicBezTo>
                    <a:pt x="61150" y="1716"/>
                    <a:pt x="58822" y="1"/>
                    <a:pt x="56126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2;p47"/>
            <p:cNvSpPr/>
            <p:nvPr/>
          </p:nvSpPr>
          <p:spPr>
            <a:xfrm>
              <a:off x="5235775" y="1013200"/>
              <a:ext cx="1183200" cy="1761600"/>
            </a:xfrm>
            <a:custGeom>
              <a:avLst/>
              <a:gdLst/>
              <a:ahLst/>
              <a:cxnLst/>
              <a:rect l="l" t="t" r="r" b="b"/>
              <a:pathLst>
                <a:path w="47328" h="70464" extrusionOk="0">
                  <a:moveTo>
                    <a:pt x="18284" y="1"/>
                  </a:moveTo>
                  <a:cubicBezTo>
                    <a:pt x="15638" y="1"/>
                    <a:pt x="13285" y="1716"/>
                    <a:pt x="12451" y="4241"/>
                  </a:cubicBezTo>
                  <a:lnTo>
                    <a:pt x="834" y="40269"/>
                  </a:lnTo>
                  <a:cubicBezTo>
                    <a:pt x="1" y="42793"/>
                    <a:pt x="908" y="45562"/>
                    <a:pt x="3065" y="47106"/>
                  </a:cubicBezTo>
                  <a:lnTo>
                    <a:pt x="33700" y="69287"/>
                  </a:lnTo>
                  <a:cubicBezTo>
                    <a:pt x="34779" y="70071"/>
                    <a:pt x="36029" y="70463"/>
                    <a:pt x="37279" y="70463"/>
                  </a:cubicBezTo>
                  <a:cubicBezTo>
                    <a:pt x="38553" y="70463"/>
                    <a:pt x="39803" y="70071"/>
                    <a:pt x="40857" y="69311"/>
                  </a:cubicBezTo>
                  <a:lnTo>
                    <a:pt x="47327" y="64655"/>
                  </a:lnTo>
                  <a:lnTo>
                    <a:pt x="47327" y="60905"/>
                  </a:lnTo>
                  <a:cubicBezTo>
                    <a:pt x="47327" y="38038"/>
                    <a:pt x="39288" y="16887"/>
                    <a:pt x="24289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3;p47"/>
            <p:cNvSpPr/>
            <p:nvPr/>
          </p:nvSpPr>
          <p:spPr>
            <a:xfrm>
              <a:off x="1175900" y="4394500"/>
              <a:ext cx="1101700" cy="1071975"/>
            </a:xfrm>
            <a:custGeom>
              <a:avLst/>
              <a:gdLst/>
              <a:ahLst/>
              <a:cxnLst/>
              <a:rect l="l" t="t" r="r" b="b"/>
              <a:pathLst>
                <a:path w="44068" h="42879" extrusionOk="0">
                  <a:moveTo>
                    <a:pt x="37352" y="0"/>
                  </a:moveTo>
                  <a:cubicBezTo>
                    <a:pt x="35784" y="0"/>
                    <a:pt x="34215" y="601"/>
                    <a:pt x="33014" y="1802"/>
                  </a:cubicBezTo>
                  <a:lnTo>
                    <a:pt x="2378" y="32438"/>
                  </a:lnTo>
                  <a:cubicBezTo>
                    <a:pt x="1" y="34815"/>
                    <a:pt x="1" y="38687"/>
                    <a:pt x="2378" y="41089"/>
                  </a:cubicBezTo>
                  <a:cubicBezTo>
                    <a:pt x="3579" y="42290"/>
                    <a:pt x="5148" y="42878"/>
                    <a:pt x="6716" y="42878"/>
                  </a:cubicBezTo>
                  <a:cubicBezTo>
                    <a:pt x="8285" y="42878"/>
                    <a:pt x="9853" y="42290"/>
                    <a:pt x="11054" y="41089"/>
                  </a:cubicBezTo>
                  <a:lnTo>
                    <a:pt x="41690" y="10453"/>
                  </a:lnTo>
                  <a:cubicBezTo>
                    <a:pt x="44068" y="8051"/>
                    <a:pt x="44068" y="4179"/>
                    <a:pt x="41690" y="1802"/>
                  </a:cubicBezTo>
                  <a:cubicBezTo>
                    <a:pt x="40489" y="601"/>
                    <a:pt x="38921" y="0"/>
                    <a:pt x="37352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4;p47"/>
            <p:cNvSpPr/>
            <p:nvPr/>
          </p:nvSpPr>
          <p:spPr>
            <a:xfrm>
              <a:off x="2094975" y="4854025"/>
              <a:ext cx="642175" cy="612450"/>
            </a:xfrm>
            <a:custGeom>
              <a:avLst/>
              <a:gdLst/>
              <a:ahLst/>
              <a:cxnLst/>
              <a:rect l="l" t="t" r="r" b="b"/>
              <a:pathLst>
                <a:path w="25687" h="24498" extrusionOk="0">
                  <a:moveTo>
                    <a:pt x="18971" y="1"/>
                  </a:moveTo>
                  <a:cubicBezTo>
                    <a:pt x="17402" y="1"/>
                    <a:pt x="15834" y="601"/>
                    <a:pt x="14633" y="1802"/>
                  </a:cubicBezTo>
                  <a:lnTo>
                    <a:pt x="2378" y="14057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80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5;p47"/>
            <p:cNvSpPr/>
            <p:nvPr/>
          </p:nvSpPr>
          <p:spPr>
            <a:xfrm>
              <a:off x="1175900" y="3934950"/>
              <a:ext cx="642150" cy="612450"/>
            </a:xfrm>
            <a:custGeom>
              <a:avLst/>
              <a:gdLst/>
              <a:ahLst/>
              <a:cxnLst/>
              <a:rect l="l" t="t" r="r" b="b"/>
              <a:pathLst>
                <a:path w="25686" h="24498" extrusionOk="0">
                  <a:moveTo>
                    <a:pt x="18971" y="1"/>
                  </a:moveTo>
                  <a:cubicBezTo>
                    <a:pt x="17402" y="1"/>
                    <a:pt x="15833" y="601"/>
                    <a:pt x="14633" y="1802"/>
                  </a:cubicBezTo>
                  <a:lnTo>
                    <a:pt x="2378" y="14056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79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56;p47"/>
            <p:cNvSpPr/>
            <p:nvPr/>
          </p:nvSpPr>
          <p:spPr>
            <a:xfrm>
              <a:off x="1829675" y="412750"/>
              <a:ext cx="4583175" cy="4420775"/>
            </a:xfrm>
            <a:custGeom>
              <a:avLst/>
              <a:gdLst/>
              <a:ahLst/>
              <a:cxnLst/>
              <a:rect l="l" t="t" r="r" b="b"/>
              <a:pathLst>
                <a:path w="183327" h="176831" extrusionOk="0">
                  <a:moveTo>
                    <a:pt x="56984" y="0"/>
                  </a:moveTo>
                  <a:cubicBezTo>
                    <a:pt x="43871" y="5269"/>
                    <a:pt x="32107" y="13725"/>
                    <a:pt x="22916" y="24264"/>
                  </a:cubicBezTo>
                  <a:lnTo>
                    <a:pt x="33210" y="63845"/>
                  </a:lnTo>
                  <a:lnTo>
                    <a:pt x="1" y="88599"/>
                  </a:lnTo>
                  <a:cubicBezTo>
                    <a:pt x="613" y="104530"/>
                    <a:pt x="5147" y="119848"/>
                    <a:pt x="13480" y="133205"/>
                  </a:cubicBezTo>
                  <a:cubicBezTo>
                    <a:pt x="13480" y="133328"/>
                    <a:pt x="13603" y="133450"/>
                    <a:pt x="13603" y="133450"/>
                  </a:cubicBezTo>
                  <a:lnTo>
                    <a:pt x="55636" y="132470"/>
                  </a:lnTo>
                  <a:lnTo>
                    <a:pt x="67645" y="172787"/>
                  </a:lnTo>
                  <a:cubicBezTo>
                    <a:pt x="67645" y="172787"/>
                    <a:pt x="67522" y="173032"/>
                    <a:pt x="67400" y="173522"/>
                  </a:cubicBezTo>
                  <a:cubicBezTo>
                    <a:pt x="75120" y="175728"/>
                    <a:pt x="83208" y="176831"/>
                    <a:pt x="91663" y="176831"/>
                  </a:cubicBezTo>
                  <a:cubicBezTo>
                    <a:pt x="100242" y="176831"/>
                    <a:pt x="108575" y="175728"/>
                    <a:pt x="116417" y="173400"/>
                  </a:cubicBezTo>
                  <a:lnTo>
                    <a:pt x="127691" y="132470"/>
                  </a:lnTo>
                  <a:lnTo>
                    <a:pt x="169601" y="133328"/>
                  </a:lnTo>
                  <a:cubicBezTo>
                    <a:pt x="178057" y="119848"/>
                    <a:pt x="182714" y="104530"/>
                    <a:pt x="183326" y="88477"/>
                  </a:cubicBezTo>
                  <a:lnTo>
                    <a:pt x="150117" y="63845"/>
                  </a:lnTo>
                  <a:lnTo>
                    <a:pt x="160533" y="24264"/>
                  </a:lnTo>
                  <a:cubicBezTo>
                    <a:pt x="151220" y="13725"/>
                    <a:pt x="139456" y="5392"/>
                    <a:pt x="126221" y="0"/>
                  </a:cubicBezTo>
                  <a:lnTo>
                    <a:pt x="91663" y="21323"/>
                  </a:lnTo>
                  <a:lnTo>
                    <a:pt x="56984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7;p47"/>
            <p:cNvSpPr/>
            <p:nvPr/>
          </p:nvSpPr>
          <p:spPr>
            <a:xfrm>
              <a:off x="4121250" y="238125"/>
              <a:ext cx="931350" cy="1050825"/>
            </a:xfrm>
            <a:custGeom>
              <a:avLst/>
              <a:gdLst/>
              <a:ahLst/>
              <a:cxnLst/>
              <a:rect l="l" t="t" r="r" b="b"/>
              <a:pathLst>
                <a:path w="37254" h="42033" extrusionOk="0">
                  <a:moveTo>
                    <a:pt x="0" y="0"/>
                  </a:moveTo>
                  <a:lnTo>
                    <a:pt x="0" y="42033"/>
                  </a:lnTo>
                  <a:cubicBezTo>
                    <a:pt x="1226" y="42033"/>
                    <a:pt x="2574" y="41665"/>
                    <a:pt x="3554" y="40807"/>
                  </a:cubicBezTo>
                  <a:lnTo>
                    <a:pt x="34190" y="18627"/>
                  </a:lnTo>
                  <a:cubicBezTo>
                    <a:pt x="36396" y="17156"/>
                    <a:pt x="37254" y="14338"/>
                    <a:pt x="36396" y="11764"/>
                  </a:cubicBezTo>
                  <a:lnTo>
                    <a:pt x="34803" y="6862"/>
                  </a:lnTo>
                  <a:lnTo>
                    <a:pt x="32107" y="5760"/>
                  </a:lnTo>
                  <a:cubicBezTo>
                    <a:pt x="22058" y="1961"/>
                    <a:pt x="11029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8;p47"/>
            <p:cNvSpPr/>
            <p:nvPr/>
          </p:nvSpPr>
          <p:spPr>
            <a:xfrm>
              <a:off x="3189925" y="1530950"/>
              <a:ext cx="1862675" cy="1750575"/>
            </a:xfrm>
            <a:custGeom>
              <a:avLst/>
              <a:gdLst/>
              <a:ahLst/>
              <a:cxnLst/>
              <a:rect l="l" t="t" r="r" b="b"/>
              <a:pathLst>
                <a:path w="74507" h="70023" extrusionOk="0">
                  <a:moveTo>
                    <a:pt x="37253" y="1"/>
                  </a:moveTo>
                  <a:cubicBezTo>
                    <a:pt x="36028" y="1"/>
                    <a:pt x="34803" y="368"/>
                    <a:pt x="33700" y="1103"/>
                  </a:cubicBezTo>
                  <a:lnTo>
                    <a:pt x="3064" y="23406"/>
                  </a:lnTo>
                  <a:cubicBezTo>
                    <a:pt x="858" y="24999"/>
                    <a:pt x="0" y="27695"/>
                    <a:pt x="735" y="30269"/>
                  </a:cubicBezTo>
                  <a:lnTo>
                    <a:pt x="12500" y="66297"/>
                  </a:lnTo>
                  <a:cubicBezTo>
                    <a:pt x="13357" y="68748"/>
                    <a:pt x="15686" y="70022"/>
                    <a:pt x="18382" y="70022"/>
                  </a:cubicBezTo>
                  <a:lnTo>
                    <a:pt x="56125" y="70022"/>
                  </a:lnTo>
                  <a:cubicBezTo>
                    <a:pt x="58821" y="70022"/>
                    <a:pt x="61150" y="68748"/>
                    <a:pt x="62007" y="66297"/>
                  </a:cubicBezTo>
                  <a:lnTo>
                    <a:pt x="73772" y="30269"/>
                  </a:lnTo>
                  <a:cubicBezTo>
                    <a:pt x="74507" y="27695"/>
                    <a:pt x="73649" y="24999"/>
                    <a:pt x="71443" y="23406"/>
                  </a:cubicBezTo>
                  <a:lnTo>
                    <a:pt x="40807" y="1103"/>
                  </a:lnTo>
                  <a:cubicBezTo>
                    <a:pt x="39704" y="368"/>
                    <a:pt x="38479" y="1"/>
                    <a:pt x="3725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9;p47"/>
            <p:cNvSpPr/>
            <p:nvPr/>
          </p:nvSpPr>
          <p:spPr>
            <a:xfrm>
              <a:off x="2912350" y="2986925"/>
              <a:ext cx="909300" cy="1184875"/>
            </a:xfrm>
            <a:custGeom>
              <a:avLst/>
              <a:gdLst/>
              <a:ahLst/>
              <a:cxnLst/>
              <a:rect l="l" t="t" r="r" b="b"/>
              <a:pathLst>
                <a:path w="36372" h="47395" extrusionOk="0">
                  <a:moveTo>
                    <a:pt x="29437" y="1"/>
                  </a:moveTo>
                  <a:cubicBezTo>
                    <a:pt x="27555" y="1"/>
                    <a:pt x="25698" y="865"/>
                    <a:pt x="24509" y="2494"/>
                  </a:cubicBezTo>
                  <a:lnTo>
                    <a:pt x="1" y="35704"/>
                  </a:lnTo>
                  <a:lnTo>
                    <a:pt x="6618" y="47394"/>
                  </a:lnTo>
                  <a:lnTo>
                    <a:pt x="34362" y="9773"/>
                  </a:lnTo>
                  <a:cubicBezTo>
                    <a:pt x="36372" y="7053"/>
                    <a:pt x="35783" y="3205"/>
                    <a:pt x="33063" y="1195"/>
                  </a:cubicBezTo>
                  <a:cubicBezTo>
                    <a:pt x="31971" y="389"/>
                    <a:pt x="30698" y="1"/>
                    <a:pt x="2943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0;p47"/>
            <p:cNvSpPr/>
            <p:nvPr/>
          </p:nvSpPr>
          <p:spPr>
            <a:xfrm>
              <a:off x="4420250" y="2987100"/>
              <a:ext cx="896450" cy="1288850"/>
            </a:xfrm>
            <a:custGeom>
              <a:avLst/>
              <a:gdLst/>
              <a:ahLst/>
              <a:cxnLst/>
              <a:rect l="l" t="t" r="r" b="b"/>
              <a:pathLst>
                <a:path w="35858" h="51554" extrusionOk="0">
                  <a:moveTo>
                    <a:pt x="6981" y="1"/>
                  </a:moveTo>
                  <a:cubicBezTo>
                    <a:pt x="5794" y="1"/>
                    <a:pt x="4592" y="345"/>
                    <a:pt x="3530" y="1066"/>
                  </a:cubicBezTo>
                  <a:cubicBezTo>
                    <a:pt x="736" y="2953"/>
                    <a:pt x="1" y="6752"/>
                    <a:pt x="1912" y="9570"/>
                  </a:cubicBezTo>
                  <a:lnTo>
                    <a:pt x="30441" y="51554"/>
                  </a:lnTo>
                  <a:lnTo>
                    <a:pt x="35857" y="37731"/>
                  </a:lnTo>
                  <a:lnTo>
                    <a:pt x="12059" y="2683"/>
                  </a:lnTo>
                  <a:cubicBezTo>
                    <a:pt x="10868" y="942"/>
                    <a:pt x="8944" y="1"/>
                    <a:pt x="6981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61;p47"/>
            <p:cNvSpPr/>
            <p:nvPr/>
          </p:nvSpPr>
          <p:spPr>
            <a:xfrm>
              <a:off x="3968075" y="369850"/>
              <a:ext cx="306375" cy="1467475"/>
            </a:xfrm>
            <a:custGeom>
              <a:avLst/>
              <a:gdLst/>
              <a:ahLst/>
              <a:cxnLst/>
              <a:rect l="l" t="t" r="r" b="b"/>
              <a:pathLst>
                <a:path w="12255" h="58699" extrusionOk="0">
                  <a:moveTo>
                    <a:pt x="6127" y="0"/>
                  </a:moveTo>
                  <a:cubicBezTo>
                    <a:pt x="2696" y="0"/>
                    <a:pt x="0" y="2819"/>
                    <a:pt x="0" y="6128"/>
                  </a:cubicBezTo>
                  <a:lnTo>
                    <a:pt x="0" y="52572"/>
                  </a:lnTo>
                  <a:cubicBezTo>
                    <a:pt x="0" y="55880"/>
                    <a:pt x="2696" y="58699"/>
                    <a:pt x="6127" y="58699"/>
                  </a:cubicBezTo>
                  <a:cubicBezTo>
                    <a:pt x="9559" y="58699"/>
                    <a:pt x="12255" y="55880"/>
                    <a:pt x="12255" y="52572"/>
                  </a:cubicBezTo>
                  <a:lnTo>
                    <a:pt x="12255" y="6128"/>
                  </a:lnTo>
                  <a:cubicBezTo>
                    <a:pt x="12255" y="2819"/>
                    <a:pt x="9559" y="0"/>
                    <a:pt x="6127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62;p47"/>
            <p:cNvSpPr/>
            <p:nvPr/>
          </p:nvSpPr>
          <p:spPr>
            <a:xfrm>
              <a:off x="4121250" y="369850"/>
              <a:ext cx="153200" cy="1467475"/>
            </a:xfrm>
            <a:custGeom>
              <a:avLst/>
              <a:gdLst/>
              <a:ahLst/>
              <a:cxnLst/>
              <a:rect l="l" t="t" r="r" b="b"/>
              <a:pathLst>
                <a:path w="6128" h="58699" extrusionOk="0">
                  <a:moveTo>
                    <a:pt x="0" y="0"/>
                  </a:moveTo>
                  <a:lnTo>
                    <a:pt x="0" y="58699"/>
                  </a:lnTo>
                  <a:cubicBezTo>
                    <a:pt x="3432" y="58699"/>
                    <a:pt x="6128" y="55880"/>
                    <a:pt x="6128" y="52572"/>
                  </a:cubicBezTo>
                  <a:lnTo>
                    <a:pt x="6128" y="6128"/>
                  </a:lnTo>
                  <a:cubicBezTo>
                    <a:pt x="6128" y="2819"/>
                    <a:pt x="3432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3;p47"/>
            <p:cNvSpPr/>
            <p:nvPr/>
          </p:nvSpPr>
          <p:spPr>
            <a:xfrm>
              <a:off x="2223050" y="1747850"/>
              <a:ext cx="1304500" cy="645225"/>
            </a:xfrm>
            <a:custGeom>
              <a:avLst/>
              <a:gdLst/>
              <a:ahLst/>
              <a:cxnLst/>
              <a:rect l="l" t="t" r="r" b="b"/>
              <a:pathLst>
                <a:path w="52180" h="25809" extrusionOk="0">
                  <a:moveTo>
                    <a:pt x="6152" y="1"/>
                  </a:moveTo>
                  <a:lnTo>
                    <a:pt x="0" y="10858"/>
                  </a:lnTo>
                  <a:lnTo>
                    <a:pt x="43356" y="25490"/>
                  </a:lnTo>
                  <a:cubicBezTo>
                    <a:pt x="43994" y="25710"/>
                    <a:pt x="44655" y="25808"/>
                    <a:pt x="45292" y="25808"/>
                  </a:cubicBezTo>
                  <a:cubicBezTo>
                    <a:pt x="47866" y="25808"/>
                    <a:pt x="50243" y="24191"/>
                    <a:pt x="51101" y="21642"/>
                  </a:cubicBezTo>
                  <a:cubicBezTo>
                    <a:pt x="52179" y="18431"/>
                    <a:pt x="50464" y="14951"/>
                    <a:pt x="47253" y="13873"/>
                  </a:cubicBezTo>
                  <a:lnTo>
                    <a:pt x="615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4;p47"/>
            <p:cNvSpPr/>
            <p:nvPr/>
          </p:nvSpPr>
          <p:spPr>
            <a:xfrm>
              <a:off x="4714975" y="1690875"/>
              <a:ext cx="1350450" cy="702200"/>
            </a:xfrm>
            <a:custGeom>
              <a:avLst/>
              <a:gdLst/>
              <a:ahLst/>
              <a:cxnLst/>
              <a:rect l="l" t="t" r="r" b="b"/>
              <a:pathLst>
                <a:path w="54018" h="28088" extrusionOk="0">
                  <a:moveTo>
                    <a:pt x="52817" y="0"/>
                  </a:moveTo>
                  <a:lnTo>
                    <a:pt x="4951" y="16152"/>
                  </a:lnTo>
                  <a:cubicBezTo>
                    <a:pt x="1741" y="17230"/>
                    <a:pt x="0" y="20710"/>
                    <a:pt x="1079" y="23921"/>
                  </a:cubicBezTo>
                  <a:cubicBezTo>
                    <a:pt x="1961" y="26470"/>
                    <a:pt x="4339" y="28087"/>
                    <a:pt x="6887" y="28087"/>
                  </a:cubicBezTo>
                  <a:cubicBezTo>
                    <a:pt x="7549" y="28087"/>
                    <a:pt x="8211" y="27989"/>
                    <a:pt x="8848" y="27769"/>
                  </a:cubicBezTo>
                  <a:lnTo>
                    <a:pt x="54018" y="12524"/>
                  </a:lnTo>
                  <a:lnTo>
                    <a:pt x="52817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410;p47"/>
          <p:cNvGrpSpPr/>
          <p:nvPr/>
        </p:nvGrpSpPr>
        <p:grpSpPr>
          <a:xfrm rot="1768477">
            <a:off x="-393446" y="4020133"/>
            <a:ext cx="406010" cy="233108"/>
            <a:chOff x="1190625" y="1321100"/>
            <a:chExt cx="5317875" cy="3053225"/>
          </a:xfrm>
        </p:grpSpPr>
        <p:sp>
          <p:nvSpPr>
            <p:cNvPr id="50" name="Google Shape;1411;p47"/>
            <p:cNvSpPr/>
            <p:nvPr/>
          </p:nvSpPr>
          <p:spPr>
            <a:xfrm>
              <a:off x="5549450" y="3611000"/>
              <a:ext cx="444450" cy="763325"/>
            </a:xfrm>
            <a:custGeom>
              <a:avLst/>
              <a:gdLst/>
              <a:ahLst/>
              <a:cxnLst/>
              <a:rect l="l" t="t" r="r" b="b"/>
              <a:pathLst>
                <a:path w="17778" h="30533" extrusionOk="0">
                  <a:moveTo>
                    <a:pt x="0" y="1"/>
                  </a:moveTo>
                  <a:lnTo>
                    <a:pt x="0" y="21628"/>
                  </a:lnTo>
                  <a:cubicBezTo>
                    <a:pt x="0" y="26553"/>
                    <a:pt x="3980" y="30533"/>
                    <a:pt x="8873" y="30533"/>
                  </a:cubicBezTo>
                  <a:cubicBezTo>
                    <a:pt x="13798" y="30533"/>
                    <a:pt x="17778" y="26553"/>
                    <a:pt x="17778" y="21628"/>
                  </a:cubicBezTo>
                  <a:lnTo>
                    <a:pt x="17778" y="1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2;p47"/>
            <p:cNvSpPr/>
            <p:nvPr/>
          </p:nvSpPr>
          <p:spPr>
            <a:xfrm>
              <a:off x="4709475" y="3611000"/>
              <a:ext cx="444475" cy="763325"/>
            </a:xfrm>
            <a:custGeom>
              <a:avLst/>
              <a:gdLst/>
              <a:ahLst/>
              <a:cxnLst/>
              <a:rect l="l" t="t" r="r" b="b"/>
              <a:pathLst>
                <a:path w="17779" h="30533" extrusionOk="0">
                  <a:moveTo>
                    <a:pt x="1" y="1"/>
                  </a:moveTo>
                  <a:lnTo>
                    <a:pt x="1" y="21628"/>
                  </a:lnTo>
                  <a:cubicBezTo>
                    <a:pt x="1" y="26553"/>
                    <a:pt x="3980" y="30533"/>
                    <a:pt x="8873" y="30533"/>
                  </a:cubicBezTo>
                  <a:cubicBezTo>
                    <a:pt x="13799" y="30533"/>
                    <a:pt x="17779" y="26553"/>
                    <a:pt x="17779" y="21628"/>
                  </a:cubicBezTo>
                  <a:lnTo>
                    <a:pt x="17779" y="1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3;p47"/>
            <p:cNvSpPr/>
            <p:nvPr/>
          </p:nvSpPr>
          <p:spPr>
            <a:xfrm>
              <a:off x="3869525" y="3611000"/>
              <a:ext cx="444475" cy="763325"/>
            </a:xfrm>
            <a:custGeom>
              <a:avLst/>
              <a:gdLst/>
              <a:ahLst/>
              <a:cxnLst/>
              <a:rect l="l" t="t" r="r" b="b"/>
              <a:pathLst>
                <a:path w="17779" h="30533" extrusionOk="0">
                  <a:moveTo>
                    <a:pt x="0" y="1"/>
                  </a:moveTo>
                  <a:lnTo>
                    <a:pt x="0" y="21628"/>
                  </a:lnTo>
                  <a:cubicBezTo>
                    <a:pt x="0" y="26553"/>
                    <a:pt x="3980" y="30533"/>
                    <a:pt x="8905" y="30533"/>
                  </a:cubicBezTo>
                  <a:cubicBezTo>
                    <a:pt x="13798" y="30533"/>
                    <a:pt x="17778" y="26553"/>
                    <a:pt x="17778" y="21628"/>
                  </a:cubicBezTo>
                  <a:lnTo>
                    <a:pt x="17778" y="1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4;p47"/>
            <p:cNvSpPr/>
            <p:nvPr/>
          </p:nvSpPr>
          <p:spPr>
            <a:xfrm>
              <a:off x="2201025" y="3611000"/>
              <a:ext cx="444450" cy="763325"/>
            </a:xfrm>
            <a:custGeom>
              <a:avLst/>
              <a:gdLst/>
              <a:ahLst/>
              <a:cxnLst/>
              <a:rect l="l" t="t" r="r" b="b"/>
              <a:pathLst>
                <a:path w="17778" h="30533" extrusionOk="0">
                  <a:moveTo>
                    <a:pt x="0" y="1"/>
                  </a:moveTo>
                  <a:lnTo>
                    <a:pt x="0" y="21628"/>
                  </a:lnTo>
                  <a:cubicBezTo>
                    <a:pt x="0" y="26553"/>
                    <a:pt x="3980" y="30533"/>
                    <a:pt x="8873" y="30533"/>
                  </a:cubicBezTo>
                  <a:cubicBezTo>
                    <a:pt x="13798" y="30533"/>
                    <a:pt x="17778" y="26553"/>
                    <a:pt x="17778" y="21628"/>
                  </a:cubicBezTo>
                  <a:lnTo>
                    <a:pt x="17778" y="1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5;p47"/>
            <p:cNvSpPr/>
            <p:nvPr/>
          </p:nvSpPr>
          <p:spPr>
            <a:xfrm>
              <a:off x="1361050" y="3611000"/>
              <a:ext cx="444475" cy="763325"/>
            </a:xfrm>
            <a:custGeom>
              <a:avLst/>
              <a:gdLst/>
              <a:ahLst/>
              <a:cxnLst/>
              <a:rect l="l" t="t" r="r" b="b"/>
              <a:pathLst>
                <a:path w="17779" h="30533" extrusionOk="0">
                  <a:moveTo>
                    <a:pt x="1" y="1"/>
                  </a:moveTo>
                  <a:lnTo>
                    <a:pt x="1" y="21628"/>
                  </a:lnTo>
                  <a:cubicBezTo>
                    <a:pt x="1" y="26553"/>
                    <a:pt x="3980" y="30533"/>
                    <a:pt x="8873" y="30533"/>
                  </a:cubicBezTo>
                  <a:cubicBezTo>
                    <a:pt x="13799" y="30533"/>
                    <a:pt x="17778" y="26553"/>
                    <a:pt x="17778" y="21628"/>
                  </a:cubicBezTo>
                  <a:lnTo>
                    <a:pt x="17778" y="1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6;p47"/>
            <p:cNvSpPr/>
            <p:nvPr/>
          </p:nvSpPr>
          <p:spPr>
            <a:xfrm>
              <a:off x="1190625" y="2965950"/>
              <a:ext cx="5317875" cy="793500"/>
            </a:xfrm>
            <a:custGeom>
              <a:avLst/>
              <a:gdLst/>
              <a:ahLst/>
              <a:cxnLst/>
              <a:rect l="l" t="t" r="r" b="b"/>
              <a:pathLst>
                <a:path w="212715" h="31740" extrusionOk="0">
                  <a:moveTo>
                    <a:pt x="0" y="0"/>
                  </a:moveTo>
                  <a:lnTo>
                    <a:pt x="0" y="5905"/>
                  </a:lnTo>
                  <a:lnTo>
                    <a:pt x="0" y="25803"/>
                  </a:lnTo>
                  <a:cubicBezTo>
                    <a:pt x="0" y="29065"/>
                    <a:pt x="2642" y="31740"/>
                    <a:pt x="5937" y="31740"/>
                  </a:cubicBezTo>
                  <a:lnTo>
                    <a:pt x="190794" y="31740"/>
                  </a:lnTo>
                  <a:cubicBezTo>
                    <a:pt x="204070" y="31740"/>
                    <a:pt x="212714" y="17811"/>
                    <a:pt x="206940" y="5905"/>
                  </a:cubicBezTo>
                  <a:cubicBezTo>
                    <a:pt x="205831" y="3654"/>
                    <a:pt x="204266" y="1631"/>
                    <a:pt x="202308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7;p47"/>
            <p:cNvSpPr/>
            <p:nvPr/>
          </p:nvSpPr>
          <p:spPr>
            <a:xfrm>
              <a:off x="2422825" y="2965950"/>
              <a:ext cx="4085675" cy="793500"/>
            </a:xfrm>
            <a:custGeom>
              <a:avLst/>
              <a:gdLst/>
              <a:ahLst/>
              <a:cxnLst/>
              <a:rect l="l" t="t" r="r" b="b"/>
              <a:pathLst>
                <a:path w="163427" h="31740" extrusionOk="0">
                  <a:moveTo>
                    <a:pt x="1" y="0"/>
                  </a:moveTo>
                  <a:lnTo>
                    <a:pt x="1" y="31740"/>
                  </a:lnTo>
                  <a:lnTo>
                    <a:pt x="141506" y="31740"/>
                  </a:lnTo>
                  <a:cubicBezTo>
                    <a:pt x="154782" y="31740"/>
                    <a:pt x="163426" y="17811"/>
                    <a:pt x="157652" y="5905"/>
                  </a:cubicBezTo>
                  <a:cubicBezTo>
                    <a:pt x="156543" y="3654"/>
                    <a:pt x="154978" y="1631"/>
                    <a:pt x="153020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8;p47"/>
            <p:cNvSpPr/>
            <p:nvPr/>
          </p:nvSpPr>
          <p:spPr>
            <a:xfrm>
              <a:off x="1190625" y="1321100"/>
              <a:ext cx="5173525" cy="1792475"/>
            </a:xfrm>
            <a:custGeom>
              <a:avLst/>
              <a:gdLst/>
              <a:ahLst/>
              <a:cxnLst/>
              <a:rect l="l" t="t" r="r" b="b"/>
              <a:pathLst>
                <a:path w="206941" h="71699" extrusionOk="0">
                  <a:moveTo>
                    <a:pt x="5937" y="0"/>
                  </a:moveTo>
                  <a:cubicBezTo>
                    <a:pt x="2642" y="0"/>
                    <a:pt x="0" y="2675"/>
                    <a:pt x="0" y="5937"/>
                  </a:cubicBezTo>
                  <a:lnTo>
                    <a:pt x="0" y="71699"/>
                  </a:lnTo>
                  <a:lnTo>
                    <a:pt x="206940" y="71699"/>
                  </a:lnTo>
                  <a:cubicBezTo>
                    <a:pt x="205440" y="68632"/>
                    <a:pt x="203059" y="65958"/>
                    <a:pt x="200025" y="64163"/>
                  </a:cubicBezTo>
                  <a:cubicBezTo>
                    <a:pt x="196143" y="61815"/>
                    <a:pt x="98806" y="3556"/>
                    <a:pt x="92934" y="0"/>
                  </a:cubicBezTo>
                  <a:lnTo>
                    <a:pt x="70426" y="0"/>
                  </a:lnTo>
                  <a:cubicBezTo>
                    <a:pt x="70426" y="9101"/>
                    <a:pt x="61195" y="16604"/>
                    <a:pt x="49289" y="17582"/>
                  </a:cubicBezTo>
                  <a:cubicBezTo>
                    <a:pt x="48383" y="17657"/>
                    <a:pt x="47485" y="17694"/>
                    <a:pt x="46598" y="17694"/>
                  </a:cubicBezTo>
                  <a:cubicBezTo>
                    <a:pt x="33587" y="17694"/>
                    <a:pt x="22867" y="9833"/>
                    <a:pt x="22867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9;p47"/>
            <p:cNvSpPr/>
            <p:nvPr/>
          </p:nvSpPr>
          <p:spPr>
            <a:xfrm>
              <a:off x="2422825" y="1321100"/>
              <a:ext cx="3941325" cy="1792475"/>
            </a:xfrm>
            <a:custGeom>
              <a:avLst/>
              <a:gdLst/>
              <a:ahLst/>
              <a:cxnLst/>
              <a:rect l="l" t="t" r="r" b="b"/>
              <a:pathLst>
                <a:path w="157653" h="71699" extrusionOk="0">
                  <a:moveTo>
                    <a:pt x="21138" y="0"/>
                  </a:moveTo>
                  <a:cubicBezTo>
                    <a:pt x="21138" y="9101"/>
                    <a:pt x="11907" y="16604"/>
                    <a:pt x="1" y="17582"/>
                  </a:cubicBezTo>
                  <a:lnTo>
                    <a:pt x="1" y="71699"/>
                  </a:lnTo>
                  <a:lnTo>
                    <a:pt x="157652" y="71699"/>
                  </a:lnTo>
                  <a:cubicBezTo>
                    <a:pt x="156152" y="68632"/>
                    <a:pt x="153771" y="65958"/>
                    <a:pt x="150737" y="64163"/>
                  </a:cubicBezTo>
                  <a:cubicBezTo>
                    <a:pt x="146908" y="61842"/>
                    <a:pt x="68905" y="15133"/>
                    <a:pt x="53707" y="6060"/>
                  </a:cubicBezTo>
                  <a:lnTo>
                    <a:pt x="53707" y="6060"/>
                  </a:lnTo>
                  <a:lnTo>
                    <a:pt x="62207" y="11124"/>
                  </a:lnTo>
                  <a:lnTo>
                    <a:pt x="43646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20;p47"/>
            <p:cNvSpPr/>
            <p:nvPr/>
          </p:nvSpPr>
          <p:spPr>
            <a:xfrm>
              <a:off x="4204700" y="1968600"/>
              <a:ext cx="776375" cy="682175"/>
            </a:xfrm>
            <a:custGeom>
              <a:avLst/>
              <a:gdLst/>
              <a:ahLst/>
              <a:cxnLst/>
              <a:rect l="l" t="t" r="r" b="b"/>
              <a:pathLst>
                <a:path w="31055" h="27287" extrusionOk="0">
                  <a:moveTo>
                    <a:pt x="15592" y="0"/>
                  </a:moveTo>
                  <a:lnTo>
                    <a:pt x="3458" y="12102"/>
                  </a:lnTo>
                  <a:cubicBezTo>
                    <a:pt x="0" y="15593"/>
                    <a:pt x="0" y="21203"/>
                    <a:pt x="3458" y="24694"/>
                  </a:cubicBezTo>
                  <a:cubicBezTo>
                    <a:pt x="5203" y="26422"/>
                    <a:pt x="7478" y="27287"/>
                    <a:pt x="9753" y="27287"/>
                  </a:cubicBezTo>
                  <a:cubicBezTo>
                    <a:pt x="12029" y="27287"/>
                    <a:pt x="14304" y="26422"/>
                    <a:pt x="16049" y="24694"/>
                  </a:cubicBezTo>
                  <a:cubicBezTo>
                    <a:pt x="31054" y="9688"/>
                    <a:pt x="30271" y="10602"/>
                    <a:pt x="31054" y="9264"/>
                  </a:cubicBezTo>
                  <a:lnTo>
                    <a:pt x="15592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1;p47"/>
            <p:cNvSpPr/>
            <p:nvPr/>
          </p:nvSpPr>
          <p:spPr>
            <a:xfrm>
              <a:off x="3684400" y="1578800"/>
              <a:ext cx="645900" cy="551500"/>
            </a:xfrm>
            <a:custGeom>
              <a:avLst/>
              <a:gdLst/>
              <a:ahLst/>
              <a:cxnLst/>
              <a:rect l="l" t="t" r="r" b="b"/>
              <a:pathLst>
                <a:path w="25836" h="22060" extrusionOk="0">
                  <a:moveTo>
                    <a:pt x="10341" y="0"/>
                  </a:moveTo>
                  <a:lnTo>
                    <a:pt x="3458" y="6883"/>
                  </a:lnTo>
                  <a:cubicBezTo>
                    <a:pt x="1" y="10341"/>
                    <a:pt x="1" y="15984"/>
                    <a:pt x="3458" y="19441"/>
                  </a:cubicBezTo>
                  <a:cubicBezTo>
                    <a:pt x="5203" y="21187"/>
                    <a:pt x="7479" y="22059"/>
                    <a:pt x="9754" y="22059"/>
                  </a:cubicBezTo>
                  <a:cubicBezTo>
                    <a:pt x="12029" y="22059"/>
                    <a:pt x="14304" y="21187"/>
                    <a:pt x="16050" y="19441"/>
                  </a:cubicBezTo>
                  <a:cubicBezTo>
                    <a:pt x="25314" y="10177"/>
                    <a:pt x="25053" y="10569"/>
                    <a:pt x="25835" y="9264"/>
                  </a:cubicBezTo>
                  <a:lnTo>
                    <a:pt x="10341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166F1FE-C240-4899-93A5-1DBDF4A65240}"/>
              </a:ext>
            </a:extLst>
          </p:cNvPr>
          <p:cNvSpPr/>
          <p:nvPr/>
        </p:nvSpPr>
        <p:spPr>
          <a:xfrm>
            <a:off x="644125" y="2436363"/>
            <a:ext cx="6959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rgbClr val="005375"/>
                </a:solidFill>
                <a:latin typeface="Squada One"/>
                <a:sym typeface="Squada One"/>
              </a:rPr>
              <a:t>Consequently, valuing a player is very hard to predict. </a:t>
            </a:r>
            <a:r>
              <a:rPr lang="en-US" sz="1600" dirty="0">
                <a:solidFill>
                  <a:srgbClr val="005375"/>
                </a:solidFill>
                <a:latin typeface="Squada One"/>
                <a:sym typeface="Squada One"/>
              </a:rPr>
              <a:t>In this project, we have constructed a dataset using 2912 players from 98 teams playing in Top 5 European leagues, and we have estimated players’ market value using linear regression analysis &amp; machine learning tactics.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38889E-6 -0.0074 L 1.38889E-6 -0.00709 C 0.01146 -0.00956 0.00937 -0.00987 0.02656 -0.0074 C 0.03628 -0.00586 0.03108 -0.00555 0.03628 -0.00339 C 0.0375 -0.00277 0.03871 -0.00277 0.03993 -0.00216 C 0.04149 -0.00123 0.04444 0.00062 0.04444 0.00093 C 0.04653 0.00309 0.04705 0.0034 0.04878 0.0071 C 0.0493 0.00834 0.04965 0.01019 0.05035 0.01112 C 0.05121 0.01235 0.05226 0.01297 0.0533 0.01358 C 0.05486 0.01791 0.05469 0.01821 0.05694 0.02161 C 0.05781 0.02315 0.05903 0.02408 0.05989 0.02562 C 0.06233 0.02933 0.06198 0.03025 0.0651 0.03334 C 0.06632 0.03457 0.06753 0.03519 0.06875 0.03612 C 0.06979 0.03673 0.07083 0.03766 0.0717 0.03858 C 0.08021 0.04723 0.06701 0.03426 0.07621 0.04537 C 0.07691 0.04599 0.07778 0.04599 0.07847 0.04661 C 0.07917 0.04723 0.07986 0.04846 0.08073 0.04908 C 0.08177 0.05031 0.08316 0.05093 0.08437 0.05186 C 0.08594 0.05463 0.0868 0.05649 0.08889 0.05834 C 0.08958 0.05895 0.09028 0.05926 0.09097 0.05957 C 0.09149 0.06112 0.09184 0.06266 0.09253 0.06358 C 0.0934 0.06451 0.09444 0.0642 0.09548 0.06482 C 0.09653 0.06574 0.09757 0.06667 0.09844 0.0676 C 0.09913 0.06821 0.09983 0.06945 0.10069 0.07007 C 0.10278 0.07223 0.10503 0.07346 0.10729 0.07408 C 0.10885 0.0747 0.11024 0.075 0.1118 0.07562 C 0.11944 0.075 0.12708 0.075 0.13472 0.07408 C 0.13559 0.07408 0.13628 0.07315 0.13698 0.07284 C 0.13802 0.07223 0.13889 0.07192 0.13993 0.07161 C 0.14062 0.07099 0.14132 0.07068 0.14219 0.07007 C 0.1434 0.06976 0.14462 0.06945 0.14583 0.06883 C 0.14792 0.06821 0.14983 0.06729 0.15173 0.06636 C 0.15278 0.06574 0.15382 0.06544 0.15469 0.06482 C 0.16076 0.06142 0.15764 0.06266 0.16441 0.06112 C 0.16927 0.05803 0.16528 0.06019 0.17483 0.05834 C 0.17673 0.05803 0.17864 0.05772 0.18073 0.0571 C 0.18333 0.05618 0.18611 0.05525 0.18889 0.05433 C 0.19132 0.05371 0.19375 0.05371 0.19618 0.05309 L 0.20295 0.05186 C 0.20417 0.05093 0.2059 0.05 0.20729 0.04908 L 0.21319 0.04661 C 0.21892 0.04167 0.21389 0.04537 0.22292 0.0426 C 0.22361 0.04229 0.2243 0.04167 0.22517 0.04136 C 0.22604 0.04074 0.22708 0.04044 0.22812 0.04013 C 0.22899 0.0392 0.23003 0.03797 0.23108 0.03735 C 0.23194 0.03673 0.23298 0.03642 0.23403 0.03612 C 0.23733 0.03426 0.23542 0.03488 0.23923 0.03334 C 0.24062 0.03303 0.24219 0.03272 0.24358 0.0321 C 0.24462 0.03179 0.24566 0.03118 0.24653 0.03087 C 0.25364 0.02778 0.25173 0.02871 0.25764 0.02686 L 0.29323 0.02809 C 0.2941 0.02809 0.29479 0.02902 0.29548 0.02933 C 0.29826 0.03056 0.29913 0.03025 0.30139 0.0321 C 0.30243 0.03272 0.30347 0.03365 0.30434 0.03488 C 0.30521 0.0355 0.30573 0.03673 0.3066 0.03735 C 0.30798 0.03858 0.30955 0.0392 0.31111 0.04013 C 0.31423 0.04198 0.3125 0.04105 0.31632 0.0426 C 0.31962 0.04661 0.31736 0.04476 0.32222 0.04661 C 0.32517 0.04784 0.32621 0.04877 0.32951 0.04908 C 0.3342 0.05 0.33889 0.05 0.34358 0.05062 C 0.34635 0.05124 0.34913 0.05278 0.35173 0.05309 C 0.36545 0.05556 0.37135 0.05402 0.38594 0.05309 C 0.3941 0.04568 0.38368 0.05463 0.39184 0.04908 C 0.39878 0.04445 0.39028 0.04815 0.39844 0.04537 C 0.4033 0.03951 0.39809 0.04507 0.40295 0.04136 C 0.40486 0.03982 0.40694 0.03766 0.40885 0.03612 L 0.41614 0.02933 C 0.41719 0.02871 0.41823 0.02747 0.41927 0.02686 C 0.42048 0.02593 0.4217 0.025 0.42274 0.02408 C 0.42621 0.02192 0.4243 0.02377 0.42812 0.02161 C 0.42812 0.02192 0.43368 0.01821 0.43472 0.0176 C 0.43628 0.01667 0.43837 0.01544 0.43993 0.01513 C 0.44236 0.01451 0.44496 0.0142 0.44739 0.01358 C 0.4493 0.01328 0.45121 0.01297 0.4533 0.01235 C 0.45712 0.01266 0.47066 0.01297 0.47708 0.01513 C 0.47899 0.01574 0.48073 0.01698 0.48298 0.0176 C 0.4842 0.01821 0.48542 0.01852 0.48663 0.01883 C 0.48785 0.01945 0.49201 0.02253 0.49253 0.02284 C 0.49965 0.03056 0.49305 0.02686 0.4993 0.02933 C 0.50017 0.03179 0.50104 0.03426 0.50208 0.03612 C 0.50347 0.03828 0.50503 0.03982 0.5066 0.04136 C 0.50972 0.04445 0.51302 0.04784 0.51632 0.05062 C 0.5191 0.05278 0.52153 0.0534 0.52448 0.05433 C 0.52639 0.05402 0.5283 0.05371 0.53038 0.05309 C 0.53524 0.05155 0.53142 0.05155 0.53698 0.05062 C 0.54427 0.04908 0.55295 0.04877 0.55989 0.04784 C 0.56302 0.04753 0.56597 0.04723 0.56892 0.04661 C 0.57239 0.04599 0.57587 0.04476 0.57917 0.04383 C 0.58073 0.04352 0.58212 0.04291 0.58368 0.0426 C 0.58594 0.04198 0.58819 0.04198 0.59028 0.04136 C 0.59983 0.03858 0.59531 0.03982 0.60364 0.03488 C 0.60555 0.03365 0.60851 0.03272 0.61042 0.0321 C 0.61493 0.03025 0.61267 0.03087 0.61858 0.02809 C 0.61979 0.02747 0.62101 0.02716 0.62222 0.02686 C 0.62517 0.0247 0.62587 0.02377 0.62882 0.02284 C 0.63055 0.02223 0.63229 0.02223 0.63403 0.02161 C 0.64392 0.01852 0.62517 0.02284 0.64375 0.01636 C 0.64757 0.01482 0.65156 0.01482 0.65555 0.01358 C 0.6566 0.01358 0.65746 0.01266 0.65851 0.01235 C 0.66267 0.01173 0.66684 0.01142 0.67118 0.01112 C 0.67673 0.01142 0.68246 0.01142 0.68819 0.01235 C 0.69167 0.01297 0.69496 0.01451 0.69844 0.01513 L 0.71042 0.01636 C 0.7118 0.01667 0.71337 0.01791 0.71476 0.0176 C 0.71597 0.0176 0.71892 0.01358 0.71996 0.01235 C 0.72778 0.01698 0.72101 0.01358 0.73038 0.01636 C 0.73142 0.01667 0.73229 0.01729 0.73333 0.0176 C 0.73524 0.01821 0.73733 0.01852 0.73923 0.01883 C 0.73993 0.01945 0.7408 0.02007 0.74149 0.02037 C 0.74358 0.02099 0.7467 0.02161 0.74896 0.02284 C 0.75 0.02346 0.75087 0.0247 0.75191 0.02562 C 0.75486 0.02778 0.75642 0.02809 0.7592 0.02933 C 0.76701 0.03858 0.75503 0.0247 0.76441 0.03488 C 0.76597 0.03642 0.76736 0.03828 0.76892 0.04013 C 0.76962 0.04074 0.77031 0.04229 0.77118 0.0426 C 0.77413 0.04352 0.77812 0.04507 0.78073 0.04661 C 0.78385 0.04846 0.78628 0.05031 0.78958 0.05062 C 0.79601 0.05093 0.80243 0.05062 0.80885 0.05062 L 0.80972 0.04661 " pathEditMode="relative" rAng="0" ptsTypes="AAAAAAAAAAAAAAAAAAAAAAAAAAAAAAAAAAAAAAAAAAAAAAAAAAAAAAAAAAAAAAAAAAAAAAAAAAAAAAAAAAAAAAAAAAAAAAAAAAAAAAAAAAAAAAAAAAAAAAA">
                                      <p:cBhvr>
                                        <p:cTn id="6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86" y="40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 -0.01297 L 0.06128 0.02716 C 0.06701 0.03611 0.07569 0.04104 0.08489 0.04104 C 0.09513 0.04104 0.10329 0.03611 0.10902 0.02716 L 0.1368 -0.0129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1;p28">
            <a:extLst>
              <a:ext uri="{FF2B5EF4-FFF2-40B4-BE49-F238E27FC236}">
                <a16:creationId xmlns:a16="http://schemas.microsoft.com/office/drawing/2014/main" id="{949F4BA7-2CD4-4BA0-BA18-1044110779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9100" y="642978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Research</a:t>
            </a:r>
            <a:r>
              <a:rPr lang="en" sz="3600" dirty="0"/>
              <a:t> Lead Question</a:t>
            </a:r>
            <a:endParaRPr sz="3600" dirty="0"/>
          </a:p>
        </p:txBody>
      </p:sp>
      <p:sp>
        <p:nvSpPr>
          <p:cNvPr id="11" name="Google Shape;202;p28">
            <a:extLst>
              <a:ext uri="{FF2B5EF4-FFF2-40B4-BE49-F238E27FC236}">
                <a16:creationId xmlns:a16="http://schemas.microsoft.com/office/drawing/2014/main" id="{6431A00A-7F87-870F-FA25-071F7443A4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238" y="1590792"/>
            <a:ext cx="459345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quada One" panose="020B0604020202020204" charset="0"/>
              </a:rPr>
              <a:t>Can the value of a football player be predicted from their playing attributes and metadata?</a:t>
            </a:r>
            <a:endParaRPr sz="2800" dirty="0">
              <a:latin typeface="Squada One" panose="020B0604020202020204" charset="0"/>
            </a:endParaRPr>
          </a:p>
        </p:txBody>
      </p:sp>
      <p:grpSp>
        <p:nvGrpSpPr>
          <p:cNvPr id="6" name="Google Shape;6525;p62"/>
          <p:cNvGrpSpPr/>
          <p:nvPr/>
        </p:nvGrpSpPr>
        <p:grpSpPr>
          <a:xfrm>
            <a:off x="2369963" y="3369447"/>
            <a:ext cx="500488" cy="531994"/>
            <a:chOff x="4093603" y="4146138"/>
            <a:chExt cx="395638" cy="420544"/>
          </a:xfrm>
          <a:solidFill>
            <a:srgbClr val="FFFF00"/>
          </a:solidFill>
        </p:grpSpPr>
        <p:sp>
          <p:nvSpPr>
            <p:cNvPr id="7" name="Google Shape;6526;p62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27;p62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28;p62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29;p62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30;p62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31;p62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32;p62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33;p62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34;p62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35;p62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36;p62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37;p62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38;p62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39;p62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40;p62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41;p62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2;p62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4"/>
          <p:cNvSpPr txBox="1">
            <a:spLocks noGrp="1"/>
          </p:cNvSpPr>
          <p:nvPr>
            <p:ph type="ctrTitle"/>
          </p:nvPr>
        </p:nvSpPr>
        <p:spPr>
          <a:xfrm>
            <a:off x="2040777" y="331452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Web Scraping &amp; Data Cleaning</a:t>
            </a:r>
            <a:endParaRPr sz="3200" dirty="0"/>
          </a:p>
        </p:txBody>
      </p:sp>
      <p:sp>
        <p:nvSpPr>
          <p:cNvPr id="1180" name="Google Shape;1180;p44"/>
          <p:cNvSpPr txBox="1">
            <a:spLocks noGrp="1"/>
          </p:cNvSpPr>
          <p:nvPr>
            <p:ph type="ctrTitle" idx="2"/>
          </p:nvPr>
        </p:nvSpPr>
        <p:spPr>
          <a:xfrm>
            <a:off x="475847" y="2669531"/>
            <a:ext cx="1834883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Cleaning</a:t>
            </a:r>
            <a:endParaRPr sz="2400"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1"/>
          </p:nvPr>
        </p:nvSpPr>
        <p:spPr>
          <a:xfrm>
            <a:off x="730246" y="3046581"/>
            <a:ext cx="2165973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100" dirty="0"/>
              <a:t>Drop </a:t>
            </a:r>
            <a:r>
              <a:rPr lang="en-GB" sz="1100" dirty="0"/>
              <a:t>NaN (empty) values.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sz="1100" dirty="0"/>
              <a:t>Check Duplicated values.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sz="1100" dirty="0"/>
              <a:t>Drop unnecessary columns.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sz="1100" dirty="0"/>
              <a:t>Unreadable characters or spaces.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sz="1100" dirty="0"/>
              <a:t>Replace players value to $m resolution.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1182" name="Google Shape;1182;p44"/>
          <p:cNvSpPr txBox="1">
            <a:spLocks noGrp="1"/>
          </p:cNvSpPr>
          <p:nvPr>
            <p:ph type="ctrTitle" idx="3"/>
          </p:nvPr>
        </p:nvSpPr>
        <p:spPr>
          <a:xfrm>
            <a:off x="6141657" y="2905456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</a:t>
            </a:r>
            <a:endParaRPr sz="2400"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subTitle" idx="4"/>
          </p:nvPr>
        </p:nvSpPr>
        <p:spPr>
          <a:xfrm>
            <a:off x="6141659" y="3282506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100" dirty="0"/>
              <a:t>One dataframe which is built from 6 DF of a football player </a:t>
            </a:r>
            <a:r>
              <a:rPr lang="en-GB" sz="1100" dirty="0"/>
              <a:t>characteristics</a:t>
            </a:r>
            <a:r>
              <a:rPr lang="en" sz="1100" dirty="0"/>
              <a:t>: </a:t>
            </a:r>
          </a:p>
          <a:p>
            <a:pPr marL="0" lvl="0" indent="0"/>
            <a:r>
              <a:rPr lang="en-US" sz="1100" dirty="0"/>
              <a:t>Stats, shooting, passing, creation, defense, miscellaneous.</a:t>
            </a:r>
            <a:endParaRPr lang="he-IL" sz="1100" dirty="0"/>
          </a:p>
          <a:p>
            <a:pPr marL="0" lvl="0" indent="0"/>
            <a:endParaRPr lang="he-IL" sz="1100" dirty="0"/>
          </a:p>
          <a:p>
            <a:pPr marL="0" lvl="0" indent="0"/>
            <a:r>
              <a:rPr lang="en-US" sz="1100" dirty="0"/>
              <a:t>Get the real market value for each player of our DF.</a:t>
            </a:r>
            <a:endParaRPr sz="1100" dirty="0"/>
          </a:p>
        </p:txBody>
      </p:sp>
      <p:sp>
        <p:nvSpPr>
          <p:cNvPr id="1184" name="Google Shape;1184;p44"/>
          <p:cNvSpPr txBox="1">
            <a:spLocks noGrp="1"/>
          </p:cNvSpPr>
          <p:nvPr>
            <p:ph type="ctrTitle" idx="5"/>
          </p:nvPr>
        </p:nvSpPr>
        <p:spPr>
          <a:xfrm>
            <a:off x="487214" y="1331924"/>
            <a:ext cx="1457192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Resources</a:t>
            </a:r>
            <a:endParaRPr sz="2400" dirty="0"/>
          </a:p>
        </p:txBody>
      </p:sp>
      <p:sp>
        <p:nvSpPr>
          <p:cNvPr id="1185" name="Google Shape;1185;p44"/>
          <p:cNvSpPr txBox="1">
            <a:spLocks noGrp="1"/>
          </p:cNvSpPr>
          <p:nvPr>
            <p:ph type="subTitle" idx="6"/>
          </p:nvPr>
        </p:nvSpPr>
        <p:spPr>
          <a:xfrm>
            <a:off x="608178" y="1755789"/>
            <a:ext cx="2175019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Transfermarket.us</a:t>
            </a: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Fbref.com</a:t>
            </a:r>
            <a:endParaRPr sz="1100" dirty="0"/>
          </a:p>
        </p:txBody>
      </p:sp>
      <p:sp>
        <p:nvSpPr>
          <p:cNvPr id="1186" name="Google Shape;1186;p44"/>
          <p:cNvSpPr txBox="1">
            <a:spLocks noGrp="1"/>
          </p:cNvSpPr>
          <p:nvPr>
            <p:ph type="ctrTitle" idx="7"/>
          </p:nvPr>
        </p:nvSpPr>
        <p:spPr>
          <a:xfrm>
            <a:off x="6063144" y="1345461"/>
            <a:ext cx="2825441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Web Scrapping using Crawling</a:t>
            </a:r>
            <a:endParaRPr sz="2400" dirty="0"/>
          </a:p>
        </p:txBody>
      </p:sp>
      <p:sp>
        <p:nvSpPr>
          <p:cNvPr id="1187" name="Google Shape;1187;p44"/>
          <p:cNvSpPr txBox="1">
            <a:spLocks noGrp="1"/>
          </p:cNvSpPr>
          <p:nvPr>
            <p:ph type="subTitle" idx="8"/>
          </p:nvPr>
        </p:nvSpPr>
        <p:spPr>
          <a:xfrm>
            <a:off x="6063147" y="1917511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Using Crawling to get our players data statistics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Using Crawling to get the real market value of each player.</a:t>
            </a:r>
            <a:endParaRPr sz="1100" dirty="0"/>
          </a:p>
        </p:txBody>
      </p:sp>
      <p:grpSp>
        <p:nvGrpSpPr>
          <p:cNvPr id="11" name="Google Shape;3932;p57"/>
          <p:cNvGrpSpPr/>
          <p:nvPr/>
        </p:nvGrpSpPr>
        <p:grpSpPr>
          <a:xfrm>
            <a:off x="2310730" y="1471159"/>
            <a:ext cx="3216591" cy="1909647"/>
            <a:chOff x="3597785" y="3065882"/>
            <a:chExt cx="2241344" cy="1330656"/>
          </a:xfrm>
          <a:solidFill>
            <a:schemeClr val="accent6">
              <a:lumMod val="10000"/>
              <a:lumOff val="90000"/>
            </a:schemeClr>
          </a:solidFill>
        </p:grpSpPr>
        <p:grpSp>
          <p:nvGrpSpPr>
            <p:cNvPr id="12" name="Google Shape;3933;p57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816" name="Google Shape;3934;p57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3175" cap="flat" cmpd="sng">
                <a:solidFill>
                  <a:srgbClr val="002060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7" name="Google Shape;3935;p57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821" name="Google Shape;3936;p57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2" name="Google Shape;3937;p57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18" name="Google Shape;3938;p57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819" name="Google Shape;3939;p57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0" name="Google Shape;3940;p57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oogle Shape;3941;p57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801" name="Google Shape;3942;p57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814" name="Google Shape;3943;p57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5" name="Google Shape;3944;p57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2" name="Google Shape;3945;p57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812" name="Google Shape;3946;p57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3" name="Google Shape;3947;p57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3" name="Google Shape;3948;p57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810" name="Google Shape;3949;p57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1" name="Google Shape;3950;p57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4" name="Google Shape;3951;p57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808" name="Google Shape;3952;p57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9" name="Google Shape;3953;p57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5" name="Google Shape;3954;p57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806" name="Google Shape;3955;p57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7" name="Google Shape;3956;p57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" name="Google Shape;3957;p57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773" name="Google Shape;3958;p57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795" name="Google Shape;3959;p57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6" name="Google Shape;3960;p57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Google Shape;3961;p57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8" name="Google Shape;3962;p57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9" name="Google Shape;3963;p57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0" name="Google Shape;3964;p57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4" name="Google Shape;3965;p57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793" name="Google Shape;3966;p57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4" name="Google Shape;3967;p57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5" name="Google Shape;3968;p57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791" name="Google Shape;3969;p57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2" name="Google Shape;3970;p57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6" name="Google Shape;3971;p57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789" name="Google Shape;3972;p57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0" name="Google Shape;3973;p57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7" name="Google Shape;3974;p57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787" name="Google Shape;3975;p57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8" name="Google Shape;3976;p57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8" name="Google Shape;3977;p57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785" name="Google Shape;3978;p57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6" name="Google Shape;3979;p57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9" name="Google Shape;3980;p57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783" name="Google Shape;3981;p57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4" name="Google Shape;3982;p57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80" name="Google Shape;3983;p57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781" name="Google Shape;3984;p57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2" name="Google Shape;3985;p57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5" name="Google Shape;3986;p57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757" name="Google Shape;3987;p57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770" name="Google Shape;3988;p57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1" name="Google Shape;3989;p57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2" name="Google Shape;3990;p57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8" name="Google Shape;3991;p57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768" name="Google Shape;3992;p57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9" name="Google Shape;3993;p57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9" name="Google Shape;3994;p57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766" name="Google Shape;3995;p57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7" name="Google Shape;3996;p57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0" name="Google Shape;3997;p57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764" name="Google Shape;3998;p57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5" name="Google Shape;3999;p57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1" name="Google Shape;4000;p57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762" name="Google Shape;4001;p57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3" name="Google Shape;4002;p57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" name="Google Shape;4003;p57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734" name="Google Shape;4004;p57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753" name="Google Shape;4005;p57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4" name="Google Shape;4006;p57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5" name="Google Shape;4007;p57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6" name="Google Shape;4008;p57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5" name="Google Shape;4009;p57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751" name="Google Shape;4010;p57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Google Shape;4011;p57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6" name="Google Shape;4012;p57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749" name="Google Shape;4013;p57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Google Shape;4014;p57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7" name="Google Shape;4015;p57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747" name="Google Shape;4016;p57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Google Shape;4017;p57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8" name="Google Shape;4018;p57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745" name="Google Shape;4019;p57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Google Shape;4020;p57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9" name="Google Shape;4021;p57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743" name="Google Shape;4022;p57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4" name="Google Shape;4023;p57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0" name="Google Shape;4024;p57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741" name="Google Shape;4025;p57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2" name="Google Shape;4026;p57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oogle Shape;4027;p57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727" name="Google Shape;4028;p57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3175" cap="flat" cmpd="sng">
                <a:solidFill>
                  <a:srgbClr val="002060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8" name="Google Shape;4029;p57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732" name="Google Shape;4030;p57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3" name="Google Shape;4031;p57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9" name="Google Shape;4032;p57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730" name="Google Shape;4033;p57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1" name="Google Shape;4034;p57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oogle Shape;4035;p57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693" name="Google Shape;4036;p57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721" name="Google Shape;4037;p57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2" name="Google Shape;4038;p57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3" name="Google Shape;4039;p57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4" name="Google Shape;4040;p57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5" name="Google Shape;4041;p57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6" name="Google Shape;4042;p57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4" name="Google Shape;4043;p57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719" name="Google Shape;4044;p57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Google Shape;4045;p57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5" name="Google Shape;4046;p57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717" name="Google Shape;4047;p57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8" name="Google Shape;4048;p57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6" name="Google Shape;4049;p57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715" name="Google Shape;4050;p57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6" name="Google Shape;4051;p57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7" name="Google Shape;4052;p57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713" name="Google Shape;4053;p57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4" name="Google Shape;4054;p57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8" name="Google Shape;4055;p57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711" name="Google Shape;4056;p57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2" name="Google Shape;4057;p57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9" name="Google Shape;4058;p57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709" name="Google Shape;4059;p57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Google Shape;4060;p57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0" name="Google Shape;4061;p57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707" name="Google Shape;4062;p57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8" name="Google Shape;4063;p57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1" name="Google Shape;4064;p57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705" name="Google Shape;4065;p57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6" name="Google Shape;4066;p57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2" name="Google Shape;4067;p57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703" name="Google Shape;4068;p57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Google Shape;4069;p57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" name="Google Shape;4070;p57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636" name="Google Shape;4071;p57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676" name="Google Shape;4072;p57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7" name="Google Shape;4073;p57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8" name="Google Shape;4074;p57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Google Shape;4075;p57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0" name="Google Shape;4076;p57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1" name="Google Shape;4077;p57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2" name="Google Shape;4078;p57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3" name="Google Shape;4079;p57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4" name="Google Shape;4080;p57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5" name="Google Shape;4081;p57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6" name="Google Shape;4082;p57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7" name="Google Shape;4083;p57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8" name="Google Shape;4084;p57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9" name="Google Shape;4085;p57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0" name="Google Shape;4086;p57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1" name="Google Shape;4087;p57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2" name="Google Shape;4088;p57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7" name="Google Shape;4089;p57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674" name="Google Shape;4090;p57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5" name="Google Shape;4091;p57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8" name="Google Shape;4092;p57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672" name="Google Shape;4093;p57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3" name="Google Shape;4094;p57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9" name="Google Shape;4095;p57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670" name="Google Shape;4096;p57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1" name="Google Shape;4097;p57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0" name="Google Shape;4098;p57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668" name="Google Shape;4099;p57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9" name="Google Shape;4100;p57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1" name="Google Shape;4101;p57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666" name="Google Shape;4102;p57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7" name="Google Shape;4103;p57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2" name="Google Shape;4104;p57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664" name="Google Shape;4105;p57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5" name="Google Shape;4106;p57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3" name="Google Shape;4107;p57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662" name="Google Shape;4108;p57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3" name="Google Shape;4109;p57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4" name="Google Shape;4110;p57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660" name="Google Shape;4111;p57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1" name="Google Shape;4112;p57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5" name="Google Shape;4113;p57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658" name="Google Shape;4114;p57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9" name="Google Shape;4115;p57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6" name="Google Shape;4116;p57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656" name="Google Shape;4117;p57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7" name="Google Shape;4118;p57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7" name="Google Shape;4119;p57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654" name="Google Shape;4120;p57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5" name="Google Shape;4121;p57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8" name="Google Shape;4122;p57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652" name="Google Shape;4123;p57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3" name="Google Shape;4124;p57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9" name="Google Shape;4125;p57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650" name="Google Shape;4126;p57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1" name="Google Shape;4127;p57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Google Shape;4128;p57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216" name="Google Shape;4129;p57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3175" cap="flat" cmpd="sng">
                <a:solidFill>
                  <a:srgbClr val="002060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oogle Shape;4130;p57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535" name="Google Shape;4131;p57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6" name="Google Shape;4132;p57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37" name="Google Shape;4133;p57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538" name="Google Shape;4134;p57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3175" cap="flat" cmpd="sng">
                    <a:solidFill>
                      <a:srgbClr val="002060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9" name="Google Shape;4135;p57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3175" cap="flat" cmpd="sng">
                    <a:solidFill>
                      <a:srgbClr val="002060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40" name="Google Shape;4136;p57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541" name="Google Shape;4137;p57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2" name="Google Shape;4138;p57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3" name="Google Shape;4139;p57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4" name="Google Shape;4140;p57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5" name="Google Shape;4141;p57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6" name="Google Shape;4142;p57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7" name="Google Shape;4143;p57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8" name="Google Shape;4144;p57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3175" cap="flat" cmpd="sng">
                      <a:solidFill>
                        <a:srgbClr val="002060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549" name="Google Shape;4145;p57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550" name="Google Shape;4146;p57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1" name="Google Shape;4147;p57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2" name="Google Shape;4148;p57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3" name="Google Shape;4149;p57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4" name="Google Shape;4150;p57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5" name="Google Shape;4151;p57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6" name="Google Shape;4152;p57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7" name="Google Shape;4153;p57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8" name="Google Shape;4154;p57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9" name="Google Shape;4155;p57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60" name="Google Shape;4156;p57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61" name="Google Shape;4157;p57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62" name="Google Shape;4158;p57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63" name="Google Shape;4159;p57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3175" cap="flat" cmpd="sng">
                        <a:solidFill>
                          <a:srgbClr val="002060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564" name="Google Shape;4160;p57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565" name="Google Shape;4161;p57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66" name="Google Shape;4162;p57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67" name="Google Shape;4163;p57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68" name="Google Shape;4164;p57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69" name="Google Shape;4165;p57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0" name="Google Shape;4166;p57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Google Shape;4167;p57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2" name="Google Shape;4168;p57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3" name="Google Shape;4169;p57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4" name="Google Shape;4170;p57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5" name="Google Shape;4171;p57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6" name="Google Shape;4172;p57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7" name="Google Shape;4173;p57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8" name="Google Shape;4174;p57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9" name="Google Shape;4175;p57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0" name="Google Shape;4176;p57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1" name="Google Shape;4177;p57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2" name="Google Shape;4178;p57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3" name="Google Shape;4179;p57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4" name="Google Shape;4180;p57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5" name="Google Shape;4181;p57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6" name="Google Shape;4182;p57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7" name="Google Shape;4183;p57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Google Shape;4184;p57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589" name="Google Shape;4185;p57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591" name="Google Shape;4186;p57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3175" cap="flat" cmpd="sng">
                            <a:solidFill>
                              <a:srgbClr val="002060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592" name="Google Shape;4187;p57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593" name="Google Shape;4188;p57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94" name="Google Shape;4189;p57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95" name="Google Shape;4190;p57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96" name="Google Shape;4191;p57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97" name="Google Shape;4192;p57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98" name="Google Shape;4193;p57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99" name="Google Shape;4194;p57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600" name="Google Shape;4195;p57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604" name="Google Shape;4196;p57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05" name="Google Shape;4197;p57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06" name="Google Shape;4198;p57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07" name="Google Shape;4199;p57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08" name="Google Shape;4200;p57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09" name="Google Shape;4201;p57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10" name="Google Shape;4202;p57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11" name="Google Shape;4203;p57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12" name="Google Shape;4204;p57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13" name="Google Shape;4205;p57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14" name="Google Shape;4206;p57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15" name="Google Shape;4207;p57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Google Shape;4208;p57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3175" cap="flat" cmpd="sng">
                                <a:solidFill>
                                  <a:srgbClr val="002060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17" name="Google Shape;4209;p57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618" name="Google Shape;4210;p57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3175" cap="flat" cmpd="sng">
                                  <a:solidFill>
                                    <a:srgbClr val="002060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9" name="Google Shape;4211;p57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3175" cap="flat" cmpd="sng">
                                  <a:solidFill>
                                    <a:srgbClr val="002060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0" name="Google Shape;4212;p57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3175" cap="flat" cmpd="sng">
                                  <a:solidFill>
                                    <a:srgbClr val="002060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1" name="Google Shape;4213;p57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3175" cap="flat" cmpd="sng">
                                  <a:solidFill>
                                    <a:srgbClr val="002060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2" name="Google Shape;4214;p57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3175" cap="flat" cmpd="sng">
                                  <a:solidFill>
                                    <a:srgbClr val="002060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3" name="Google Shape;4215;p57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3175" cap="flat" cmpd="sng">
                                  <a:solidFill>
                                    <a:srgbClr val="002060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4" name="Google Shape;4216;p57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3175" cap="flat" cmpd="sng">
                                  <a:solidFill>
                                    <a:srgbClr val="002060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25" name="Google Shape;4217;p57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626" name="Google Shape;4218;p57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3175" cap="flat" cmpd="sng">
                                    <a:solidFill>
                                      <a:srgbClr val="002060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7" name="Google Shape;4219;p57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3175" cap="flat" cmpd="sng">
                                    <a:solidFill>
                                      <a:srgbClr val="002060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8" name="Google Shape;4220;p57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3175" cap="flat" cmpd="sng">
                                    <a:solidFill>
                                      <a:srgbClr val="002060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9" name="Google Shape;4221;p57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3175" cap="flat" cmpd="sng">
                                    <a:solidFill>
                                      <a:srgbClr val="002060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0" name="Google Shape;4222;p57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3175" cap="flat" cmpd="sng">
                                    <a:solidFill>
                                      <a:srgbClr val="002060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31" name="Google Shape;4223;p57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632" name="Google Shape;4224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3175" cap="flat" cmpd="sng">
                                      <a:solidFill>
                                        <a:srgbClr val="002060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3" name="Google Shape;4225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3175" cap="flat" cmpd="sng">
                                      <a:solidFill>
                                        <a:srgbClr val="002060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4" name="Google Shape;4226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3175" cap="flat" cmpd="sng">
                                      <a:solidFill>
                                        <a:srgbClr val="002060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5" name="Google Shape;4227;p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3175" cap="flat" cmpd="sng">
                                      <a:solidFill>
                                        <a:srgbClr val="002060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1" name="Google Shape;4228;p57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2" name="Google Shape;4229;p57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3" name="Google Shape;4230;p57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3175" cap="flat" cmpd="sng">
                              <a:solidFill>
                                <a:srgbClr val="002060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90" name="Google Shape;4231;p57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3175" cap="flat" cmpd="sng">
                          <a:solidFill>
                            <a:srgbClr val="002060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18" name="Google Shape;4232;p57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533" name="Google Shape;4233;p57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4" name="Google Shape;4234;p57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9" name="Google Shape;4235;p57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531" name="Google Shape;4236;p57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" name="Google Shape;4237;p57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0" name="Google Shape;4238;p57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529" name="Google Shape;4239;p57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Google Shape;4240;p57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1" name="Google Shape;4241;p57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527" name="Google Shape;4242;p57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8" name="Google Shape;4243;p57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2" name="Google Shape;4244;p57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525" name="Google Shape;4245;p57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6" name="Google Shape;4246;p57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3" name="Google Shape;4247;p57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523" name="Google Shape;4248;p57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4" name="Google Shape;4249;p57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4" name="Google Shape;4250;p57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521" name="Google Shape;4251;p57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2" name="Google Shape;4252;p57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5" name="Google Shape;4253;p57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519" name="Google Shape;4254;p57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" name="Google Shape;4255;p57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6" name="Google Shape;4256;p57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517" name="Google Shape;4257;p57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8" name="Google Shape;4258;p57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7" name="Google Shape;4259;p57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515" name="Google Shape;4260;p57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" name="Google Shape;4261;p57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8" name="Google Shape;4262;p57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513" name="Google Shape;4263;p57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Google Shape;4264;p57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9" name="Google Shape;4265;p57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511" name="Google Shape;4266;p57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2" name="Google Shape;4267;p57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0" name="Google Shape;4268;p57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509" name="Google Shape;4269;p57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Google Shape;4270;p57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1" name="Google Shape;4271;p57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507" name="Google Shape;4272;p57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Google Shape;4273;p57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2" name="Google Shape;4274;p57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505" name="Google Shape;4275;p57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6" name="Google Shape;4276;p57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3" name="Google Shape;4277;p57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503" name="Google Shape;4278;p57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Google Shape;4279;p57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4" name="Google Shape;4280;p57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501" name="Google Shape;4281;p57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2" name="Google Shape;4282;p57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5" name="Google Shape;4283;p57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499" name="Google Shape;4284;p57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0" name="Google Shape;4285;p57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6" name="Google Shape;4286;p57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497" name="Google Shape;4287;p57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Google Shape;4288;p57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7" name="Google Shape;4289;p57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495" name="Google Shape;4290;p57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6" name="Google Shape;4291;p57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8" name="Google Shape;4292;p57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493" name="Google Shape;4293;p57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4" name="Google Shape;4294;p57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9" name="Google Shape;4295;p57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491" name="Google Shape;4296;p57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2" name="Google Shape;4297;p57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0" name="Google Shape;4298;p57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489" name="Google Shape;4299;p57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0" name="Google Shape;4300;p57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1" name="Google Shape;4301;p57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487" name="Google Shape;4302;p57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8" name="Google Shape;4303;p57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2" name="Google Shape;4304;p57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485" name="Google Shape;4305;p57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6" name="Google Shape;4306;p57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3" name="Google Shape;4307;p57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483" name="Google Shape;4308;p57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4" name="Google Shape;4309;p57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4" name="Google Shape;4310;p57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481" name="Google Shape;4311;p57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Google Shape;4312;p57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5" name="Google Shape;4313;p57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479" name="Google Shape;4314;p57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Google Shape;4315;p57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" name="Google Shape;4316;p57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477" name="Google Shape;4317;p57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8" name="Google Shape;4318;p57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7" name="Google Shape;4319;p57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475" name="Google Shape;4320;p57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Google Shape;4321;p57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8" name="Google Shape;4322;p57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473" name="Google Shape;4323;p57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Google Shape;4324;p57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9" name="Google Shape;4325;p57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471" name="Google Shape;4326;p57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Google Shape;4327;p57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0" name="Google Shape;4328;p57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469" name="Google Shape;4329;p57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Google Shape;4330;p57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1" name="Google Shape;4331;p57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467" name="Google Shape;4332;p57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8" name="Google Shape;4333;p57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2" name="Google Shape;4334;p57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465" name="Google Shape;4335;p57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Google Shape;4336;p57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3" name="Google Shape;4337;p57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463" name="Google Shape;4338;p57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4" name="Google Shape;4339;p57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4" name="Google Shape;4340;p57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461" name="Google Shape;4341;p57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Google Shape;4342;p57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5" name="Google Shape;4343;p57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459" name="Google Shape;4344;p57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Google Shape;4345;p57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6" name="Google Shape;4346;p57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457" name="Google Shape;4347;p57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Google Shape;4348;p57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7" name="Google Shape;4349;p57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455" name="Google Shape;4350;p57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Google Shape;4351;p57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8" name="Google Shape;4352;p57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453" name="Google Shape;4353;p57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4" name="Google Shape;4354;p57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9" name="Google Shape;4355;p57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451" name="Google Shape;4356;p57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Google Shape;4357;p57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0" name="Google Shape;4358;p57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449" name="Google Shape;4359;p57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Google Shape;4360;p57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1" name="Google Shape;4361;p57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447" name="Google Shape;4362;p57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Google Shape;4363;p57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2" name="Google Shape;4364;p57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445" name="Google Shape;4365;p57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Google Shape;4366;p57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3" name="Google Shape;4367;p57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443" name="Google Shape;4368;p57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Google Shape;4369;p57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4" name="Google Shape;4370;p57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441" name="Google Shape;4371;p57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Google Shape;4372;p57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5" name="Google Shape;4373;p57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439" name="Google Shape;4374;p57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0" name="Google Shape;4375;p57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6" name="Google Shape;4376;p57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437" name="Google Shape;4377;p57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Google Shape;4378;p57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7" name="Google Shape;4379;p57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435" name="Google Shape;4380;p57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6" name="Google Shape;4381;p57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8" name="Google Shape;4382;p57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433" name="Google Shape;4383;p57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Google Shape;4384;p57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9" name="Google Shape;4385;p57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431" name="Google Shape;4386;p57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2" name="Google Shape;4387;p57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0" name="Google Shape;4388;p57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429" name="Google Shape;4389;p57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0" name="Google Shape;4390;p57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1" name="Google Shape;4391;p57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427" name="Google Shape;4392;p57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8" name="Google Shape;4393;p57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2" name="Google Shape;4394;p57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425" name="Google Shape;4395;p57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6" name="Google Shape;4396;p57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3" name="Google Shape;4397;p57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423" name="Google Shape;4398;p57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4" name="Google Shape;4399;p57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4" name="Google Shape;4400;p57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421" name="Google Shape;4401;p57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2" name="Google Shape;4402;p57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5" name="Google Shape;4403;p57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419" name="Google Shape;4404;p57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0" name="Google Shape;4405;p57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6" name="Google Shape;4406;p57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417" name="Google Shape;4407;p57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8" name="Google Shape;4408;p57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7" name="Google Shape;4409;p57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415" name="Google Shape;4410;p57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Google Shape;4411;p57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8" name="Google Shape;4412;p57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413" name="Google Shape;4413;p57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Google Shape;4414;p57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9" name="Google Shape;4415;p57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411" name="Google Shape;4416;p57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Google Shape;4417;p57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0" name="Google Shape;4418;p57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Google Shape;4419;p57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oogle Shape;4420;p57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409" name="Google Shape;4421;p57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Google Shape;4422;p57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3" name="Google Shape;4423;p57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407" name="Google Shape;4424;p57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Google Shape;4425;p57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4" name="Google Shape;4426;p57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Google Shape;4427;p57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6" name="Google Shape;4428;p57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405" name="Google Shape;4429;p57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Google Shape;4430;p57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7" name="Google Shape;4431;p57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403" name="Google Shape;4432;p57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Google Shape;4433;p57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8" name="Google Shape;4434;p57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401" name="Google Shape;4435;p57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2" name="Google Shape;4436;p57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9" name="Google Shape;4437;p57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399" name="Google Shape;4438;p57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Google Shape;4439;p57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0" name="Google Shape;4440;p57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397" name="Google Shape;4441;p57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8" name="Google Shape;4442;p57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1" name="Google Shape;4443;p57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395" name="Google Shape;4444;p57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Google Shape;4445;p57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2" name="Google Shape;4446;p57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393" name="Google Shape;4447;p57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Google Shape;4448;p57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3" name="Google Shape;4449;p57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391" name="Google Shape;4450;p57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Google Shape;4451;p57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4" name="Google Shape;4452;p57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389" name="Google Shape;4453;p57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Google Shape;4454;p57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5" name="Google Shape;4455;p57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387" name="Google Shape;4456;p57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8" name="Google Shape;4457;p57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6" name="Google Shape;4458;p57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385" name="Google Shape;4459;p57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Google Shape;4460;p57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7" name="Google Shape;4461;p57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383" name="Google Shape;4462;p57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4" name="Google Shape;4463;p57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8" name="Google Shape;4464;p57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Google Shape;4465;p57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0" name="Google Shape;4466;p57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381" name="Google Shape;4467;p57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Google Shape;4468;p57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1" name="Google Shape;4469;p57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379" name="Google Shape;4470;p57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0" name="Google Shape;4471;p57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2" name="Google Shape;4472;p57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377" name="Google Shape;4473;p57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8" name="Google Shape;4474;p57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3" name="Google Shape;4475;p57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375" name="Google Shape;4476;p57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6" name="Google Shape;4477;p57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4" name="Google Shape;4478;p57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373" name="Google Shape;4479;p57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4" name="Google Shape;4480;p57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5" name="Google Shape;4481;p57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371" name="Google Shape;4482;p57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Google Shape;4483;p57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6" name="Google Shape;4484;p57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369" name="Google Shape;4485;p57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Google Shape;4486;p57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7" name="Google Shape;4487;p57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367" name="Google Shape;4488;p57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Google Shape;4489;p57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8" name="Google Shape;4490;p57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365" name="Google Shape;4491;p57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Google Shape;4492;p57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9" name="Google Shape;4493;p57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363" name="Google Shape;4494;p57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Google Shape;4495;p57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0" name="Google Shape;4496;p57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361" name="Google Shape;4497;p57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Google Shape;4498;p57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1" name="Google Shape;4499;p57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359" name="Google Shape;4500;p57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Google Shape;4501;p57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2" name="Google Shape;4502;p57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357" name="Google Shape;4503;p57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Google Shape;4504;p57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3" name="Google Shape;4505;p57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355" name="Google Shape;4506;p57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Google Shape;4507;p57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4" name="Google Shape;4508;p57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353" name="Google Shape;4509;p57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Google Shape;4510;p57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5" name="Google Shape;4511;p57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351" name="Google Shape;4512;p57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Google Shape;4513;p57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6" name="Google Shape;4514;p57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349" name="Google Shape;4515;p57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Google Shape;4516;p57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" name="Google Shape;4517;p57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347" name="Google Shape;4518;p57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Google Shape;4519;p57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8" name="Google Shape;4520;p57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345" name="Google Shape;4521;p57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Google Shape;4522;p57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9" name="Google Shape;4523;p57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343" name="Google Shape;4524;p57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Google Shape;4525;p57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0" name="Google Shape;4526;p57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341" name="Google Shape;4527;p57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Google Shape;4528;p57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1" name="Google Shape;4529;p57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339" name="Google Shape;4530;p57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Google Shape;4531;p57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2" name="Google Shape;4532;p57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337" name="Google Shape;4533;p57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Google Shape;4534;p57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3" name="Google Shape;4535;p57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335" name="Google Shape;4536;p57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Google Shape;4537;p57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4" name="Google Shape;4538;p57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Google Shape;4539;p57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6" name="Google Shape;4540;p57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333" name="Google Shape;4541;p57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Google Shape;4542;p57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7" name="Google Shape;4543;p57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331" name="Google Shape;4544;p57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Google Shape;4545;p57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8" name="Google Shape;4546;p57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329" name="Google Shape;4547;p57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Google Shape;4548;p57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oogle Shape;4549;p57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  <a:grpFill/>
          </p:grpSpPr>
          <p:grpSp>
            <p:nvGrpSpPr>
              <p:cNvPr id="22" name="Google Shape;4550;p57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  <a:grpFill/>
            </p:grpSpPr>
            <p:sp>
              <p:nvSpPr>
                <p:cNvPr id="160" name="Google Shape;4551;p57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Google Shape;4552;p57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Google Shape;4553;p57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Google Shape;4554;p57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Google Shape;4555;p57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Google Shape;4556;p57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Google Shape;4557;p57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Google Shape;4558;p57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Google Shape;4559;p57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Google Shape;4560;p57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Google Shape;4561;p57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Google Shape;4562;p57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Google Shape;4563;p57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Google Shape;4564;p57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Google Shape;4565;p57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Google Shape;4566;p57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Google Shape;4567;p57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Google Shape;4568;p57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Google Shape;4569;p57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Google Shape;4570;p57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Google Shape;4571;p57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Google Shape;4572;p57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Google Shape;4573;p57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Google Shape;4574;p57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Google Shape;4575;p57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Google Shape;4576;p57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Google Shape;4577;p57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Google Shape;4578;p57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Google Shape;4579;p57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Google Shape;4580;p57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Google Shape;4581;p57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Google Shape;4582;p57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Google Shape;4583;p57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Google Shape;4584;p57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Google Shape;4585;p57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Google Shape;4586;p57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Google Shape;4587;p57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Google Shape;4588;p57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Google Shape;4589;p57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Google Shape;4590;p57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Google Shape;4591;p57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Google Shape;4592;p57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Google Shape;4593;p57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Google Shape;4594;p57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Google Shape;4595;p57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Google Shape;4596;p57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Google Shape;4597;p57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Google Shape;4598;p57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Google Shape;4599;p57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Google Shape;4600;p57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Google Shape;4601;p57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Google Shape;4602;p57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Google Shape;4603;p57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Google Shape;4604;p57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Google Shape;4605;p57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Google Shape;4606;p57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3175" cap="flat" cmpd="sng">
                  <a:solidFill>
                    <a:srgbClr val="002060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oogle Shape;4607;p57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158" name="Google Shape;4608;p57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Google Shape;4609;p57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oogle Shape;4610;p57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156" name="Google Shape;4611;p57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Google Shape;4612;p57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oogle Shape;4613;p57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154" name="Google Shape;4614;p57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Google Shape;4615;p57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Google Shape;4616;p57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152" name="Google Shape;4617;p57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Google Shape;4618;p57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Google Shape;4619;p57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150" name="Google Shape;4620;p57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Google Shape;4621;p57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oogle Shape;4622;p57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148" name="Google Shape;4623;p57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Google Shape;4624;p57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oogle Shape;4625;p57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146" name="Google Shape;4626;p57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Google Shape;4627;p57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oogle Shape;4628;p57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144" name="Google Shape;4629;p57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Google Shape;4630;p57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Google Shape;4631;p57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142" name="Google Shape;4632;p57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Google Shape;4633;p57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Google Shape;4634;p57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140" name="Google Shape;4635;p57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Google Shape;4636;p57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oogle Shape;4637;p57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138" name="Google Shape;4638;p57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Google Shape;4639;p57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Google Shape;4640;p57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Google Shape;4641;p57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oogle Shape;4642;p57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136" name="Google Shape;4643;p57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Google Shape;4644;p57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oogle Shape;4645;p57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134" name="Google Shape;4646;p57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Google Shape;4647;p57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oogle Shape;4648;p57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132" name="Google Shape;4649;p57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Google Shape;4650;p57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oogle Shape;4651;p57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130" name="Google Shape;4652;p57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Google Shape;4653;p57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oogle Shape;4654;p57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128" name="Google Shape;4655;p57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Google Shape;4656;p57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oogle Shape;4657;p57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126" name="Google Shape;4658;p57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Google Shape;4659;p57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oogle Shape;4660;p57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124" name="Google Shape;4661;p57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Google Shape;4662;p57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oogle Shape;4663;p57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122" name="Google Shape;4664;p57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Google Shape;4665;p57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oogle Shape;4666;p57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120" name="Google Shape;4667;p57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Google Shape;4668;p57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oogle Shape;4669;p57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118" name="Google Shape;4670;p57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Google Shape;4671;p57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oogle Shape;4672;p57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116" name="Google Shape;4673;p57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Google Shape;4674;p57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oogle Shape;4675;p57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114" name="Google Shape;4676;p57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Google Shape;4677;p57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oogle Shape;4678;p57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112" name="Google Shape;4679;p57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Google Shape;4680;p57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oogle Shape;4681;p57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110" name="Google Shape;4682;p57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Google Shape;4683;p57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Google Shape;4684;p57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108" name="Google Shape;4685;p57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Google Shape;4686;p57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1" name="Google Shape;4687;p57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106" name="Google Shape;4688;p57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Google Shape;4689;p57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Google Shape;4690;p57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104" name="Google Shape;4691;p57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Google Shape;4692;p57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Google Shape;4693;p57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102" name="Google Shape;4694;p57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Google Shape;4695;p57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Google Shape;4696;p57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100" name="Google Shape;4697;p57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Google Shape;4698;p57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oogle Shape;4699;p57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98" name="Google Shape;4700;p57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Google Shape;4701;p57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" name="Google Shape;4702;p57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96" name="Google Shape;4703;p57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Google Shape;4704;p57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Google Shape;4705;p57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94" name="Google Shape;4706;p57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Google Shape;4707;p57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oogle Shape;4708;p57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92" name="Google Shape;4709;p57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Google Shape;4710;p57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Google Shape;4711;p57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90" name="Google Shape;4712;p57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Google Shape;4713;p57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oogle Shape;4714;p57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88" name="Google Shape;4715;p57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Google Shape;4716;p57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oogle Shape;4717;p57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86" name="Google Shape;4718;p57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Google Shape;4719;p57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oogle Shape;4720;p57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84" name="Google Shape;4721;p57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Google Shape;4722;p57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oogle Shape;4723;p57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82" name="Google Shape;4724;p57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Google Shape;4725;p57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Google Shape;4726;p57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80" name="Google Shape;4727;p57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Google Shape;4728;p57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5" name="Google Shape;4729;p57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78" name="Google Shape;4730;p57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Google Shape;4731;p57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6" name="Google Shape;4732;p57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76" name="Google Shape;4733;p57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Google Shape;4734;p57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oogle Shape;4735;p57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74" name="Google Shape;4736;p57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Google Shape;4737;p57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Google Shape;4738;p57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72" name="Google Shape;4739;p57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Google Shape;4740;p57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Google Shape;4741;p57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70" name="Google Shape;4742;p57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Google Shape;4743;p57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823" name="Google Shape;3889;p57"/>
          <p:cNvGrpSpPr/>
          <p:nvPr/>
        </p:nvGrpSpPr>
        <p:grpSpPr>
          <a:xfrm>
            <a:off x="704550" y="259764"/>
            <a:ext cx="902106" cy="801250"/>
            <a:chOff x="6644304" y="3073628"/>
            <a:chExt cx="576302" cy="511871"/>
          </a:xfrm>
        </p:grpSpPr>
        <p:sp>
          <p:nvSpPr>
            <p:cNvPr id="824" name="Google Shape;3890;p5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3891;p5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829" name="Google Shape;3892;p5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3893;p5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3894;p5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3895;p5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3896;p5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6" name="Google Shape;3897;p5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898;p5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899;p5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TextBox 841"/>
          <p:cNvSpPr txBox="1"/>
          <p:nvPr/>
        </p:nvSpPr>
        <p:spPr>
          <a:xfrm>
            <a:off x="359432" y="1349969"/>
            <a:ext cx="46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375"/>
                </a:solidFill>
              </a:rPr>
              <a:t>I.</a:t>
            </a:r>
            <a:endParaRPr lang="en-US" sz="2800" b="1" dirty="0">
              <a:solidFill>
                <a:srgbClr val="005375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2337" y="1173802"/>
            <a:ext cx="530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375"/>
                </a:solidFill>
              </a:rPr>
              <a:t>II.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129" y="2684204"/>
            <a:ext cx="711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375"/>
                </a:solidFill>
              </a:rPr>
              <a:t>III.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469" y="290545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375"/>
                </a:solidFill>
              </a:rPr>
              <a:t>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לבן 35"/>
          <p:cNvSpPr/>
          <p:nvPr/>
        </p:nvSpPr>
        <p:spPr>
          <a:xfrm>
            <a:off x="5317067" y="11872"/>
            <a:ext cx="3826933" cy="59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1977" y="187402"/>
            <a:ext cx="8065800" cy="390000"/>
          </a:xfrm>
        </p:spPr>
        <p:txBody>
          <a:bodyPr/>
          <a:lstStyle/>
          <a:p>
            <a:pPr lvl="0"/>
            <a:r>
              <a:rPr lang="en-US" sz="3200" dirty="0"/>
              <a:t>Exploratory Data Analysis (EDA)</a:t>
            </a:r>
          </a:p>
        </p:txBody>
      </p:sp>
      <p:grpSp>
        <p:nvGrpSpPr>
          <p:cNvPr id="4" name="Google Shape;8231;p63"/>
          <p:cNvGrpSpPr/>
          <p:nvPr/>
        </p:nvGrpSpPr>
        <p:grpSpPr>
          <a:xfrm>
            <a:off x="155787" y="3592307"/>
            <a:ext cx="925676" cy="1026259"/>
            <a:chOff x="847400" y="1503588"/>
            <a:chExt cx="342496" cy="341553"/>
          </a:xfrm>
        </p:grpSpPr>
        <p:sp>
          <p:nvSpPr>
            <p:cNvPr id="5" name="Google Shape;8232;p63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33;p63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34;p63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35;p63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36;p63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37;p63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38;p63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39;p63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40;p63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1;p63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42;p63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3;p63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4;p63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5;p63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46;p63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47;p63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48;p63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49;p63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50;p63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51;p63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11977" y="749226"/>
            <a:ext cx="53734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1600" dirty="0">
                <a:solidFill>
                  <a:srgbClr val="005375"/>
                </a:solidFill>
                <a:latin typeface="Squada One" panose="020B0604020202020204" charset="0"/>
              </a:rPr>
              <a:t>Exploratory Data Analysis refers to the critical process of performing initial investigations on data so as to discover patterns,</a:t>
            </a:r>
            <a:r>
              <a:rPr lang="en-US" sz="1600" dirty="0">
                <a:solidFill>
                  <a:srgbClr val="005375"/>
                </a:solidFill>
                <a:latin typeface="Squada One" panose="020B0604020202020204" charset="0"/>
              </a:rPr>
              <a:t> t</a:t>
            </a:r>
            <a:r>
              <a:rPr lang="he-IL" sz="1600" dirty="0">
                <a:solidFill>
                  <a:srgbClr val="005375"/>
                </a:solidFill>
                <a:latin typeface="Squada One" panose="020B0604020202020204" charset="0"/>
              </a:rPr>
              <a:t>o </a:t>
            </a:r>
            <a:r>
              <a:rPr lang="en-US" sz="1600" dirty="0">
                <a:solidFill>
                  <a:srgbClr val="005375"/>
                </a:solidFill>
                <a:latin typeface="Squada One" panose="020B0604020202020204" charset="0"/>
              </a:rPr>
              <a:t>recognize</a:t>
            </a:r>
            <a:r>
              <a:rPr lang="he-IL" sz="1600" dirty="0">
                <a:solidFill>
                  <a:srgbClr val="005375"/>
                </a:solidFill>
                <a:latin typeface="Squada One" panose="020B0604020202020204" charset="0"/>
              </a:rPr>
              <a:t> </a:t>
            </a:r>
            <a:r>
              <a:rPr lang="en-US" sz="1600" dirty="0">
                <a:solidFill>
                  <a:srgbClr val="005375"/>
                </a:solidFill>
                <a:latin typeface="Squada One" panose="020B0604020202020204" charset="0"/>
              </a:rPr>
              <a:t>anomalies &amp;</a:t>
            </a:r>
            <a:r>
              <a:rPr lang="he-IL" sz="1600" dirty="0">
                <a:solidFill>
                  <a:srgbClr val="005375"/>
                </a:solidFill>
                <a:latin typeface="Squada One" panose="020B0604020202020204" charset="0"/>
              </a:rPr>
              <a:t> check assumptions with the help of summary statistics and graphical representations.</a:t>
            </a:r>
            <a:endParaRPr lang="en-GB" sz="1600" dirty="0">
              <a:solidFill>
                <a:srgbClr val="005375"/>
              </a:solidFill>
              <a:latin typeface="Squada One" panose="020B0604020202020204" charset="0"/>
            </a:endParaRPr>
          </a:p>
          <a:p>
            <a:endParaRPr lang="en-GB" sz="1600" dirty="0">
              <a:solidFill>
                <a:srgbClr val="005375"/>
              </a:solidFill>
              <a:latin typeface="Squada One" panose="020B0604020202020204" charset="0"/>
            </a:endParaRPr>
          </a:p>
          <a:p>
            <a:pPr algn="just"/>
            <a:r>
              <a:rPr lang="en-GB" sz="1600" dirty="0">
                <a:solidFill>
                  <a:srgbClr val="005375"/>
                </a:solidFill>
                <a:latin typeface="Squada One" panose="020B0604020202020204" charset="0"/>
              </a:rPr>
              <a:t>In our project we were looking for the correlations between a player’s statistics compared to his position, age, and real market value.</a:t>
            </a:r>
            <a:endParaRPr lang="he-IL" sz="1600" dirty="0">
              <a:solidFill>
                <a:srgbClr val="005375"/>
              </a:solidFill>
              <a:latin typeface="Squada One" panose="020B0604020202020204" charset="0"/>
            </a:endParaRPr>
          </a:p>
        </p:txBody>
      </p:sp>
      <p:pic>
        <p:nvPicPr>
          <p:cNvPr id="25" name="תמונה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18" y="2853955"/>
            <a:ext cx="2437310" cy="2211305"/>
          </a:xfrm>
          <a:prstGeom prst="rect">
            <a:avLst/>
          </a:prstGeom>
        </p:spPr>
      </p:pic>
      <p:graphicFrame>
        <p:nvGraphicFramePr>
          <p:cNvPr id="28" name="תרשים 27"/>
          <p:cNvGraphicFramePr/>
          <p:nvPr>
            <p:extLst>
              <p:ext uri="{D42A27DB-BD31-4B8C-83A1-F6EECF244321}">
                <p14:modId xmlns:p14="http://schemas.microsoft.com/office/powerpoint/2010/main" val="686180444"/>
              </p:ext>
            </p:extLst>
          </p:nvPr>
        </p:nvGraphicFramePr>
        <p:xfrm>
          <a:off x="5996320" y="169099"/>
          <a:ext cx="3176905" cy="211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5" name="תמונה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86" y="2880115"/>
            <a:ext cx="2378716" cy="1644377"/>
          </a:xfrm>
          <a:prstGeom prst="rect">
            <a:avLst/>
          </a:prstGeom>
        </p:spPr>
      </p:pic>
      <p:pic>
        <p:nvPicPr>
          <p:cNvPr id="37" name="תמונה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493" y="2918860"/>
            <a:ext cx="2138016" cy="14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3"/>
          <p:cNvSpPr txBox="1">
            <a:spLocks noGrp="1"/>
          </p:cNvSpPr>
          <p:nvPr>
            <p:ph type="ctrTitle"/>
          </p:nvPr>
        </p:nvSpPr>
        <p:spPr>
          <a:xfrm>
            <a:off x="43841" y="1003148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Building Linear </a:t>
            </a:r>
            <a:r>
              <a:rPr lang="en-GB" b="1" dirty="0"/>
              <a:t>Regression Model</a:t>
            </a:r>
            <a:br>
              <a:rPr lang="en-GB" b="1" dirty="0"/>
            </a:br>
            <a:r>
              <a:rPr lang="en" sz="1800" dirty="0"/>
              <a:t>How market value is defined?</a:t>
            </a:r>
            <a:br>
              <a:rPr lang="he-IL" sz="2000" dirty="0"/>
            </a:br>
            <a:br>
              <a:rPr lang="en-GB" sz="2000" b="1" dirty="0"/>
            </a:br>
            <a:br>
              <a:rPr lang="en-GB" sz="2000" dirty="0"/>
            </a:br>
            <a:endParaRPr sz="2000" dirty="0"/>
          </a:p>
        </p:txBody>
      </p:sp>
      <p:sp>
        <p:nvSpPr>
          <p:cNvPr id="1157" name="Google Shape;1157;p43"/>
          <p:cNvSpPr txBox="1">
            <a:spLocks noGrp="1"/>
          </p:cNvSpPr>
          <p:nvPr>
            <p:ph type="ctrTitle" idx="2"/>
          </p:nvPr>
        </p:nvSpPr>
        <p:spPr>
          <a:xfrm>
            <a:off x="778079" y="2944866"/>
            <a:ext cx="1589404" cy="325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Position 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1"/>
          </p:nvPr>
        </p:nvSpPr>
        <p:spPr>
          <a:xfrm>
            <a:off x="1425212" y="3215569"/>
            <a:ext cx="1997083" cy="325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Defender, Attacker, Forward</a:t>
            </a:r>
            <a:endParaRPr dirty="0"/>
          </a:p>
        </p:txBody>
      </p:sp>
      <p:sp>
        <p:nvSpPr>
          <p:cNvPr id="1159" name="Google Shape;1159;p43"/>
          <p:cNvSpPr txBox="1">
            <a:spLocks noGrp="1"/>
          </p:cNvSpPr>
          <p:nvPr>
            <p:ph type="ctrTitle" idx="3"/>
          </p:nvPr>
        </p:nvSpPr>
        <p:spPr>
          <a:xfrm>
            <a:off x="628521" y="1979709"/>
            <a:ext cx="1589404" cy="325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Ability </a:t>
            </a:r>
            <a:endParaRPr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4"/>
          </p:nvPr>
        </p:nvSpPr>
        <p:spPr>
          <a:xfrm>
            <a:off x="1102354" y="2209839"/>
            <a:ext cx="2530258" cy="325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Unique abilities to each position</a:t>
            </a:r>
            <a:endParaRPr dirty="0"/>
          </a:p>
        </p:txBody>
      </p:sp>
      <p:grpSp>
        <p:nvGrpSpPr>
          <p:cNvPr id="1161" name="Google Shape;1161;p43"/>
          <p:cNvGrpSpPr/>
          <p:nvPr/>
        </p:nvGrpSpPr>
        <p:grpSpPr>
          <a:xfrm>
            <a:off x="778079" y="1979709"/>
            <a:ext cx="561806" cy="555378"/>
            <a:chOff x="2680425" y="2027225"/>
            <a:chExt cx="2256650" cy="2256675"/>
          </a:xfrm>
        </p:grpSpPr>
        <p:sp>
          <p:nvSpPr>
            <p:cNvPr id="1162" name="Google Shape;1162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43"/>
          <p:cNvGrpSpPr/>
          <p:nvPr/>
        </p:nvGrpSpPr>
        <p:grpSpPr>
          <a:xfrm>
            <a:off x="778079" y="2930893"/>
            <a:ext cx="561806" cy="555378"/>
            <a:chOff x="2680425" y="2027225"/>
            <a:chExt cx="2256650" cy="2256675"/>
          </a:xfrm>
        </p:grpSpPr>
        <p:sp>
          <p:nvSpPr>
            <p:cNvPr id="1166" name="Google Shape;1166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3"/>
          <p:cNvGrpSpPr/>
          <p:nvPr/>
        </p:nvGrpSpPr>
        <p:grpSpPr>
          <a:xfrm>
            <a:off x="778079" y="3880729"/>
            <a:ext cx="561806" cy="555378"/>
            <a:chOff x="2680425" y="2027225"/>
            <a:chExt cx="2256650" cy="2256675"/>
          </a:xfrm>
        </p:grpSpPr>
        <p:sp>
          <p:nvSpPr>
            <p:cNvPr id="1170" name="Google Shape;1170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Google Shape;1173;p43"/>
          <p:cNvSpPr txBox="1">
            <a:spLocks noGrp="1"/>
          </p:cNvSpPr>
          <p:nvPr>
            <p:ph type="ctrTitle" idx="5"/>
          </p:nvPr>
        </p:nvSpPr>
        <p:spPr>
          <a:xfrm>
            <a:off x="404994" y="3938340"/>
            <a:ext cx="1589404" cy="325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Age</a:t>
            </a:r>
            <a:endParaRPr dirty="0"/>
          </a:p>
        </p:txBody>
      </p:sp>
      <p:sp>
        <p:nvSpPr>
          <p:cNvPr id="1174" name="Google Shape;1174;p43"/>
          <p:cNvSpPr txBox="1">
            <a:spLocks noGrp="1"/>
          </p:cNvSpPr>
          <p:nvPr>
            <p:ph type="subTitle" idx="6"/>
          </p:nvPr>
        </p:nvSpPr>
        <p:spPr>
          <a:xfrm>
            <a:off x="1081463" y="4203304"/>
            <a:ext cx="2542784" cy="325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Our players are 18-40 years old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6855" y="10945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he-IL" dirty="0" err="1">
                <a:solidFill>
                  <a:srgbClr val="005375"/>
                </a:solidFill>
                <a:latin typeface="Squada One" panose="020B0604020202020204" charset="0"/>
              </a:rPr>
              <a:t>The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main aim is to see whether market value can be determined </a:t>
            </a:r>
            <a:r>
              <a:rPr lang="he-IL" dirty="0" err="1">
                <a:solidFill>
                  <a:srgbClr val="005375"/>
                </a:solidFill>
                <a:latin typeface="Squada One" panose="020B0604020202020204" charset="0"/>
              </a:rPr>
              <a:t>using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</a:t>
            </a:r>
            <a:r>
              <a:rPr lang="en-US" dirty="0">
                <a:solidFill>
                  <a:srgbClr val="005375"/>
                </a:solidFill>
                <a:latin typeface="Squada One" panose="020B0604020202020204" charset="0"/>
              </a:rPr>
              <a:t>his performance statistics.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A player’s </a:t>
            </a:r>
            <a:r>
              <a:rPr lang="he-IL" dirty="0" err="1">
                <a:solidFill>
                  <a:srgbClr val="005375"/>
                </a:solidFill>
                <a:latin typeface="Squada One" panose="020B0604020202020204" charset="0"/>
              </a:rPr>
              <a:t>market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</a:t>
            </a:r>
            <a:r>
              <a:rPr lang="he-IL" dirty="0" err="1">
                <a:solidFill>
                  <a:srgbClr val="005375"/>
                </a:solidFill>
                <a:latin typeface="Squada One" panose="020B0604020202020204" charset="0"/>
              </a:rPr>
              <a:t>value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</a:t>
            </a:r>
            <a:r>
              <a:rPr lang="he-IL" dirty="0" err="1">
                <a:solidFill>
                  <a:srgbClr val="005375"/>
                </a:solidFill>
                <a:latin typeface="Squada One" panose="020B0604020202020204" charset="0"/>
              </a:rPr>
              <a:t>can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</a:t>
            </a:r>
            <a:r>
              <a:rPr lang="he-IL" dirty="0" err="1">
                <a:solidFill>
                  <a:srgbClr val="005375"/>
                </a:solidFill>
                <a:latin typeface="Squada One" panose="020B0604020202020204" charset="0"/>
              </a:rPr>
              <a:t>be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</a:t>
            </a:r>
            <a:r>
              <a:rPr lang="he-IL" dirty="0" err="1">
                <a:solidFill>
                  <a:srgbClr val="005375"/>
                </a:solidFill>
                <a:latin typeface="Squada One" panose="020B0604020202020204" charset="0"/>
              </a:rPr>
              <a:t>represented</a:t>
            </a:r>
            <a:r>
              <a:rPr lang="he-IL" dirty="0">
                <a:solidFill>
                  <a:srgbClr val="005375"/>
                </a:solidFill>
                <a:latin typeface="Squada One" panose="020B0604020202020204" charset="0"/>
              </a:rPr>
              <a:t> </a:t>
            </a:r>
            <a:r>
              <a:rPr lang="en-US" dirty="0">
                <a:solidFill>
                  <a:srgbClr val="005375"/>
                </a:solidFill>
                <a:latin typeface="Squada One" panose="020B0604020202020204" charset="0"/>
              </a:rPr>
              <a:t>by:</a:t>
            </a:r>
            <a:endParaRPr lang="he-IL" dirty="0">
              <a:solidFill>
                <a:srgbClr val="005375"/>
              </a:solidFill>
              <a:latin typeface="Squada One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6065" y="2462460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Squada One" panose="020B0604020202020204" charset="0"/>
              </a:rPr>
              <a:t>+</a:t>
            </a:r>
            <a:endParaRPr lang="he-IL" sz="2800" dirty="0"/>
          </a:p>
        </p:txBody>
      </p:sp>
      <p:sp>
        <p:nvSpPr>
          <p:cNvPr id="36" name="Rectangle 35"/>
          <p:cNvSpPr/>
          <p:nvPr/>
        </p:nvSpPr>
        <p:spPr>
          <a:xfrm>
            <a:off x="1636065" y="3495685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Squada One" panose="020B0604020202020204" charset="0"/>
              </a:rPr>
              <a:t>+</a:t>
            </a:r>
            <a:endParaRPr lang="he-IL" sz="2800" dirty="0"/>
          </a:p>
        </p:txBody>
      </p:sp>
      <p:grpSp>
        <p:nvGrpSpPr>
          <p:cNvPr id="37" name="Google Shape;15384;p68"/>
          <p:cNvGrpSpPr/>
          <p:nvPr/>
        </p:nvGrpSpPr>
        <p:grpSpPr>
          <a:xfrm>
            <a:off x="2681684" y="832139"/>
            <a:ext cx="261932" cy="231887"/>
            <a:chOff x="878066" y="1981993"/>
            <a:chExt cx="354610" cy="372358"/>
          </a:xfrm>
        </p:grpSpPr>
        <p:sp>
          <p:nvSpPr>
            <p:cNvPr id="38" name="Google Shape;15385;p68"/>
            <p:cNvSpPr/>
            <p:nvPr/>
          </p:nvSpPr>
          <p:spPr>
            <a:xfrm>
              <a:off x="1002194" y="1982386"/>
              <a:ext cx="230482" cy="176742"/>
            </a:xfrm>
            <a:custGeom>
              <a:avLst/>
              <a:gdLst/>
              <a:ahLst/>
              <a:cxnLst/>
              <a:rect l="l" t="t" r="r" b="b"/>
              <a:pathLst>
                <a:path w="8792" h="6742" extrusionOk="0">
                  <a:moveTo>
                    <a:pt x="4908" y="0"/>
                  </a:moveTo>
                  <a:cubicBezTo>
                    <a:pt x="4850" y="0"/>
                    <a:pt x="4807" y="15"/>
                    <a:pt x="4778" y="58"/>
                  </a:cubicBezTo>
                  <a:lnTo>
                    <a:pt x="0" y="6741"/>
                  </a:lnTo>
                  <a:lnTo>
                    <a:pt x="4057" y="6741"/>
                  </a:lnTo>
                  <a:lnTo>
                    <a:pt x="8719" y="231"/>
                  </a:lnTo>
                  <a:cubicBezTo>
                    <a:pt x="8791" y="130"/>
                    <a:pt x="8719" y="0"/>
                    <a:pt x="8604" y="0"/>
                  </a:cubicBezTo>
                  <a:close/>
                </a:path>
              </a:pathLst>
            </a:custGeom>
            <a:solidFill>
              <a:srgbClr val="7B9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86;p68"/>
            <p:cNvSpPr/>
            <p:nvPr/>
          </p:nvSpPr>
          <p:spPr>
            <a:xfrm>
              <a:off x="1038895" y="1981993"/>
              <a:ext cx="163136" cy="177135"/>
            </a:xfrm>
            <a:custGeom>
              <a:avLst/>
              <a:gdLst/>
              <a:ahLst/>
              <a:cxnLst/>
              <a:rect l="l" t="t" r="r" b="b"/>
              <a:pathLst>
                <a:path w="6223" h="6757" extrusionOk="0">
                  <a:moveTo>
                    <a:pt x="4836" y="1"/>
                  </a:moveTo>
                  <a:lnTo>
                    <a:pt x="0" y="6756"/>
                  </a:lnTo>
                  <a:lnTo>
                    <a:pt x="1401" y="6756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87;p68"/>
            <p:cNvSpPr/>
            <p:nvPr/>
          </p:nvSpPr>
          <p:spPr>
            <a:xfrm>
              <a:off x="1075596" y="1982386"/>
              <a:ext cx="156687" cy="176742"/>
            </a:xfrm>
            <a:custGeom>
              <a:avLst/>
              <a:gdLst/>
              <a:ahLst/>
              <a:cxnLst/>
              <a:rect l="l" t="t" r="r" b="b"/>
              <a:pathLst>
                <a:path w="5977" h="6742" extrusionOk="0">
                  <a:moveTo>
                    <a:pt x="4822" y="0"/>
                  </a:moveTo>
                  <a:lnTo>
                    <a:pt x="1" y="6741"/>
                  </a:lnTo>
                  <a:lnTo>
                    <a:pt x="1257" y="6741"/>
                  </a:lnTo>
                  <a:lnTo>
                    <a:pt x="5919" y="231"/>
                  </a:lnTo>
                  <a:cubicBezTo>
                    <a:pt x="5977" y="130"/>
                    <a:pt x="5919" y="0"/>
                    <a:pt x="5804" y="0"/>
                  </a:cubicBezTo>
                  <a:close/>
                </a:path>
              </a:pathLst>
            </a:custGeom>
            <a:solidFill>
              <a:srgbClr val="758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88;p68"/>
            <p:cNvSpPr/>
            <p:nvPr/>
          </p:nvSpPr>
          <p:spPr>
            <a:xfrm>
              <a:off x="878145" y="1982281"/>
              <a:ext cx="230404" cy="176846"/>
            </a:xfrm>
            <a:custGeom>
              <a:avLst/>
              <a:gdLst/>
              <a:ahLst/>
              <a:cxnLst/>
              <a:rect l="l" t="t" r="r" b="b"/>
              <a:pathLst>
                <a:path w="8789" h="6746" extrusionOk="0">
                  <a:moveTo>
                    <a:pt x="3910" y="0"/>
                  </a:moveTo>
                  <a:cubicBezTo>
                    <a:pt x="3900" y="0"/>
                    <a:pt x="3891" y="2"/>
                    <a:pt x="3880" y="4"/>
                  </a:cubicBezTo>
                  <a:lnTo>
                    <a:pt x="185" y="4"/>
                  </a:lnTo>
                  <a:cubicBezTo>
                    <a:pt x="180" y="3"/>
                    <a:pt x="174" y="3"/>
                    <a:pt x="169" y="3"/>
                  </a:cubicBezTo>
                  <a:cubicBezTo>
                    <a:pt x="63" y="3"/>
                    <a:pt x="1" y="139"/>
                    <a:pt x="69" y="235"/>
                  </a:cubicBezTo>
                  <a:lnTo>
                    <a:pt x="4732" y="6745"/>
                  </a:lnTo>
                  <a:lnTo>
                    <a:pt x="8789" y="6745"/>
                  </a:lnTo>
                  <a:lnTo>
                    <a:pt x="4010" y="62"/>
                  </a:lnTo>
                  <a:cubicBezTo>
                    <a:pt x="3987" y="26"/>
                    <a:pt x="3953" y="0"/>
                    <a:pt x="3910" y="0"/>
                  </a:cubicBezTo>
                  <a:close/>
                </a:path>
              </a:pathLst>
            </a:custGeom>
            <a:solidFill>
              <a:srgbClr val="758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89;p68"/>
            <p:cNvSpPr/>
            <p:nvPr/>
          </p:nvSpPr>
          <p:spPr>
            <a:xfrm>
              <a:off x="910599" y="1981993"/>
              <a:ext cx="163136" cy="177135"/>
            </a:xfrm>
            <a:custGeom>
              <a:avLst/>
              <a:gdLst/>
              <a:ahLst/>
              <a:cxnLst/>
              <a:rect l="l" t="t" r="r" b="b"/>
              <a:pathLst>
                <a:path w="6223" h="6757" extrusionOk="0">
                  <a:moveTo>
                    <a:pt x="1" y="1"/>
                  </a:moveTo>
                  <a:lnTo>
                    <a:pt x="4837" y="6756"/>
                  </a:lnTo>
                  <a:lnTo>
                    <a:pt x="6222" y="6756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390;p68"/>
            <p:cNvSpPr/>
            <p:nvPr/>
          </p:nvSpPr>
          <p:spPr>
            <a:xfrm>
              <a:off x="878066" y="1982386"/>
              <a:ext cx="159335" cy="177109"/>
            </a:xfrm>
            <a:custGeom>
              <a:avLst/>
              <a:gdLst/>
              <a:ahLst/>
              <a:cxnLst/>
              <a:rect l="l" t="t" r="r" b="b"/>
              <a:pathLst>
                <a:path w="6078" h="6756" extrusionOk="0">
                  <a:moveTo>
                    <a:pt x="188" y="0"/>
                  </a:moveTo>
                  <a:cubicBezTo>
                    <a:pt x="72" y="0"/>
                    <a:pt x="0" y="130"/>
                    <a:pt x="72" y="231"/>
                  </a:cubicBezTo>
                  <a:lnTo>
                    <a:pt x="4735" y="6756"/>
                  </a:lnTo>
                  <a:lnTo>
                    <a:pt x="6078" y="6756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7B9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391;p68"/>
            <p:cNvSpPr/>
            <p:nvPr/>
          </p:nvSpPr>
          <p:spPr>
            <a:xfrm>
              <a:off x="1092243" y="2108008"/>
              <a:ext cx="36360" cy="51119"/>
            </a:xfrm>
            <a:custGeom>
              <a:avLst/>
              <a:gdLst/>
              <a:ahLst/>
              <a:cxnLst/>
              <a:rect l="l" t="t" r="r" b="b"/>
              <a:pathLst>
                <a:path w="1387" h="1950" extrusionOk="0">
                  <a:moveTo>
                    <a:pt x="751" y="1"/>
                  </a:moveTo>
                  <a:lnTo>
                    <a:pt x="1" y="1069"/>
                  </a:lnTo>
                  <a:lnTo>
                    <a:pt x="622" y="1949"/>
                  </a:lnTo>
                  <a:lnTo>
                    <a:pt x="1156" y="1228"/>
                  </a:lnTo>
                  <a:lnTo>
                    <a:pt x="1387" y="881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392;p68"/>
            <p:cNvSpPr/>
            <p:nvPr/>
          </p:nvSpPr>
          <p:spPr>
            <a:xfrm>
              <a:off x="1073709" y="2082658"/>
              <a:ext cx="38248" cy="53374"/>
            </a:xfrm>
            <a:custGeom>
              <a:avLst/>
              <a:gdLst/>
              <a:ahLst/>
              <a:cxnLst/>
              <a:rect l="l" t="t" r="r" b="b"/>
              <a:pathLst>
                <a:path w="1459" h="2036" extrusionOk="0">
                  <a:moveTo>
                    <a:pt x="766" y="0"/>
                  </a:moveTo>
                  <a:lnTo>
                    <a:pt x="0" y="1054"/>
                  </a:lnTo>
                  <a:lnTo>
                    <a:pt x="708" y="2036"/>
                  </a:lnTo>
                  <a:lnTo>
                    <a:pt x="1458" y="968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393;p68"/>
            <p:cNvSpPr/>
            <p:nvPr/>
          </p:nvSpPr>
          <p:spPr>
            <a:xfrm>
              <a:off x="1055542" y="2056915"/>
              <a:ext cx="38248" cy="53400"/>
            </a:xfrm>
            <a:custGeom>
              <a:avLst/>
              <a:gdLst/>
              <a:ahLst/>
              <a:cxnLst/>
              <a:rect l="l" t="t" r="r" b="b"/>
              <a:pathLst>
                <a:path w="1459" h="2037" extrusionOk="0">
                  <a:moveTo>
                    <a:pt x="751" y="1"/>
                  </a:moveTo>
                  <a:lnTo>
                    <a:pt x="1" y="1055"/>
                  </a:lnTo>
                  <a:lnTo>
                    <a:pt x="693" y="2036"/>
                  </a:lnTo>
                  <a:lnTo>
                    <a:pt x="1459" y="98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94;p68"/>
            <p:cNvSpPr/>
            <p:nvPr/>
          </p:nvSpPr>
          <p:spPr>
            <a:xfrm>
              <a:off x="940117" y="2129583"/>
              <a:ext cx="230482" cy="224636"/>
            </a:xfrm>
            <a:custGeom>
              <a:avLst/>
              <a:gdLst/>
              <a:ahLst/>
              <a:cxnLst/>
              <a:rect l="l" t="t" r="r" b="b"/>
              <a:pathLst>
                <a:path w="8792" h="8569" extrusionOk="0">
                  <a:moveTo>
                    <a:pt x="4418" y="0"/>
                  </a:moveTo>
                  <a:cubicBezTo>
                    <a:pt x="4237" y="0"/>
                    <a:pt x="4054" y="69"/>
                    <a:pt x="3913" y="203"/>
                  </a:cubicBezTo>
                  <a:cubicBezTo>
                    <a:pt x="3783" y="333"/>
                    <a:pt x="3604" y="407"/>
                    <a:pt x="3421" y="407"/>
                  </a:cubicBezTo>
                  <a:cubicBezTo>
                    <a:pt x="3339" y="407"/>
                    <a:pt x="3256" y="392"/>
                    <a:pt x="3177" y="361"/>
                  </a:cubicBezTo>
                  <a:cubicBezTo>
                    <a:pt x="3094" y="328"/>
                    <a:pt x="3008" y="312"/>
                    <a:pt x="2924" y="312"/>
                  </a:cubicBezTo>
                  <a:cubicBezTo>
                    <a:pt x="2643" y="312"/>
                    <a:pt x="2378" y="488"/>
                    <a:pt x="2267" y="766"/>
                  </a:cubicBezTo>
                  <a:cubicBezTo>
                    <a:pt x="2180" y="1011"/>
                    <a:pt x="1935" y="1184"/>
                    <a:pt x="1661" y="1199"/>
                  </a:cubicBezTo>
                  <a:cubicBezTo>
                    <a:pt x="1285" y="1227"/>
                    <a:pt x="997" y="1545"/>
                    <a:pt x="1011" y="1920"/>
                  </a:cubicBezTo>
                  <a:cubicBezTo>
                    <a:pt x="1026" y="2195"/>
                    <a:pt x="867" y="2454"/>
                    <a:pt x="636" y="2584"/>
                  </a:cubicBezTo>
                  <a:cubicBezTo>
                    <a:pt x="289" y="2758"/>
                    <a:pt x="160" y="3176"/>
                    <a:pt x="333" y="3508"/>
                  </a:cubicBezTo>
                  <a:cubicBezTo>
                    <a:pt x="448" y="3754"/>
                    <a:pt x="419" y="4042"/>
                    <a:pt x="246" y="4259"/>
                  </a:cubicBezTo>
                  <a:cubicBezTo>
                    <a:pt x="1" y="4562"/>
                    <a:pt x="58" y="4995"/>
                    <a:pt x="347" y="5240"/>
                  </a:cubicBezTo>
                  <a:cubicBezTo>
                    <a:pt x="564" y="5414"/>
                    <a:pt x="650" y="5688"/>
                    <a:pt x="578" y="5962"/>
                  </a:cubicBezTo>
                  <a:cubicBezTo>
                    <a:pt x="477" y="6338"/>
                    <a:pt x="708" y="6713"/>
                    <a:pt x="1069" y="6814"/>
                  </a:cubicBezTo>
                  <a:cubicBezTo>
                    <a:pt x="1343" y="6886"/>
                    <a:pt x="1531" y="7103"/>
                    <a:pt x="1574" y="7377"/>
                  </a:cubicBezTo>
                  <a:cubicBezTo>
                    <a:pt x="1627" y="7717"/>
                    <a:pt x="1928" y="7962"/>
                    <a:pt x="2263" y="7962"/>
                  </a:cubicBezTo>
                  <a:cubicBezTo>
                    <a:pt x="2298" y="7962"/>
                    <a:pt x="2333" y="7960"/>
                    <a:pt x="2368" y="7954"/>
                  </a:cubicBezTo>
                  <a:cubicBezTo>
                    <a:pt x="2406" y="7948"/>
                    <a:pt x="2444" y="7945"/>
                    <a:pt x="2482" y="7945"/>
                  </a:cubicBezTo>
                  <a:cubicBezTo>
                    <a:pt x="2716" y="7945"/>
                    <a:pt x="2937" y="8059"/>
                    <a:pt x="3061" y="8257"/>
                  </a:cubicBezTo>
                  <a:cubicBezTo>
                    <a:pt x="3199" y="8460"/>
                    <a:pt x="3419" y="8568"/>
                    <a:pt x="3642" y="8568"/>
                  </a:cubicBezTo>
                  <a:cubicBezTo>
                    <a:pt x="3770" y="8568"/>
                    <a:pt x="3898" y="8533"/>
                    <a:pt x="4014" y="8460"/>
                  </a:cubicBezTo>
                  <a:cubicBezTo>
                    <a:pt x="4129" y="8387"/>
                    <a:pt x="4263" y="8351"/>
                    <a:pt x="4396" y="8351"/>
                  </a:cubicBezTo>
                  <a:cubicBezTo>
                    <a:pt x="4530" y="8351"/>
                    <a:pt x="4663" y="8387"/>
                    <a:pt x="4779" y="8460"/>
                  </a:cubicBezTo>
                  <a:cubicBezTo>
                    <a:pt x="4893" y="8532"/>
                    <a:pt x="5022" y="8568"/>
                    <a:pt x="5150" y="8568"/>
                  </a:cubicBezTo>
                  <a:cubicBezTo>
                    <a:pt x="5378" y="8568"/>
                    <a:pt x="5602" y="8456"/>
                    <a:pt x="5732" y="8243"/>
                  </a:cubicBezTo>
                  <a:cubicBezTo>
                    <a:pt x="5870" y="8054"/>
                    <a:pt x="6085" y="7932"/>
                    <a:pt x="6319" y="7932"/>
                  </a:cubicBezTo>
                  <a:cubicBezTo>
                    <a:pt x="6354" y="7932"/>
                    <a:pt x="6389" y="7934"/>
                    <a:pt x="6425" y="7940"/>
                  </a:cubicBezTo>
                  <a:cubicBezTo>
                    <a:pt x="6460" y="7945"/>
                    <a:pt x="6495" y="7948"/>
                    <a:pt x="6529" y="7948"/>
                  </a:cubicBezTo>
                  <a:cubicBezTo>
                    <a:pt x="6865" y="7948"/>
                    <a:pt x="7166" y="7703"/>
                    <a:pt x="7218" y="7362"/>
                  </a:cubicBezTo>
                  <a:cubicBezTo>
                    <a:pt x="7262" y="7088"/>
                    <a:pt x="7464" y="6872"/>
                    <a:pt x="7724" y="6800"/>
                  </a:cubicBezTo>
                  <a:cubicBezTo>
                    <a:pt x="8099" y="6698"/>
                    <a:pt x="8316" y="6323"/>
                    <a:pt x="8215" y="5948"/>
                  </a:cubicBezTo>
                  <a:cubicBezTo>
                    <a:pt x="8142" y="5688"/>
                    <a:pt x="8243" y="5399"/>
                    <a:pt x="8445" y="5226"/>
                  </a:cubicBezTo>
                  <a:cubicBezTo>
                    <a:pt x="8749" y="4981"/>
                    <a:pt x="8792" y="4548"/>
                    <a:pt x="8561" y="4259"/>
                  </a:cubicBezTo>
                  <a:cubicBezTo>
                    <a:pt x="8388" y="4042"/>
                    <a:pt x="8359" y="3754"/>
                    <a:pt x="8474" y="3508"/>
                  </a:cubicBezTo>
                  <a:cubicBezTo>
                    <a:pt x="8648" y="3162"/>
                    <a:pt x="8518" y="2743"/>
                    <a:pt x="8171" y="2570"/>
                  </a:cubicBezTo>
                  <a:cubicBezTo>
                    <a:pt x="7926" y="2440"/>
                    <a:pt x="7781" y="2195"/>
                    <a:pt x="7796" y="1920"/>
                  </a:cubicBezTo>
                  <a:cubicBezTo>
                    <a:pt x="7810" y="1531"/>
                    <a:pt x="7522" y="1213"/>
                    <a:pt x="7146" y="1199"/>
                  </a:cubicBezTo>
                  <a:cubicBezTo>
                    <a:pt x="6872" y="1184"/>
                    <a:pt x="6627" y="1011"/>
                    <a:pt x="6526" y="751"/>
                  </a:cubicBezTo>
                  <a:cubicBezTo>
                    <a:pt x="6425" y="471"/>
                    <a:pt x="6159" y="304"/>
                    <a:pt x="5876" y="304"/>
                  </a:cubicBezTo>
                  <a:cubicBezTo>
                    <a:pt x="5794" y="304"/>
                    <a:pt x="5711" y="318"/>
                    <a:pt x="5631" y="347"/>
                  </a:cubicBezTo>
                  <a:cubicBezTo>
                    <a:pt x="5547" y="380"/>
                    <a:pt x="5460" y="396"/>
                    <a:pt x="5374" y="396"/>
                  </a:cubicBezTo>
                  <a:cubicBezTo>
                    <a:pt x="5195" y="396"/>
                    <a:pt x="5021" y="325"/>
                    <a:pt x="4894" y="188"/>
                  </a:cubicBezTo>
                  <a:cubicBezTo>
                    <a:pt x="4761" y="62"/>
                    <a:pt x="4590" y="0"/>
                    <a:pt x="4418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95;p68"/>
            <p:cNvSpPr/>
            <p:nvPr/>
          </p:nvSpPr>
          <p:spPr>
            <a:xfrm>
              <a:off x="1038502" y="2129478"/>
              <a:ext cx="132097" cy="224872"/>
            </a:xfrm>
            <a:custGeom>
              <a:avLst/>
              <a:gdLst/>
              <a:ahLst/>
              <a:cxnLst/>
              <a:rect l="l" t="t" r="r" b="b"/>
              <a:pathLst>
                <a:path w="5039" h="8578" extrusionOk="0">
                  <a:moveTo>
                    <a:pt x="636" y="1"/>
                  </a:moveTo>
                  <a:cubicBezTo>
                    <a:pt x="459" y="1"/>
                    <a:pt x="282" y="69"/>
                    <a:pt x="145" y="207"/>
                  </a:cubicBezTo>
                  <a:cubicBezTo>
                    <a:pt x="102" y="250"/>
                    <a:pt x="44" y="293"/>
                    <a:pt x="1" y="322"/>
                  </a:cubicBezTo>
                  <a:cubicBezTo>
                    <a:pt x="102" y="381"/>
                    <a:pt x="218" y="410"/>
                    <a:pt x="334" y="410"/>
                  </a:cubicBezTo>
                  <a:cubicBezTo>
                    <a:pt x="417" y="410"/>
                    <a:pt x="500" y="395"/>
                    <a:pt x="578" y="365"/>
                  </a:cubicBezTo>
                  <a:cubicBezTo>
                    <a:pt x="661" y="332"/>
                    <a:pt x="747" y="316"/>
                    <a:pt x="831" y="316"/>
                  </a:cubicBezTo>
                  <a:cubicBezTo>
                    <a:pt x="1111" y="316"/>
                    <a:pt x="1377" y="492"/>
                    <a:pt x="1488" y="770"/>
                  </a:cubicBezTo>
                  <a:cubicBezTo>
                    <a:pt x="1589" y="1015"/>
                    <a:pt x="1820" y="1188"/>
                    <a:pt x="2094" y="1203"/>
                  </a:cubicBezTo>
                  <a:cubicBezTo>
                    <a:pt x="2469" y="1231"/>
                    <a:pt x="2758" y="1549"/>
                    <a:pt x="2758" y="1924"/>
                  </a:cubicBezTo>
                  <a:cubicBezTo>
                    <a:pt x="2744" y="2199"/>
                    <a:pt x="2888" y="2458"/>
                    <a:pt x="3133" y="2588"/>
                  </a:cubicBezTo>
                  <a:cubicBezTo>
                    <a:pt x="3465" y="2762"/>
                    <a:pt x="3595" y="3180"/>
                    <a:pt x="3437" y="3512"/>
                  </a:cubicBezTo>
                  <a:cubicBezTo>
                    <a:pt x="3307" y="3758"/>
                    <a:pt x="3336" y="4046"/>
                    <a:pt x="3509" y="4263"/>
                  </a:cubicBezTo>
                  <a:cubicBezTo>
                    <a:pt x="3754" y="4566"/>
                    <a:pt x="3696" y="4999"/>
                    <a:pt x="3408" y="5244"/>
                  </a:cubicBezTo>
                  <a:cubicBezTo>
                    <a:pt x="3191" y="5418"/>
                    <a:pt x="3105" y="5692"/>
                    <a:pt x="3177" y="5966"/>
                  </a:cubicBezTo>
                  <a:cubicBezTo>
                    <a:pt x="3278" y="6327"/>
                    <a:pt x="3047" y="6717"/>
                    <a:pt x="2686" y="6818"/>
                  </a:cubicBezTo>
                  <a:cubicBezTo>
                    <a:pt x="2412" y="6890"/>
                    <a:pt x="2224" y="7107"/>
                    <a:pt x="2181" y="7381"/>
                  </a:cubicBezTo>
                  <a:cubicBezTo>
                    <a:pt x="2128" y="7721"/>
                    <a:pt x="1827" y="7966"/>
                    <a:pt x="1492" y="7966"/>
                  </a:cubicBezTo>
                  <a:cubicBezTo>
                    <a:pt x="1457" y="7966"/>
                    <a:pt x="1422" y="7964"/>
                    <a:pt x="1387" y="7958"/>
                  </a:cubicBezTo>
                  <a:cubicBezTo>
                    <a:pt x="1349" y="7952"/>
                    <a:pt x="1311" y="7949"/>
                    <a:pt x="1273" y="7949"/>
                  </a:cubicBezTo>
                  <a:cubicBezTo>
                    <a:pt x="1039" y="7949"/>
                    <a:pt x="818" y="8063"/>
                    <a:pt x="694" y="8261"/>
                  </a:cubicBezTo>
                  <a:cubicBezTo>
                    <a:pt x="665" y="8290"/>
                    <a:pt x="651" y="8319"/>
                    <a:pt x="622" y="8348"/>
                  </a:cubicBezTo>
                  <a:cubicBezTo>
                    <a:pt x="766" y="8348"/>
                    <a:pt x="896" y="8391"/>
                    <a:pt x="1026" y="8464"/>
                  </a:cubicBezTo>
                  <a:cubicBezTo>
                    <a:pt x="1140" y="8541"/>
                    <a:pt x="1268" y="8578"/>
                    <a:pt x="1397" y="8578"/>
                  </a:cubicBezTo>
                  <a:cubicBezTo>
                    <a:pt x="1626" y="8578"/>
                    <a:pt x="1854" y="8460"/>
                    <a:pt x="1993" y="8247"/>
                  </a:cubicBezTo>
                  <a:cubicBezTo>
                    <a:pt x="2119" y="8058"/>
                    <a:pt x="2343" y="7936"/>
                    <a:pt x="2570" y="7936"/>
                  </a:cubicBezTo>
                  <a:cubicBezTo>
                    <a:pt x="2604" y="7936"/>
                    <a:pt x="2638" y="7938"/>
                    <a:pt x="2672" y="7944"/>
                  </a:cubicBezTo>
                  <a:cubicBezTo>
                    <a:pt x="2707" y="7949"/>
                    <a:pt x="2742" y="7952"/>
                    <a:pt x="2776" y="7952"/>
                  </a:cubicBezTo>
                  <a:cubicBezTo>
                    <a:pt x="3112" y="7952"/>
                    <a:pt x="3413" y="7707"/>
                    <a:pt x="3465" y="7366"/>
                  </a:cubicBezTo>
                  <a:cubicBezTo>
                    <a:pt x="3509" y="7092"/>
                    <a:pt x="3711" y="6876"/>
                    <a:pt x="3971" y="6804"/>
                  </a:cubicBezTo>
                  <a:cubicBezTo>
                    <a:pt x="4346" y="6702"/>
                    <a:pt x="4563" y="6327"/>
                    <a:pt x="4462" y="5952"/>
                  </a:cubicBezTo>
                  <a:cubicBezTo>
                    <a:pt x="4389" y="5692"/>
                    <a:pt x="4490" y="5403"/>
                    <a:pt x="4692" y="5230"/>
                  </a:cubicBezTo>
                  <a:cubicBezTo>
                    <a:pt x="4996" y="4999"/>
                    <a:pt x="5039" y="4566"/>
                    <a:pt x="4794" y="4263"/>
                  </a:cubicBezTo>
                  <a:cubicBezTo>
                    <a:pt x="4620" y="4046"/>
                    <a:pt x="4591" y="3758"/>
                    <a:pt x="4721" y="3512"/>
                  </a:cubicBezTo>
                  <a:cubicBezTo>
                    <a:pt x="4895" y="3166"/>
                    <a:pt x="4750" y="2762"/>
                    <a:pt x="4418" y="2588"/>
                  </a:cubicBezTo>
                  <a:cubicBezTo>
                    <a:pt x="4173" y="2458"/>
                    <a:pt x="4028" y="2199"/>
                    <a:pt x="4043" y="1924"/>
                  </a:cubicBezTo>
                  <a:cubicBezTo>
                    <a:pt x="4043" y="1549"/>
                    <a:pt x="3754" y="1231"/>
                    <a:pt x="3379" y="1203"/>
                  </a:cubicBezTo>
                  <a:cubicBezTo>
                    <a:pt x="3105" y="1188"/>
                    <a:pt x="2874" y="1015"/>
                    <a:pt x="2773" y="770"/>
                  </a:cubicBezTo>
                  <a:cubicBezTo>
                    <a:pt x="2661" y="492"/>
                    <a:pt x="2396" y="316"/>
                    <a:pt x="2115" y="316"/>
                  </a:cubicBezTo>
                  <a:cubicBezTo>
                    <a:pt x="2031" y="316"/>
                    <a:pt x="1946" y="332"/>
                    <a:pt x="1863" y="365"/>
                  </a:cubicBezTo>
                  <a:cubicBezTo>
                    <a:pt x="1788" y="396"/>
                    <a:pt x="1708" y="411"/>
                    <a:pt x="1628" y="411"/>
                  </a:cubicBezTo>
                  <a:cubicBezTo>
                    <a:pt x="1448" y="411"/>
                    <a:pt x="1267" y="337"/>
                    <a:pt x="1127" y="207"/>
                  </a:cubicBezTo>
                  <a:cubicBezTo>
                    <a:pt x="990" y="69"/>
                    <a:pt x="813" y="1"/>
                    <a:pt x="636" y="1"/>
                  </a:cubicBez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396;p68"/>
            <p:cNvSpPr/>
            <p:nvPr/>
          </p:nvSpPr>
          <p:spPr>
            <a:xfrm>
              <a:off x="970395" y="2156821"/>
              <a:ext cx="169952" cy="169559"/>
            </a:xfrm>
            <a:custGeom>
              <a:avLst/>
              <a:gdLst/>
              <a:ahLst/>
              <a:cxnLst/>
              <a:rect l="l" t="t" r="r" b="b"/>
              <a:pathLst>
                <a:path w="6483" h="6468" extrusionOk="0">
                  <a:moveTo>
                    <a:pt x="3249" y="1"/>
                  </a:moveTo>
                  <a:cubicBezTo>
                    <a:pt x="1459" y="1"/>
                    <a:pt x="1" y="1444"/>
                    <a:pt x="1" y="3234"/>
                  </a:cubicBezTo>
                  <a:cubicBezTo>
                    <a:pt x="1" y="5024"/>
                    <a:pt x="1459" y="6468"/>
                    <a:pt x="3249" y="6468"/>
                  </a:cubicBezTo>
                  <a:cubicBezTo>
                    <a:pt x="5024" y="6468"/>
                    <a:pt x="6482" y="5024"/>
                    <a:pt x="6482" y="3234"/>
                  </a:cubicBezTo>
                  <a:cubicBezTo>
                    <a:pt x="6482" y="1444"/>
                    <a:pt x="5024" y="1"/>
                    <a:pt x="324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97;p68"/>
            <p:cNvSpPr/>
            <p:nvPr/>
          </p:nvSpPr>
          <p:spPr>
            <a:xfrm>
              <a:off x="1038502" y="2156821"/>
              <a:ext cx="106380" cy="169716"/>
            </a:xfrm>
            <a:custGeom>
              <a:avLst/>
              <a:gdLst/>
              <a:ahLst/>
              <a:cxnLst/>
              <a:rect l="l" t="t" r="r" b="b"/>
              <a:pathLst>
                <a:path w="4058" h="6474" extrusionOk="0">
                  <a:moveTo>
                    <a:pt x="651" y="1"/>
                  </a:moveTo>
                  <a:cubicBezTo>
                    <a:pt x="434" y="1"/>
                    <a:pt x="217" y="15"/>
                    <a:pt x="1" y="59"/>
                  </a:cubicBezTo>
                  <a:cubicBezTo>
                    <a:pt x="1517" y="362"/>
                    <a:pt x="2599" y="1690"/>
                    <a:pt x="2599" y="3234"/>
                  </a:cubicBezTo>
                  <a:cubicBezTo>
                    <a:pt x="2599" y="4779"/>
                    <a:pt x="1517" y="6107"/>
                    <a:pt x="1" y="6410"/>
                  </a:cubicBezTo>
                  <a:cubicBezTo>
                    <a:pt x="216" y="6453"/>
                    <a:pt x="430" y="6474"/>
                    <a:pt x="640" y="6474"/>
                  </a:cubicBezTo>
                  <a:cubicBezTo>
                    <a:pt x="2266" y="6474"/>
                    <a:pt x="3689" y="5239"/>
                    <a:pt x="3855" y="3552"/>
                  </a:cubicBezTo>
                  <a:cubicBezTo>
                    <a:pt x="4057" y="1646"/>
                    <a:pt x="2556" y="1"/>
                    <a:pt x="651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398;p68"/>
            <p:cNvSpPr/>
            <p:nvPr/>
          </p:nvSpPr>
          <p:spPr>
            <a:xfrm>
              <a:off x="1038502" y="2203641"/>
              <a:ext cx="20841" cy="76207"/>
            </a:xfrm>
            <a:custGeom>
              <a:avLst/>
              <a:gdLst/>
              <a:ahLst/>
              <a:cxnLst/>
              <a:rect l="l" t="t" r="r" b="b"/>
              <a:pathLst>
                <a:path w="795" h="2907" extrusionOk="0">
                  <a:moveTo>
                    <a:pt x="584" y="1"/>
                  </a:moveTo>
                  <a:cubicBezTo>
                    <a:pt x="549" y="1"/>
                    <a:pt x="518" y="25"/>
                    <a:pt x="506" y="48"/>
                  </a:cubicBezTo>
                  <a:lnTo>
                    <a:pt x="88" y="438"/>
                  </a:lnTo>
                  <a:cubicBezTo>
                    <a:pt x="30" y="481"/>
                    <a:pt x="1" y="539"/>
                    <a:pt x="1" y="597"/>
                  </a:cubicBezTo>
                  <a:cubicBezTo>
                    <a:pt x="1" y="683"/>
                    <a:pt x="59" y="770"/>
                    <a:pt x="145" y="770"/>
                  </a:cubicBezTo>
                  <a:cubicBezTo>
                    <a:pt x="174" y="770"/>
                    <a:pt x="203" y="755"/>
                    <a:pt x="232" y="741"/>
                  </a:cubicBezTo>
                  <a:lnTo>
                    <a:pt x="362" y="572"/>
                  </a:lnTo>
                  <a:lnTo>
                    <a:pt x="362" y="572"/>
                  </a:lnTo>
                  <a:lnTo>
                    <a:pt x="362" y="2762"/>
                  </a:lnTo>
                  <a:cubicBezTo>
                    <a:pt x="362" y="2863"/>
                    <a:pt x="477" y="2906"/>
                    <a:pt x="578" y="2906"/>
                  </a:cubicBezTo>
                  <a:cubicBezTo>
                    <a:pt x="679" y="2906"/>
                    <a:pt x="795" y="2863"/>
                    <a:pt x="795" y="2762"/>
                  </a:cubicBezTo>
                  <a:lnTo>
                    <a:pt x="795" y="135"/>
                  </a:lnTo>
                  <a:cubicBezTo>
                    <a:pt x="795" y="48"/>
                    <a:pt x="694" y="5"/>
                    <a:pt x="607" y="5"/>
                  </a:cubicBezTo>
                  <a:cubicBezTo>
                    <a:pt x="599" y="2"/>
                    <a:pt x="591" y="1"/>
                    <a:pt x="584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1"/>
          <p:cNvSpPr txBox="1">
            <a:spLocks noGrp="1"/>
          </p:cNvSpPr>
          <p:nvPr>
            <p:ph type="ctrTitle"/>
          </p:nvPr>
        </p:nvSpPr>
        <p:spPr>
          <a:xfrm>
            <a:off x="840033" y="177517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CONCLUSIONS</a:t>
            </a:r>
            <a:endParaRPr dirty="0"/>
          </a:p>
        </p:txBody>
      </p:sp>
      <p:sp>
        <p:nvSpPr>
          <p:cNvPr id="938" name="Google Shape;938;p41"/>
          <p:cNvSpPr/>
          <p:nvPr/>
        </p:nvSpPr>
        <p:spPr>
          <a:xfrm>
            <a:off x="4991133" y="6260"/>
            <a:ext cx="3914700" cy="513724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1"/>
          <p:cNvSpPr txBox="1">
            <a:spLocks noGrp="1"/>
          </p:cNvSpPr>
          <p:nvPr>
            <p:ph type="body" idx="1"/>
          </p:nvPr>
        </p:nvSpPr>
        <p:spPr>
          <a:xfrm>
            <a:off x="5194639" y="301415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n-GB" b="1" dirty="0">
                <a:solidFill>
                  <a:srgbClr val="FFFFFF"/>
                </a:solidFill>
              </a:rPr>
              <a:t>Popularity has  a big influence on a player market value.</a:t>
            </a:r>
          </a:p>
          <a:p>
            <a:pPr marL="152400" lvl="0" indent="0">
              <a:buClr>
                <a:srgbClr val="FFFFFF"/>
              </a:buClr>
              <a:buNone/>
            </a:pPr>
            <a:endParaRPr lang="en-GB" b="1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Football team sees part of their players as a economic property, who can raise the clubs financial profits.</a:t>
            </a:r>
          </a:p>
          <a:p>
            <a:pPr marL="152400" lvl="0" indent="0">
              <a:buClr>
                <a:srgbClr val="FFFFFF"/>
              </a:buClr>
              <a:buNone/>
            </a:pPr>
            <a:endParaRPr lang="en-GB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Team members may affect each other's statistics.</a:t>
            </a: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Players with long-term injuries may have far fewer hits, simply because they haven’t been playing.</a:t>
            </a:r>
          </a:p>
          <a:p>
            <a:pPr marL="152400" lvl="0" indent="0">
              <a:buClr>
                <a:srgbClr val="FFFFFF"/>
              </a:buClr>
              <a:buNone/>
            </a:pPr>
            <a:endParaRPr lang="en-GB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Player popularity in his country</a:t>
            </a:r>
          </a:p>
          <a:p>
            <a:pPr marL="152400" lvl="0" indent="0">
              <a:buClr>
                <a:srgbClr val="FFFFFF"/>
              </a:buClr>
              <a:buNone/>
            </a:pPr>
            <a:endParaRPr lang="en-GB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The economic strength and prestige of the club</a:t>
            </a:r>
          </a:p>
          <a:p>
            <a:pPr marL="152400" lvl="0" indent="0">
              <a:buClr>
                <a:srgbClr val="FFFFFF"/>
              </a:buClr>
              <a:buNone/>
            </a:pPr>
            <a:endParaRPr lang="en-GB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New signings may get more attention, even beyond the transfer season.</a:t>
            </a:r>
          </a:p>
          <a:p>
            <a:pPr lvl="0">
              <a:buClr>
                <a:srgbClr val="FFFFFF"/>
              </a:buClr>
            </a:pPr>
            <a:endParaRPr lang="en-GB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endParaRPr lang="en-GB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50" y="715094"/>
            <a:ext cx="4572000" cy="22006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750" lvl="0">
              <a:buClr>
                <a:srgbClr val="005375"/>
              </a:buClr>
              <a:buSzPts val="1100"/>
            </a:pPr>
            <a:r>
              <a:rPr lang="en-US" dirty="0">
                <a:solidFill>
                  <a:srgbClr val="005375"/>
                </a:solidFill>
                <a:latin typeface="Squada One" panose="020B0604020202020204" charset="0"/>
                <a:ea typeface="Questrial"/>
                <a:cs typeface="Questrial"/>
                <a:sym typeface="Questrial"/>
              </a:rPr>
              <a:t>We tried </a:t>
            </a:r>
            <a:r>
              <a:rPr lang="en-GB" dirty="0">
                <a:solidFill>
                  <a:srgbClr val="005375"/>
                </a:solidFill>
                <a:latin typeface="Squada One" panose="020B0604020202020204" charset="0"/>
                <a:ea typeface="Questrial"/>
                <a:cs typeface="Questrial"/>
                <a:sym typeface="Questrial"/>
              </a:rPr>
              <a:t>a Linear Regression on all </a:t>
            </a:r>
            <a:r>
              <a:rPr lang="en-US" dirty="0">
                <a:solidFill>
                  <a:srgbClr val="005375"/>
                </a:solidFill>
                <a:latin typeface="Squada One" panose="020B0604020202020204" charset="0"/>
                <a:ea typeface="Questrial"/>
                <a:cs typeface="Questrial"/>
                <a:sym typeface="Questrial"/>
              </a:rPr>
              <a:t>of our </a:t>
            </a:r>
            <a:r>
              <a:rPr lang="en-GB" dirty="0">
                <a:solidFill>
                  <a:srgbClr val="005375"/>
                </a:solidFill>
                <a:latin typeface="Squada One" panose="020B0604020202020204" charset="0"/>
                <a:ea typeface="Questrial"/>
                <a:cs typeface="Questrial"/>
                <a:sym typeface="Questrial"/>
              </a:rPr>
              <a:t>players divided to positions with parameters that are necessary to each positions.</a:t>
            </a:r>
          </a:p>
          <a:p>
            <a:pPr marL="158750" lvl="0">
              <a:buClr>
                <a:srgbClr val="005375"/>
              </a:buClr>
              <a:buSzPts val="1100"/>
            </a:pPr>
            <a:endParaRPr lang="en-GB" dirty="0">
              <a:solidFill>
                <a:srgbClr val="005375"/>
              </a:solidFill>
              <a:latin typeface="Squada One" panose="020B0604020202020204" charset="0"/>
              <a:ea typeface="Questrial"/>
              <a:cs typeface="Questrial"/>
              <a:sym typeface="Questrial"/>
            </a:endParaRPr>
          </a:p>
          <a:p>
            <a:pPr marL="158750" lvl="0">
              <a:buClr>
                <a:srgbClr val="005375"/>
              </a:buClr>
              <a:buSzPts val="1100"/>
            </a:pPr>
            <a:r>
              <a:rPr lang="en-GB" dirty="0">
                <a:solidFill>
                  <a:srgbClr val="005375"/>
                </a:solidFill>
                <a:latin typeface="Squada One" panose="020B0604020202020204" charset="0"/>
                <a:ea typeface="Questrial"/>
                <a:cs typeface="Questrial"/>
                <a:sym typeface="Questrial"/>
              </a:rPr>
              <a:t>Finally we did not find out a high fit with part of the players’ real value by  our model.</a:t>
            </a:r>
          </a:p>
          <a:p>
            <a:pPr marL="158750" lvl="0">
              <a:buClr>
                <a:srgbClr val="005375"/>
              </a:buClr>
              <a:buSzPts val="1100"/>
            </a:pPr>
            <a:endParaRPr lang="en-GB" dirty="0">
              <a:solidFill>
                <a:srgbClr val="005375"/>
              </a:solidFill>
              <a:latin typeface="Squada One" panose="020B0604020202020204" charset="0"/>
              <a:ea typeface="Questrial"/>
              <a:cs typeface="Questrial"/>
              <a:sym typeface="Questrial"/>
            </a:endParaRPr>
          </a:p>
          <a:p>
            <a:pPr marL="158750" lvl="0">
              <a:buClr>
                <a:srgbClr val="005375"/>
              </a:buClr>
              <a:buSzPts val="1100"/>
            </a:pPr>
            <a:r>
              <a:rPr lang="en-GB" dirty="0">
                <a:solidFill>
                  <a:srgbClr val="005375"/>
                </a:solidFill>
                <a:latin typeface="Squada One" panose="020B0604020202020204" charset="0"/>
                <a:ea typeface="Questrial"/>
                <a:cs typeface="Questrial"/>
                <a:sym typeface="Questrial"/>
              </a:rPr>
              <a:t>When we noticed the big space error in part of our predictions, we had a research and found several reasons of data enrichment options &amp; challenges:</a:t>
            </a:r>
          </a:p>
          <a:p>
            <a:pPr marL="158750" lvl="0">
              <a:buClr>
                <a:srgbClr val="005375"/>
              </a:buClr>
              <a:buSzPts val="1100"/>
            </a:pPr>
            <a:endParaRPr lang="en-GB" sz="1100" dirty="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7" y="3131006"/>
            <a:ext cx="1581756" cy="158175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277707" y="4440891"/>
            <a:ext cx="16256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מעוגל 3"/>
          <p:cNvSpPr/>
          <p:nvPr/>
        </p:nvSpPr>
        <p:spPr>
          <a:xfrm>
            <a:off x="1764453" y="4084016"/>
            <a:ext cx="277707" cy="406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64" y="2574880"/>
            <a:ext cx="1389134" cy="2334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9"/>
          <p:cNvSpPr txBox="1">
            <a:spLocks noGrp="1"/>
          </p:cNvSpPr>
          <p:nvPr>
            <p:ph type="ctrTitle" idx="2"/>
          </p:nvPr>
        </p:nvSpPr>
        <p:spPr>
          <a:xfrm>
            <a:off x="1777320" y="275399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624</Words>
  <Application>Microsoft Office PowerPoint</Application>
  <PresentationFormat>On-screen Show (16:9)</PresentationFormat>
  <Paragraphs>85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Squada One</vt:lpstr>
      <vt:lpstr>Questrial</vt:lpstr>
      <vt:lpstr>Soccer Club Branding by Slidesgo</vt:lpstr>
      <vt:lpstr>FOOTBALL PLAYERS VALUE PREDICTION</vt:lpstr>
      <vt:lpstr>TABLE OF CONTENTS</vt:lpstr>
      <vt:lpstr>Introduction</vt:lpstr>
      <vt:lpstr>Research Lead Question</vt:lpstr>
      <vt:lpstr>Web Scraping &amp; Data Cleaning</vt:lpstr>
      <vt:lpstr>Exploratory Data Analysis (EDA)</vt:lpstr>
      <vt:lpstr>Building Linear Regression Model How market value is defined?   </vt:lpstr>
      <vt:lpstr>RESULTS &amp; 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PLAYERS VALUE PREDICTION</dc:title>
  <dc:creator>Koral Tayeb</dc:creator>
  <cp:lastModifiedBy>Lab 8_105</cp:lastModifiedBy>
  <cp:revision>73</cp:revision>
  <dcterms:modified xsi:type="dcterms:W3CDTF">2022-06-29T17:19:54Z</dcterms:modified>
</cp:coreProperties>
</file>