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169195" initials="u" lastIdx="1" clrIdx="0">
    <p:extLst>
      <p:ext uri="{19B8F6BF-5375-455C-9EA6-DF929625EA0E}">
        <p15:presenceInfo xmlns:p15="http://schemas.microsoft.com/office/powerpoint/2012/main" userId="S-1-5-21-3847189713-4100841140-3674433058-397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A2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76" d="100"/>
          <a:sy n="76" d="100"/>
        </p:scale>
        <p:origin x="132"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17EBEE-92CE-407A-B315-69B7391AD360}"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7E6B982E-1130-442A-A433-90A778B0CD0A}">
      <dgm:prSet phldrT="[Text]"/>
      <dgm:spPr/>
      <dgm:t>
        <a:bodyPr/>
        <a:lstStyle/>
        <a:p>
          <a:r>
            <a:rPr lang="he-IL" dirty="0"/>
            <a:t>1</a:t>
          </a:r>
          <a:endParaRPr lang="en-US" dirty="0"/>
        </a:p>
      </dgm:t>
    </dgm:pt>
    <dgm:pt modelId="{1E08DE6B-A841-4E57-962A-6D8C7520504E}" type="parTrans" cxnId="{E9A7B21C-B45C-49D5-954B-61B1EB38929B}">
      <dgm:prSet/>
      <dgm:spPr/>
      <dgm:t>
        <a:bodyPr/>
        <a:lstStyle/>
        <a:p>
          <a:endParaRPr lang="en-US"/>
        </a:p>
      </dgm:t>
    </dgm:pt>
    <dgm:pt modelId="{FDB1065E-66ED-4707-A4F0-597111097D45}" type="sibTrans" cxnId="{E9A7B21C-B45C-49D5-954B-61B1EB38929B}">
      <dgm:prSet/>
      <dgm:spPr/>
      <dgm:t>
        <a:bodyPr/>
        <a:lstStyle/>
        <a:p>
          <a:endParaRPr lang="en-US"/>
        </a:p>
      </dgm:t>
    </dgm:pt>
    <dgm:pt modelId="{CF820F6F-BFA6-4FBC-B53B-ED5F1996BF3D}">
      <dgm:prSet phldrT="[Text]"/>
      <dgm:spPr/>
      <dgm:t>
        <a:bodyPr/>
        <a:lstStyle/>
        <a:p>
          <a:r>
            <a:rPr lang="he-IL" dirty="0"/>
            <a:t>זיהוי מוקדם</a:t>
          </a:r>
          <a:endParaRPr lang="en-US" dirty="0"/>
        </a:p>
      </dgm:t>
    </dgm:pt>
    <dgm:pt modelId="{61F7C625-776D-45E8-8BF2-52619E9882E4}" type="parTrans" cxnId="{257EC0A3-E8DE-40C7-B404-6D2CCEB3804E}">
      <dgm:prSet/>
      <dgm:spPr/>
      <dgm:t>
        <a:bodyPr/>
        <a:lstStyle/>
        <a:p>
          <a:endParaRPr lang="en-US"/>
        </a:p>
      </dgm:t>
    </dgm:pt>
    <dgm:pt modelId="{95ACEC09-B714-466B-9C45-56805331A564}" type="sibTrans" cxnId="{257EC0A3-E8DE-40C7-B404-6D2CCEB3804E}">
      <dgm:prSet/>
      <dgm:spPr/>
      <dgm:t>
        <a:bodyPr/>
        <a:lstStyle/>
        <a:p>
          <a:endParaRPr lang="en-US"/>
        </a:p>
      </dgm:t>
    </dgm:pt>
    <dgm:pt modelId="{6952CD6F-34F3-4BC8-B9D1-8DDC593962FE}">
      <dgm:prSet phldrT="[Text]"/>
      <dgm:spPr/>
      <dgm:t>
        <a:bodyPr/>
        <a:lstStyle/>
        <a:p>
          <a:pPr>
            <a:buNone/>
          </a:pPr>
          <a:r>
            <a:rPr lang="he-IL" dirty="0"/>
            <a:t>הפחתה של פרצות אבטחה ובעיות עם תצורה של מערכות וכתוצאה מכך עלויות נמוכות יותר ליישום אבטחה בקרות והפחתת נקודות תורפה</a:t>
          </a:r>
          <a:endParaRPr lang="en-US" dirty="0"/>
        </a:p>
      </dgm:t>
    </dgm:pt>
    <dgm:pt modelId="{7E255A5B-9FFF-4757-AAD2-CEEA026E1B38}" type="parTrans" cxnId="{AF555934-F5B8-4954-8FFA-6BCF9029C278}">
      <dgm:prSet/>
      <dgm:spPr/>
      <dgm:t>
        <a:bodyPr/>
        <a:lstStyle/>
        <a:p>
          <a:endParaRPr lang="en-US"/>
        </a:p>
      </dgm:t>
    </dgm:pt>
    <dgm:pt modelId="{FE98AA45-E00B-43E0-9153-138F0FEB0707}" type="sibTrans" cxnId="{AF555934-F5B8-4954-8FFA-6BCF9029C278}">
      <dgm:prSet/>
      <dgm:spPr/>
      <dgm:t>
        <a:bodyPr/>
        <a:lstStyle/>
        <a:p>
          <a:endParaRPr lang="en-US"/>
        </a:p>
      </dgm:t>
    </dgm:pt>
    <dgm:pt modelId="{1BA0449F-DE8E-4C95-9E66-41CBB8943BB6}">
      <dgm:prSet phldrT="[Text]"/>
      <dgm:spPr/>
      <dgm:t>
        <a:bodyPr/>
        <a:lstStyle/>
        <a:p>
          <a:r>
            <a:rPr lang="he-IL" dirty="0"/>
            <a:t>2</a:t>
          </a:r>
          <a:endParaRPr lang="en-US" dirty="0"/>
        </a:p>
      </dgm:t>
    </dgm:pt>
    <dgm:pt modelId="{112AB63F-9670-4E8D-811F-E7B58494E797}" type="parTrans" cxnId="{EE69624F-285D-49C2-BECD-F5468059B035}">
      <dgm:prSet/>
      <dgm:spPr/>
      <dgm:t>
        <a:bodyPr/>
        <a:lstStyle/>
        <a:p>
          <a:endParaRPr lang="en-US"/>
        </a:p>
      </dgm:t>
    </dgm:pt>
    <dgm:pt modelId="{22674CB4-DDB6-42EC-9D8A-D54F981E3C33}" type="sibTrans" cxnId="{EE69624F-285D-49C2-BECD-F5468059B035}">
      <dgm:prSet/>
      <dgm:spPr/>
      <dgm:t>
        <a:bodyPr/>
        <a:lstStyle/>
        <a:p>
          <a:endParaRPr lang="en-US"/>
        </a:p>
      </dgm:t>
    </dgm:pt>
    <dgm:pt modelId="{29E69F0A-5A10-4665-ADC9-5B492CAA5ED0}">
      <dgm:prSet phldrT="[Text]"/>
      <dgm:spPr/>
      <dgm:t>
        <a:bodyPr/>
        <a:lstStyle/>
        <a:p>
          <a:r>
            <a:rPr lang="he-IL" dirty="0"/>
            <a:t>אתגרים הנדסיים</a:t>
          </a:r>
          <a:endParaRPr lang="en-US" dirty="0"/>
        </a:p>
      </dgm:t>
    </dgm:pt>
    <dgm:pt modelId="{94005C16-7A56-4FFE-9FFF-A5743A572866}" type="parTrans" cxnId="{C4B36023-C26C-4533-B9F1-87309C5F009B}">
      <dgm:prSet/>
      <dgm:spPr/>
      <dgm:t>
        <a:bodyPr/>
        <a:lstStyle/>
        <a:p>
          <a:endParaRPr lang="en-US"/>
        </a:p>
      </dgm:t>
    </dgm:pt>
    <dgm:pt modelId="{80DA5FDE-B9A5-4DD4-89C7-A4C1955A85E1}" type="sibTrans" cxnId="{C4B36023-C26C-4533-B9F1-87309C5F009B}">
      <dgm:prSet/>
      <dgm:spPr/>
      <dgm:t>
        <a:bodyPr/>
        <a:lstStyle/>
        <a:p>
          <a:endParaRPr lang="en-US"/>
        </a:p>
      </dgm:t>
    </dgm:pt>
    <dgm:pt modelId="{DEF29E16-73C7-4310-9D0C-A975C37DB9E7}">
      <dgm:prSet phldrT="[Text]"/>
      <dgm:spPr/>
      <dgm:t>
        <a:bodyPr/>
        <a:lstStyle/>
        <a:p>
          <a:r>
            <a:rPr lang="he-IL" dirty="0"/>
            <a:t>מודעות לאתגרים הנדסיים פוטנציאליים הנובעים מרגולציה </a:t>
          </a:r>
          <a:r>
            <a:rPr lang="he-IL" dirty="0" err="1"/>
            <a:t>אבטחתית</a:t>
          </a:r>
          <a:endParaRPr lang="en-US" dirty="0"/>
        </a:p>
      </dgm:t>
    </dgm:pt>
    <dgm:pt modelId="{5A0934FA-DD0A-4F6F-AF7D-F15465274C36}" type="parTrans" cxnId="{D250B040-1235-4EE6-ADDD-DD4443ADDFB8}">
      <dgm:prSet/>
      <dgm:spPr/>
      <dgm:t>
        <a:bodyPr/>
        <a:lstStyle/>
        <a:p>
          <a:endParaRPr lang="en-US"/>
        </a:p>
      </dgm:t>
    </dgm:pt>
    <dgm:pt modelId="{E3C94BB2-2099-411D-A003-96C8CFEC0F05}" type="sibTrans" cxnId="{D250B040-1235-4EE6-ADDD-DD4443ADDFB8}">
      <dgm:prSet/>
      <dgm:spPr/>
      <dgm:t>
        <a:bodyPr/>
        <a:lstStyle/>
        <a:p>
          <a:endParaRPr lang="en-US"/>
        </a:p>
      </dgm:t>
    </dgm:pt>
    <dgm:pt modelId="{4DB9C544-2B18-48C7-8BB2-9D03A1BD2338}">
      <dgm:prSet phldrT="[Text]"/>
      <dgm:spPr/>
      <dgm:t>
        <a:bodyPr/>
        <a:lstStyle/>
        <a:p>
          <a:r>
            <a:rPr lang="he-IL" dirty="0"/>
            <a:t>3</a:t>
          </a:r>
          <a:endParaRPr lang="en-US" dirty="0"/>
        </a:p>
      </dgm:t>
    </dgm:pt>
    <dgm:pt modelId="{CF0AE786-BAB4-4B1D-9AC3-AB567FCA72D5}" type="parTrans" cxnId="{61A390D5-6CAE-40C0-A86C-B84D4F7EF4D6}">
      <dgm:prSet/>
      <dgm:spPr/>
      <dgm:t>
        <a:bodyPr/>
        <a:lstStyle/>
        <a:p>
          <a:endParaRPr lang="en-US"/>
        </a:p>
      </dgm:t>
    </dgm:pt>
    <dgm:pt modelId="{E6277F0D-1898-43B4-8C73-21023329096D}" type="sibTrans" cxnId="{61A390D5-6CAE-40C0-A86C-B84D4F7EF4D6}">
      <dgm:prSet/>
      <dgm:spPr/>
      <dgm:t>
        <a:bodyPr/>
        <a:lstStyle/>
        <a:p>
          <a:endParaRPr lang="en-US"/>
        </a:p>
      </dgm:t>
    </dgm:pt>
    <dgm:pt modelId="{CDC8F722-13C4-4BD9-9721-DAFD65E71886}">
      <dgm:prSet phldrT="[Text]"/>
      <dgm:spPr/>
      <dgm:t>
        <a:bodyPr/>
        <a:lstStyle/>
        <a:p>
          <a:r>
            <a:rPr lang="he-IL" dirty="0"/>
            <a:t>"לא צריך להמציא את הגלגל"</a:t>
          </a:r>
          <a:endParaRPr lang="en-US" dirty="0"/>
        </a:p>
      </dgm:t>
    </dgm:pt>
    <dgm:pt modelId="{D36F0ACB-60A1-41DB-A6FF-068FB8A69476}" type="parTrans" cxnId="{95F4731B-F549-4759-A461-A2C6AC097EB9}">
      <dgm:prSet/>
      <dgm:spPr/>
      <dgm:t>
        <a:bodyPr/>
        <a:lstStyle/>
        <a:p>
          <a:endParaRPr lang="en-US"/>
        </a:p>
      </dgm:t>
    </dgm:pt>
    <dgm:pt modelId="{188817A1-2F76-40F4-B9FF-77A4265A99B4}" type="sibTrans" cxnId="{95F4731B-F549-4759-A461-A2C6AC097EB9}">
      <dgm:prSet/>
      <dgm:spPr/>
      <dgm:t>
        <a:bodyPr/>
        <a:lstStyle/>
        <a:p>
          <a:endParaRPr lang="en-US"/>
        </a:p>
      </dgm:t>
    </dgm:pt>
    <dgm:pt modelId="{41512DB8-47AB-4B11-94F0-0C5EC345BA3A}">
      <dgm:prSet phldrT="[Text]"/>
      <dgm:spPr/>
      <dgm:t>
        <a:bodyPr/>
        <a:lstStyle/>
        <a:p>
          <a:r>
            <a:rPr lang="he-IL" dirty="0"/>
            <a:t>שימוש בשירותי אבטחה קיימים ושימוש חוזר באסטרטגיות וכלי הגנה יפחיתו את עלויות הפיתוח וישפרו את רמת האבטחה של המערכת באמצעות יישום שיטות וטכניקות מוכחות</a:t>
          </a:r>
          <a:endParaRPr lang="en-US" dirty="0"/>
        </a:p>
      </dgm:t>
    </dgm:pt>
    <dgm:pt modelId="{72198C31-7EE2-44A7-986F-58D9E5AEAB60}" type="parTrans" cxnId="{1F72B67E-1023-4778-B222-24C35743D51E}">
      <dgm:prSet/>
      <dgm:spPr/>
      <dgm:t>
        <a:bodyPr/>
        <a:lstStyle/>
        <a:p>
          <a:endParaRPr lang="en-US"/>
        </a:p>
      </dgm:t>
    </dgm:pt>
    <dgm:pt modelId="{3663E446-1FBB-4C91-B370-AAC899555C6A}" type="sibTrans" cxnId="{1F72B67E-1023-4778-B222-24C35743D51E}">
      <dgm:prSet/>
      <dgm:spPr/>
      <dgm:t>
        <a:bodyPr/>
        <a:lstStyle/>
        <a:p>
          <a:endParaRPr lang="en-US"/>
        </a:p>
      </dgm:t>
    </dgm:pt>
    <dgm:pt modelId="{A46F49AE-A187-4B9D-B6D1-FF5C9AA3DC15}" type="pres">
      <dgm:prSet presAssocID="{2417EBEE-92CE-407A-B315-69B7391AD360}" presName="Name0" presStyleCnt="0">
        <dgm:presLayoutVars>
          <dgm:chMax/>
          <dgm:chPref val="3"/>
          <dgm:dir/>
          <dgm:animOne val="branch"/>
          <dgm:animLvl val="lvl"/>
        </dgm:presLayoutVars>
      </dgm:prSet>
      <dgm:spPr/>
    </dgm:pt>
    <dgm:pt modelId="{668B91D2-81D2-437D-9A75-F959507E71B2}" type="pres">
      <dgm:prSet presAssocID="{7E6B982E-1130-442A-A433-90A778B0CD0A}" presName="composite" presStyleCnt="0"/>
      <dgm:spPr/>
    </dgm:pt>
    <dgm:pt modelId="{10ECD78C-9C4E-415A-9CFB-1C532C633FD5}" type="pres">
      <dgm:prSet presAssocID="{7E6B982E-1130-442A-A433-90A778B0CD0A}" presName="FirstChild" presStyleLbl="revTx" presStyleIdx="0" presStyleCnt="6">
        <dgm:presLayoutVars>
          <dgm:chMax val="0"/>
          <dgm:chPref val="0"/>
          <dgm:bulletEnabled val="1"/>
        </dgm:presLayoutVars>
      </dgm:prSet>
      <dgm:spPr/>
    </dgm:pt>
    <dgm:pt modelId="{7004E5C0-6A47-4161-A261-30A3D290B3CA}" type="pres">
      <dgm:prSet presAssocID="{7E6B982E-1130-442A-A433-90A778B0CD0A}" presName="Parent" presStyleLbl="alignNode1" presStyleIdx="0" presStyleCnt="3">
        <dgm:presLayoutVars>
          <dgm:chMax val="3"/>
          <dgm:chPref val="3"/>
          <dgm:bulletEnabled val="1"/>
        </dgm:presLayoutVars>
      </dgm:prSet>
      <dgm:spPr/>
    </dgm:pt>
    <dgm:pt modelId="{E8D44FF5-7FC8-4E3D-8260-FAD236BF8A8A}" type="pres">
      <dgm:prSet presAssocID="{7E6B982E-1130-442A-A433-90A778B0CD0A}" presName="Accent" presStyleLbl="parChTrans1D1" presStyleIdx="0" presStyleCnt="3"/>
      <dgm:spPr/>
    </dgm:pt>
    <dgm:pt modelId="{B38E210C-FE87-4590-B70E-2B2FDD4EF7ED}" type="pres">
      <dgm:prSet presAssocID="{7E6B982E-1130-442A-A433-90A778B0CD0A}" presName="Child" presStyleLbl="revTx" presStyleIdx="1" presStyleCnt="6">
        <dgm:presLayoutVars>
          <dgm:chMax val="0"/>
          <dgm:chPref val="0"/>
          <dgm:bulletEnabled val="1"/>
        </dgm:presLayoutVars>
      </dgm:prSet>
      <dgm:spPr/>
    </dgm:pt>
    <dgm:pt modelId="{A8DDFEC2-342F-468A-9F34-9D4C2DE074A2}" type="pres">
      <dgm:prSet presAssocID="{FDB1065E-66ED-4707-A4F0-597111097D45}" presName="sibTrans" presStyleCnt="0"/>
      <dgm:spPr/>
    </dgm:pt>
    <dgm:pt modelId="{C0A312CF-AC3C-46AA-8349-1C9FFE48E7FE}" type="pres">
      <dgm:prSet presAssocID="{1BA0449F-DE8E-4C95-9E66-41CBB8943BB6}" presName="composite" presStyleCnt="0"/>
      <dgm:spPr/>
    </dgm:pt>
    <dgm:pt modelId="{77851650-9DED-42C7-A660-1369A27F0DC1}" type="pres">
      <dgm:prSet presAssocID="{1BA0449F-DE8E-4C95-9E66-41CBB8943BB6}" presName="FirstChild" presStyleLbl="revTx" presStyleIdx="2" presStyleCnt="6">
        <dgm:presLayoutVars>
          <dgm:chMax val="0"/>
          <dgm:chPref val="0"/>
          <dgm:bulletEnabled val="1"/>
        </dgm:presLayoutVars>
      </dgm:prSet>
      <dgm:spPr/>
    </dgm:pt>
    <dgm:pt modelId="{CF0F07A3-F563-4EDE-9672-82B3E26E33B9}" type="pres">
      <dgm:prSet presAssocID="{1BA0449F-DE8E-4C95-9E66-41CBB8943BB6}" presName="Parent" presStyleLbl="alignNode1" presStyleIdx="1" presStyleCnt="3">
        <dgm:presLayoutVars>
          <dgm:chMax val="3"/>
          <dgm:chPref val="3"/>
          <dgm:bulletEnabled val="1"/>
        </dgm:presLayoutVars>
      </dgm:prSet>
      <dgm:spPr/>
    </dgm:pt>
    <dgm:pt modelId="{D31E15C5-8F83-4FEA-B217-229A88D25AF6}" type="pres">
      <dgm:prSet presAssocID="{1BA0449F-DE8E-4C95-9E66-41CBB8943BB6}" presName="Accent" presStyleLbl="parChTrans1D1" presStyleIdx="1" presStyleCnt="3"/>
      <dgm:spPr/>
    </dgm:pt>
    <dgm:pt modelId="{63375CDC-6EE0-4CA6-B28D-544220341064}" type="pres">
      <dgm:prSet presAssocID="{1BA0449F-DE8E-4C95-9E66-41CBB8943BB6}" presName="Child" presStyleLbl="revTx" presStyleIdx="3" presStyleCnt="6">
        <dgm:presLayoutVars>
          <dgm:chMax val="0"/>
          <dgm:chPref val="0"/>
          <dgm:bulletEnabled val="1"/>
        </dgm:presLayoutVars>
      </dgm:prSet>
      <dgm:spPr/>
    </dgm:pt>
    <dgm:pt modelId="{959170ED-BA8C-4422-9B0D-B7C4082285D1}" type="pres">
      <dgm:prSet presAssocID="{22674CB4-DDB6-42EC-9D8A-D54F981E3C33}" presName="sibTrans" presStyleCnt="0"/>
      <dgm:spPr/>
    </dgm:pt>
    <dgm:pt modelId="{1DF1B085-6023-49BB-82A0-5DA3AB6B12C4}" type="pres">
      <dgm:prSet presAssocID="{4DB9C544-2B18-48C7-8BB2-9D03A1BD2338}" presName="composite" presStyleCnt="0"/>
      <dgm:spPr/>
    </dgm:pt>
    <dgm:pt modelId="{16F78BA3-F6AE-4545-9084-E91BACAC1F84}" type="pres">
      <dgm:prSet presAssocID="{4DB9C544-2B18-48C7-8BB2-9D03A1BD2338}" presName="FirstChild" presStyleLbl="revTx" presStyleIdx="4" presStyleCnt="6">
        <dgm:presLayoutVars>
          <dgm:chMax val="0"/>
          <dgm:chPref val="0"/>
          <dgm:bulletEnabled val="1"/>
        </dgm:presLayoutVars>
      </dgm:prSet>
      <dgm:spPr/>
    </dgm:pt>
    <dgm:pt modelId="{A674BE4B-2809-4573-8A79-DDB129BA6A73}" type="pres">
      <dgm:prSet presAssocID="{4DB9C544-2B18-48C7-8BB2-9D03A1BD2338}" presName="Parent" presStyleLbl="alignNode1" presStyleIdx="2" presStyleCnt="3">
        <dgm:presLayoutVars>
          <dgm:chMax val="3"/>
          <dgm:chPref val="3"/>
          <dgm:bulletEnabled val="1"/>
        </dgm:presLayoutVars>
      </dgm:prSet>
      <dgm:spPr/>
    </dgm:pt>
    <dgm:pt modelId="{AD369911-46F5-4A89-9152-16F5EAE3A062}" type="pres">
      <dgm:prSet presAssocID="{4DB9C544-2B18-48C7-8BB2-9D03A1BD2338}" presName="Accent" presStyleLbl="parChTrans1D1" presStyleIdx="2" presStyleCnt="3"/>
      <dgm:spPr/>
    </dgm:pt>
    <dgm:pt modelId="{6F244143-D673-4B3F-8462-56E57CFB59E9}" type="pres">
      <dgm:prSet presAssocID="{4DB9C544-2B18-48C7-8BB2-9D03A1BD2338}" presName="Child" presStyleLbl="revTx" presStyleIdx="5" presStyleCnt="6">
        <dgm:presLayoutVars>
          <dgm:chMax val="0"/>
          <dgm:chPref val="0"/>
          <dgm:bulletEnabled val="1"/>
        </dgm:presLayoutVars>
      </dgm:prSet>
      <dgm:spPr/>
    </dgm:pt>
  </dgm:ptLst>
  <dgm:cxnLst>
    <dgm:cxn modelId="{95F4731B-F549-4759-A461-A2C6AC097EB9}" srcId="{4DB9C544-2B18-48C7-8BB2-9D03A1BD2338}" destId="{CDC8F722-13C4-4BD9-9721-DAFD65E71886}" srcOrd="0" destOrd="0" parTransId="{D36F0ACB-60A1-41DB-A6FF-068FB8A69476}" sibTransId="{188817A1-2F76-40F4-B9FF-77A4265A99B4}"/>
    <dgm:cxn modelId="{E9A7B21C-B45C-49D5-954B-61B1EB38929B}" srcId="{2417EBEE-92CE-407A-B315-69B7391AD360}" destId="{7E6B982E-1130-442A-A433-90A778B0CD0A}" srcOrd="0" destOrd="0" parTransId="{1E08DE6B-A841-4E57-962A-6D8C7520504E}" sibTransId="{FDB1065E-66ED-4707-A4F0-597111097D45}"/>
    <dgm:cxn modelId="{C4B36023-C26C-4533-B9F1-87309C5F009B}" srcId="{1BA0449F-DE8E-4C95-9E66-41CBB8943BB6}" destId="{29E69F0A-5A10-4665-ADC9-5B492CAA5ED0}" srcOrd="0" destOrd="0" parTransId="{94005C16-7A56-4FFE-9FFF-A5743A572866}" sibTransId="{80DA5FDE-B9A5-4DD4-89C7-A4C1955A85E1}"/>
    <dgm:cxn modelId="{AF555934-F5B8-4954-8FFA-6BCF9029C278}" srcId="{7E6B982E-1130-442A-A433-90A778B0CD0A}" destId="{6952CD6F-34F3-4BC8-B9D1-8DDC593962FE}" srcOrd="1" destOrd="0" parTransId="{7E255A5B-9FFF-4757-AAD2-CEEA026E1B38}" sibTransId="{FE98AA45-E00B-43E0-9153-138F0FEB0707}"/>
    <dgm:cxn modelId="{D250B040-1235-4EE6-ADDD-DD4443ADDFB8}" srcId="{1BA0449F-DE8E-4C95-9E66-41CBB8943BB6}" destId="{DEF29E16-73C7-4310-9D0C-A975C37DB9E7}" srcOrd="1" destOrd="0" parTransId="{5A0934FA-DD0A-4F6F-AF7D-F15465274C36}" sibTransId="{E3C94BB2-2099-411D-A003-96C8CFEC0F05}"/>
    <dgm:cxn modelId="{1CB4304E-BC65-44C5-9261-1DA76D629DD7}" type="presOf" srcId="{2417EBEE-92CE-407A-B315-69B7391AD360}" destId="{A46F49AE-A187-4B9D-B6D1-FF5C9AA3DC15}" srcOrd="0" destOrd="0" presId="urn:microsoft.com/office/officeart/2011/layout/TabList"/>
    <dgm:cxn modelId="{EE69624F-285D-49C2-BECD-F5468059B035}" srcId="{2417EBEE-92CE-407A-B315-69B7391AD360}" destId="{1BA0449F-DE8E-4C95-9E66-41CBB8943BB6}" srcOrd="1" destOrd="0" parTransId="{112AB63F-9670-4E8D-811F-E7B58494E797}" sibTransId="{22674CB4-DDB6-42EC-9D8A-D54F981E3C33}"/>
    <dgm:cxn modelId="{3C654356-3666-4EEA-949B-8CB6526984A8}" type="presOf" srcId="{7E6B982E-1130-442A-A433-90A778B0CD0A}" destId="{7004E5C0-6A47-4161-A261-30A3D290B3CA}" srcOrd="0" destOrd="0" presId="urn:microsoft.com/office/officeart/2011/layout/TabList"/>
    <dgm:cxn modelId="{1F72B67E-1023-4778-B222-24C35743D51E}" srcId="{4DB9C544-2B18-48C7-8BB2-9D03A1BD2338}" destId="{41512DB8-47AB-4B11-94F0-0C5EC345BA3A}" srcOrd="1" destOrd="0" parTransId="{72198C31-7EE2-44A7-986F-58D9E5AEAB60}" sibTransId="{3663E446-1FBB-4C91-B370-AAC899555C6A}"/>
    <dgm:cxn modelId="{45C4DE7F-7311-4923-81CC-79B9F601B9D6}" type="presOf" srcId="{4DB9C544-2B18-48C7-8BB2-9D03A1BD2338}" destId="{A674BE4B-2809-4573-8A79-DDB129BA6A73}" srcOrd="0" destOrd="0" presId="urn:microsoft.com/office/officeart/2011/layout/TabList"/>
    <dgm:cxn modelId="{7703418B-F283-4846-946A-BF27E8029C3C}" type="presOf" srcId="{41512DB8-47AB-4B11-94F0-0C5EC345BA3A}" destId="{6F244143-D673-4B3F-8462-56E57CFB59E9}" srcOrd="0" destOrd="0" presId="urn:microsoft.com/office/officeart/2011/layout/TabList"/>
    <dgm:cxn modelId="{E1813696-F6F1-4E37-BC1D-95E0D7B8EDBE}" type="presOf" srcId="{6952CD6F-34F3-4BC8-B9D1-8DDC593962FE}" destId="{B38E210C-FE87-4590-B70E-2B2FDD4EF7ED}" srcOrd="0" destOrd="0" presId="urn:microsoft.com/office/officeart/2011/layout/TabList"/>
    <dgm:cxn modelId="{257EC0A3-E8DE-40C7-B404-6D2CCEB3804E}" srcId="{7E6B982E-1130-442A-A433-90A778B0CD0A}" destId="{CF820F6F-BFA6-4FBC-B53B-ED5F1996BF3D}" srcOrd="0" destOrd="0" parTransId="{61F7C625-776D-45E8-8BF2-52619E9882E4}" sibTransId="{95ACEC09-B714-466B-9C45-56805331A564}"/>
    <dgm:cxn modelId="{C3A517AF-0681-4F5C-A23D-F3B4D2C24570}" type="presOf" srcId="{CDC8F722-13C4-4BD9-9721-DAFD65E71886}" destId="{16F78BA3-F6AE-4545-9084-E91BACAC1F84}" srcOrd="0" destOrd="0" presId="urn:microsoft.com/office/officeart/2011/layout/TabList"/>
    <dgm:cxn modelId="{5CD515C4-0AD9-47E2-AE7E-1ADF03A18271}" type="presOf" srcId="{1BA0449F-DE8E-4C95-9E66-41CBB8943BB6}" destId="{CF0F07A3-F563-4EDE-9672-82B3E26E33B9}" srcOrd="0" destOrd="0" presId="urn:microsoft.com/office/officeart/2011/layout/TabList"/>
    <dgm:cxn modelId="{61A390D5-6CAE-40C0-A86C-B84D4F7EF4D6}" srcId="{2417EBEE-92CE-407A-B315-69B7391AD360}" destId="{4DB9C544-2B18-48C7-8BB2-9D03A1BD2338}" srcOrd="2" destOrd="0" parTransId="{CF0AE786-BAB4-4B1D-9AC3-AB567FCA72D5}" sibTransId="{E6277F0D-1898-43B4-8C73-21023329096D}"/>
    <dgm:cxn modelId="{D98DA5D5-2691-4471-9E98-E73D384F304F}" type="presOf" srcId="{DEF29E16-73C7-4310-9D0C-A975C37DB9E7}" destId="{63375CDC-6EE0-4CA6-B28D-544220341064}" srcOrd="0" destOrd="0" presId="urn:microsoft.com/office/officeart/2011/layout/TabList"/>
    <dgm:cxn modelId="{F767C7D5-5A6B-408E-A328-51AD3BE7FB33}" type="presOf" srcId="{29E69F0A-5A10-4665-ADC9-5B492CAA5ED0}" destId="{77851650-9DED-42C7-A660-1369A27F0DC1}" srcOrd="0" destOrd="0" presId="urn:microsoft.com/office/officeart/2011/layout/TabList"/>
    <dgm:cxn modelId="{85872ED9-4429-484D-9025-98465B7A9772}" type="presOf" srcId="{CF820F6F-BFA6-4FBC-B53B-ED5F1996BF3D}" destId="{10ECD78C-9C4E-415A-9CFB-1C532C633FD5}" srcOrd="0" destOrd="0" presId="urn:microsoft.com/office/officeart/2011/layout/TabList"/>
    <dgm:cxn modelId="{51C7ED35-85A8-4508-830A-E08D7D8AAE35}" type="presParOf" srcId="{A46F49AE-A187-4B9D-B6D1-FF5C9AA3DC15}" destId="{668B91D2-81D2-437D-9A75-F959507E71B2}" srcOrd="0" destOrd="0" presId="urn:microsoft.com/office/officeart/2011/layout/TabList"/>
    <dgm:cxn modelId="{1472C0D0-75FD-43DE-9308-B13182043F57}" type="presParOf" srcId="{668B91D2-81D2-437D-9A75-F959507E71B2}" destId="{10ECD78C-9C4E-415A-9CFB-1C532C633FD5}" srcOrd="0" destOrd="0" presId="urn:microsoft.com/office/officeart/2011/layout/TabList"/>
    <dgm:cxn modelId="{71EC1AFA-D797-4D9B-8EFA-E791E12831E5}" type="presParOf" srcId="{668B91D2-81D2-437D-9A75-F959507E71B2}" destId="{7004E5C0-6A47-4161-A261-30A3D290B3CA}" srcOrd="1" destOrd="0" presId="urn:microsoft.com/office/officeart/2011/layout/TabList"/>
    <dgm:cxn modelId="{894AF843-8B6E-4665-8A9F-8C2376A83A7F}" type="presParOf" srcId="{668B91D2-81D2-437D-9A75-F959507E71B2}" destId="{E8D44FF5-7FC8-4E3D-8260-FAD236BF8A8A}" srcOrd="2" destOrd="0" presId="urn:microsoft.com/office/officeart/2011/layout/TabList"/>
    <dgm:cxn modelId="{3D466CA0-4CF0-4553-A58B-A53651AFE6AE}" type="presParOf" srcId="{A46F49AE-A187-4B9D-B6D1-FF5C9AA3DC15}" destId="{B38E210C-FE87-4590-B70E-2B2FDD4EF7ED}" srcOrd="1" destOrd="0" presId="urn:microsoft.com/office/officeart/2011/layout/TabList"/>
    <dgm:cxn modelId="{A01E17B9-EBF2-4BE0-B8C0-1743A7CC0479}" type="presParOf" srcId="{A46F49AE-A187-4B9D-B6D1-FF5C9AA3DC15}" destId="{A8DDFEC2-342F-468A-9F34-9D4C2DE074A2}" srcOrd="2" destOrd="0" presId="urn:microsoft.com/office/officeart/2011/layout/TabList"/>
    <dgm:cxn modelId="{7FAED9CC-B945-46D8-8787-0C1B75306F77}" type="presParOf" srcId="{A46F49AE-A187-4B9D-B6D1-FF5C9AA3DC15}" destId="{C0A312CF-AC3C-46AA-8349-1C9FFE48E7FE}" srcOrd="3" destOrd="0" presId="urn:microsoft.com/office/officeart/2011/layout/TabList"/>
    <dgm:cxn modelId="{7483D821-B0D1-4D09-BBD1-1ED0A87D195D}" type="presParOf" srcId="{C0A312CF-AC3C-46AA-8349-1C9FFE48E7FE}" destId="{77851650-9DED-42C7-A660-1369A27F0DC1}" srcOrd="0" destOrd="0" presId="urn:microsoft.com/office/officeart/2011/layout/TabList"/>
    <dgm:cxn modelId="{96A35B51-D7A8-412D-84BF-41AF2B235F84}" type="presParOf" srcId="{C0A312CF-AC3C-46AA-8349-1C9FFE48E7FE}" destId="{CF0F07A3-F563-4EDE-9672-82B3E26E33B9}" srcOrd="1" destOrd="0" presId="urn:microsoft.com/office/officeart/2011/layout/TabList"/>
    <dgm:cxn modelId="{96C7E7A3-80F9-4FBA-B1C4-5900E478D65F}" type="presParOf" srcId="{C0A312CF-AC3C-46AA-8349-1C9FFE48E7FE}" destId="{D31E15C5-8F83-4FEA-B217-229A88D25AF6}" srcOrd="2" destOrd="0" presId="urn:microsoft.com/office/officeart/2011/layout/TabList"/>
    <dgm:cxn modelId="{62A5415B-F4F5-4F72-A079-FB66853407DA}" type="presParOf" srcId="{A46F49AE-A187-4B9D-B6D1-FF5C9AA3DC15}" destId="{63375CDC-6EE0-4CA6-B28D-544220341064}" srcOrd="4" destOrd="0" presId="urn:microsoft.com/office/officeart/2011/layout/TabList"/>
    <dgm:cxn modelId="{674EC439-0962-422A-ABE5-80DA0F57623F}" type="presParOf" srcId="{A46F49AE-A187-4B9D-B6D1-FF5C9AA3DC15}" destId="{959170ED-BA8C-4422-9B0D-B7C4082285D1}" srcOrd="5" destOrd="0" presId="urn:microsoft.com/office/officeart/2011/layout/TabList"/>
    <dgm:cxn modelId="{031D2310-86BA-47AD-8ECA-20361E7D12A8}" type="presParOf" srcId="{A46F49AE-A187-4B9D-B6D1-FF5C9AA3DC15}" destId="{1DF1B085-6023-49BB-82A0-5DA3AB6B12C4}" srcOrd="6" destOrd="0" presId="urn:microsoft.com/office/officeart/2011/layout/TabList"/>
    <dgm:cxn modelId="{E3F8DC36-A671-4CA9-A6E2-FEABBC9A1709}" type="presParOf" srcId="{1DF1B085-6023-49BB-82A0-5DA3AB6B12C4}" destId="{16F78BA3-F6AE-4545-9084-E91BACAC1F84}" srcOrd="0" destOrd="0" presId="urn:microsoft.com/office/officeart/2011/layout/TabList"/>
    <dgm:cxn modelId="{6205AE38-959A-47D2-A0C8-BD2D018599A3}" type="presParOf" srcId="{1DF1B085-6023-49BB-82A0-5DA3AB6B12C4}" destId="{A674BE4B-2809-4573-8A79-DDB129BA6A73}" srcOrd="1" destOrd="0" presId="urn:microsoft.com/office/officeart/2011/layout/TabList"/>
    <dgm:cxn modelId="{5C67FD1D-61A4-443C-A41C-495FB0690FBA}" type="presParOf" srcId="{1DF1B085-6023-49BB-82A0-5DA3AB6B12C4}" destId="{AD369911-46F5-4A89-9152-16F5EAE3A062}" srcOrd="2" destOrd="0" presId="urn:microsoft.com/office/officeart/2011/layout/TabList"/>
    <dgm:cxn modelId="{8C737533-9644-42B9-B428-831CA7CB249A}" type="presParOf" srcId="{A46F49AE-A187-4B9D-B6D1-FF5C9AA3DC15}" destId="{6F244143-D673-4B3F-8462-56E57CFB59E9}"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69911-46F5-4A89-9152-16F5EAE3A062}">
      <dsp:nvSpPr>
        <dsp:cNvPr id="0" name=""/>
        <dsp:cNvSpPr/>
      </dsp:nvSpPr>
      <dsp:spPr>
        <a:xfrm>
          <a:off x="0" y="4227317"/>
          <a:ext cx="81280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1E15C5-8F83-4FEA-B217-229A88D25AF6}">
      <dsp:nvSpPr>
        <dsp:cNvPr id="0" name=""/>
        <dsp:cNvSpPr/>
      </dsp:nvSpPr>
      <dsp:spPr>
        <a:xfrm>
          <a:off x="0" y="2411617"/>
          <a:ext cx="81280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D44FF5-7FC8-4E3D-8260-FAD236BF8A8A}">
      <dsp:nvSpPr>
        <dsp:cNvPr id="0" name=""/>
        <dsp:cNvSpPr/>
      </dsp:nvSpPr>
      <dsp:spPr>
        <a:xfrm>
          <a:off x="0" y="595917"/>
          <a:ext cx="81280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ECD78C-9C4E-415A-9CFB-1C532C633FD5}">
      <dsp:nvSpPr>
        <dsp:cNvPr id="0" name=""/>
        <dsp:cNvSpPr/>
      </dsp:nvSpPr>
      <dsp:spPr>
        <a:xfrm>
          <a:off x="2113279" y="664"/>
          <a:ext cx="6014720" cy="595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b" anchorCtr="0">
          <a:noAutofit/>
        </a:bodyPr>
        <a:lstStyle/>
        <a:p>
          <a:pPr marL="0" lvl="0" indent="0" algn="l" defTabSz="1377950">
            <a:lnSpc>
              <a:spcPct val="90000"/>
            </a:lnSpc>
            <a:spcBef>
              <a:spcPct val="0"/>
            </a:spcBef>
            <a:spcAft>
              <a:spcPct val="35000"/>
            </a:spcAft>
            <a:buNone/>
          </a:pPr>
          <a:r>
            <a:rPr lang="he-IL" sz="3100" kern="1200" dirty="0"/>
            <a:t>זיהוי מוקדם</a:t>
          </a:r>
          <a:endParaRPr lang="en-US" sz="3100" kern="1200" dirty="0"/>
        </a:p>
      </dsp:txBody>
      <dsp:txXfrm>
        <a:off x="2113279" y="664"/>
        <a:ext cx="6014720" cy="595253"/>
      </dsp:txXfrm>
    </dsp:sp>
    <dsp:sp modelId="{7004E5C0-6A47-4161-A261-30A3D290B3CA}">
      <dsp:nvSpPr>
        <dsp:cNvPr id="0" name=""/>
        <dsp:cNvSpPr/>
      </dsp:nvSpPr>
      <dsp:spPr>
        <a:xfrm>
          <a:off x="0" y="664"/>
          <a:ext cx="2113280" cy="59525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he-IL" sz="3100" kern="1200" dirty="0"/>
            <a:t>1</a:t>
          </a:r>
          <a:endParaRPr lang="en-US" sz="3100" kern="1200" dirty="0"/>
        </a:p>
      </dsp:txBody>
      <dsp:txXfrm>
        <a:off x="29063" y="29727"/>
        <a:ext cx="2055154" cy="566190"/>
      </dsp:txXfrm>
    </dsp:sp>
    <dsp:sp modelId="{B38E210C-FE87-4590-B70E-2B2FDD4EF7ED}">
      <dsp:nvSpPr>
        <dsp:cNvPr id="0" name=""/>
        <dsp:cNvSpPr/>
      </dsp:nvSpPr>
      <dsp:spPr>
        <a:xfrm>
          <a:off x="0" y="595917"/>
          <a:ext cx="8128000" cy="11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t" anchorCtr="0">
          <a:noAutofit/>
        </a:bodyPr>
        <a:lstStyle/>
        <a:p>
          <a:pPr marL="228600" lvl="1" indent="-228600" algn="l" defTabSz="1066800">
            <a:lnSpc>
              <a:spcPct val="90000"/>
            </a:lnSpc>
            <a:spcBef>
              <a:spcPct val="0"/>
            </a:spcBef>
            <a:spcAft>
              <a:spcPct val="15000"/>
            </a:spcAft>
            <a:buNone/>
          </a:pPr>
          <a:r>
            <a:rPr lang="he-IL" sz="2400" kern="1200" dirty="0"/>
            <a:t>הפחתה של פרצות אבטחה ובעיות עם תצורה של מערכות וכתוצאה מכך עלויות נמוכות יותר ליישום אבטחה בקרות והפחתת נקודות תורפה</a:t>
          </a:r>
          <a:endParaRPr lang="en-US" sz="2400" kern="1200" dirty="0"/>
        </a:p>
      </dsp:txBody>
      <dsp:txXfrm>
        <a:off x="0" y="595917"/>
        <a:ext cx="8128000" cy="1190684"/>
      </dsp:txXfrm>
    </dsp:sp>
    <dsp:sp modelId="{77851650-9DED-42C7-A660-1369A27F0DC1}">
      <dsp:nvSpPr>
        <dsp:cNvPr id="0" name=""/>
        <dsp:cNvSpPr/>
      </dsp:nvSpPr>
      <dsp:spPr>
        <a:xfrm>
          <a:off x="2113279" y="1816364"/>
          <a:ext cx="6014720" cy="595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b" anchorCtr="0">
          <a:noAutofit/>
        </a:bodyPr>
        <a:lstStyle/>
        <a:p>
          <a:pPr marL="0" lvl="0" indent="0" algn="l" defTabSz="1377950">
            <a:lnSpc>
              <a:spcPct val="90000"/>
            </a:lnSpc>
            <a:spcBef>
              <a:spcPct val="0"/>
            </a:spcBef>
            <a:spcAft>
              <a:spcPct val="35000"/>
            </a:spcAft>
            <a:buNone/>
          </a:pPr>
          <a:r>
            <a:rPr lang="he-IL" sz="3100" kern="1200" dirty="0"/>
            <a:t>אתגרים הנדסיים</a:t>
          </a:r>
          <a:endParaRPr lang="en-US" sz="3100" kern="1200" dirty="0"/>
        </a:p>
      </dsp:txBody>
      <dsp:txXfrm>
        <a:off x="2113279" y="1816364"/>
        <a:ext cx="6014720" cy="595253"/>
      </dsp:txXfrm>
    </dsp:sp>
    <dsp:sp modelId="{CF0F07A3-F563-4EDE-9672-82B3E26E33B9}">
      <dsp:nvSpPr>
        <dsp:cNvPr id="0" name=""/>
        <dsp:cNvSpPr/>
      </dsp:nvSpPr>
      <dsp:spPr>
        <a:xfrm>
          <a:off x="0" y="1816364"/>
          <a:ext cx="2113280" cy="59525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he-IL" sz="3100" kern="1200" dirty="0"/>
            <a:t>2</a:t>
          </a:r>
          <a:endParaRPr lang="en-US" sz="3100" kern="1200" dirty="0"/>
        </a:p>
      </dsp:txBody>
      <dsp:txXfrm>
        <a:off x="29063" y="1845427"/>
        <a:ext cx="2055154" cy="566190"/>
      </dsp:txXfrm>
    </dsp:sp>
    <dsp:sp modelId="{63375CDC-6EE0-4CA6-B28D-544220341064}">
      <dsp:nvSpPr>
        <dsp:cNvPr id="0" name=""/>
        <dsp:cNvSpPr/>
      </dsp:nvSpPr>
      <dsp:spPr>
        <a:xfrm>
          <a:off x="0" y="2411617"/>
          <a:ext cx="8128000" cy="11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t" anchorCtr="0">
          <a:noAutofit/>
        </a:bodyPr>
        <a:lstStyle/>
        <a:p>
          <a:pPr marL="228600" lvl="1" indent="-228600" algn="l" defTabSz="1066800">
            <a:lnSpc>
              <a:spcPct val="90000"/>
            </a:lnSpc>
            <a:spcBef>
              <a:spcPct val="0"/>
            </a:spcBef>
            <a:spcAft>
              <a:spcPct val="15000"/>
            </a:spcAft>
            <a:buChar char="•"/>
          </a:pPr>
          <a:r>
            <a:rPr lang="he-IL" sz="2400" kern="1200" dirty="0"/>
            <a:t>מודעות לאתגרים הנדסיים פוטנציאליים הנובעים מרגולציה </a:t>
          </a:r>
          <a:r>
            <a:rPr lang="he-IL" sz="2400" kern="1200" dirty="0" err="1"/>
            <a:t>אבטחתית</a:t>
          </a:r>
          <a:endParaRPr lang="en-US" sz="2400" kern="1200" dirty="0"/>
        </a:p>
      </dsp:txBody>
      <dsp:txXfrm>
        <a:off x="0" y="2411617"/>
        <a:ext cx="8128000" cy="1190684"/>
      </dsp:txXfrm>
    </dsp:sp>
    <dsp:sp modelId="{16F78BA3-F6AE-4545-9084-E91BACAC1F84}">
      <dsp:nvSpPr>
        <dsp:cNvPr id="0" name=""/>
        <dsp:cNvSpPr/>
      </dsp:nvSpPr>
      <dsp:spPr>
        <a:xfrm>
          <a:off x="2113279" y="3632064"/>
          <a:ext cx="6014720" cy="595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b" anchorCtr="0">
          <a:noAutofit/>
        </a:bodyPr>
        <a:lstStyle/>
        <a:p>
          <a:pPr marL="0" lvl="0" indent="0" algn="l" defTabSz="1377950">
            <a:lnSpc>
              <a:spcPct val="90000"/>
            </a:lnSpc>
            <a:spcBef>
              <a:spcPct val="0"/>
            </a:spcBef>
            <a:spcAft>
              <a:spcPct val="35000"/>
            </a:spcAft>
            <a:buNone/>
          </a:pPr>
          <a:r>
            <a:rPr lang="he-IL" sz="3100" kern="1200" dirty="0"/>
            <a:t>"לא צריך להמציא את הגלגל"</a:t>
          </a:r>
          <a:endParaRPr lang="en-US" sz="3100" kern="1200" dirty="0"/>
        </a:p>
      </dsp:txBody>
      <dsp:txXfrm>
        <a:off x="2113279" y="3632064"/>
        <a:ext cx="6014720" cy="595253"/>
      </dsp:txXfrm>
    </dsp:sp>
    <dsp:sp modelId="{A674BE4B-2809-4573-8A79-DDB129BA6A73}">
      <dsp:nvSpPr>
        <dsp:cNvPr id="0" name=""/>
        <dsp:cNvSpPr/>
      </dsp:nvSpPr>
      <dsp:spPr>
        <a:xfrm>
          <a:off x="0" y="3632064"/>
          <a:ext cx="2113280" cy="59525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he-IL" sz="3100" kern="1200" dirty="0"/>
            <a:t>3</a:t>
          </a:r>
          <a:endParaRPr lang="en-US" sz="3100" kern="1200" dirty="0"/>
        </a:p>
      </dsp:txBody>
      <dsp:txXfrm>
        <a:off x="29063" y="3661127"/>
        <a:ext cx="2055154" cy="566190"/>
      </dsp:txXfrm>
    </dsp:sp>
    <dsp:sp modelId="{6F244143-D673-4B3F-8462-56E57CFB59E9}">
      <dsp:nvSpPr>
        <dsp:cNvPr id="0" name=""/>
        <dsp:cNvSpPr/>
      </dsp:nvSpPr>
      <dsp:spPr>
        <a:xfrm>
          <a:off x="0" y="4227317"/>
          <a:ext cx="8128000" cy="11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t" anchorCtr="0">
          <a:noAutofit/>
        </a:bodyPr>
        <a:lstStyle/>
        <a:p>
          <a:pPr marL="228600" lvl="1" indent="-228600" algn="l" defTabSz="1066800">
            <a:lnSpc>
              <a:spcPct val="90000"/>
            </a:lnSpc>
            <a:spcBef>
              <a:spcPct val="0"/>
            </a:spcBef>
            <a:spcAft>
              <a:spcPct val="15000"/>
            </a:spcAft>
            <a:buChar char="•"/>
          </a:pPr>
          <a:r>
            <a:rPr lang="he-IL" sz="2400" kern="1200" dirty="0"/>
            <a:t>שימוש בשירותי אבטחה קיימים ושימוש חוזר באסטרטגיות וכלי הגנה יפחיתו את עלויות הפיתוח וישפרו את רמת האבטחה של המערכת באמצעות יישום שיטות וטכניקות מוכחות</a:t>
          </a:r>
          <a:endParaRPr lang="en-US" sz="2400" kern="1200" dirty="0"/>
        </a:p>
      </dsp:txBody>
      <dsp:txXfrm>
        <a:off x="0" y="4227317"/>
        <a:ext cx="8128000" cy="1190684"/>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7368-8486-4A0D-B516-5C159C7947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6D1669-E71D-4864-A4D1-7C5D333611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AD9CE3-B9AE-4A99-986B-4DAF66C500E7}"/>
              </a:ext>
            </a:extLst>
          </p:cNvPr>
          <p:cNvSpPr>
            <a:spLocks noGrp="1"/>
          </p:cNvSpPr>
          <p:nvPr>
            <p:ph type="dt" sz="half" idx="10"/>
          </p:nvPr>
        </p:nvSpPr>
        <p:spPr/>
        <p:txBody>
          <a:bodyPr/>
          <a:lstStyle/>
          <a:p>
            <a:fld id="{089F3822-0467-488D-A21F-8C5FE8492563}" type="datetimeFigureOut">
              <a:rPr lang="en-US" smtClean="0"/>
              <a:t>3/5/2023</a:t>
            </a:fld>
            <a:endParaRPr lang="en-US"/>
          </a:p>
        </p:txBody>
      </p:sp>
      <p:sp>
        <p:nvSpPr>
          <p:cNvPr id="5" name="Footer Placeholder 4">
            <a:extLst>
              <a:ext uri="{FF2B5EF4-FFF2-40B4-BE49-F238E27FC236}">
                <a16:creationId xmlns:a16="http://schemas.microsoft.com/office/drawing/2014/main" id="{400F321F-E313-4CD9-8795-84A796B6F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084E4-F209-4E9E-BCA4-6EA5DCD09B52}"/>
              </a:ext>
            </a:extLst>
          </p:cNvPr>
          <p:cNvSpPr>
            <a:spLocks noGrp="1"/>
          </p:cNvSpPr>
          <p:nvPr>
            <p:ph type="sldNum" sz="quarter" idx="12"/>
          </p:nvPr>
        </p:nvSpPr>
        <p:spPr/>
        <p:txBody>
          <a:bodyPr/>
          <a:lstStyle/>
          <a:p>
            <a:fld id="{9D254FBE-04D1-4219-8351-62E9019AA9CD}" type="slidenum">
              <a:rPr lang="en-US" smtClean="0"/>
              <a:t>‹#›</a:t>
            </a:fld>
            <a:endParaRPr lang="en-US"/>
          </a:p>
        </p:txBody>
      </p:sp>
    </p:spTree>
    <p:extLst>
      <p:ext uri="{BB962C8B-B14F-4D97-AF65-F5344CB8AC3E}">
        <p14:creationId xmlns:p14="http://schemas.microsoft.com/office/powerpoint/2010/main" val="1849764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12BF7-9FDE-4992-BF9F-ADC83A9CF8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38FC6F-65E9-414A-B027-2D05BCC575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C3824-73CD-4568-BAE5-8A07A4107812}"/>
              </a:ext>
            </a:extLst>
          </p:cNvPr>
          <p:cNvSpPr>
            <a:spLocks noGrp="1"/>
          </p:cNvSpPr>
          <p:nvPr>
            <p:ph type="dt" sz="half" idx="10"/>
          </p:nvPr>
        </p:nvSpPr>
        <p:spPr/>
        <p:txBody>
          <a:bodyPr/>
          <a:lstStyle/>
          <a:p>
            <a:fld id="{089F3822-0467-488D-A21F-8C5FE8492563}" type="datetimeFigureOut">
              <a:rPr lang="en-US" smtClean="0"/>
              <a:t>3/5/2023</a:t>
            </a:fld>
            <a:endParaRPr lang="en-US"/>
          </a:p>
        </p:txBody>
      </p:sp>
      <p:sp>
        <p:nvSpPr>
          <p:cNvPr id="5" name="Footer Placeholder 4">
            <a:extLst>
              <a:ext uri="{FF2B5EF4-FFF2-40B4-BE49-F238E27FC236}">
                <a16:creationId xmlns:a16="http://schemas.microsoft.com/office/drawing/2014/main" id="{9F375DF9-A513-4BD7-8C5B-2348E56D6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C899B-D00A-4024-8871-D971D1C4F5EA}"/>
              </a:ext>
            </a:extLst>
          </p:cNvPr>
          <p:cNvSpPr>
            <a:spLocks noGrp="1"/>
          </p:cNvSpPr>
          <p:nvPr>
            <p:ph type="sldNum" sz="quarter" idx="12"/>
          </p:nvPr>
        </p:nvSpPr>
        <p:spPr/>
        <p:txBody>
          <a:bodyPr/>
          <a:lstStyle/>
          <a:p>
            <a:fld id="{9D254FBE-04D1-4219-8351-62E9019AA9CD}" type="slidenum">
              <a:rPr lang="en-US" smtClean="0"/>
              <a:t>‹#›</a:t>
            </a:fld>
            <a:endParaRPr lang="en-US"/>
          </a:p>
        </p:txBody>
      </p:sp>
    </p:spTree>
    <p:extLst>
      <p:ext uri="{BB962C8B-B14F-4D97-AF65-F5344CB8AC3E}">
        <p14:creationId xmlns:p14="http://schemas.microsoft.com/office/powerpoint/2010/main" val="77894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C7D4C7-6D49-435E-BA29-1FB3195C96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3352A1-5076-4D24-AB67-D609D91E3D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342794-8EE3-44D6-860A-A4A6A142C45C}"/>
              </a:ext>
            </a:extLst>
          </p:cNvPr>
          <p:cNvSpPr>
            <a:spLocks noGrp="1"/>
          </p:cNvSpPr>
          <p:nvPr>
            <p:ph type="dt" sz="half" idx="10"/>
          </p:nvPr>
        </p:nvSpPr>
        <p:spPr/>
        <p:txBody>
          <a:bodyPr/>
          <a:lstStyle/>
          <a:p>
            <a:fld id="{089F3822-0467-488D-A21F-8C5FE8492563}" type="datetimeFigureOut">
              <a:rPr lang="en-US" smtClean="0"/>
              <a:t>3/5/2023</a:t>
            </a:fld>
            <a:endParaRPr lang="en-US"/>
          </a:p>
        </p:txBody>
      </p:sp>
      <p:sp>
        <p:nvSpPr>
          <p:cNvPr id="5" name="Footer Placeholder 4">
            <a:extLst>
              <a:ext uri="{FF2B5EF4-FFF2-40B4-BE49-F238E27FC236}">
                <a16:creationId xmlns:a16="http://schemas.microsoft.com/office/drawing/2014/main" id="{CAA92AF3-4453-47F1-B76D-22ABFB74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22A4C-5B78-46AC-AA32-DB53A6E952E3}"/>
              </a:ext>
            </a:extLst>
          </p:cNvPr>
          <p:cNvSpPr>
            <a:spLocks noGrp="1"/>
          </p:cNvSpPr>
          <p:nvPr>
            <p:ph type="sldNum" sz="quarter" idx="12"/>
          </p:nvPr>
        </p:nvSpPr>
        <p:spPr/>
        <p:txBody>
          <a:bodyPr/>
          <a:lstStyle/>
          <a:p>
            <a:fld id="{9D254FBE-04D1-4219-8351-62E9019AA9CD}" type="slidenum">
              <a:rPr lang="en-US" smtClean="0"/>
              <a:t>‹#›</a:t>
            </a:fld>
            <a:endParaRPr lang="en-US"/>
          </a:p>
        </p:txBody>
      </p:sp>
    </p:spTree>
    <p:extLst>
      <p:ext uri="{BB962C8B-B14F-4D97-AF65-F5344CB8AC3E}">
        <p14:creationId xmlns:p14="http://schemas.microsoft.com/office/powerpoint/2010/main" val="3302923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0655-11B9-44D7-8CF3-8AA3B84B7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621ABC-A177-41B6-8181-602CD483EA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3EAB4-1400-46E3-AD2E-3D1781B02A87}"/>
              </a:ext>
            </a:extLst>
          </p:cNvPr>
          <p:cNvSpPr>
            <a:spLocks noGrp="1"/>
          </p:cNvSpPr>
          <p:nvPr>
            <p:ph type="dt" sz="half" idx="10"/>
          </p:nvPr>
        </p:nvSpPr>
        <p:spPr/>
        <p:txBody>
          <a:bodyPr/>
          <a:lstStyle/>
          <a:p>
            <a:fld id="{089F3822-0467-488D-A21F-8C5FE8492563}" type="datetimeFigureOut">
              <a:rPr lang="en-US" smtClean="0"/>
              <a:t>3/5/2023</a:t>
            </a:fld>
            <a:endParaRPr lang="en-US"/>
          </a:p>
        </p:txBody>
      </p:sp>
      <p:sp>
        <p:nvSpPr>
          <p:cNvPr id="5" name="Footer Placeholder 4">
            <a:extLst>
              <a:ext uri="{FF2B5EF4-FFF2-40B4-BE49-F238E27FC236}">
                <a16:creationId xmlns:a16="http://schemas.microsoft.com/office/drawing/2014/main" id="{6D7E1E10-B81E-471E-A2E2-D86436D5F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A990E-755F-4BCA-9DC6-5915ABCCF9F7}"/>
              </a:ext>
            </a:extLst>
          </p:cNvPr>
          <p:cNvSpPr>
            <a:spLocks noGrp="1"/>
          </p:cNvSpPr>
          <p:nvPr>
            <p:ph type="sldNum" sz="quarter" idx="12"/>
          </p:nvPr>
        </p:nvSpPr>
        <p:spPr/>
        <p:txBody>
          <a:bodyPr/>
          <a:lstStyle/>
          <a:p>
            <a:fld id="{9D254FBE-04D1-4219-8351-62E9019AA9CD}" type="slidenum">
              <a:rPr lang="en-US" smtClean="0"/>
              <a:t>‹#›</a:t>
            </a:fld>
            <a:endParaRPr lang="en-US"/>
          </a:p>
        </p:txBody>
      </p:sp>
    </p:spTree>
    <p:extLst>
      <p:ext uri="{BB962C8B-B14F-4D97-AF65-F5344CB8AC3E}">
        <p14:creationId xmlns:p14="http://schemas.microsoft.com/office/powerpoint/2010/main" val="218916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50FC-CB5A-4BF6-834A-DD93386549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170180-DFDC-4FA2-832E-251846422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52B634-45BA-4656-BE8D-A42DDBBF9A6E}"/>
              </a:ext>
            </a:extLst>
          </p:cNvPr>
          <p:cNvSpPr>
            <a:spLocks noGrp="1"/>
          </p:cNvSpPr>
          <p:nvPr>
            <p:ph type="dt" sz="half" idx="10"/>
          </p:nvPr>
        </p:nvSpPr>
        <p:spPr/>
        <p:txBody>
          <a:bodyPr/>
          <a:lstStyle/>
          <a:p>
            <a:fld id="{089F3822-0467-488D-A21F-8C5FE8492563}" type="datetimeFigureOut">
              <a:rPr lang="en-US" smtClean="0"/>
              <a:t>3/5/2023</a:t>
            </a:fld>
            <a:endParaRPr lang="en-US"/>
          </a:p>
        </p:txBody>
      </p:sp>
      <p:sp>
        <p:nvSpPr>
          <p:cNvPr id="5" name="Footer Placeholder 4">
            <a:extLst>
              <a:ext uri="{FF2B5EF4-FFF2-40B4-BE49-F238E27FC236}">
                <a16:creationId xmlns:a16="http://schemas.microsoft.com/office/drawing/2014/main" id="{86C430D3-24E8-4AE6-A24B-2120FE27C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2A2A3-9E94-4FDC-81A0-800C26940183}"/>
              </a:ext>
            </a:extLst>
          </p:cNvPr>
          <p:cNvSpPr>
            <a:spLocks noGrp="1"/>
          </p:cNvSpPr>
          <p:nvPr>
            <p:ph type="sldNum" sz="quarter" idx="12"/>
          </p:nvPr>
        </p:nvSpPr>
        <p:spPr/>
        <p:txBody>
          <a:bodyPr/>
          <a:lstStyle/>
          <a:p>
            <a:fld id="{9D254FBE-04D1-4219-8351-62E9019AA9CD}" type="slidenum">
              <a:rPr lang="en-US" smtClean="0"/>
              <a:t>‹#›</a:t>
            </a:fld>
            <a:endParaRPr lang="en-US"/>
          </a:p>
        </p:txBody>
      </p:sp>
    </p:spTree>
    <p:extLst>
      <p:ext uri="{BB962C8B-B14F-4D97-AF65-F5344CB8AC3E}">
        <p14:creationId xmlns:p14="http://schemas.microsoft.com/office/powerpoint/2010/main" val="1102682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ACCE-F76E-4215-B6BD-55768C2464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C80AD2-A3FF-48D7-8832-7372C763E5F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7BAE34-6EC6-476E-BF3F-8F142C51B3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906325-9FC9-4E20-ADF1-0085F2384DDD}"/>
              </a:ext>
            </a:extLst>
          </p:cNvPr>
          <p:cNvSpPr>
            <a:spLocks noGrp="1"/>
          </p:cNvSpPr>
          <p:nvPr>
            <p:ph type="dt" sz="half" idx="10"/>
          </p:nvPr>
        </p:nvSpPr>
        <p:spPr/>
        <p:txBody>
          <a:bodyPr/>
          <a:lstStyle/>
          <a:p>
            <a:fld id="{089F3822-0467-488D-A21F-8C5FE8492563}" type="datetimeFigureOut">
              <a:rPr lang="en-US" smtClean="0"/>
              <a:t>3/5/2023</a:t>
            </a:fld>
            <a:endParaRPr lang="en-US"/>
          </a:p>
        </p:txBody>
      </p:sp>
      <p:sp>
        <p:nvSpPr>
          <p:cNvPr id="6" name="Footer Placeholder 5">
            <a:extLst>
              <a:ext uri="{FF2B5EF4-FFF2-40B4-BE49-F238E27FC236}">
                <a16:creationId xmlns:a16="http://schemas.microsoft.com/office/drawing/2014/main" id="{AD77A934-3CC3-49EC-95C3-487E9EE71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B767F6-6FEA-45ED-829A-351E76FD6E87}"/>
              </a:ext>
            </a:extLst>
          </p:cNvPr>
          <p:cNvSpPr>
            <a:spLocks noGrp="1"/>
          </p:cNvSpPr>
          <p:nvPr>
            <p:ph type="sldNum" sz="quarter" idx="12"/>
          </p:nvPr>
        </p:nvSpPr>
        <p:spPr/>
        <p:txBody>
          <a:bodyPr/>
          <a:lstStyle/>
          <a:p>
            <a:fld id="{9D254FBE-04D1-4219-8351-62E9019AA9CD}" type="slidenum">
              <a:rPr lang="en-US" smtClean="0"/>
              <a:t>‹#›</a:t>
            </a:fld>
            <a:endParaRPr lang="en-US"/>
          </a:p>
        </p:txBody>
      </p:sp>
    </p:spTree>
    <p:extLst>
      <p:ext uri="{BB962C8B-B14F-4D97-AF65-F5344CB8AC3E}">
        <p14:creationId xmlns:p14="http://schemas.microsoft.com/office/powerpoint/2010/main" val="66799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AD7F-DB6C-4066-803F-0204258910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B2CCA8-90C4-4640-9568-9C5F30339C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7ACC66-B53E-48B8-B352-0FCBAB4C3C2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7A80A0-3A34-428C-B70F-ED4671CF6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6EB9ADA-B3CA-481F-BA5E-2FEA3AE999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501825-02FA-45B8-BCCB-B2E2EEB8D7E9}"/>
              </a:ext>
            </a:extLst>
          </p:cNvPr>
          <p:cNvSpPr>
            <a:spLocks noGrp="1"/>
          </p:cNvSpPr>
          <p:nvPr>
            <p:ph type="dt" sz="half" idx="10"/>
          </p:nvPr>
        </p:nvSpPr>
        <p:spPr/>
        <p:txBody>
          <a:bodyPr/>
          <a:lstStyle/>
          <a:p>
            <a:fld id="{089F3822-0467-488D-A21F-8C5FE8492563}" type="datetimeFigureOut">
              <a:rPr lang="en-US" smtClean="0"/>
              <a:t>3/5/2023</a:t>
            </a:fld>
            <a:endParaRPr lang="en-US"/>
          </a:p>
        </p:txBody>
      </p:sp>
      <p:sp>
        <p:nvSpPr>
          <p:cNvPr id="8" name="Footer Placeholder 7">
            <a:extLst>
              <a:ext uri="{FF2B5EF4-FFF2-40B4-BE49-F238E27FC236}">
                <a16:creationId xmlns:a16="http://schemas.microsoft.com/office/drawing/2014/main" id="{017B0E33-0741-436F-96FC-55E14D32C8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478BAB-6875-47A2-BC92-651D7D93B019}"/>
              </a:ext>
            </a:extLst>
          </p:cNvPr>
          <p:cNvSpPr>
            <a:spLocks noGrp="1"/>
          </p:cNvSpPr>
          <p:nvPr>
            <p:ph type="sldNum" sz="quarter" idx="12"/>
          </p:nvPr>
        </p:nvSpPr>
        <p:spPr/>
        <p:txBody>
          <a:bodyPr/>
          <a:lstStyle/>
          <a:p>
            <a:fld id="{9D254FBE-04D1-4219-8351-62E9019AA9CD}" type="slidenum">
              <a:rPr lang="en-US" smtClean="0"/>
              <a:t>‹#›</a:t>
            </a:fld>
            <a:endParaRPr lang="en-US"/>
          </a:p>
        </p:txBody>
      </p:sp>
    </p:spTree>
    <p:extLst>
      <p:ext uri="{BB962C8B-B14F-4D97-AF65-F5344CB8AC3E}">
        <p14:creationId xmlns:p14="http://schemas.microsoft.com/office/powerpoint/2010/main" val="342493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601F-11C5-485B-95EF-2DE9DB9DC3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8F851D-ADA4-441E-9B5A-DDA9114D0AA2}"/>
              </a:ext>
            </a:extLst>
          </p:cNvPr>
          <p:cNvSpPr>
            <a:spLocks noGrp="1"/>
          </p:cNvSpPr>
          <p:nvPr>
            <p:ph type="dt" sz="half" idx="10"/>
          </p:nvPr>
        </p:nvSpPr>
        <p:spPr/>
        <p:txBody>
          <a:bodyPr/>
          <a:lstStyle/>
          <a:p>
            <a:fld id="{089F3822-0467-488D-A21F-8C5FE8492563}" type="datetimeFigureOut">
              <a:rPr lang="en-US" smtClean="0"/>
              <a:t>3/5/2023</a:t>
            </a:fld>
            <a:endParaRPr lang="en-US"/>
          </a:p>
        </p:txBody>
      </p:sp>
      <p:sp>
        <p:nvSpPr>
          <p:cNvPr id="4" name="Footer Placeholder 3">
            <a:extLst>
              <a:ext uri="{FF2B5EF4-FFF2-40B4-BE49-F238E27FC236}">
                <a16:creationId xmlns:a16="http://schemas.microsoft.com/office/drawing/2014/main" id="{FB163F0D-2064-49C1-B59C-D3BCDB1D5D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948E5C-3284-473D-B5AA-64B3B68845DE}"/>
              </a:ext>
            </a:extLst>
          </p:cNvPr>
          <p:cNvSpPr>
            <a:spLocks noGrp="1"/>
          </p:cNvSpPr>
          <p:nvPr>
            <p:ph type="sldNum" sz="quarter" idx="12"/>
          </p:nvPr>
        </p:nvSpPr>
        <p:spPr/>
        <p:txBody>
          <a:bodyPr/>
          <a:lstStyle/>
          <a:p>
            <a:fld id="{9D254FBE-04D1-4219-8351-62E9019AA9CD}" type="slidenum">
              <a:rPr lang="en-US" smtClean="0"/>
              <a:t>‹#›</a:t>
            </a:fld>
            <a:endParaRPr lang="en-US"/>
          </a:p>
        </p:txBody>
      </p:sp>
    </p:spTree>
    <p:extLst>
      <p:ext uri="{BB962C8B-B14F-4D97-AF65-F5344CB8AC3E}">
        <p14:creationId xmlns:p14="http://schemas.microsoft.com/office/powerpoint/2010/main" val="339559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3F11D0-BE54-4C31-A8DF-E0C8B9CC0873}"/>
              </a:ext>
            </a:extLst>
          </p:cNvPr>
          <p:cNvSpPr>
            <a:spLocks noGrp="1"/>
          </p:cNvSpPr>
          <p:nvPr>
            <p:ph type="dt" sz="half" idx="10"/>
          </p:nvPr>
        </p:nvSpPr>
        <p:spPr/>
        <p:txBody>
          <a:bodyPr/>
          <a:lstStyle/>
          <a:p>
            <a:fld id="{089F3822-0467-488D-A21F-8C5FE8492563}" type="datetimeFigureOut">
              <a:rPr lang="en-US" smtClean="0"/>
              <a:t>3/5/2023</a:t>
            </a:fld>
            <a:endParaRPr lang="en-US"/>
          </a:p>
        </p:txBody>
      </p:sp>
      <p:sp>
        <p:nvSpPr>
          <p:cNvPr id="3" name="Footer Placeholder 2">
            <a:extLst>
              <a:ext uri="{FF2B5EF4-FFF2-40B4-BE49-F238E27FC236}">
                <a16:creationId xmlns:a16="http://schemas.microsoft.com/office/drawing/2014/main" id="{60F037D2-CED3-40F5-84A9-DBB6A97E00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E803AD-5049-4F19-8262-759BF4F5AF4F}"/>
              </a:ext>
            </a:extLst>
          </p:cNvPr>
          <p:cNvSpPr>
            <a:spLocks noGrp="1"/>
          </p:cNvSpPr>
          <p:nvPr>
            <p:ph type="sldNum" sz="quarter" idx="12"/>
          </p:nvPr>
        </p:nvSpPr>
        <p:spPr/>
        <p:txBody>
          <a:bodyPr/>
          <a:lstStyle/>
          <a:p>
            <a:fld id="{9D254FBE-04D1-4219-8351-62E9019AA9CD}" type="slidenum">
              <a:rPr lang="en-US" smtClean="0"/>
              <a:t>‹#›</a:t>
            </a:fld>
            <a:endParaRPr lang="en-US"/>
          </a:p>
        </p:txBody>
      </p:sp>
    </p:spTree>
    <p:extLst>
      <p:ext uri="{BB962C8B-B14F-4D97-AF65-F5344CB8AC3E}">
        <p14:creationId xmlns:p14="http://schemas.microsoft.com/office/powerpoint/2010/main" val="410888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EA02-0405-4C76-A5C2-FE956DD61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B9BC06-03EA-4467-A9B6-9592ED9094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6C64FC-015E-4555-84C6-F0A6517481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0C3239-61FB-421C-B26C-8FC046D14639}"/>
              </a:ext>
            </a:extLst>
          </p:cNvPr>
          <p:cNvSpPr>
            <a:spLocks noGrp="1"/>
          </p:cNvSpPr>
          <p:nvPr>
            <p:ph type="dt" sz="half" idx="10"/>
          </p:nvPr>
        </p:nvSpPr>
        <p:spPr/>
        <p:txBody>
          <a:bodyPr/>
          <a:lstStyle/>
          <a:p>
            <a:fld id="{089F3822-0467-488D-A21F-8C5FE8492563}" type="datetimeFigureOut">
              <a:rPr lang="en-US" smtClean="0"/>
              <a:t>3/5/2023</a:t>
            </a:fld>
            <a:endParaRPr lang="en-US"/>
          </a:p>
        </p:txBody>
      </p:sp>
      <p:sp>
        <p:nvSpPr>
          <p:cNvPr id="6" name="Footer Placeholder 5">
            <a:extLst>
              <a:ext uri="{FF2B5EF4-FFF2-40B4-BE49-F238E27FC236}">
                <a16:creationId xmlns:a16="http://schemas.microsoft.com/office/drawing/2014/main" id="{55148A39-4F22-4DCB-A363-F8EAB44DD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2B6A6-59E6-47CD-8B97-08E41E68030E}"/>
              </a:ext>
            </a:extLst>
          </p:cNvPr>
          <p:cNvSpPr>
            <a:spLocks noGrp="1"/>
          </p:cNvSpPr>
          <p:nvPr>
            <p:ph type="sldNum" sz="quarter" idx="12"/>
          </p:nvPr>
        </p:nvSpPr>
        <p:spPr/>
        <p:txBody>
          <a:bodyPr/>
          <a:lstStyle/>
          <a:p>
            <a:fld id="{9D254FBE-04D1-4219-8351-62E9019AA9CD}" type="slidenum">
              <a:rPr lang="en-US" smtClean="0"/>
              <a:t>‹#›</a:t>
            </a:fld>
            <a:endParaRPr lang="en-US"/>
          </a:p>
        </p:txBody>
      </p:sp>
    </p:spTree>
    <p:extLst>
      <p:ext uri="{BB962C8B-B14F-4D97-AF65-F5344CB8AC3E}">
        <p14:creationId xmlns:p14="http://schemas.microsoft.com/office/powerpoint/2010/main" val="2681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E3E3-BB1D-4C9C-8B9A-979781315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66BE84-52D6-485E-BE71-FEAFFC83EF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1CF153-948E-4933-809A-94879BC18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DCC4C0-38CA-4E05-B5C2-71D9782087FD}"/>
              </a:ext>
            </a:extLst>
          </p:cNvPr>
          <p:cNvSpPr>
            <a:spLocks noGrp="1"/>
          </p:cNvSpPr>
          <p:nvPr>
            <p:ph type="dt" sz="half" idx="10"/>
          </p:nvPr>
        </p:nvSpPr>
        <p:spPr/>
        <p:txBody>
          <a:bodyPr/>
          <a:lstStyle/>
          <a:p>
            <a:fld id="{089F3822-0467-488D-A21F-8C5FE8492563}" type="datetimeFigureOut">
              <a:rPr lang="en-US" smtClean="0"/>
              <a:t>3/5/2023</a:t>
            </a:fld>
            <a:endParaRPr lang="en-US"/>
          </a:p>
        </p:txBody>
      </p:sp>
      <p:sp>
        <p:nvSpPr>
          <p:cNvPr id="6" name="Footer Placeholder 5">
            <a:extLst>
              <a:ext uri="{FF2B5EF4-FFF2-40B4-BE49-F238E27FC236}">
                <a16:creationId xmlns:a16="http://schemas.microsoft.com/office/drawing/2014/main" id="{DA971E41-F029-4918-8065-D49428770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80D5A-9CBC-41AA-8F35-DBE03F32225F}"/>
              </a:ext>
            </a:extLst>
          </p:cNvPr>
          <p:cNvSpPr>
            <a:spLocks noGrp="1"/>
          </p:cNvSpPr>
          <p:nvPr>
            <p:ph type="sldNum" sz="quarter" idx="12"/>
          </p:nvPr>
        </p:nvSpPr>
        <p:spPr/>
        <p:txBody>
          <a:bodyPr/>
          <a:lstStyle/>
          <a:p>
            <a:fld id="{9D254FBE-04D1-4219-8351-62E9019AA9CD}" type="slidenum">
              <a:rPr lang="en-US" smtClean="0"/>
              <a:t>‹#›</a:t>
            </a:fld>
            <a:endParaRPr lang="en-US"/>
          </a:p>
        </p:txBody>
      </p:sp>
    </p:spTree>
    <p:extLst>
      <p:ext uri="{BB962C8B-B14F-4D97-AF65-F5344CB8AC3E}">
        <p14:creationId xmlns:p14="http://schemas.microsoft.com/office/powerpoint/2010/main" val="352584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BB4031-F5B8-4BA9-9963-28A246AB2F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49FA3-EA63-46A7-8CCA-DBCDA9AA1B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89A9F-DD4E-4B8F-9CF9-72CA054B29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F3822-0467-488D-A21F-8C5FE8492563}" type="datetimeFigureOut">
              <a:rPr lang="en-US" smtClean="0"/>
              <a:t>3/5/2023</a:t>
            </a:fld>
            <a:endParaRPr lang="en-US"/>
          </a:p>
        </p:txBody>
      </p:sp>
      <p:sp>
        <p:nvSpPr>
          <p:cNvPr id="5" name="Footer Placeholder 4">
            <a:extLst>
              <a:ext uri="{FF2B5EF4-FFF2-40B4-BE49-F238E27FC236}">
                <a16:creationId xmlns:a16="http://schemas.microsoft.com/office/drawing/2014/main" id="{2B22085B-D9CB-49B1-AB70-B136409750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615089-0B6A-47EB-8B31-A4BBA15366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54FBE-04D1-4219-8351-62E9019AA9CD}" type="slidenum">
              <a:rPr lang="en-US" smtClean="0"/>
              <a:t>‹#›</a:t>
            </a:fld>
            <a:endParaRPr lang="en-US"/>
          </a:p>
        </p:txBody>
      </p:sp>
    </p:spTree>
    <p:extLst>
      <p:ext uri="{BB962C8B-B14F-4D97-AF65-F5344CB8AC3E}">
        <p14:creationId xmlns:p14="http://schemas.microsoft.com/office/powerpoint/2010/main" val="2523811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86A0FF5-F754-4582-9F76-7FBC3DC34BB2}"/>
              </a:ext>
            </a:extLst>
          </p:cNvPr>
          <p:cNvSpPr>
            <a:spLocks noGrp="1"/>
          </p:cNvSpPr>
          <p:nvPr>
            <p:ph type="subTitle" idx="1"/>
          </p:nvPr>
        </p:nvSpPr>
        <p:spPr>
          <a:xfrm>
            <a:off x="547291" y="5113338"/>
            <a:ext cx="9144000" cy="1655762"/>
          </a:xfrm>
        </p:spPr>
        <p:txBody>
          <a:bodyPr/>
          <a:lstStyle/>
          <a:p>
            <a:pPr algn="l"/>
            <a:r>
              <a:rPr lang="en-US" b="1" dirty="0">
                <a:solidFill>
                  <a:srgbClr val="EEA27E"/>
                </a:solidFill>
                <a:latin typeface="Bahnschrift Light SemiCondensed" panose="020B0502040204020203" pitchFamily="34" charset="0"/>
              </a:rPr>
              <a:t>Nir </a:t>
            </a:r>
            <a:r>
              <a:rPr lang="en-US" b="1" dirty="0" err="1">
                <a:solidFill>
                  <a:srgbClr val="EEA27E"/>
                </a:solidFill>
                <a:latin typeface="Bahnschrift Light SemiCondensed" panose="020B0502040204020203" pitchFamily="34" charset="0"/>
              </a:rPr>
              <a:t>Bakish</a:t>
            </a:r>
            <a:endParaRPr lang="en-US" b="1" dirty="0">
              <a:solidFill>
                <a:srgbClr val="EEA27E"/>
              </a:solidFill>
              <a:latin typeface="Bahnschrift Light SemiCondensed" panose="020B0502040204020203" pitchFamily="34" charset="0"/>
            </a:endParaRPr>
          </a:p>
          <a:p>
            <a:pPr algn="l"/>
            <a:r>
              <a:rPr lang="en-US" b="1" dirty="0">
                <a:solidFill>
                  <a:srgbClr val="EEA27E"/>
                </a:solidFill>
                <a:latin typeface="Bahnschrift Light SemiCondensed" panose="020B0502040204020203" pitchFamily="34" charset="0"/>
              </a:rPr>
              <a:t>Noa Benita Vidal</a:t>
            </a:r>
          </a:p>
          <a:p>
            <a:pPr algn="l"/>
            <a:r>
              <a:rPr lang="en-US" b="1" dirty="0">
                <a:solidFill>
                  <a:srgbClr val="EEA27E"/>
                </a:solidFill>
                <a:latin typeface="Bahnschrift Light SemiCondensed" panose="020B0502040204020203" pitchFamily="34" charset="0"/>
              </a:rPr>
              <a:t>CISO 56</a:t>
            </a:r>
            <a:endParaRPr lang="he-IL" b="1" dirty="0">
              <a:solidFill>
                <a:srgbClr val="EEA27E"/>
              </a:solidFill>
              <a:latin typeface="Bahnschrift Light SemiCondensed" panose="020B0502040204020203" pitchFamily="34" charset="0"/>
            </a:endParaRPr>
          </a:p>
        </p:txBody>
      </p:sp>
      <p:pic>
        <p:nvPicPr>
          <p:cNvPr id="10242" name="Picture 2" descr="The top 7 SDLC methodologies | Michael Page AU">
            <a:extLst>
              <a:ext uri="{FF2B5EF4-FFF2-40B4-BE49-F238E27FC236}">
                <a16:creationId xmlns:a16="http://schemas.microsoft.com/office/drawing/2014/main" id="{71CFE38C-FAD0-47AD-8599-DDF67B381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493" y="398462"/>
            <a:ext cx="10719596" cy="428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515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64BA-2296-493B-82F0-7425378518B1}"/>
              </a:ext>
            </a:extLst>
          </p:cNvPr>
          <p:cNvSpPr>
            <a:spLocks noGrp="1"/>
          </p:cNvSpPr>
          <p:nvPr>
            <p:ph type="title"/>
          </p:nvPr>
        </p:nvSpPr>
        <p:spPr/>
        <p:txBody>
          <a:bodyPr/>
          <a:lstStyle/>
          <a:p>
            <a:r>
              <a:rPr lang="en-US" dirty="0"/>
              <a:t>6 - DEPLOYMENT</a:t>
            </a:r>
          </a:p>
        </p:txBody>
      </p:sp>
      <p:sp>
        <p:nvSpPr>
          <p:cNvPr id="3" name="Content Placeholder 2">
            <a:extLst>
              <a:ext uri="{FF2B5EF4-FFF2-40B4-BE49-F238E27FC236}">
                <a16:creationId xmlns:a16="http://schemas.microsoft.com/office/drawing/2014/main" id="{B0178B14-B62D-482E-97A8-341BFF01F6F9}"/>
              </a:ext>
            </a:extLst>
          </p:cNvPr>
          <p:cNvSpPr>
            <a:spLocks noGrp="1"/>
          </p:cNvSpPr>
          <p:nvPr>
            <p:ph idx="1"/>
          </p:nvPr>
        </p:nvSpPr>
        <p:spPr/>
        <p:txBody>
          <a:bodyPr/>
          <a:lstStyle/>
          <a:p>
            <a:r>
              <a:rPr lang="he-IL" dirty="0"/>
              <a:t>זה השלב שבו העולם פוגש את המוצר שלך. התוכנה ללא באגים נשלחת לשוק לבדיקת בטא. הוא מאפשר לבדוק האם המוצר הסופי עומד בדרישות ויש בו מקום לשיפורים מנקודת המבט של משתמש הקצה. הפריסה יכולה להתרחש גם בכמה שלבים כאשר אנו משחררים רק את החלקים של המוצר שלך כדי לבדוק אם הם ניתנים לביצוע. הצוות שלנו אוסף משוב, מתקן באגים אם נמצאו. לאחר מכן, הגרסה הסופית של המוצר מתגלגלת.</a:t>
            </a:r>
            <a:endParaRPr lang="en-US" dirty="0"/>
          </a:p>
        </p:txBody>
      </p:sp>
    </p:spTree>
    <p:extLst>
      <p:ext uri="{BB962C8B-B14F-4D97-AF65-F5344CB8AC3E}">
        <p14:creationId xmlns:p14="http://schemas.microsoft.com/office/powerpoint/2010/main" val="10825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8708-FE57-432F-A300-68CE41C27A6C}"/>
              </a:ext>
            </a:extLst>
          </p:cNvPr>
          <p:cNvSpPr>
            <a:spLocks noGrp="1"/>
          </p:cNvSpPr>
          <p:nvPr>
            <p:ph type="title"/>
          </p:nvPr>
        </p:nvSpPr>
        <p:spPr/>
        <p:txBody>
          <a:bodyPr/>
          <a:lstStyle/>
          <a:p>
            <a:r>
              <a:rPr lang="en-US" dirty="0"/>
              <a:t>7 - MAINTENANCE</a:t>
            </a:r>
          </a:p>
        </p:txBody>
      </p:sp>
      <p:sp>
        <p:nvSpPr>
          <p:cNvPr id="3" name="Content Placeholder 2">
            <a:extLst>
              <a:ext uri="{FF2B5EF4-FFF2-40B4-BE49-F238E27FC236}">
                <a16:creationId xmlns:a16="http://schemas.microsoft.com/office/drawing/2014/main" id="{F25A37BC-A6C2-48D6-B998-744763D30216}"/>
              </a:ext>
            </a:extLst>
          </p:cNvPr>
          <p:cNvSpPr>
            <a:spLocks noGrp="1"/>
          </p:cNvSpPr>
          <p:nvPr>
            <p:ph idx="1"/>
          </p:nvPr>
        </p:nvSpPr>
        <p:spPr/>
        <p:txBody>
          <a:bodyPr/>
          <a:lstStyle/>
          <a:p>
            <a:r>
              <a:rPr lang="he-IL" dirty="0"/>
              <a:t>אולי נראה שעבודת היזם מסתיים תוך זה, אבל זה לא נכון. יש לעדכן את המוצר. אם יש מטרות שאפתניות ואתה רוצה לשפר את הקוד שלך באינטרנט ללא הרף, הצוות שלנו מוכן לעזור לך לתחזק את העדכון ולהטמיע את כל העדכונים הדרושים. תחזוקה אינה השלב האחרון במחזור החיים של פיתוח התוכנה. אם המוצר ימשיך להתפתח, המחזור מתחיל מחדש.</a:t>
            </a:r>
            <a:endParaRPr lang="en-US" dirty="0"/>
          </a:p>
        </p:txBody>
      </p:sp>
    </p:spTree>
    <p:extLst>
      <p:ext uri="{BB962C8B-B14F-4D97-AF65-F5344CB8AC3E}">
        <p14:creationId xmlns:p14="http://schemas.microsoft.com/office/powerpoint/2010/main" val="3968480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7A65-B4CC-45B8-8D09-BFD9D3CEDD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D94DDF-1FCA-40C6-93D0-241C6D04BBDD}"/>
              </a:ext>
            </a:extLst>
          </p:cNvPr>
          <p:cNvSpPr>
            <a:spLocks noGrp="1"/>
          </p:cNvSpPr>
          <p:nvPr>
            <p:ph idx="1"/>
          </p:nvPr>
        </p:nvSpPr>
        <p:spPr/>
        <p:txBody>
          <a:bodyPr/>
          <a:lstStyle/>
          <a:p>
            <a:endParaRPr lang="en-US"/>
          </a:p>
        </p:txBody>
      </p:sp>
      <p:pic>
        <p:nvPicPr>
          <p:cNvPr id="9218" name="Picture 2" descr="https://civenty.com/uploads/content/sdlc-2.jpg">
            <a:extLst>
              <a:ext uri="{FF2B5EF4-FFF2-40B4-BE49-F238E27FC236}">
                <a16:creationId xmlns:a16="http://schemas.microsoft.com/office/drawing/2014/main" id="{E857D179-F7FB-4F08-8777-D9B0BD1DB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5" y="685800"/>
            <a:ext cx="817245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82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3D66-E2EB-4FE7-8C70-7739914A30FF}"/>
              </a:ext>
            </a:extLst>
          </p:cNvPr>
          <p:cNvSpPr>
            <a:spLocks noGrp="1"/>
          </p:cNvSpPr>
          <p:nvPr>
            <p:ph type="title"/>
          </p:nvPr>
        </p:nvSpPr>
        <p:spPr>
          <a:xfrm>
            <a:off x="266700" y="-104775"/>
            <a:ext cx="10515600" cy="1325563"/>
          </a:xfrm>
        </p:spPr>
        <p:txBody>
          <a:bodyPr/>
          <a:lstStyle/>
          <a:p>
            <a:r>
              <a:rPr lang="en-US" dirty="0"/>
              <a:t>How is NIST discussing it</a:t>
            </a:r>
          </a:p>
        </p:txBody>
      </p:sp>
      <p:graphicFrame>
        <p:nvGraphicFramePr>
          <p:cNvPr id="5" name="Diagram 4">
            <a:extLst>
              <a:ext uri="{FF2B5EF4-FFF2-40B4-BE49-F238E27FC236}">
                <a16:creationId xmlns:a16="http://schemas.microsoft.com/office/drawing/2014/main" id="{86A367FB-F850-4CEE-99DD-B52B3EF0E529}"/>
              </a:ext>
            </a:extLst>
          </p:cNvPr>
          <p:cNvGraphicFramePr/>
          <p:nvPr>
            <p:extLst>
              <p:ext uri="{D42A27DB-BD31-4B8C-83A1-F6EECF244321}">
                <p14:modId xmlns:p14="http://schemas.microsoft.com/office/powerpoint/2010/main" val="2494061361"/>
              </p:ext>
            </p:extLst>
          </p:nvPr>
        </p:nvGraphicFramePr>
        <p:xfrm>
          <a:off x="965200" y="10625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168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3D66-E2EB-4FE7-8C70-7739914A30FF}"/>
              </a:ext>
            </a:extLst>
          </p:cNvPr>
          <p:cNvSpPr>
            <a:spLocks noGrp="1"/>
          </p:cNvSpPr>
          <p:nvPr>
            <p:ph type="title"/>
          </p:nvPr>
        </p:nvSpPr>
        <p:spPr>
          <a:xfrm>
            <a:off x="711200" y="-358775"/>
            <a:ext cx="10515600" cy="1325563"/>
          </a:xfrm>
        </p:spPr>
        <p:txBody>
          <a:bodyPr/>
          <a:lstStyle/>
          <a:p>
            <a:r>
              <a:rPr lang="en-US" dirty="0"/>
              <a:t>How is NIST discussing it</a:t>
            </a:r>
          </a:p>
        </p:txBody>
      </p:sp>
      <p:sp>
        <p:nvSpPr>
          <p:cNvPr id="4" name="Straight Connector 3">
            <a:extLst>
              <a:ext uri="{FF2B5EF4-FFF2-40B4-BE49-F238E27FC236}">
                <a16:creationId xmlns:a16="http://schemas.microsoft.com/office/drawing/2014/main" id="{FA79ADD4-CCEA-48FA-A7E4-5070E19824CD}"/>
              </a:ext>
            </a:extLst>
          </p:cNvPr>
          <p:cNvSpPr/>
          <p:nvPr/>
        </p:nvSpPr>
        <p:spPr>
          <a:xfrm>
            <a:off x="965200" y="5289883"/>
            <a:ext cx="81280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6" name="Straight Connector 5">
            <a:extLst>
              <a:ext uri="{FF2B5EF4-FFF2-40B4-BE49-F238E27FC236}">
                <a16:creationId xmlns:a16="http://schemas.microsoft.com/office/drawing/2014/main" id="{518CAEEF-4B9C-45E4-8013-2D3228140963}"/>
              </a:ext>
            </a:extLst>
          </p:cNvPr>
          <p:cNvSpPr/>
          <p:nvPr/>
        </p:nvSpPr>
        <p:spPr>
          <a:xfrm>
            <a:off x="965200" y="3474183"/>
            <a:ext cx="81280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 name="Straight Connector 6">
            <a:extLst>
              <a:ext uri="{FF2B5EF4-FFF2-40B4-BE49-F238E27FC236}">
                <a16:creationId xmlns:a16="http://schemas.microsoft.com/office/drawing/2014/main" id="{C0B5612B-91BC-4328-8CD4-02D82CF32413}"/>
              </a:ext>
            </a:extLst>
          </p:cNvPr>
          <p:cNvSpPr/>
          <p:nvPr/>
        </p:nvSpPr>
        <p:spPr>
          <a:xfrm>
            <a:off x="965200" y="1658483"/>
            <a:ext cx="81280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8" name="Freeform: Shape 7">
            <a:extLst>
              <a:ext uri="{FF2B5EF4-FFF2-40B4-BE49-F238E27FC236}">
                <a16:creationId xmlns:a16="http://schemas.microsoft.com/office/drawing/2014/main" id="{62F1A81B-5092-4D4F-80F2-B6C4B0F9037D}"/>
              </a:ext>
            </a:extLst>
          </p:cNvPr>
          <p:cNvSpPr/>
          <p:nvPr/>
        </p:nvSpPr>
        <p:spPr>
          <a:xfrm>
            <a:off x="3078479" y="1063230"/>
            <a:ext cx="6014720" cy="595253"/>
          </a:xfrm>
          <a:custGeom>
            <a:avLst/>
            <a:gdLst>
              <a:gd name="connsiteX0" fmla="*/ 0 w 6014720"/>
              <a:gd name="connsiteY0" fmla="*/ 0 h 595253"/>
              <a:gd name="connsiteX1" fmla="*/ 6014720 w 6014720"/>
              <a:gd name="connsiteY1" fmla="*/ 0 h 595253"/>
              <a:gd name="connsiteX2" fmla="*/ 6014720 w 6014720"/>
              <a:gd name="connsiteY2" fmla="*/ 595253 h 595253"/>
              <a:gd name="connsiteX3" fmla="*/ 0 w 6014720"/>
              <a:gd name="connsiteY3" fmla="*/ 595253 h 595253"/>
              <a:gd name="connsiteX4" fmla="*/ 0 w 6014720"/>
              <a:gd name="connsiteY4" fmla="*/ 0 h 595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4720" h="595253">
                <a:moveTo>
                  <a:pt x="0" y="0"/>
                </a:moveTo>
                <a:lnTo>
                  <a:pt x="6014720" y="0"/>
                </a:lnTo>
                <a:lnTo>
                  <a:pt x="6014720" y="595253"/>
                </a:lnTo>
                <a:lnTo>
                  <a:pt x="0" y="5952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he-IL" sz="2800" kern="1200" dirty="0"/>
              <a:t>ניהול סיכונים וקבלת החלטות</a:t>
            </a:r>
            <a:endParaRPr lang="en-US" sz="2800" kern="1200" dirty="0"/>
          </a:p>
        </p:txBody>
      </p:sp>
      <p:sp>
        <p:nvSpPr>
          <p:cNvPr id="9" name="Freeform: Shape 8">
            <a:extLst>
              <a:ext uri="{FF2B5EF4-FFF2-40B4-BE49-F238E27FC236}">
                <a16:creationId xmlns:a16="http://schemas.microsoft.com/office/drawing/2014/main" id="{A8FE3144-E1F5-4DFE-A440-D975853A05AB}"/>
              </a:ext>
            </a:extLst>
          </p:cNvPr>
          <p:cNvSpPr/>
          <p:nvPr/>
        </p:nvSpPr>
        <p:spPr>
          <a:xfrm>
            <a:off x="965200" y="1063230"/>
            <a:ext cx="2113280" cy="595253"/>
          </a:xfrm>
          <a:custGeom>
            <a:avLst/>
            <a:gdLst>
              <a:gd name="connsiteX0" fmla="*/ 99229 w 2113280"/>
              <a:gd name="connsiteY0" fmla="*/ 0 h 595253"/>
              <a:gd name="connsiteX1" fmla="*/ 2014051 w 2113280"/>
              <a:gd name="connsiteY1" fmla="*/ 0 h 595253"/>
              <a:gd name="connsiteX2" fmla="*/ 2113280 w 2113280"/>
              <a:gd name="connsiteY2" fmla="*/ 99229 h 595253"/>
              <a:gd name="connsiteX3" fmla="*/ 2113280 w 2113280"/>
              <a:gd name="connsiteY3" fmla="*/ 595253 h 595253"/>
              <a:gd name="connsiteX4" fmla="*/ 2113280 w 2113280"/>
              <a:gd name="connsiteY4" fmla="*/ 595253 h 595253"/>
              <a:gd name="connsiteX5" fmla="*/ 0 w 2113280"/>
              <a:gd name="connsiteY5" fmla="*/ 595253 h 595253"/>
              <a:gd name="connsiteX6" fmla="*/ 0 w 2113280"/>
              <a:gd name="connsiteY6" fmla="*/ 595253 h 595253"/>
              <a:gd name="connsiteX7" fmla="*/ 0 w 2113280"/>
              <a:gd name="connsiteY7" fmla="*/ 99229 h 595253"/>
              <a:gd name="connsiteX8" fmla="*/ 99229 w 2113280"/>
              <a:gd name="connsiteY8" fmla="*/ 0 h 595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595253">
                <a:moveTo>
                  <a:pt x="99229" y="0"/>
                </a:moveTo>
                <a:lnTo>
                  <a:pt x="2014051" y="0"/>
                </a:lnTo>
                <a:cubicBezTo>
                  <a:pt x="2068854" y="0"/>
                  <a:pt x="2113280" y="44426"/>
                  <a:pt x="2113280" y="99229"/>
                </a:cubicBezTo>
                <a:lnTo>
                  <a:pt x="2113280" y="595253"/>
                </a:lnTo>
                <a:lnTo>
                  <a:pt x="2113280" y="595253"/>
                </a:lnTo>
                <a:lnTo>
                  <a:pt x="0" y="595253"/>
                </a:lnTo>
                <a:lnTo>
                  <a:pt x="0" y="595253"/>
                </a:lnTo>
                <a:lnTo>
                  <a:pt x="0" y="99229"/>
                </a:lnTo>
                <a:cubicBezTo>
                  <a:pt x="0" y="44426"/>
                  <a:pt x="44426" y="0"/>
                  <a:pt x="99229"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118" tIns="88118" rIns="88118" bIns="59055" numCol="1" spcCol="1270" anchor="ctr" anchorCtr="0">
            <a:noAutofit/>
          </a:bodyPr>
          <a:lstStyle/>
          <a:p>
            <a:pPr marL="0" lvl="0" indent="0" algn="ctr" defTabSz="1377950">
              <a:lnSpc>
                <a:spcPct val="90000"/>
              </a:lnSpc>
              <a:spcBef>
                <a:spcPct val="0"/>
              </a:spcBef>
              <a:spcAft>
                <a:spcPct val="35000"/>
              </a:spcAft>
              <a:buNone/>
            </a:pPr>
            <a:r>
              <a:rPr lang="he-IL" sz="3100" kern="1200" dirty="0"/>
              <a:t>4</a:t>
            </a:r>
            <a:endParaRPr lang="en-US" sz="3100" kern="1200" dirty="0"/>
          </a:p>
        </p:txBody>
      </p:sp>
      <p:sp>
        <p:nvSpPr>
          <p:cNvPr id="10" name="Freeform: Shape 9">
            <a:extLst>
              <a:ext uri="{FF2B5EF4-FFF2-40B4-BE49-F238E27FC236}">
                <a16:creationId xmlns:a16="http://schemas.microsoft.com/office/drawing/2014/main" id="{0BB37E6C-A9F4-47A3-9C02-9AF60BDA66D3}"/>
              </a:ext>
            </a:extLst>
          </p:cNvPr>
          <p:cNvSpPr/>
          <p:nvPr/>
        </p:nvSpPr>
        <p:spPr>
          <a:xfrm>
            <a:off x="965200" y="1658483"/>
            <a:ext cx="8128000" cy="1190684"/>
          </a:xfrm>
          <a:custGeom>
            <a:avLst/>
            <a:gdLst>
              <a:gd name="connsiteX0" fmla="*/ 0 w 8128000"/>
              <a:gd name="connsiteY0" fmla="*/ 0 h 1190684"/>
              <a:gd name="connsiteX1" fmla="*/ 8128000 w 8128000"/>
              <a:gd name="connsiteY1" fmla="*/ 0 h 1190684"/>
              <a:gd name="connsiteX2" fmla="*/ 8128000 w 8128000"/>
              <a:gd name="connsiteY2" fmla="*/ 1190684 h 1190684"/>
              <a:gd name="connsiteX3" fmla="*/ 0 w 8128000"/>
              <a:gd name="connsiteY3" fmla="*/ 1190684 h 1190684"/>
              <a:gd name="connsiteX4" fmla="*/ 0 w 8128000"/>
              <a:gd name="connsiteY4" fmla="*/ 0 h 1190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190684">
                <a:moveTo>
                  <a:pt x="0" y="0"/>
                </a:moveTo>
                <a:lnTo>
                  <a:pt x="8128000" y="0"/>
                </a:lnTo>
                <a:lnTo>
                  <a:pt x="8128000" y="1190684"/>
                </a:lnTo>
                <a:lnTo>
                  <a:pt x="0" y="11906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228600" lvl="1" indent="-228600" algn="l" defTabSz="977900">
              <a:lnSpc>
                <a:spcPct val="90000"/>
              </a:lnSpc>
              <a:spcBef>
                <a:spcPct val="0"/>
              </a:spcBef>
              <a:spcAft>
                <a:spcPct val="15000"/>
              </a:spcAft>
              <a:buNone/>
            </a:pPr>
            <a:r>
              <a:rPr lang="he-IL" sz="2200" kern="1200" dirty="0"/>
              <a:t>ניהול סיכונים לתהליך פיתוח מאובטח בשלב המקדים יסייע בתהליך קבלת ההחלטות של ההנהלה</a:t>
            </a:r>
            <a:endParaRPr lang="en-US" sz="2200" kern="1200" dirty="0"/>
          </a:p>
        </p:txBody>
      </p:sp>
      <p:sp>
        <p:nvSpPr>
          <p:cNvPr id="11" name="Freeform: Shape 10">
            <a:extLst>
              <a:ext uri="{FF2B5EF4-FFF2-40B4-BE49-F238E27FC236}">
                <a16:creationId xmlns:a16="http://schemas.microsoft.com/office/drawing/2014/main" id="{E04C0930-434E-421B-8D10-EE9178FF85CC}"/>
              </a:ext>
            </a:extLst>
          </p:cNvPr>
          <p:cNvSpPr/>
          <p:nvPr/>
        </p:nvSpPr>
        <p:spPr>
          <a:xfrm>
            <a:off x="3078479" y="2878930"/>
            <a:ext cx="6014720" cy="595253"/>
          </a:xfrm>
          <a:custGeom>
            <a:avLst/>
            <a:gdLst>
              <a:gd name="connsiteX0" fmla="*/ 0 w 6014720"/>
              <a:gd name="connsiteY0" fmla="*/ 0 h 595253"/>
              <a:gd name="connsiteX1" fmla="*/ 6014720 w 6014720"/>
              <a:gd name="connsiteY1" fmla="*/ 0 h 595253"/>
              <a:gd name="connsiteX2" fmla="*/ 6014720 w 6014720"/>
              <a:gd name="connsiteY2" fmla="*/ 595253 h 595253"/>
              <a:gd name="connsiteX3" fmla="*/ 0 w 6014720"/>
              <a:gd name="connsiteY3" fmla="*/ 595253 h 595253"/>
              <a:gd name="connsiteX4" fmla="*/ 0 w 6014720"/>
              <a:gd name="connsiteY4" fmla="*/ 0 h 595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4720" h="595253">
                <a:moveTo>
                  <a:pt x="0" y="0"/>
                </a:moveTo>
                <a:lnTo>
                  <a:pt x="6014720" y="0"/>
                </a:lnTo>
                <a:lnTo>
                  <a:pt x="6014720" y="595253"/>
                </a:lnTo>
                <a:lnTo>
                  <a:pt x="0" y="5952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he-IL" sz="2800" kern="1200" dirty="0"/>
              <a:t>שיקוף החלטות אבטחה להנהלה</a:t>
            </a:r>
            <a:endParaRPr lang="en-US" sz="2800" kern="1200" dirty="0"/>
          </a:p>
        </p:txBody>
      </p:sp>
      <p:sp>
        <p:nvSpPr>
          <p:cNvPr id="12" name="Freeform: Shape 11">
            <a:extLst>
              <a:ext uri="{FF2B5EF4-FFF2-40B4-BE49-F238E27FC236}">
                <a16:creationId xmlns:a16="http://schemas.microsoft.com/office/drawing/2014/main" id="{29805777-7DCF-4FD3-AFA1-01F169FE7065}"/>
              </a:ext>
            </a:extLst>
          </p:cNvPr>
          <p:cNvSpPr/>
          <p:nvPr/>
        </p:nvSpPr>
        <p:spPr>
          <a:xfrm>
            <a:off x="965200" y="2878930"/>
            <a:ext cx="2113280" cy="595253"/>
          </a:xfrm>
          <a:custGeom>
            <a:avLst/>
            <a:gdLst>
              <a:gd name="connsiteX0" fmla="*/ 99229 w 2113280"/>
              <a:gd name="connsiteY0" fmla="*/ 0 h 595253"/>
              <a:gd name="connsiteX1" fmla="*/ 2014051 w 2113280"/>
              <a:gd name="connsiteY1" fmla="*/ 0 h 595253"/>
              <a:gd name="connsiteX2" fmla="*/ 2113280 w 2113280"/>
              <a:gd name="connsiteY2" fmla="*/ 99229 h 595253"/>
              <a:gd name="connsiteX3" fmla="*/ 2113280 w 2113280"/>
              <a:gd name="connsiteY3" fmla="*/ 595253 h 595253"/>
              <a:gd name="connsiteX4" fmla="*/ 2113280 w 2113280"/>
              <a:gd name="connsiteY4" fmla="*/ 595253 h 595253"/>
              <a:gd name="connsiteX5" fmla="*/ 0 w 2113280"/>
              <a:gd name="connsiteY5" fmla="*/ 595253 h 595253"/>
              <a:gd name="connsiteX6" fmla="*/ 0 w 2113280"/>
              <a:gd name="connsiteY6" fmla="*/ 595253 h 595253"/>
              <a:gd name="connsiteX7" fmla="*/ 0 w 2113280"/>
              <a:gd name="connsiteY7" fmla="*/ 99229 h 595253"/>
              <a:gd name="connsiteX8" fmla="*/ 99229 w 2113280"/>
              <a:gd name="connsiteY8" fmla="*/ 0 h 595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595253">
                <a:moveTo>
                  <a:pt x="99229" y="0"/>
                </a:moveTo>
                <a:lnTo>
                  <a:pt x="2014051" y="0"/>
                </a:lnTo>
                <a:cubicBezTo>
                  <a:pt x="2068854" y="0"/>
                  <a:pt x="2113280" y="44426"/>
                  <a:pt x="2113280" y="99229"/>
                </a:cubicBezTo>
                <a:lnTo>
                  <a:pt x="2113280" y="595253"/>
                </a:lnTo>
                <a:lnTo>
                  <a:pt x="2113280" y="595253"/>
                </a:lnTo>
                <a:lnTo>
                  <a:pt x="0" y="595253"/>
                </a:lnTo>
                <a:lnTo>
                  <a:pt x="0" y="595253"/>
                </a:lnTo>
                <a:lnTo>
                  <a:pt x="0" y="99229"/>
                </a:lnTo>
                <a:cubicBezTo>
                  <a:pt x="0" y="44426"/>
                  <a:pt x="44426" y="0"/>
                  <a:pt x="99229"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118" tIns="88118" rIns="88118" bIns="59055" numCol="1" spcCol="1270" anchor="ctr" anchorCtr="0">
            <a:noAutofit/>
          </a:bodyPr>
          <a:lstStyle/>
          <a:p>
            <a:pPr marL="0" lvl="0" indent="0" algn="ctr" defTabSz="1377950">
              <a:lnSpc>
                <a:spcPct val="90000"/>
              </a:lnSpc>
              <a:spcBef>
                <a:spcPct val="0"/>
              </a:spcBef>
              <a:spcAft>
                <a:spcPct val="35000"/>
              </a:spcAft>
              <a:buNone/>
            </a:pPr>
            <a:r>
              <a:rPr lang="he-IL" sz="3100" kern="1200" dirty="0"/>
              <a:t>5</a:t>
            </a:r>
            <a:endParaRPr lang="en-US" sz="3100" kern="1200" dirty="0"/>
          </a:p>
        </p:txBody>
      </p:sp>
      <p:sp>
        <p:nvSpPr>
          <p:cNvPr id="13" name="Freeform: Shape 12">
            <a:extLst>
              <a:ext uri="{FF2B5EF4-FFF2-40B4-BE49-F238E27FC236}">
                <a16:creationId xmlns:a16="http://schemas.microsoft.com/office/drawing/2014/main" id="{E73E0281-3AA6-45FF-9008-922106DAF4FC}"/>
              </a:ext>
            </a:extLst>
          </p:cNvPr>
          <p:cNvSpPr/>
          <p:nvPr/>
        </p:nvSpPr>
        <p:spPr>
          <a:xfrm>
            <a:off x="965200" y="3474183"/>
            <a:ext cx="8128000" cy="1190684"/>
          </a:xfrm>
          <a:custGeom>
            <a:avLst/>
            <a:gdLst>
              <a:gd name="connsiteX0" fmla="*/ 0 w 8128000"/>
              <a:gd name="connsiteY0" fmla="*/ 0 h 1190684"/>
              <a:gd name="connsiteX1" fmla="*/ 8128000 w 8128000"/>
              <a:gd name="connsiteY1" fmla="*/ 0 h 1190684"/>
              <a:gd name="connsiteX2" fmla="*/ 8128000 w 8128000"/>
              <a:gd name="connsiteY2" fmla="*/ 1190684 h 1190684"/>
              <a:gd name="connsiteX3" fmla="*/ 0 w 8128000"/>
              <a:gd name="connsiteY3" fmla="*/ 1190684 h 1190684"/>
              <a:gd name="connsiteX4" fmla="*/ 0 w 8128000"/>
              <a:gd name="connsiteY4" fmla="*/ 0 h 1190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190684">
                <a:moveTo>
                  <a:pt x="0" y="0"/>
                </a:moveTo>
                <a:lnTo>
                  <a:pt x="8128000" y="0"/>
                </a:lnTo>
                <a:lnTo>
                  <a:pt x="8128000" y="1190684"/>
                </a:lnTo>
                <a:lnTo>
                  <a:pt x="0" y="11906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228600" lvl="1" indent="-228600" algn="l" defTabSz="977900">
              <a:lnSpc>
                <a:spcPct val="90000"/>
              </a:lnSpc>
              <a:spcBef>
                <a:spcPct val="0"/>
              </a:spcBef>
              <a:spcAft>
                <a:spcPct val="15000"/>
              </a:spcAft>
              <a:buChar char="•"/>
            </a:pPr>
            <a:r>
              <a:rPr lang="he-IL" sz="2200" kern="1200" dirty="0"/>
              <a:t>החלטות בנושא האבטחה נדרשות להיות משוקפות לדרג ההנהלה לאורך כל שלבי הפיתוח  </a:t>
            </a:r>
            <a:endParaRPr lang="en-US" sz="2200" kern="1200" dirty="0"/>
          </a:p>
        </p:txBody>
      </p:sp>
      <p:sp>
        <p:nvSpPr>
          <p:cNvPr id="14" name="Freeform: Shape 13">
            <a:extLst>
              <a:ext uri="{FF2B5EF4-FFF2-40B4-BE49-F238E27FC236}">
                <a16:creationId xmlns:a16="http://schemas.microsoft.com/office/drawing/2014/main" id="{5894E36D-CFC9-4701-BBE6-0F55BDECBE4D}"/>
              </a:ext>
            </a:extLst>
          </p:cNvPr>
          <p:cNvSpPr/>
          <p:nvPr/>
        </p:nvSpPr>
        <p:spPr>
          <a:xfrm>
            <a:off x="3078479" y="4694630"/>
            <a:ext cx="6014720" cy="595253"/>
          </a:xfrm>
          <a:custGeom>
            <a:avLst/>
            <a:gdLst>
              <a:gd name="connsiteX0" fmla="*/ 0 w 6014720"/>
              <a:gd name="connsiteY0" fmla="*/ 0 h 595253"/>
              <a:gd name="connsiteX1" fmla="*/ 6014720 w 6014720"/>
              <a:gd name="connsiteY1" fmla="*/ 0 h 595253"/>
              <a:gd name="connsiteX2" fmla="*/ 6014720 w 6014720"/>
              <a:gd name="connsiteY2" fmla="*/ 595253 h 595253"/>
              <a:gd name="connsiteX3" fmla="*/ 0 w 6014720"/>
              <a:gd name="connsiteY3" fmla="*/ 595253 h 595253"/>
              <a:gd name="connsiteX4" fmla="*/ 0 w 6014720"/>
              <a:gd name="connsiteY4" fmla="*/ 0 h 595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4720" h="595253">
                <a:moveTo>
                  <a:pt x="0" y="0"/>
                </a:moveTo>
                <a:lnTo>
                  <a:pt x="6014720" y="0"/>
                </a:lnTo>
                <a:lnTo>
                  <a:pt x="6014720" y="595253"/>
                </a:lnTo>
                <a:lnTo>
                  <a:pt x="0" y="5952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he-IL" sz="2800" kern="1200" dirty="0"/>
              <a:t>הגברת האמון במערכות האבטחה הקיימות</a:t>
            </a:r>
            <a:endParaRPr lang="en-US" sz="2800" kern="1200" dirty="0"/>
          </a:p>
        </p:txBody>
      </p:sp>
      <p:sp>
        <p:nvSpPr>
          <p:cNvPr id="15" name="Freeform: Shape 14">
            <a:extLst>
              <a:ext uri="{FF2B5EF4-FFF2-40B4-BE49-F238E27FC236}">
                <a16:creationId xmlns:a16="http://schemas.microsoft.com/office/drawing/2014/main" id="{A7487391-9E5F-477E-971B-5B21FF1E11B5}"/>
              </a:ext>
            </a:extLst>
          </p:cNvPr>
          <p:cNvSpPr/>
          <p:nvPr/>
        </p:nvSpPr>
        <p:spPr>
          <a:xfrm>
            <a:off x="965200" y="4694630"/>
            <a:ext cx="2113280" cy="595253"/>
          </a:xfrm>
          <a:custGeom>
            <a:avLst/>
            <a:gdLst>
              <a:gd name="connsiteX0" fmla="*/ 99229 w 2113280"/>
              <a:gd name="connsiteY0" fmla="*/ 0 h 595253"/>
              <a:gd name="connsiteX1" fmla="*/ 2014051 w 2113280"/>
              <a:gd name="connsiteY1" fmla="*/ 0 h 595253"/>
              <a:gd name="connsiteX2" fmla="*/ 2113280 w 2113280"/>
              <a:gd name="connsiteY2" fmla="*/ 99229 h 595253"/>
              <a:gd name="connsiteX3" fmla="*/ 2113280 w 2113280"/>
              <a:gd name="connsiteY3" fmla="*/ 595253 h 595253"/>
              <a:gd name="connsiteX4" fmla="*/ 2113280 w 2113280"/>
              <a:gd name="connsiteY4" fmla="*/ 595253 h 595253"/>
              <a:gd name="connsiteX5" fmla="*/ 0 w 2113280"/>
              <a:gd name="connsiteY5" fmla="*/ 595253 h 595253"/>
              <a:gd name="connsiteX6" fmla="*/ 0 w 2113280"/>
              <a:gd name="connsiteY6" fmla="*/ 595253 h 595253"/>
              <a:gd name="connsiteX7" fmla="*/ 0 w 2113280"/>
              <a:gd name="connsiteY7" fmla="*/ 99229 h 595253"/>
              <a:gd name="connsiteX8" fmla="*/ 99229 w 2113280"/>
              <a:gd name="connsiteY8" fmla="*/ 0 h 595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595253">
                <a:moveTo>
                  <a:pt x="99229" y="0"/>
                </a:moveTo>
                <a:lnTo>
                  <a:pt x="2014051" y="0"/>
                </a:lnTo>
                <a:cubicBezTo>
                  <a:pt x="2068854" y="0"/>
                  <a:pt x="2113280" y="44426"/>
                  <a:pt x="2113280" y="99229"/>
                </a:cubicBezTo>
                <a:lnTo>
                  <a:pt x="2113280" y="595253"/>
                </a:lnTo>
                <a:lnTo>
                  <a:pt x="2113280" y="595253"/>
                </a:lnTo>
                <a:lnTo>
                  <a:pt x="0" y="595253"/>
                </a:lnTo>
                <a:lnTo>
                  <a:pt x="0" y="595253"/>
                </a:lnTo>
                <a:lnTo>
                  <a:pt x="0" y="99229"/>
                </a:lnTo>
                <a:cubicBezTo>
                  <a:pt x="0" y="44426"/>
                  <a:pt x="44426" y="0"/>
                  <a:pt x="99229"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118" tIns="88118" rIns="88118" bIns="59055" numCol="1" spcCol="1270" anchor="ctr" anchorCtr="0">
            <a:noAutofit/>
          </a:bodyPr>
          <a:lstStyle/>
          <a:p>
            <a:pPr marL="0" lvl="0" indent="0" algn="ctr" defTabSz="1377950">
              <a:lnSpc>
                <a:spcPct val="90000"/>
              </a:lnSpc>
              <a:spcBef>
                <a:spcPct val="0"/>
              </a:spcBef>
              <a:spcAft>
                <a:spcPct val="35000"/>
              </a:spcAft>
              <a:buNone/>
            </a:pPr>
            <a:r>
              <a:rPr lang="he-IL" sz="3100" kern="1200" dirty="0"/>
              <a:t>6</a:t>
            </a:r>
            <a:endParaRPr lang="en-US" sz="3100" kern="1200" dirty="0"/>
          </a:p>
        </p:txBody>
      </p:sp>
      <p:sp>
        <p:nvSpPr>
          <p:cNvPr id="16" name="Freeform: Shape 15">
            <a:extLst>
              <a:ext uri="{FF2B5EF4-FFF2-40B4-BE49-F238E27FC236}">
                <a16:creationId xmlns:a16="http://schemas.microsoft.com/office/drawing/2014/main" id="{74231F74-2B4B-45A4-BE54-9AE736712E2C}"/>
              </a:ext>
            </a:extLst>
          </p:cNvPr>
          <p:cNvSpPr/>
          <p:nvPr/>
        </p:nvSpPr>
        <p:spPr>
          <a:xfrm>
            <a:off x="965200" y="5289883"/>
            <a:ext cx="8128000" cy="1190684"/>
          </a:xfrm>
          <a:custGeom>
            <a:avLst/>
            <a:gdLst>
              <a:gd name="connsiteX0" fmla="*/ 0 w 8128000"/>
              <a:gd name="connsiteY0" fmla="*/ 0 h 1190684"/>
              <a:gd name="connsiteX1" fmla="*/ 8128000 w 8128000"/>
              <a:gd name="connsiteY1" fmla="*/ 0 h 1190684"/>
              <a:gd name="connsiteX2" fmla="*/ 8128000 w 8128000"/>
              <a:gd name="connsiteY2" fmla="*/ 1190684 h 1190684"/>
              <a:gd name="connsiteX3" fmla="*/ 0 w 8128000"/>
              <a:gd name="connsiteY3" fmla="*/ 1190684 h 1190684"/>
              <a:gd name="connsiteX4" fmla="*/ 0 w 8128000"/>
              <a:gd name="connsiteY4" fmla="*/ 0 h 1190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190684">
                <a:moveTo>
                  <a:pt x="0" y="0"/>
                </a:moveTo>
                <a:lnTo>
                  <a:pt x="8128000" y="0"/>
                </a:lnTo>
                <a:lnTo>
                  <a:pt x="8128000" y="1190684"/>
                </a:lnTo>
                <a:lnTo>
                  <a:pt x="0" y="11906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228600" lvl="1" indent="-228600" algn="l" defTabSz="977900" rtl="1">
              <a:lnSpc>
                <a:spcPct val="90000"/>
              </a:lnSpc>
              <a:spcBef>
                <a:spcPct val="0"/>
              </a:spcBef>
              <a:spcAft>
                <a:spcPct val="15000"/>
              </a:spcAft>
              <a:buChar char="•"/>
            </a:pPr>
            <a:r>
              <a:rPr lang="he-IL" sz="2200" kern="1200" dirty="0"/>
              <a:t>מצד הארגון ומצד הלקוח</a:t>
            </a:r>
            <a:endParaRPr lang="en-US" sz="2200" kern="1200" dirty="0"/>
          </a:p>
          <a:p>
            <a:pPr marL="228600" lvl="1" indent="-228600" algn="l" defTabSz="977900" rtl="1">
              <a:lnSpc>
                <a:spcPct val="90000"/>
              </a:lnSpc>
              <a:spcBef>
                <a:spcPct val="0"/>
              </a:spcBef>
              <a:spcAft>
                <a:spcPct val="15000"/>
              </a:spcAft>
              <a:buChar char="•"/>
            </a:pPr>
            <a:r>
              <a:rPr lang="he-IL" sz="2200" kern="1200" dirty="0"/>
              <a:t>אמון כמנוע צמיחה </a:t>
            </a:r>
          </a:p>
          <a:p>
            <a:pPr marL="0" lvl="1" algn="l" defTabSz="977900" rtl="1">
              <a:lnSpc>
                <a:spcPct val="90000"/>
              </a:lnSpc>
              <a:spcBef>
                <a:spcPct val="0"/>
              </a:spcBef>
              <a:spcAft>
                <a:spcPct val="15000"/>
              </a:spcAft>
            </a:pPr>
            <a:endParaRPr lang="en-US" sz="2200" kern="1200" dirty="0"/>
          </a:p>
          <a:p>
            <a:pPr marL="228600" lvl="1" indent="-228600" algn="l" defTabSz="977900" rtl="1">
              <a:lnSpc>
                <a:spcPct val="90000"/>
              </a:lnSpc>
              <a:spcBef>
                <a:spcPct val="0"/>
              </a:spcBef>
              <a:spcAft>
                <a:spcPct val="15000"/>
              </a:spcAft>
              <a:buChar char="•"/>
            </a:pPr>
            <a:endParaRPr lang="en-US" sz="2200" kern="1200" dirty="0"/>
          </a:p>
        </p:txBody>
      </p:sp>
    </p:spTree>
    <p:extLst>
      <p:ext uri="{BB962C8B-B14F-4D97-AF65-F5344CB8AC3E}">
        <p14:creationId xmlns:p14="http://schemas.microsoft.com/office/powerpoint/2010/main" val="2944822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3D66-E2EB-4FE7-8C70-7739914A30FF}"/>
              </a:ext>
            </a:extLst>
          </p:cNvPr>
          <p:cNvSpPr>
            <a:spLocks noGrp="1"/>
          </p:cNvSpPr>
          <p:nvPr>
            <p:ph type="title"/>
          </p:nvPr>
        </p:nvSpPr>
        <p:spPr>
          <a:xfrm>
            <a:off x="711200" y="-358775"/>
            <a:ext cx="10515600" cy="1325563"/>
          </a:xfrm>
        </p:spPr>
        <p:txBody>
          <a:bodyPr/>
          <a:lstStyle/>
          <a:p>
            <a:r>
              <a:rPr lang="en-US" dirty="0"/>
              <a:t>How is NIST discussing it</a:t>
            </a:r>
          </a:p>
        </p:txBody>
      </p:sp>
      <p:sp>
        <p:nvSpPr>
          <p:cNvPr id="7" name="Straight Connector 6">
            <a:extLst>
              <a:ext uri="{FF2B5EF4-FFF2-40B4-BE49-F238E27FC236}">
                <a16:creationId xmlns:a16="http://schemas.microsoft.com/office/drawing/2014/main" id="{C0B5612B-91BC-4328-8CD4-02D82CF32413}"/>
              </a:ext>
            </a:extLst>
          </p:cNvPr>
          <p:cNvSpPr/>
          <p:nvPr/>
        </p:nvSpPr>
        <p:spPr>
          <a:xfrm>
            <a:off x="965200" y="1658483"/>
            <a:ext cx="81280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8" name="Freeform: Shape 7">
            <a:extLst>
              <a:ext uri="{FF2B5EF4-FFF2-40B4-BE49-F238E27FC236}">
                <a16:creationId xmlns:a16="http://schemas.microsoft.com/office/drawing/2014/main" id="{62F1A81B-5092-4D4F-80F2-B6C4B0F9037D}"/>
              </a:ext>
            </a:extLst>
          </p:cNvPr>
          <p:cNvSpPr/>
          <p:nvPr/>
        </p:nvSpPr>
        <p:spPr>
          <a:xfrm>
            <a:off x="3078479" y="1063230"/>
            <a:ext cx="6014720" cy="595253"/>
          </a:xfrm>
          <a:custGeom>
            <a:avLst/>
            <a:gdLst>
              <a:gd name="connsiteX0" fmla="*/ 0 w 6014720"/>
              <a:gd name="connsiteY0" fmla="*/ 0 h 595253"/>
              <a:gd name="connsiteX1" fmla="*/ 6014720 w 6014720"/>
              <a:gd name="connsiteY1" fmla="*/ 0 h 595253"/>
              <a:gd name="connsiteX2" fmla="*/ 6014720 w 6014720"/>
              <a:gd name="connsiteY2" fmla="*/ 595253 h 595253"/>
              <a:gd name="connsiteX3" fmla="*/ 0 w 6014720"/>
              <a:gd name="connsiteY3" fmla="*/ 595253 h 595253"/>
              <a:gd name="connsiteX4" fmla="*/ 0 w 6014720"/>
              <a:gd name="connsiteY4" fmla="*/ 0 h 595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4720" h="595253">
                <a:moveTo>
                  <a:pt x="0" y="0"/>
                </a:moveTo>
                <a:lnTo>
                  <a:pt x="6014720" y="0"/>
                </a:lnTo>
                <a:lnTo>
                  <a:pt x="6014720" y="595253"/>
                </a:lnTo>
                <a:lnTo>
                  <a:pt x="0" y="5952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he-IL" sz="2800" kern="1200" dirty="0"/>
              <a:t>השלם </a:t>
            </a:r>
            <a:r>
              <a:rPr lang="he-IL" sz="2800" kern="1200" dirty="0" err="1"/>
              <a:t>האבטחתי</a:t>
            </a:r>
            <a:endParaRPr lang="en-US" sz="2800" kern="1200" dirty="0"/>
          </a:p>
        </p:txBody>
      </p:sp>
      <p:sp>
        <p:nvSpPr>
          <p:cNvPr id="9" name="Freeform: Shape 8">
            <a:extLst>
              <a:ext uri="{FF2B5EF4-FFF2-40B4-BE49-F238E27FC236}">
                <a16:creationId xmlns:a16="http://schemas.microsoft.com/office/drawing/2014/main" id="{A8FE3144-E1F5-4DFE-A440-D975853A05AB}"/>
              </a:ext>
            </a:extLst>
          </p:cNvPr>
          <p:cNvSpPr/>
          <p:nvPr/>
        </p:nvSpPr>
        <p:spPr>
          <a:xfrm>
            <a:off x="965200" y="1063230"/>
            <a:ext cx="2113280" cy="595253"/>
          </a:xfrm>
          <a:custGeom>
            <a:avLst/>
            <a:gdLst>
              <a:gd name="connsiteX0" fmla="*/ 99229 w 2113280"/>
              <a:gd name="connsiteY0" fmla="*/ 0 h 595253"/>
              <a:gd name="connsiteX1" fmla="*/ 2014051 w 2113280"/>
              <a:gd name="connsiteY1" fmla="*/ 0 h 595253"/>
              <a:gd name="connsiteX2" fmla="*/ 2113280 w 2113280"/>
              <a:gd name="connsiteY2" fmla="*/ 99229 h 595253"/>
              <a:gd name="connsiteX3" fmla="*/ 2113280 w 2113280"/>
              <a:gd name="connsiteY3" fmla="*/ 595253 h 595253"/>
              <a:gd name="connsiteX4" fmla="*/ 2113280 w 2113280"/>
              <a:gd name="connsiteY4" fmla="*/ 595253 h 595253"/>
              <a:gd name="connsiteX5" fmla="*/ 0 w 2113280"/>
              <a:gd name="connsiteY5" fmla="*/ 595253 h 595253"/>
              <a:gd name="connsiteX6" fmla="*/ 0 w 2113280"/>
              <a:gd name="connsiteY6" fmla="*/ 595253 h 595253"/>
              <a:gd name="connsiteX7" fmla="*/ 0 w 2113280"/>
              <a:gd name="connsiteY7" fmla="*/ 99229 h 595253"/>
              <a:gd name="connsiteX8" fmla="*/ 99229 w 2113280"/>
              <a:gd name="connsiteY8" fmla="*/ 0 h 595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595253">
                <a:moveTo>
                  <a:pt x="99229" y="0"/>
                </a:moveTo>
                <a:lnTo>
                  <a:pt x="2014051" y="0"/>
                </a:lnTo>
                <a:cubicBezTo>
                  <a:pt x="2068854" y="0"/>
                  <a:pt x="2113280" y="44426"/>
                  <a:pt x="2113280" y="99229"/>
                </a:cubicBezTo>
                <a:lnTo>
                  <a:pt x="2113280" y="595253"/>
                </a:lnTo>
                <a:lnTo>
                  <a:pt x="2113280" y="595253"/>
                </a:lnTo>
                <a:lnTo>
                  <a:pt x="0" y="595253"/>
                </a:lnTo>
                <a:lnTo>
                  <a:pt x="0" y="595253"/>
                </a:lnTo>
                <a:lnTo>
                  <a:pt x="0" y="99229"/>
                </a:lnTo>
                <a:cubicBezTo>
                  <a:pt x="0" y="44426"/>
                  <a:pt x="44426" y="0"/>
                  <a:pt x="99229"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118" tIns="88118" rIns="88118" bIns="59055" numCol="1" spcCol="1270" anchor="ctr" anchorCtr="0">
            <a:noAutofit/>
          </a:bodyPr>
          <a:lstStyle/>
          <a:p>
            <a:pPr marL="0" lvl="0" indent="0" algn="ctr" defTabSz="1377950">
              <a:lnSpc>
                <a:spcPct val="90000"/>
              </a:lnSpc>
              <a:spcBef>
                <a:spcPct val="0"/>
              </a:spcBef>
              <a:spcAft>
                <a:spcPct val="35000"/>
              </a:spcAft>
              <a:buNone/>
            </a:pPr>
            <a:r>
              <a:rPr lang="he-IL" sz="3100" kern="1200" dirty="0"/>
              <a:t>7</a:t>
            </a:r>
            <a:endParaRPr lang="en-US" sz="3100" kern="1200" dirty="0"/>
          </a:p>
        </p:txBody>
      </p:sp>
      <p:sp>
        <p:nvSpPr>
          <p:cNvPr id="10" name="Freeform: Shape 9">
            <a:extLst>
              <a:ext uri="{FF2B5EF4-FFF2-40B4-BE49-F238E27FC236}">
                <a16:creationId xmlns:a16="http://schemas.microsoft.com/office/drawing/2014/main" id="{0BB37E6C-A9F4-47A3-9C02-9AF60BDA66D3}"/>
              </a:ext>
            </a:extLst>
          </p:cNvPr>
          <p:cNvSpPr/>
          <p:nvPr/>
        </p:nvSpPr>
        <p:spPr>
          <a:xfrm>
            <a:off x="965200" y="1658483"/>
            <a:ext cx="8128000" cy="1190684"/>
          </a:xfrm>
          <a:custGeom>
            <a:avLst/>
            <a:gdLst>
              <a:gd name="connsiteX0" fmla="*/ 0 w 8128000"/>
              <a:gd name="connsiteY0" fmla="*/ 0 h 1190684"/>
              <a:gd name="connsiteX1" fmla="*/ 8128000 w 8128000"/>
              <a:gd name="connsiteY1" fmla="*/ 0 h 1190684"/>
              <a:gd name="connsiteX2" fmla="*/ 8128000 w 8128000"/>
              <a:gd name="connsiteY2" fmla="*/ 1190684 h 1190684"/>
              <a:gd name="connsiteX3" fmla="*/ 0 w 8128000"/>
              <a:gd name="connsiteY3" fmla="*/ 1190684 h 1190684"/>
              <a:gd name="connsiteX4" fmla="*/ 0 w 8128000"/>
              <a:gd name="connsiteY4" fmla="*/ 0 h 1190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190684">
                <a:moveTo>
                  <a:pt x="0" y="0"/>
                </a:moveTo>
                <a:lnTo>
                  <a:pt x="8128000" y="0"/>
                </a:lnTo>
                <a:lnTo>
                  <a:pt x="8128000" y="1190684"/>
                </a:lnTo>
                <a:lnTo>
                  <a:pt x="0" y="11906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342900" lvl="1" indent="-342900" algn="l" defTabSz="977900">
              <a:lnSpc>
                <a:spcPct val="90000"/>
              </a:lnSpc>
              <a:spcBef>
                <a:spcPct val="0"/>
              </a:spcBef>
              <a:spcAft>
                <a:spcPct val="15000"/>
              </a:spcAft>
              <a:buFont typeface="Arial" panose="020B0604020202020204" pitchFamily="34" charset="0"/>
              <a:buChar char="•"/>
            </a:pPr>
            <a:r>
              <a:rPr lang="he-IL" sz="2200" kern="1200" dirty="0"/>
              <a:t>הפרדת מענה האבטחה לתתי נושאים עלולה לפגוע ביעילות המענה </a:t>
            </a:r>
            <a:r>
              <a:rPr lang="he-IL" sz="2200" kern="1200" dirty="0" err="1"/>
              <a:t>האבטחתי</a:t>
            </a:r>
            <a:endParaRPr lang="he-IL" sz="2200" kern="1200" dirty="0"/>
          </a:p>
          <a:p>
            <a:pPr marL="342900" lvl="1" indent="-342900" algn="l" defTabSz="977900">
              <a:lnSpc>
                <a:spcPct val="90000"/>
              </a:lnSpc>
              <a:spcBef>
                <a:spcPct val="0"/>
              </a:spcBef>
              <a:spcAft>
                <a:spcPct val="15000"/>
              </a:spcAft>
              <a:buFont typeface="Arial" panose="020B0604020202020204" pitchFamily="34" charset="0"/>
              <a:buChar char="•"/>
            </a:pPr>
            <a:r>
              <a:rPr lang="he-IL" sz="2200" kern="1200" dirty="0"/>
              <a:t>נדרש לשלב את מענה האבטחה לאורך כל שלבי הפיתוח ובכלל המערכות</a:t>
            </a:r>
            <a:endParaRPr lang="en-US" sz="2200" kern="1200" dirty="0"/>
          </a:p>
        </p:txBody>
      </p:sp>
    </p:spTree>
    <p:extLst>
      <p:ext uri="{BB962C8B-B14F-4D97-AF65-F5344CB8AC3E}">
        <p14:creationId xmlns:p14="http://schemas.microsoft.com/office/powerpoint/2010/main" val="3389369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83F5D89-B8EF-4435-B6FA-466ABCA1403E}"/>
              </a:ext>
            </a:extLst>
          </p:cNvPr>
          <p:cNvPicPr>
            <a:picLocks noGrp="1" noChangeAspect="1"/>
          </p:cNvPicPr>
          <p:nvPr>
            <p:ph idx="1"/>
          </p:nvPr>
        </p:nvPicPr>
        <p:blipFill>
          <a:blip r:embed="rId2"/>
          <a:stretch>
            <a:fillRect/>
          </a:stretch>
        </p:blipFill>
        <p:spPr>
          <a:xfrm>
            <a:off x="1474500" y="233889"/>
            <a:ext cx="9242999" cy="6390222"/>
          </a:xfrm>
          <a:prstGeom prst="rect">
            <a:avLst/>
          </a:prstGeom>
        </p:spPr>
      </p:pic>
      <p:sp>
        <p:nvSpPr>
          <p:cNvPr id="5" name="Content Placeholder 2">
            <a:extLst>
              <a:ext uri="{FF2B5EF4-FFF2-40B4-BE49-F238E27FC236}">
                <a16:creationId xmlns:a16="http://schemas.microsoft.com/office/drawing/2014/main" id="{1EDB1BD9-B992-4BD4-A366-8F9DC590B43A}"/>
              </a:ext>
            </a:extLst>
          </p:cNvPr>
          <p:cNvSpPr txBox="1">
            <a:spLocks/>
          </p:cNvSpPr>
          <p:nvPr/>
        </p:nvSpPr>
        <p:spPr>
          <a:xfrm rot="16200000">
            <a:off x="-2988468" y="3132932"/>
            <a:ext cx="6858000" cy="5921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Berlin Sans FB Demi" panose="020E0802020502020306" pitchFamily="34" charset="0"/>
              </a:rPr>
              <a:t>HOW SHOULD </a:t>
            </a:r>
            <a:r>
              <a:rPr lang="en-US" sz="1800" dirty="0">
                <a:solidFill>
                  <a:srgbClr val="0070C0"/>
                </a:solidFill>
                <a:latin typeface="Berlin Sans FB Demi" panose="020E0802020502020306" pitchFamily="34" charset="0"/>
              </a:rPr>
              <a:t>SDLC</a:t>
            </a:r>
            <a:r>
              <a:rPr lang="en-US" sz="1800" dirty="0">
                <a:latin typeface="Berlin Sans FB Demi" panose="020E0802020502020306" pitchFamily="34" charset="0"/>
              </a:rPr>
              <a:t> BE IMPLEMENTED IN AN ORDANIZATION </a:t>
            </a:r>
          </a:p>
        </p:txBody>
      </p:sp>
    </p:spTree>
    <p:extLst>
      <p:ext uri="{BB962C8B-B14F-4D97-AF65-F5344CB8AC3E}">
        <p14:creationId xmlns:p14="http://schemas.microsoft.com/office/powerpoint/2010/main" val="1973172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8708-FE57-432F-A300-68CE41C27A6C}"/>
              </a:ext>
            </a:extLst>
          </p:cNvPr>
          <p:cNvSpPr>
            <a:spLocks noGrp="1"/>
          </p:cNvSpPr>
          <p:nvPr>
            <p:ph type="title"/>
          </p:nvPr>
        </p:nvSpPr>
        <p:spPr/>
        <p:txBody>
          <a:bodyPr/>
          <a:lstStyle/>
          <a:p>
            <a:pPr algn="ctr"/>
            <a:r>
              <a:rPr lang="en-US" dirty="0">
                <a:solidFill>
                  <a:schemeClr val="accent1"/>
                </a:solidFill>
                <a:latin typeface="Calibri" panose="020F0502020204030204" pitchFamily="34" charset="0"/>
                <a:cs typeface="Calibri" panose="020F0502020204030204" pitchFamily="34" charset="0"/>
              </a:rPr>
              <a:t>INITIATION PHASE – </a:t>
            </a:r>
            <a:r>
              <a:rPr lang="he-IL" dirty="0">
                <a:solidFill>
                  <a:schemeClr val="accent1"/>
                </a:solidFill>
                <a:latin typeface="Calibri" panose="020F0502020204030204" pitchFamily="34" charset="0"/>
                <a:cs typeface="Calibri" panose="020F0502020204030204" pitchFamily="34" charset="0"/>
              </a:rPr>
              <a:t>שלב הייזום</a:t>
            </a:r>
            <a:endParaRPr lang="en-US" dirty="0">
              <a:solidFill>
                <a:schemeClr val="accent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25A37BC-A6C2-48D6-B998-744763D30216}"/>
              </a:ext>
            </a:extLst>
          </p:cNvPr>
          <p:cNvSpPr>
            <a:spLocks noGrp="1"/>
          </p:cNvSpPr>
          <p:nvPr>
            <p:ph idx="1"/>
          </p:nvPr>
        </p:nvSpPr>
        <p:spPr/>
        <p:txBody>
          <a:bodyPr>
            <a:normAutofit lnSpcReduction="10000"/>
          </a:bodyPr>
          <a:lstStyle/>
          <a:p>
            <a:pPr algn="r" rtl="1"/>
            <a:r>
              <a:rPr lang="he-IL" dirty="0">
                <a:latin typeface="Calibri" panose="020F0502020204030204" pitchFamily="34" charset="0"/>
                <a:cs typeface="Calibri" panose="020F0502020204030204" pitchFamily="34" charset="0"/>
              </a:rPr>
              <a:t>מתייחס לשלב 1+2 (תכנון)</a:t>
            </a:r>
          </a:p>
          <a:p>
            <a:pPr algn="r" rtl="1"/>
            <a:r>
              <a:rPr lang="he-IL" dirty="0">
                <a:latin typeface="Calibri" panose="020F0502020204030204" pitchFamily="34" charset="0"/>
                <a:cs typeface="Calibri" panose="020F0502020204030204" pitchFamily="34" charset="0"/>
              </a:rPr>
              <a:t>מתחיל עם זיהוי תפקידי האבטחה המרכזיים שיש לבצע בפיתוח המערכת תוך התייחסות למידע שיש לעבד לשדר או לאחסן</a:t>
            </a:r>
            <a:endParaRPr lang="en-US" dirty="0">
              <a:latin typeface="Calibri" panose="020F0502020204030204" pitchFamily="34" charset="0"/>
              <a:cs typeface="Calibri" panose="020F0502020204030204" pitchFamily="34" charset="0"/>
            </a:endParaRPr>
          </a:p>
          <a:p>
            <a:pPr algn="r" rtl="1"/>
            <a:r>
              <a:rPr lang="he-IL" dirty="0">
                <a:latin typeface="Calibri" panose="020F0502020204030204" pitchFamily="34" charset="0"/>
                <a:cs typeface="Calibri" panose="020F0502020204030204" pitchFamily="34" charset="0"/>
              </a:rPr>
              <a:t>שיקולי האבטחה הינם המפתח לשילוב מוקדם של דרישות האבטחה כדי להבטיח שאיומים, דרישות ומגבלות </a:t>
            </a:r>
            <a:r>
              <a:rPr lang="he-IL" dirty="0" err="1">
                <a:latin typeface="Calibri" panose="020F0502020204030204" pitchFamily="34" charset="0"/>
                <a:cs typeface="Calibri" panose="020F0502020204030204" pitchFamily="34" charset="0"/>
              </a:rPr>
              <a:t>פוטצניאליות</a:t>
            </a:r>
            <a:r>
              <a:rPr lang="he-IL" dirty="0">
                <a:latin typeface="Calibri" panose="020F0502020204030204" pitchFamily="34" charset="0"/>
                <a:cs typeface="Calibri" panose="020F0502020204030204" pitchFamily="34" charset="0"/>
              </a:rPr>
              <a:t> בפונקציונליות ובאינטגרציה יבואו לידי ביטוי</a:t>
            </a:r>
          </a:p>
          <a:p>
            <a:pPr algn="r" rtl="1"/>
            <a:r>
              <a:rPr lang="he-IL" dirty="0">
                <a:latin typeface="Calibri" panose="020F0502020204030204" pitchFamily="34" charset="0"/>
                <a:cs typeface="Calibri" panose="020F0502020204030204" pitchFamily="34" charset="0"/>
              </a:rPr>
              <a:t>בשלב זה נתייחס גם לדרישות סודיות, אמינות וזמינות המידע</a:t>
            </a:r>
          </a:p>
          <a:p>
            <a:pPr algn="r" rtl="1"/>
            <a:r>
              <a:rPr lang="he-IL" dirty="0">
                <a:latin typeface="Calibri" panose="020F0502020204030204" pitchFamily="34" charset="0"/>
                <a:cs typeface="Calibri" panose="020F0502020204030204" pitchFamily="34" charset="0"/>
              </a:rPr>
              <a:t>יש להתייחס בשלב זה גם לסוגיות של פרטיות המידע</a:t>
            </a:r>
          </a:p>
          <a:p>
            <a:pPr algn="r" rtl="1"/>
            <a:r>
              <a:rPr lang="he-IL" dirty="0">
                <a:latin typeface="Calibri" panose="020F0502020204030204" pitchFamily="34" charset="0"/>
                <a:cs typeface="Calibri" panose="020F0502020204030204" pitchFamily="34" charset="0"/>
              </a:rPr>
              <a:t>תכנון מוקדם בתחום האבטחה יוביל לחיסכון בעלויות ובזמן העבודה באמצעות ניהול תקין של ניהול הסיכונים למוצר</a:t>
            </a:r>
          </a:p>
          <a:p>
            <a:pPr marL="457200" lvl="1" indent="0" algn="r" rtl="1">
              <a:buNone/>
            </a:pPr>
            <a:endParaRPr lang="en-US"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83E3718C-017D-479B-993F-0B887F06E385}"/>
              </a:ext>
            </a:extLst>
          </p:cNvPr>
          <p:cNvSpPr txBox="1">
            <a:spLocks/>
          </p:cNvSpPr>
          <p:nvPr/>
        </p:nvSpPr>
        <p:spPr>
          <a:xfrm rot="16200000">
            <a:off x="-2988468" y="3132932"/>
            <a:ext cx="6858000" cy="5921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bg1">
                    <a:lumMod val="50000"/>
                  </a:schemeClr>
                </a:solidFill>
                <a:latin typeface="Berlin Sans FB Demi" panose="020E0802020502020306" pitchFamily="34" charset="0"/>
              </a:rPr>
              <a:t>HOW SHOULD </a:t>
            </a:r>
            <a:r>
              <a:rPr lang="en-US" sz="1800" dirty="0">
                <a:solidFill>
                  <a:schemeClr val="accent1">
                    <a:lumMod val="40000"/>
                    <a:lumOff val="60000"/>
                  </a:schemeClr>
                </a:solidFill>
                <a:latin typeface="Berlin Sans FB Demi" panose="020E0802020502020306" pitchFamily="34" charset="0"/>
              </a:rPr>
              <a:t>SDLC</a:t>
            </a:r>
            <a:r>
              <a:rPr lang="en-US" sz="1800" dirty="0">
                <a:solidFill>
                  <a:schemeClr val="bg1">
                    <a:lumMod val="50000"/>
                  </a:schemeClr>
                </a:solidFill>
                <a:latin typeface="Berlin Sans FB Demi" panose="020E0802020502020306" pitchFamily="34" charset="0"/>
              </a:rPr>
              <a:t> BE IMPLEMENTED IN AN ORDANIZATION </a:t>
            </a:r>
          </a:p>
        </p:txBody>
      </p:sp>
    </p:spTree>
    <p:extLst>
      <p:ext uri="{BB962C8B-B14F-4D97-AF65-F5344CB8AC3E}">
        <p14:creationId xmlns:p14="http://schemas.microsoft.com/office/powerpoint/2010/main" val="2294430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8708-FE57-432F-A300-68CE41C27A6C}"/>
              </a:ext>
            </a:extLst>
          </p:cNvPr>
          <p:cNvSpPr>
            <a:spLocks noGrp="1"/>
          </p:cNvSpPr>
          <p:nvPr>
            <p:ph type="title"/>
          </p:nvPr>
        </p:nvSpPr>
        <p:spPr/>
        <p:txBody>
          <a:bodyPr/>
          <a:lstStyle/>
          <a:p>
            <a:pPr algn="ctr"/>
            <a:r>
              <a:rPr lang="en-US" dirty="0">
                <a:solidFill>
                  <a:schemeClr val="accent1"/>
                </a:solidFill>
                <a:latin typeface="Calibri" panose="020F0502020204030204" pitchFamily="34" charset="0"/>
                <a:cs typeface="Calibri" panose="020F0502020204030204" pitchFamily="34" charset="0"/>
              </a:rPr>
              <a:t>DEVELOPMENT PHASE – </a:t>
            </a:r>
            <a:r>
              <a:rPr lang="he-IL" dirty="0">
                <a:solidFill>
                  <a:schemeClr val="accent1"/>
                </a:solidFill>
                <a:latin typeface="Calibri" panose="020F0502020204030204" pitchFamily="34" charset="0"/>
                <a:cs typeface="Calibri" panose="020F0502020204030204" pitchFamily="34" charset="0"/>
              </a:rPr>
              <a:t>שלב הפיתוח</a:t>
            </a:r>
            <a:endParaRPr lang="en-US" dirty="0">
              <a:solidFill>
                <a:schemeClr val="accent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25A37BC-A6C2-48D6-B998-744763D30216}"/>
              </a:ext>
            </a:extLst>
          </p:cNvPr>
          <p:cNvSpPr>
            <a:spLocks noGrp="1"/>
          </p:cNvSpPr>
          <p:nvPr>
            <p:ph idx="1"/>
          </p:nvPr>
        </p:nvSpPr>
        <p:spPr/>
        <p:txBody>
          <a:bodyPr>
            <a:normAutofit/>
          </a:bodyPr>
          <a:lstStyle/>
          <a:p>
            <a:pPr algn="r" rtl="1"/>
            <a:r>
              <a:rPr lang="he-IL" dirty="0">
                <a:latin typeface="Calibri" panose="020F0502020204030204" pitchFamily="34" charset="0"/>
                <a:cs typeface="Calibri" panose="020F0502020204030204" pitchFamily="34" charset="0"/>
              </a:rPr>
              <a:t>מתייחס לשלב 3</a:t>
            </a:r>
          </a:p>
          <a:p>
            <a:pPr algn="r" rtl="1"/>
            <a:r>
              <a:rPr lang="he-IL" dirty="0">
                <a:latin typeface="Calibri" panose="020F0502020204030204" pitchFamily="34" charset="0"/>
                <a:cs typeface="Calibri" panose="020F0502020204030204" pitchFamily="34" charset="0"/>
              </a:rPr>
              <a:t>פעילות האבטחה המרכזית בשלב זה הינה ביצוע הערכת סיכונים ומימוש התוצאות כדי להשלים את בקרות האבטחה הבסיסיות.</a:t>
            </a:r>
            <a:endParaRPr lang="en-US" dirty="0">
              <a:latin typeface="Calibri" panose="020F0502020204030204" pitchFamily="34" charset="0"/>
              <a:cs typeface="Calibri" panose="020F0502020204030204" pitchFamily="34" charset="0"/>
            </a:endParaRPr>
          </a:p>
          <a:p>
            <a:pPr algn="r" rtl="1"/>
            <a:r>
              <a:rPr lang="he-IL" dirty="0">
                <a:latin typeface="Calibri" panose="020F0502020204030204" pitchFamily="34" charset="0"/>
                <a:cs typeface="Calibri" panose="020F0502020204030204" pitchFamily="34" charset="0"/>
              </a:rPr>
              <a:t>כולל – ניתוח דרישות אבטחה, בדיקות פונקציונליות של מע' האבטחה, יצירת מסמכי תכן למערכות האבטחה ולתכנן את ארכיטקטורת האבטחה.</a:t>
            </a:r>
          </a:p>
          <a:p>
            <a:pPr algn="r" rtl="1"/>
            <a:r>
              <a:rPr lang="he-IL" dirty="0">
                <a:latin typeface="Calibri" panose="020F0502020204030204" pitchFamily="34" charset="0"/>
                <a:cs typeface="Calibri" panose="020F0502020204030204" pitchFamily="34" charset="0"/>
              </a:rPr>
              <a:t>בשלב זה נתייחס גם לאופן בו נגביל את השימוש במערכות במצבי סיכון גבוה.</a:t>
            </a:r>
          </a:p>
          <a:p>
            <a:pPr marL="457200" lvl="1" indent="0" algn="r" rtl="1">
              <a:buNone/>
            </a:pPr>
            <a:endParaRPr lang="en-US"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83E3718C-017D-479B-993F-0B887F06E385}"/>
              </a:ext>
            </a:extLst>
          </p:cNvPr>
          <p:cNvSpPr txBox="1">
            <a:spLocks/>
          </p:cNvSpPr>
          <p:nvPr/>
        </p:nvSpPr>
        <p:spPr>
          <a:xfrm rot="16200000">
            <a:off x="-2988468" y="3132932"/>
            <a:ext cx="6858000" cy="5921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bg1">
                    <a:lumMod val="50000"/>
                  </a:schemeClr>
                </a:solidFill>
                <a:latin typeface="Berlin Sans FB Demi" panose="020E0802020502020306" pitchFamily="34" charset="0"/>
              </a:rPr>
              <a:t>HOW SHOULD </a:t>
            </a:r>
            <a:r>
              <a:rPr lang="en-US" sz="1800" dirty="0">
                <a:solidFill>
                  <a:schemeClr val="accent1">
                    <a:lumMod val="40000"/>
                    <a:lumOff val="60000"/>
                  </a:schemeClr>
                </a:solidFill>
                <a:latin typeface="Berlin Sans FB Demi" panose="020E0802020502020306" pitchFamily="34" charset="0"/>
              </a:rPr>
              <a:t>SDLC</a:t>
            </a:r>
            <a:r>
              <a:rPr lang="en-US" sz="1800" dirty="0">
                <a:solidFill>
                  <a:schemeClr val="bg1">
                    <a:lumMod val="50000"/>
                  </a:schemeClr>
                </a:solidFill>
                <a:latin typeface="Berlin Sans FB Demi" panose="020E0802020502020306" pitchFamily="34" charset="0"/>
              </a:rPr>
              <a:t> BE IMPLEMENTED IN AN ORDANIZATION </a:t>
            </a:r>
          </a:p>
        </p:txBody>
      </p:sp>
    </p:spTree>
    <p:extLst>
      <p:ext uri="{BB962C8B-B14F-4D97-AF65-F5344CB8AC3E}">
        <p14:creationId xmlns:p14="http://schemas.microsoft.com/office/powerpoint/2010/main" val="1955861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8708-FE57-432F-A300-68CE41C27A6C}"/>
              </a:ext>
            </a:extLst>
          </p:cNvPr>
          <p:cNvSpPr>
            <a:spLocks noGrp="1"/>
          </p:cNvSpPr>
          <p:nvPr>
            <p:ph type="title"/>
          </p:nvPr>
        </p:nvSpPr>
        <p:spPr/>
        <p:txBody>
          <a:bodyPr/>
          <a:lstStyle/>
          <a:p>
            <a:pPr algn="ctr"/>
            <a:r>
              <a:rPr lang="en-US" dirty="0">
                <a:solidFill>
                  <a:schemeClr val="accent1"/>
                </a:solidFill>
                <a:latin typeface="Calibri" panose="020F0502020204030204" pitchFamily="34" charset="0"/>
                <a:cs typeface="Calibri" panose="020F0502020204030204" pitchFamily="34" charset="0"/>
              </a:rPr>
              <a:t>Implementation Phase – </a:t>
            </a:r>
            <a:r>
              <a:rPr lang="he-IL" dirty="0">
                <a:solidFill>
                  <a:schemeClr val="accent1"/>
                </a:solidFill>
                <a:latin typeface="Calibri" panose="020F0502020204030204" pitchFamily="34" charset="0"/>
                <a:cs typeface="Calibri" panose="020F0502020204030204" pitchFamily="34" charset="0"/>
              </a:rPr>
              <a:t>שלב היישום וההטמעה</a:t>
            </a:r>
            <a:endParaRPr lang="en-US" dirty="0">
              <a:solidFill>
                <a:schemeClr val="accent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25A37BC-A6C2-48D6-B998-744763D30216}"/>
              </a:ext>
            </a:extLst>
          </p:cNvPr>
          <p:cNvSpPr>
            <a:spLocks noGrp="1"/>
          </p:cNvSpPr>
          <p:nvPr>
            <p:ph idx="1"/>
          </p:nvPr>
        </p:nvSpPr>
        <p:spPr/>
        <p:txBody>
          <a:bodyPr>
            <a:normAutofit/>
          </a:bodyPr>
          <a:lstStyle/>
          <a:p>
            <a:pPr algn="r" rtl="1"/>
            <a:r>
              <a:rPr lang="he-IL" dirty="0">
                <a:latin typeface="Calibri" panose="020F0502020204030204" pitchFamily="34" charset="0"/>
                <a:cs typeface="Calibri" panose="020F0502020204030204" pitchFamily="34" charset="0"/>
              </a:rPr>
              <a:t>מתייחס לשלב 4 + 5</a:t>
            </a:r>
          </a:p>
          <a:p>
            <a:pPr algn="r" rtl="1"/>
            <a:r>
              <a:rPr lang="he-IL" dirty="0">
                <a:latin typeface="Calibri" panose="020F0502020204030204" pitchFamily="34" charset="0"/>
                <a:cs typeface="Calibri" panose="020F0502020204030204" pitchFamily="34" charset="0"/>
              </a:rPr>
              <a:t>יישום והטמעה של מערכות ההגנה במערכת.</a:t>
            </a:r>
          </a:p>
          <a:p>
            <a:pPr algn="r" rtl="1"/>
            <a:r>
              <a:rPr lang="he-IL" dirty="0">
                <a:latin typeface="Calibri" panose="020F0502020204030204" pitchFamily="34" charset="0"/>
                <a:cs typeface="Calibri" panose="020F0502020204030204" pitchFamily="34" charset="0"/>
              </a:rPr>
              <a:t>בשלב זה יבוצעו בדיקות תקינות ויישום של מערכות האבטחה, כולל ביקורת ובדיקות לפני הפעלת המערכת כדי לוודא שהמוצר עומד בדרישות התכן </a:t>
            </a:r>
            <a:r>
              <a:rPr lang="he-IL" dirty="0" err="1">
                <a:latin typeface="Calibri" panose="020F0502020204030204" pitchFamily="34" charset="0"/>
                <a:cs typeface="Calibri" panose="020F0502020204030204" pitchFamily="34" charset="0"/>
              </a:rPr>
              <a:t>האבטחתיות</a:t>
            </a:r>
            <a:r>
              <a:rPr lang="he-IL" dirty="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algn="r" rtl="1"/>
            <a:r>
              <a:rPr lang="he-IL" dirty="0">
                <a:latin typeface="Calibri" panose="020F0502020204030204" pitchFamily="34" charset="0"/>
                <a:cs typeface="Calibri" panose="020F0502020204030204" pitchFamily="34" charset="0"/>
              </a:rPr>
              <a:t>בקרות – יש לוודא שתהליכים שנוספו ואינם תוכננו בשלב הראשון (תכנון) אינם פוגעים או מבטלים את מענה האבטחה הקיים.</a:t>
            </a:r>
          </a:p>
          <a:p>
            <a:pPr algn="r" rtl="1"/>
            <a:r>
              <a:rPr lang="he-IL" dirty="0">
                <a:latin typeface="Calibri" panose="020F0502020204030204" pitchFamily="34" charset="0"/>
                <a:cs typeface="Calibri" panose="020F0502020204030204" pitchFamily="34" charset="0"/>
              </a:rPr>
              <a:t>יש לעדכן את ממצאי הביקורות משלב זה את דרג ההנהלה לטובת תיעוד.</a:t>
            </a:r>
          </a:p>
          <a:p>
            <a:pPr marL="457200" lvl="1" indent="0" algn="r" rtl="1">
              <a:buNone/>
            </a:pPr>
            <a:endParaRPr lang="en-US"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83E3718C-017D-479B-993F-0B887F06E385}"/>
              </a:ext>
            </a:extLst>
          </p:cNvPr>
          <p:cNvSpPr txBox="1">
            <a:spLocks/>
          </p:cNvSpPr>
          <p:nvPr/>
        </p:nvSpPr>
        <p:spPr>
          <a:xfrm rot="16200000">
            <a:off x="-2988468" y="3132932"/>
            <a:ext cx="6858000" cy="5921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bg1">
                    <a:lumMod val="50000"/>
                  </a:schemeClr>
                </a:solidFill>
                <a:latin typeface="Berlin Sans FB Demi" panose="020E0802020502020306" pitchFamily="34" charset="0"/>
              </a:rPr>
              <a:t>HOW SHOULD </a:t>
            </a:r>
            <a:r>
              <a:rPr lang="en-US" sz="1800" dirty="0">
                <a:solidFill>
                  <a:schemeClr val="accent1">
                    <a:lumMod val="40000"/>
                    <a:lumOff val="60000"/>
                  </a:schemeClr>
                </a:solidFill>
                <a:latin typeface="Berlin Sans FB Demi" panose="020E0802020502020306" pitchFamily="34" charset="0"/>
              </a:rPr>
              <a:t>SDLC</a:t>
            </a:r>
            <a:r>
              <a:rPr lang="en-US" sz="1800" dirty="0">
                <a:solidFill>
                  <a:schemeClr val="bg1">
                    <a:lumMod val="50000"/>
                  </a:schemeClr>
                </a:solidFill>
                <a:latin typeface="Berlin Sans FB Demi" panose="020E0802020502020306" pitchFamily="34" charset="0"/>
              </a:rPr>
              <a:t> BE IMPLEMENTED IN AN ORDANIZATION </a:t>
            </a:r>
          </a:p>
        </p:txBody>
      </p:sp>
    </p:spTree>
    <p:extLst>
      <p:ext uri="{BB962C8B-B14F-4D97-AF65-F5344CB8AC3E}">
        <p14:creationId xmlns:p14="http://schemas.microsoft.com/office/powerpoint/2010/main" val="411646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7962-7A8A-4A4E-945A-F97BA6B52831}"/>
              </a:ext>
            </a:extLst>
          </p:cNvPr>
          <p:cNvSpPr>
            <a:spLocks noGrp="1"/>
          </p:cNvSpPr>
          <p:nvPr>
            <p:ph idx="1"/>
          </p:nvPr>
        </p:nvSpPr>
        <p:spPr>
          <a:xfrm>
            <a:off x="508000" y="1989137"/>
            <a:ext cx="10515600" cy="4351338"/>
          </a:xfrm>
        </p:spPr>
        <p:txBody>
          <a:bodyPr>
            <a:normAutofit fontScale="92500" lnSpcReduction="10000"/>
          </a:bodyPr>
          <a:lstStyle/>
          <a:p>
            <a:pPr algn="just">
              <a:lnSpc>
                <a:spcPct val="150000"/>
              </a:lnSpc>
            </a:pPr>
            <a:r>
              <a:rPr lang="en-US" dirty="0"/>
              <a:t>Was founded in 1901 and is now part of the U.S. Department of Commerce.</a:t>
            </a:r>
          </a:p>
          <a:p>
            <a:pPr algn="just">
              <a:lnSpc>
                <a:spcPct val="150000"/>
              </a:lnSpc>
            </a:pPr>
            <a:r>
              <a:rPr lang="en-US" b="1" dirty="0"/>
              <a:t>Mission</a:t>
            </a:r>
            <a:r>
              <a:rPr lang="en-US" dirty="0"/>
              <a:t> - To promote U.S. innovation and industrial competitiveness by advancing measurement science, standards, and technology in ways that enhance economic security and improve our quality of life.</a:t>
            </a:r>
          </a:p>
          <a:p>
            <a:pPr algn="just">
              <a:lnSpc>
                <a:spcPct val="150000"/>
              </a:lnSpc>
            </a:pPr>
            <a:r>
              <a:rPr lang="en-US" dirty="0"/>
              <a:t>Today, </a:t>
            </a:r>
            <a:r>
              <a:rPr lang="en-US" b="1" dirty="0"/>
              <a:t>NIST measurements support the smallest of technologies to the largest and most complex of human-made creations</a:t>
            </a:r>
            <a:r>
              <a:rPr lang="en-US" dirty="0"/>
              <a:t>. </a:t>
            </a:r>
          </a:p>
        </p:txBody>
      </p:sp>
      <p:pic>
        <p:nvPicPr>
          <p:cNvPr id="11266" name="Picture 2" descr="NIST and the NIS Directive / Regulations - IP Performance">
            <a:extLst>
              <a:ext uri="{FF2B5EF4-FFF2-40B4-BE49-F238E27FC236}">
                <a16:creationId xmlns:a16="http://schemas.microsoft.com/office/drawing/2014/main" id="{7408123C-2AB7-4E36-8C0A-FBDCF928D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50" y="121209"/>
            <a:ext cx="4787900" cy="2020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576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8708-FE57-432F-A300-68CE41C27A6C}"/>
              </a:ext>
            </a:extLst>
          </p:cNvPr>
          <p:cNvSpPr>
            <a:spLocks noGrp="1"/>
          </p:cNvSpPr>
          <p:nvPr>
            <p:ph type="title"/>
          </p:nvPr>
        </p:nvSpPr>
        <p:spPr>
          <a:xfrm>
            <a:off x="596899" y="352425"/>
            <a:ext cx="11209337" cy="1325563"/>
          </a:xfrm>
        </p:spPr>
        <p:txBody>
          <a:bodyPr/>
          <a:lstStyle/>
          <a:p>
            <a:pPr algn="ctr"/>
            <a:r>
              <a:rPr lang="en-US" dirty="0">
                <a:solidFill>
                  <a:schemeClr val="accent1"/>
                </a:solidFill>
                <a:latin typeface="Calibri" panose="020F0502020204030204" pitchFamily="34" charset="0"/>
                <a:cs typeface="Calibri" panose="020F0502020204030204" pitchFamily="34" charset="0"/>
              </a:rPr>
              <a:t>Operations/Maintenance Phase – </a:t>
            </a:r>
            <a:r>
              <a:rPr lang="he-IL" dirty="0">
                <a:solidFill>
                  <a:schemeClr val="accent1"/>
                </a:solidFill>
                <a:latin typeface="Calibri" panose="020F0502020204030204" pitchFamily="34" charset="0"/>
                <a:cs typeface="Calibri" panose="020F0502020204030204" pitchFamily="34" charset="0"/>
              </a:rPr>
              <a:t>שלב התפעול</a:t>
            </a:r>
            <a:endParaRPr lang="en-US" dirty="0">
              <a:solidFill>
                <a:schemeClr val="accent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25A37BC-A6C2-48D6-B998-744763D30216}"/>
              </a:ext>
            </a:extLst>
          </p:cNvPr>
          <p:cNvSpPr>
            <a:spLocks noGrp="1"/>
          </p:cNvSpPr>
          <p:nvPr>
            <p:ph idx="1"/>
          </p:nvPr>
        </p:nvSpPr>
        <p:spPr/>
        <p:txBody>
          <a:bodyPr>
            <a:normAutofit/>
          </a:bodyPr>
          <a:lstStyle/>
          <a:p>
            <a:pPr algn="r" rtl="1"/>
            <a:r>
              <a:rPr lang="he-IL" dirty="0">
                <a:latin typeface="Calibri" panose="020F0502020204030204" pitchFamily="34" charset="0"/>
                <a:cs typeface="Calibri" panose="020F0502020204030204" pitchFamily="34" charset="0"/>
              </a:rPr>
              <a:t>מתייחס לשלב 6 </a:t>
            </a:r>
          </a:p>
          <a:p>
            <a:pPr algn="r" rtl="1"/>
            <a:r>
              <a:rPr lang="he-IL" dirty="0">
                <a:latin typeface="Calibri" panose="020F0502020204030204" pitchFamily="34" charset="0"/>
                <a:cs typeface="Calibri" panose="020F0502020204030204" pitchFamily="34" charset="0"/>
              </a:rPr>
              <a:t>מאחר ובשלב זה נעשים לרוב שינויים, נדרש לפקח על ביצועי המערכת כדי להבטיח שהם מתכתבים עם דרישות האבטחה שהוגדרו בשלב התכנון</a:t>
            </a:r>
          </a:p>
          <a:p>
            <a:pPr algn="r" rtl="1"/>
            <a:r>
              <a:rPr lang="he-IL" dirty="0">
                <a:latin typeface="Calibri" panose="020F0502020204030204" pitchFamily="34" charset="0"/>
                <a:cs typeface="Calibri" panose="020F0502020204030204" pitchFamily="34" charset="0"/>
              </a:rPr>
              <a:t>יש לתעד כל שינוי מוצע או ממשי בתכנית האבטחה של המערכת</a:t>
            </a:r>
          </a:p>
          <a:p>
            <a:pPr marL="457200" lvl="1" indent="0" algn="r" rtl="1">
              <a:buNone/>
            </a:pPr>
            <a:endParaRPr lang="en-US"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83E3718C-017D-479B-993F-0B887F06E385}"/>
              </a:ext>
            </a:extLst>
          </p:cNvPr>
          <p:cNvSpPr txBox="1">
            <a:spLocks/>
          </p:cNvSpPr>
          <p:nvPr/>
        </p:nvSpPr>
        <p:spPr>
          <a:xfrm rot="16200000">
            <a:off x="-2988468" y="3132932"/>
            <a:ext cx="6858000" cy="5921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bg1">
                    <a:lumMod val="50000"/>
                  </a:schemeClr>
                </a:solidFill>
                <a:latin typeface="Berlin Sans FB Demi" panose="020E0802020502020306" pitchFamily="34" charset="0"/>
              </a:rPr>
              <a:t>HOW SHOULD </a:t>
            </a:r>
            <a:r>
              <a:rPr lang="en-US" sz="1800" dirty="0">
                <a:solidFill>
                  <a:schemeClr val="accent1">
                    <a:lumMod val="40000"/>
                    <a:lumOff val="60000"/>
                  </a:schemeClr>
                </a:solidFill>
                <a:latin typeface="Berlin Sans FB Demi" panose="020E0802020502020306" pitchFamily="34" charset="0"/>
              </a:rPr>
              <a:t>SDLC</a:t>
            </a:r>
            <a:r>
              <a:rPr lang="en-US" sz="1800" dirty="0">
                <a:solidFill>
                  <a:schemeClr val="bg1">
                    <a:lumMod val="50000"/>
                  </a:schemeClr>
                </a:solidFill>
                <a:latin typeface="Berlin Sans FB Demi" panose="020E0802020502020306" pitchFamily="34" charset="0"/>
              </a:rPr>
              <a:t> BE IMPLEMENTED IN AN ORDANIZATION </a:t>
            </a:r>
          </a:p>
        </p:txBody>
      </p:sp>
    </p:spTree>
    <p:extLst>
      <p:ext uri="{BB962C8B-B14F-4D97-AF65-F5344CB8AC3E}">
        <p14:creationId xmlns:p14="http://schemas.microsoft.com/office/powerpoint/2010/main" val="3384478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8708-FE57-432F-A300-68CE41C27A6C}"/>
              </a:ext>
            </a:extLst>
          </p:cNvPr>
          <p:cNvSpPr>
            <a:spLocks noGrp="1"/>
          </p:cNvSpPr>
          <p:nvPr>
            <p:ph type="title"/>
          </p:nvPr>
        </p:nvSpPr>
        <p:spPr>
          <a:xfrm>
            <a:off x="596899" y="352425"/>
            <a:ext cx="11209337" cy="1325563"/>
          </a:xfrm>
        </p:spPr>
        <p:txBody>
          <a:bodyPr/>
          <a:lstStyle/>
          <a:p>
            <a:pPr algn="ctr"/>
            <a:r>
              <a:rPr lang="en-US" dirty="0">
                <a:solidFill>
                  <a:schemeClr val="accent1"/>
                </a:solidFill>
                <a:latin typeface="Calibri" panose="020F0502020204030204" pitchFamily="34" charset="0"/>
                <a:cs typeface="Calibri" panose="020F0502020204030204" pitchFamily="34" charset="0"/>
              </a:rPr>
              <a:t>Disposal Phase– </a:t>
            </a:r>
            <a:r>
              <a:rPr lang="he-IL" dirty="0">
                <a:solidFill>
                  <a:schemeClr val="accent1"/>
                </a:solidFill>
                <a:latin typeface="Calibri" panose="020F0502020204030204" pitchFamily="34" charset="0"/>
                <a:cs typeface="Calibri" panose="020F0502020204030204" pitchFamily="34" charset="0"/>
              </a:rPr>
              <a:t>שלב הגריטה</a:t>
            </a:r>
            <a:endParaRPr lang="en-US" dirty="0">
              <a:solidFill>
                <a:schemeClr val="accent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25A37BC-A6C2-48D6-B998-744763D30216}"/>
              </a:ext>
            </a:extLst>
          </p:cNvPr>
          <p:cNvSpPr>
            <a:spLocks noGrp="1"/>
          </p:cNvSpPr>
          <p:nvPr>
            <p:ph idx="1"/>
          </p:nvPr>
        </p:nvSpPr>
        <p:spPr/>
        <p:txBody>
          <a:bodyPr>
            <a:normAutofit/>
          </a:bodyPr>
          <a:lstStyle/>
          <a:p>
            <a:pPr algn="r" rtl="1"/>
            <a:r>
              <a:rPr lang="he-IL" dirty="0">
                <a:latin typeface="Calibri" panose="020F0502020204030204" pitchFamily="34" charset="0"/>
                <a:cs typeface="Calibri" panose="020F0502020204030204" pitchFamily="34" charset="0"/>
              </a:rPr>
              <a:t>שלב זה מתייחס לתכניות לגריטת המערכת (ולעיתים הגירה) לקראת מעבר למערכת חדשה. </a:t>
            </a:r>
          </a:p>
          <a:p>
            <a:pPr algn="r" rtl="1"/>
            <a:r>
              <a:rPr lang="he-IL" dirty="0">
                <a:latin typeface="Calibri" panose="020F0502020204030204" pitchFamily="34" charset="0"/>
                <a:cs typeface="Calibri" panose="020F0502020204030204" pitchFamily="34" charset="0"/>
              </a:rPr>
              <a:t>שלב הגריטה מבטיח סיום מסודר של שימוש במערכת ושומר על חיוניות המידע כך שחלק ממנו או כולו יופעל מחדש בעתיד במידת הצורך.</a:t>
            </a:r>
          </a:p>
          <a:p>
            <a:pPr algn="r" rtl="1"/>
            <a:r>
              <a:rPr lang="he-IL" dirty="0">
                <a:latin typeface="Calibri" panose="020F0502020204030204" pitchFamily="34" charset="0"/>
                <a:cs typeface="Calibri" panose="020F0502020204030204" pitchFamily="34" charset="0"/>
              </a:rPr>
              <a:t>הסיכון העיקרי בשלב זה הינו חשיפה לא מורשת ודלף מידע.</a:t>
            </a:r>
          </a:p>
          <a:p>
            <a:pPr algn="r" rtl="1"/>
            <a:r>
              <a:rPr lang="he-IL" dirty="0">
                <a:latin typeface="Calibri" panose="020F0502020204030204" pitchFamily="34" charset="0"/>
                <a:cs typeface="Calibri" panose="020F0502020204030204" pitchFamily="34" charset="0"/>
              </a:rPr>
              <a:t>לפי </a:t>
            </a:r>
            <a:r>
              <a:rPr lang="en-US" dirty="0">
                <a:latin typeface="Calibri" panose="020F0502020204030204" pitchFamily="34" charset="0"/>
                <a:cs typeface="Calibri" panose="020F0502020204030204" pitchFamily="34" charset="0"/>
              </a:rPr>
              <a:t>NIST</a:t>
            </a:r>
            <a:r>
              <a:rPr lang="he-IL" dirty="0">
                <a:latin typeface="Calibri" panose="020F0502020204030204" pitchFamily="34" charset="0"/>
                <a:cs typeface="Calibri" panose="020F0502020204030204" pitchFamily="34" charset="0"/>
              </a:rPr>
              <a:t>, אין "סוף למערכת". </a:t>
            </a:r>
            <a:r>
              <a:rPr lang="he-IL" dirty="0" err="1">
                <a:latin typeface="Calibri" panose="020F0502020204030204" pitchFamily="34" charset="0"/>
                <a:cs typeface="Calibri" panose="020F0502020204030204" pitchFamily="34" charset="0"/>
              </a:rPr>
              <a:t>בדר"כ</a:t>
            </a:r>
            <a:r>
              <a:rPr lang="he-IL" dirty="0">
                <a:latin typeface="Calibri" panose="020F0502020204030204" pitchFamily="34" charset="0"/>
                <a:cs typeface="Calibri" panose="020F0502020204030204" pitchFamily="34" charset="0"/>
              </a:rPr>
              <a:t> מתבצע תהליך </a:t>
            </a:r>
            <a:r>
              <a:rPr lang="en-US" dirty="0">
                <a:latin typeface="Calibri" panose="020F0502020204030204" pitchFamily="34" charset="0"/>
                <a:cs typeface="Calibri" panose="020F0502020204030204" pitchFamily="34" charset="0"/>
              </a:rPr>
              <a:t>NG</a:t>
            </a:r>
            <a:r>
              <a:rPr lang="he-IL" dirty="0">
                <a:latin typeface="Calibri" panose="020F0502020204030204" pitchFamily="34" charset="0"/>
                <a:cs typeface="Calibri" panose="020F0502020204030204" pitchFamily="34" charset="0"/>
              </a:rPr>
              <a:t>. </a:t>
            </a:r>
          </a:p>
          <a:p>
            <a:pPr algn="r" rtl="1"/>
            <a:r>
              <a:rPr lang="he-IL" dirty="0">
                <a:latin typeface="Calibri" panose="020F0502020204030204" pitchFamily="34" charset="0"/>
                <a:cs typeface="Calibri" panose="020F0502020204030204" pitchFamily="34" charset="0"/>
              </a:rPr>
              <a:t>ישנן הרבה דרישות אבטחה שניתנו למערכת ה"מקור" ויהיו רלוונטיות גם למערכת הבאה. </a:t>
            </a:r>
          </a:p>
          <a:p>
            <a:pPr marL="457200" lvl="1" indent="0" algn="r" rtl="1">
              <a:buNone/>
            </a:pPr>
            <a:endParaRPr lang="en-US"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83E3718C-017D-479B-993F-0B887F06E385}"/>
              </a:ext>
            </a:extLst>
          </p:cNvPr>
          <p:cNvSpPr txBox="1">
            <a:spLocks/>
          </p:cNvSpPr>
          <p:nvPr/>
        </p:nvSpPr>
        <p:spPr>
          <a:xfrm rot="16200000">
            <a:off x="-2988468" y="3132932"/>
            <a:ext cx="6858000" cy="5921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bg1">
                    <a:lumMod val="50000"/>
                  </a:schemeClr>
                </a:solidFill>
                <a:latin typeface="Berlin Sans FB Demi" panose="020E0802020502020306" pitchFamily="34" charset="0"/>
              </a:rPr>
              <a:t>HOW SHOULD </a:t>
            </a:r>
            <a:r>
              <a:rPr lang="en-US" sz="1800" dirty="0">
                <a:solidFill>
                  <a:schemeClr val="accent1">
                    <a:lumMod val="40000"/>
                    <a:lumOff val="60000"/>
                  </a:schemeClr>
                </a:solidFill>
                <a:latin typeface="Berlin Sans FB Demi" panose="020E0802020502020306" pitchFamily="34" charset="0"/>
              </a:rPr>
              <a:t>SDLC</a:t>
            </a:r>
            <a:r>
              <a:rPr lang="en-US" sz="1800" dirty="0">
                <a:solidFill>
                  <a:schemeClr val="bg1">
                    <a:lumMod val="50000"/>
                  </a:schemeClr>
                </a:solidFill>
                <a:latin typeface="Berlin Sans FB Demi" panose="020E0802020502020306" pitchFamily="34" charset="0"/>
              </a:rPr>
              <a:t> BE IMPLEMENTED IN AN ORDANIZATION </a:t>
            </a:r>
          </a:p>
        </p:txBody>
      </p:sp>
    </p:spTree>
    <p:extLst>
      <p:ext uri="{BB962C8B-B14F-4D97-AF65-F5344CB8AC3E}">
        <p14:creationId xmlns:p14="http://schemas.microsoft.com/office/powerpoint/2010/main" val="3221900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8708-FE57-432F-A300-68CE41C27A6C}"/>
              </a:ext>
            </a:extLst>
          </p:cNvPr>
          <p:cNvSpPr>
            <a:spLocks noGrp="1"/>
          </p:cNvSpPr>
          <p:nvPr>
            <p:ph type="title"/>
          </p:nvPr>
        </p:nvSpPr>
        <p:spPr>
          <a:xfrm>
            <a:off x="596899" y="352425"/>
            <a:ext cx="11209337" cy="1325563"/>
          </a:xfrm>
        </p:spPr>
        <p:txBody>
          <a:bodyPr>
            <a:normAutofit/>
          </a:bodyPr>
          <a:lstStyle/>
          <a:p>
            <a:pPr algn="ctr"/>
            <a:r>
              <a:rPr lang="en-US" sz="5400" dirty="0">
                <a:solidFill>
                  <a:schemeClr val="accent1"/>
                </a:solidFill>
                <a:latin typeface="Calibri" panose="020F0502020204030204" pitchFamily="34" charset="0"/>
                <a:cs typeface="Calibri" panose="020F0502020204030204" pitchFamily="34" charset="0"/>
              </a:rPr>
              <a:t>Takeaways</a:t>
            </a:r>
          </a:p>
        </p:txBody>
      </p:sp>
      <p:sp>
        <p:nvSpPr>
          <p:cNvPr id="3" name="Content Placeholder 2">
            <a:extLst>
              <a:ext uri="{FF2B5EF4-FFF2-40B4-BE49-F238E27FC236}">
                <a16:creationId xmlns:a16="http://schemas.microsoft.com/office/drawing/2014/main" id="{F25A37BC-A6C2-48D6-B998-744763D30216}"/>
              </a:ext>
            </a:extLst>
          </p:cNvPr>
          <p:cNvSpPr>
            <a:spLocks noGrp="1"/>
          </p:cNvSpPr>
          <p:nvPr>
            <p:ph idx="1"/>
          </p:nvPr>
        </p:nvSpPr>
        <p:spPr>
          <a:xfrm>
            <a:off x="596899" y="1431925"/>
            <a:ext cx="11595101" cy="4679950"/>
          </a:xfrm>
        </p:spPr>
        <p:txBody>
          <a:bodyPr>
            <a:normAutofit fontScale="92500"/>
          </a:bodyPr>
          <a:lstStyle/>
          <a:p>
            <a:pPr lvl="1" algn="r" rtl="1">
              <a:lnSpc>
                <a:spcPct val="200000"/>
              </a:lnSpc>
            </a:pPr>
            <a:r>
              <a:rPr lang="he-IL" sz="2800" dirty="0">
                <a:latin typeface="Calibri" panose="020F0502020204030204" pitchFamily="34" charset="0"/>
                <a:cs typeface="Calibri" panose="020F0502020204030204" pitchFamily="34" charset="0"/>
              </a:rPr>
              <a:t>מחזור החיים של פיתוח התוכנה מספק את </a:t>
            </a:r>
            <a:r>
              <a:rPr lang="he-IL" sz="2800" b="1" dirty="0">
                <a:latin typeface="Calibri" panose="020F0502020204030204" pitchFamily="34" charset="0"/>
                <a:cs typeface="Calibri" panose="020F0502020204030204" pitchFamily="34" charset="0"/>
              </a:rPr>
              <a:t>רמת השליטה הגבוהה ביותר </a:t>
            </a:r>
            <a:r>
              <a:rPr lang="he-IL" sz="2800" dirty="0">
                <a:latin typeface="Calibri" panose="020F0502020204030204" pitchFamily="34" charset="0"/>
                <a:cs typeface="Calibri" panose="020F0502020204030204" pitchFamily="34" charset="0"/>
              </a:rPr>
              <a:t>על הפרויקט</a:t>
            </a:r>
          </a:p>
          <a:p>
            <a:pPr lvl="1" algn="r" rtl="1">
              <a:lnSpc>
                <a:spcPct val="200000"/>
              </a:lnSpc>
            </a:pPr>
            <a:r>
              <a:rPr lang="he-IL" sz="2800" dirty="0">
                <a:latin typeface="Calibri" panose="020F0502020204030204" pitchFamily="34" charset="0"/>
                <a:cs typeface="Calibri" panose="020F0502020204030204" pitchFamily="34" charset="0"/>
              </a:rPr>
              <a:t>המפתחים מקצועיים ומודעים לתהליכי האבטחה בפיתוח – </a:t>
            </a:r>
            <a:r>
              <a:rPr lang="he-IL" sz="2800" b="1" dirty="0">
                <a:latin typeface="Calibri" panose="020F0502020204030204" pitchFamily="34" charset="0"/>
                <a:cs typeface="Calibri" panose="020F0502020204030204" pitchFamily="34" charset="0"/>
              </a:rPr>
              <a:t>יודעים מראש מה רוצים מהם</a:t>
            </a:r>
          </a:p>
          <a:p>
            <a:pPr lvl="1" algn="r" rtl="1">
              <a:lnSpc>
                <a:spcPct val="200000"/>
              </a:lnSpc>
            </a:pPr>
            <a:r>
              <a:rPr lang="he-IL" sz="2800" dirty="0">
                <a:latin typeface="Calibri" panose="020F0502020204030204" pitchFamily="34" charset="0"/>
                <a:cs typeface="Calibri" panose="020F0502020204030204" pitchFamily="34" charset="0"/>
              </a:rPr>
              <a:t>כל הצדדים </a:t>
            </a:r>
            <a:r>
              <a:rPr lang="he-IL" sz="2800" b="1" dirty="0">
                <a:latin typeface="Calibri" panose="020F0502020204030204" pitchFamily="34" charset="0"/>
                <a:cs typeface="Calibri" panose="020F0502020204030204" pitchFamily="34" charset="0"/>
              </a:rPr>
              <a:t>מסכימים מראש </a:t>
            </a:r>
            <a:r>
              <a:rPr lang="he-IL" sz="2800" dirty="0">
                <a:latin typeface="Calibri" panose="020F0502020204030204" pitchFamily="34" charset="0"/>
                <a:cs typeface="Calibri" panose="020F0502020204030204" pitchFamily="34" charset="0"/>
              </a:rPr>
              <a:t>(פיתוח, תפעול ואבטחה)</a:t>
            </a:r>
          </a:p>
          <a:p>
            <a:pPr lvl="1" algn="r" rtl="1">
              <a:lnSpc>
                <a:spcPct val="200000"/>
              </a:lnSpc>
            </a:pPr>
            <a:r>
              <a:rPr lang="en-US" sz="2800" dirty="0">
                <a:latin typeface="Calibri" panose="020F0502020204030204" pitchFamily="34" charset="0"/>
                <a:cs typeface="Calibri" panose="020F0502020204030204" pitchFamily="34" charset="0"/>
              </a:rPr>
              <a:t>SDLC</a:t>
            </a:r>
            <a:r>
              <a:rPr lang="he-IL" sz="2800" dirty="0">
                <a:latin typeface="Calibri" panose="020F0502020204030204" pitchFamily="34" charset="0"/>
                <a:cs typeface="Calibri" panose="020F0502020204030204" pitchFamily="34" charset="0"/>
              </a:rPr>
              <a:t> היא נק' ההתחלה – יש לבצע </a:t>
            </a:r>
            <a:r>
              <a:rPr lang="he-IL" sz="2800" b="1" dirty="0">
                <a:latin typeface="Calibri" panose="020F0502020204030204" pitchFamily="34" charset="0"/>
                <a:cs typeface="Calibri" panose="020F0502020204030204" pitchFamily="34" charset="0"/>
              </a:rPr>
              <a:t>התאמות</a:t>
            </a:r>
            <a:r>
              <a:rPr lang="he-IL" sz="2800" dirty="0">
                <a:latin typeface="Calibri" panose="020F0502020204030204" pitchFamily="34" charset="0"/>
                <a:cs typeface="Calibri" panose="020F0502020204030204" pitchFamily="34" charset="0"/>
              </a:rPr>
              <a:t> ייעודיות לכל ארגון ומוצר</a:t>
            </a:r>
          </a:p>
          <a:p>
            <a:pPr lvl="1" algn="r" rtl="1">
              <a:lnSpc>
                <a:spcPct val="200000"/>
              </a:lnSpc>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1097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8708-FE57-432F-A300-68CE41C27A6C}"/>
              </a:ext>
            </a:extLst>
          </p:cNvPr>
          <p:cNvSpPr>
            <a:spLocks noGrp="1"/>
          </p:cNvSpPr>
          <p:nvPr>
            <p:ph type="title"/>
          </p:nvPr>
        </p:nvSpPr>
        <p:spPr>
          <a:xfrm>
            <a:off x="0" y="2103437"/>
            <a:ext cx="11209337" cy="1325563"/>
          </a:xfrm>
        </p:spPr>
        <p:txBody>
          <a:bodyPr>
            <a:normAutofit fontScale="90000"/>
          </a:bodyPr>
          <a:lstStyle/>
          <a:p>
            <a:pPr algn="ctr"/>
            <a:r>
              <a:rPr lang="en-US" sz="9600" dirty="0">
                <a:solidFill>
                  <a:schemeClr val="accent1"/>
                </a:solidFill>
                <a:latin typeface="Calibri" panose="020F0502020204030204" pitchFamily="34" charset="0"/>
                <a:cs typeface="Calibri" panose="020F0502020204030204" pitchFamily="34" charset="0"/>
              </a:rPr>
              <a:t>QUESTIONS</a:t>
            </a:r>
            <a:r>
              <a:rPr lang="he-IL" sz="9600" dirty="0">
                <a:solidFill>
                  <a:schemeClr val="accent1"/>
                </a:solidFill>
                <a:latin typeface="Calibri" panose="020F0502020204030204" pitchFamily="34" charset="0"/>
                <a:cs typeface="Calibri" panose="020F0502020204030204" pitchFamily="34" charset="0"/>
              </a:rPr>
              <a:t>?</a:t>
            </a:r>
            <a:endParaRPr lang="en-US" sz="96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296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765A-C557-431D-B7C3-7353EB6FC9AE}"/>
              </a:ext>
            </a:extLst>
          </p:cNvPr>
          <p:cNvSpPr>
            <a:spLocks noGrp="1"/>
          </p:cNvSpPr>
          <p:nvPr>
            <p:ph type="title"/>
          </p:nvPr>
        </p:nvSpPr>
        <p:spPr/>
        <p:txBody>
          <a:bodyPr>
            <a:normAutofit/>
          </a:bodyPr>
          <a:lstStyle/>
          <a:p>
            <a:r>
              <a:rPr lang="en-US" sz="4000" b="1" dirty="0">
                <a:solidFill>
                  <a:srgbClr val="0070C0"/>
                </a:solidFill>
              </a:rPr>
              <a:t>THE SYSTEM DEVELOPMENT LIFE CYCLE (SDLC) </a:t>
            </a:r>
          </a:p>
        </p:txBody>
      </p:sp>
      <p:sp>
        <p:nvSpPr>
          <p:cNvPr id="3" name="Content Placeholder 2">
            <a:extLst>
              <a:ext uri="{FF2B5EF4-FFF2-40B4-BE49-F238E27FC236}">
                <a16:creationId xmlns:a16="http://schemas.microsoft.com/office/drawing/2014/main" id="{7AB4F9C4-FEEE-4706-B269-0C4A3CFB7657}"/>
              </a:ext>
            </a:extLst>
          </p:cNvPr>
          <p:cNvSpPr>
            <a:spLocks noGrp="1"/>
          </p:cNvSpPr>
          <p:nvPr>
            <p:ph idx="1"/>
          </p:nvPr>
        </p:nvSpPr>
        <p:spPr/>
        <p:txBody>
          <a:bodyPr>
            <a:normAutofit fontScale="92500"/>
          </a:bodyPr>
          <a:lstStyle/>
          <a:p>
            <a:pPr algn="just">
              <a:lnSpc>
                <a:spcPct val="150000"/>
              </a:lnSpc>
            </a:pPr>
            <a:r>
              <a:rPr lang="en-US" dirty="0"/>
              <a:t>The SDLC is the </a:t>
            </a:r>
            <a:r>
              <a:rPr lang="en-US" b="1" dirty="0"/>
              <a:t>overall process </a:t>
            </a:r>
            <a:r>
              <a:rPr lang="en-US" dirty="0"/>
              <a:t>of </a:t>
            </a:r>
            <a:r>
              <a:rPr lang="en-US" u="sng" dirty="0"/>
              <a:t>developing</a:t>
            </a:r>
            <a:r>
              <a:rPr lang="en-US" dirty="0"/>
              <a:t>, </a:t>
            </a:r>
            <a:r>
              <a:rPr lang="en-US" u="sng" dirty="0"/>
              <a:t>implementing</a:t>
            </a:r>
            <a:r>
              <a:rPr lang="en-US" dirty="0"/>
              <a:t>, and </a:t>
            </a:r>
            <a:r>
              <a:rPr lang="en-US" u="sng" dirty="0"/>
              <a:t>retiring information systems</a:t>
            </a:r>
            <a:r>
              <a:rPr lang="en-US" dirty="0"/>
              <a:t> through a multistep process from </a:t>
            </a:r>
            <a:r>
              <a:rPr lang="en-US" b="1" dirty="0"/>
              <a:t>initiation, analysis, design, implementation, and maintenance to disposal.</a:t>
            </a:r>
            <a:endParaRPr lang="he-IL" b="1" dirty="0"/>
          </a:p>
          <a:p>
            <a:pPr algn="just">
              <a:lnSpc>
                <a:spcPct val="150000"/>
              </a:lnSpc>
            </a:pPr>
            <a:r>
              <a:rPr lang="en-US" dirty="0"/>
              <a:t>Applying the risk management process to system development enables organizations to</a:t>
            </a:r>
            <a:r>
              <a:rPr lang="he-IL" dirty="0"/>
              <a:t> </a:t>
            </a:r>
            <a:r>
              <a:rPr lang="en-US" b="1" dirty="0"/>
              <a:t>balance</a:t>
            </a:r>
            <a:r>
              <a:rPr lang="en-US" dirty="0"/>
              <a:t> requirements for the </a:t>
            </a:r>
            <a:r>
              <a:rPr lang="en-US" b="1" dirty="0"/>
              <a:t>protection</a:t>
            </a:r>
            <a:r>
              <a:rPr lang="en-US" dirty="0"/>
              <a:t> of agency information and assets with the cost of</a:t>
            </a:r>
            <a:r>
              <a:rPr lang="he-IL" dirty="0"/>
              <a:t> </a:t>
            </a:r>
            <a:r>
              <a:rPr lang="en-US" dirty="0"/>
              <a:t>security controls and mitigation strategies throughout the SDLC.</a:t>
            </a:r>
          </a:p>
        </p:txBody>
      </p:sp>
      <p:pic>
        <p:nvPicPr>
          <p:cNvPr id="4" name="Picture 2" descr="what is software development life cycle">
            <a:extLst>
              <a:ext uri="{FF2B5EF4-FFF2-40B4-BE49-F238E27FC236}">
                <a16:creationId xmlns:a16="http://schemas.microsoft.com/office/drawing/2014/main" id="{F3BB307F-215D-4E57-96B1-34FCF0CE238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908843" y="5615980"/>
            <a:ext cx="2143457" cy="1121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21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software development life cycle">
            <a:extLst>
              <a:ext uri="{FF2B5EF4-FFF2-40B4-BE49-F238E27FC236}">
                <a16:creationId xmlns:a16="http://schemas.microsoft.com/office/drawing/2014/main" id="{8F6E25AF-861F-4F4C-8576-B355AF89C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43" y="676274"/>
            <a:ext cx="11033457" cy="577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912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descr="New Normal or Next Normal - Tips on Managing an Ever-Changing Environment -  Have a Plan! - Aspyre">
            <a:extLst>
              <a:ext uri="{FF2B5EF4-FFF2-40B4-BE49-F238E27FC236}">
                <a16:creationId xmlns:a16="http://schemas.microsoft.com/office/drawing/2014/main" id="{B45ECC77-3D6B-4C9B-80CF-EB9CD15DE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40" y="182562"/>
            <a:ext cx="11848860" cy="64928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53441F0-4DCE-4A96-8776-2B7EB36C2CAF}"/>
              </a:ext>
            </a:extLst>
          </p:cNvPr>
          <p:cNvSpPr>
            <a:spLocks noGrp="1"/>
          </p:cNvSpPr>
          <p:nvPr>
            <p:ph idx="1"/>
          </p:nvPr>
        </p:nvSpPr>
        <p:spPr>
          <a:xfrm>
            <a:off x="482600" y="1690688"/>
            <a:ext cx="6045200" cy="4483100"/>
          </a:xfrm>
        </p:spPr>
        <p:txBody>
          <a:bodyPr/>
          <a:lstStyle/>
          <a:p>
            <a:pPr marL="0" indent="0" algn="ctr">
              <a:lnSpc>
                <a:spcPct val="150000"/>
              </a:lnSpc>
              <a:buNone/>
            </a:pPr>
            <a:r>
              <a:rPr lang="he-IL" dirty="0">
                <a:solidFill>
                  <a:schemeClr val="tx1">
                    <a:lumMod val="65000"/>
                    <a:lumOff val="35000"/>
                  </a:schemeClr>
                </a:solidFill>
                <a:latin typeface="Calibri" panose="020F0502020204030204" pitchFamily="34" charset="0"/>
                <a:cs typeface="Calibri" panose="020F0502020204030204" pitchFamily="34" charset="0"/>
              </a:rPr>
              <a:t>מה הלקוח </a:t>
            </a:r>
            <a:r>
              <a:rPr lang="he-IL" b="1" dirty="0">
                <a:solidFill>
                  <a:schemeClr val="tx1">
                    <a:lumMod val="65000"/>
                    <a:lumOff val="35000"/>
                  </a:schemeClr>
                </a:solidFill>
                <a:latin typeface="Calibri" panose="020F0502020204030204" pitchFamily="34" charset="0"/>
                <a:cs typeface="Calibri" panose="020F0502020204030204" pitchFamily="34" charset="0"/>
              </a:rPr>
              <a:t>צריך</a:t>
            </a:r>
            <a:r>
              <a:rPr lang="he-IL" dirty="0">
                <a:solidFill>
                  <a:schemeClr val="tx1">
                    <a:lumMod val="65000"/>
                    <a:lumOff val="35000"/>
                  </a:schemeClr>
                </a:solidFill>
                <a:latin typeface="Calibri" panose="020F0502020204030204" pitchFamily="34" charset="0"/>
                <a:cs typeface="Calibri" panose="020F0502020204030204" pitchFamily="34" charset="0"/>
              </a:rPr>
              <a:t>? </a:t>
            </a:r>
          </a:p>
          <a:p>
            <a:pPr marL="0" indent="0" algn="ctr">
              <a:lnSpc>
                <a:spcPct val="150000"/>
              </a:lnSpc>
              <a:buNone/>
            </a:pPr>
            <a:r>
              <a:rPr lang="he-IL" dirty="0">
                <a:solidFill>
                  <a:schemeClr val="tx1">
                    <a:lumMod val="65000"/>
                    <a:lumOff val="35000"/>
                  </a:schemeClr>
                </a:solidFill>
                <a:latin typeface="Calibri" panose="020F0502020204030204" pitchFamily="34" charset="0"/>
                <a:cs typeface="Calibri" panose="020F0502020204030204" pitchFamily="34" charset="0"/>
              </a:rPr>
              <a:t>מה אפשר </a:t>
            </a:r>
            <a:r>
              <a:rPr lang="he-IL" b="1" dirty="0">
                <a:solidFill>
                  <a:schemeClr val="tx1">
                    <a:lumMod val="65000"/>
                    <a:lumOff val="35000"/>
                  </a:schemeClr>
                </a:solidFill>
                <a:latin typeface="Calibri" panose="020F0502020204030204" pitchFamily="34" charset="0"/>
                <a:cs typeface="Calibri" panose="020F0502020204030204" pitchFamily="34" charset="0"/>
              </a:rPr>
              <a:t>לעשות</a:t>
            </a:r>
            <a:r>
              <a:rPr lang="he-IL" dirty="0">
                <a:solidFill>
                  <a:schemeClr val="tx1">
                    <a:lumMod val="65000"/>
                    <a:lumOff val="35000"/>
                  </a:schemeClr>
                </a:solidFill>
                <a:latin typeface="Calibri" panose="020F0502020204030204" pitchFamily="34" charset="0"/>
                <a:cs typeface="Calibri" panose="020F0502020204030204" pitchFamily="34" charset="0"/>
              </a:rPr>
              <a:t> בשביל זה?</a:t>
            </a:r>
            <a:endParaRPr lang="en-US" dirty="0">
              <a:solidFill>
                <a:schemeClr val="tx1">
                  <a:lumMod val="65000"/>
                  <a:lumOff val="35000"/>
                </a:schemeClr>
              </a:solidFill>
              <a:latin typeface="Calibri" panose="020F0502020204030204" pitchFamily="34" charset="0"/>
              <a:cs typeface="Calibri" panose="020F0502020204030204" pitchFamily="34" charset="0"/>
            </a:endParaRPr>
          </a:p>
          <a:p>
            <a:pPr marL="0" indent="0" algn="ctr">
              <a:lnSpc>
                <a:spcPct val="150000"/>
              </a:lnSpc>
              <a:buNone/>
            </a:pPr>
            <a:r>
              <a:rPr lang="he-IL" dirty="0">
                <a:solidFill>
                  <a:schemeClr val="tx1">
                    <a:lumMod val="65000"/>
                    <a:lumOff val="35000"/>
                  </a:schemeClr>
                </a:solidFill>
                <a:latin typeface="Calibri" panose="020F0502020204030204" pitchFamily="34" charset="0"/>
                <a:cs typeface="Calibri" panose="020F0502020204030204" pitchFamily="34" charset="0"/>
              </a:rPr>
              <a:t> האם עלינו ליצור </a:t>
            </a:r>
            <a:r>
              <a:rPr lang="he-IL" b="1" dirty="0">
                <a:solidFill>
                  <a:schemeClr val="tx1">
                    <a:lumMod val="65000"/>
                    <a:lumOff val="35000"/>
                  </a:schemeClr>
                </a:solidFill>
                <a:latin typeface="Calibri" panose="020F0502020204030204" pitchFamily="34" charset="0"/>
                <a:cs typeface="Calibri" panose="020F0502020204030204" pitchFamily="34" charset="0"/>
              </a:rPr>
              <a:t>מוצר חדש </a:t>
            </a:r>
            <a:r>
              <a:rPr lang="he-IL" dirty="0">
                <a:solidFill>
                  <a:schemeClr val="tx1">
                    <a:lumMod val="65000"/>
                    <a:lumOff val="35000"/>
                  </a:schemeClr>
                </a:solidFill>
                <a:latin typeface="Calibri" panose="020F0502020204030204" pitchFamily="34" charset="0"/>
                <a:cs typeface="Calibri" panose="020F0502020204030204" pitchFamily="34" charset="0"/>
              </a:rPr>
              <a:t>או </a:t>
            </a:r>
          </a:p>
          <a:p>
            <a:pPr marL="0" indent="0" algn="ctr">
              <a:lnSpc>
                <a:spcPct val="150000"/>
              </a:lnSpc>
              <a:buNone/>
            </a:pPr>
            <a:r>
              <a:rPr lang="he-IL" dirty="0">
                <a:solidFill>
                  <a:schemeClr val="tx1">
                    <a:lumMod val="65000"/>
                    <a:lumOff val="35000"/>
                  </a:schemeClr>
                </a:solidFill>
                <a:latin typeface="Calibri" panose="020F0502020204030204" pitchFamily="34" charset="0"/>
                <a:cs typeface="Calibri" panose="020F0502020204030204" pitchFamily="34" charset="0"/>
              </a:rPr>
              <a:t>לשפץ את </a:t>
            </a:r>
            <a:r>
              <a:rPr lang="he-IL" b="1" dirty="0">
                <a:solidFill>
                  <a:schemeClr val="tx1">
                    <a:lumMod val="65000"/>
                    <a:lumOff val="35000"/>
                  </a:schemeClr>
                </a:solidFill>
                <a:latin typeface="Calibri" panose="020F0502020204030204" pitchFamily="34" charset="0"/>
                <a:cs typeface="Calibri" panose="020F0502020204030204" pitchFamily="34" charset="0"/>
              </a:rPr>
              <a:t>הקיים</a:t>
            </a:r>
            <a:r>
              <a:rPr lang="he-IL" dirty="0">
                <a:solidFill>
                  <a:schemeClr val="tx1">
                    <a:lumMod val="65000"/>
                    <a:lumOff val="35000"/>
                  </a:schemeClr>
                </a:solidFill>
                <a:latin typeface="Calibri" panose="020F0502020204030204" pitchFamily="34" charset="0"/>
                <a:cs typeface="Calibri" panose="020F0502020204030204" pitchFamily="34" charset="0"/>
              </a:rPr>
              <a:t>? </a:t>
            </a:r>
            <a:endParaRPr lang="en-US" dirty="0">
              <a:solidFill>
                <a:schemeClr val="tx1">
                  <a:lumMod val="65000"/>
                  <a:lumOff val="35000"/>
                </a:schemeClr>
              </a:solidFill>
              <a:latin typeface="Calibri" panose="020F0502020204030204" pitchFamily="34" charset="0"/>
              <a:cs typeface="Calibri" panose="020F0502020204030204" pitchFamily="34" charset="0"/>
            </a:endParaRPr>
          </a:p>
          <a:p>
            <a:pPr marL="0" indent="0" algn="ctr">
              <a:lnSpc>
                <a:spcPct val="150000"/>
              </a:lnSpc>
              <a:buNone/>
            </a:pPr>
            <a:r>
              <a:rPr lang="he-IL" dirty="0">
                <a:solidFill>
                  <a:schemeClr val="tx1">
                    <a:lumMod val="65000"/>
                    <a:lumOff val="35000"/>
                  </a:schemeClr>
                </a:solidFill>
                <a:latin typeface="Calibri" panose="020F0502020204030204" pitchFamily="34" charset="0"/>
                <a:cs typeface="Calibri" panose="020F0502020204030204" pitchFamily="34" charset="0"/>
              </a:rPr>
              <a:t>חשוב שצוות הפיתוח יבין את </a:t>
            </a:r>
            <a:r>
              <a:rPr lang="he-IL" dirty="0" err="1">
                <a:solidFill>
                  <a:schemeClr val="tx1">
                    <a:lumMod val="65000"/>
                    <a:lumOff val="35000"/>
                  </a:schemeClr>
                </a:solidFill>
                <a:latin typeface="Calibri" panose="020F0502020204030204" pitchFamily="34" charset="0"/>
                <a:cs typeface="Calibri" panose="020F0502020204030204" pitchFamily="34" charset="0"/>
              </a:rPr>
              <a:t>הלו"ז</a:t>
            </a:r>
            <a:r>
              <a:rPr lang="he-IL" dirty="0">
                <a:solidFill>
                  <a:schemeClr val="tx1">
                    <a:lumMod val="65000"/>
                    <a:lumOff val="35000"/>
                  </a:schemeClr>
                </a:solidFill>
                <a:latin typeface="Calibri" panose="020F0502020204030204" pitchFamily="34" charset="0"/>
                <a:cs typeface="Calibri" panose="020F0502020204030204" pitchFamily="34" charset="0"/>
              </a:rPr>
              <a:t> ומה הלקוח מצפה לקבל בסוף (תוצר סופי)</a:t>
            </a:r>
            <a:endParaRPr lang="en-US"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0A0110A-2A0C-4330-B429-0953C0C6C0D8}"/>
              </a:ext>
            </a:extLst>
          </p:cNvPr>
          <p:cNvSpPr>
            <a:spLocks noGrp="1"/>
          </p:cNvSpPr>
          <p:nvPr>
            <p:ph type="title"/>
          </p:nvPr>
        </p:nvSpPr>
        <p:spPr>
          <a:xfrm>
            <a:off x="355600" y="365125"/>
            <a:ext cx="10515600" cy="1325563"/>
          </a:xfrm>
        </p:spPr>
        <p:txBody>
          <a:bodyPr>
            <a:normAutofit/>
          </a:bodyPr>
          <a:lstStyle/>
          <a:p>
            <a:r>
              <a:rPr lang="en-US" sz="6600" dirty="0">
                <a:solidFill>
                  <a:srgbClr val="0070C0"/>
                </a:solidFill>
                <a:latin typeface="Berlin Sans FB Demi" panose="020E0802020502020306" pitchFamily="34" charset="0"/>
              </a:rPr>
              <a:t>Step 1</a:t>
            </a:r>
          </a:p>
        </p:txBody>
      </p:sp>
    </p:spTree>
    <p:extLst>
      <p:ext uri="{BB962C8B-B14F-4D97-AF65-F5344CB8AC3E}">
        <p14:creationId xmlns:p14="http://schemas.microsoft.com/office/powerpoint/2010/main" val="33076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3A0-9192-40DD-9C50-7C44B74E2794}"/>
              </a:ext>
            </a:extLst>
          </p:cNvPr>
          <p:cNvSpPr>
            <a:spLocks noGrp="1"/>
          </p:cNvSpPr>
          <p:nvPr>
            <p:ph type="title"/>
          </p:nvPr>
        </p:nvSpPr>
        <p:spPr/>
        <p:txBody>
          <a:bodyPr/>
          <a:lstStyle/>
          <a:p>
            <a:r>
              <a:rPr lang="en-US" dirty="0"/>
              <a:t>2 - analysis</a:t>
            </a:r>
          </a:p>
        </p:txBody>
      </p:sp>
      <p:sp>
        <p:nvSpPr>
          <p:cNvPr id="3" name="Content Placeholder 2">
            <a:extLst>
              <a:ext uri="{FF2B5EF4-FFF2-40B4-BE49-F238E27FC236}">
                <a16:creationId xmlns:a16="http://schemas.microsoft.com/office/drawing/2014/main" id="{03483E7D-CC4D-4862-A1B2-3BCBE2E13DF7}"/>
              </a:ext>
            </a:extLst>
          </p:cNvPr>
          <p:cNvSpPr>
            <a:spLocks noGrp="1"/>
          </p:cNvSpPr>
          <p:nvPr>
            <p:ph idx="1"/>
          </p:nvPr>
        </p:nvSpPr>
        <p:spPr/>
        <p:txBody>
          <a:bodyPr/>
          <a:lstStyle/>
          <a:p>
            <a:r>
              <a:rPr lang="he-IL" dirty="0"/>
              <a:t>זהו שלב חיץ בין תכנון לפעולה כאשר אנו מנתחים את הדרישות והרעיונות. בדומה לתכנון חופשה, כאשר אתה צריך לפרוס את החפצים שלך ולחשוב מה לקחת </a:t>
            </a:r>
            <a:r>
              <a:rPr lang="he-IL" dirty="0" err="1"/>
              <a:t>איתך</a:t>
            </a:r>
            <a:r>
              <a:rPr lang="he-IL" dirty="0"/>
              <a:t>, שלב ההגדרה עוזר לחסוך לך זמן וכאבי ראש בעתיד. זה כמו אור ירוק לפרויקט שלך.</a:t>
            </a:r>
            <a:endParaRPr lang="en-US" dirty="0"/>
          </a:p>
        </p:txBody>
      </p:sp>
    </p:spTree>
    <p:extLst>
      <p:ext uri="{BB962C8B-B14F-4D97-AF65-F5344CB8AC3E}">
        <p14:creationId xmlns:p14="http://schemas.microsoft.com/office/powerpoint/2010/main" val="1780851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C709-680D-4ED9-8B20-5D174E7FE49B}"/>
              </a:ext>
            </a:extLst>
          </p:cNvPr>
          <p:cNvSpPr>
            <a:spLocks noGrp="1"/>
          </p:cNvSpPr>
          <p:nvPr>
            <p:ph type="title"/>
          </p:nvPr>
        </p:nvSpPr>
        <p:spPr/>
        <p:txBody>
          <a:bodyPr/>
          <a:lstStyle/>
          <a:p>
            <a:r>
              <a:rPr lang="en-US" dirty="0"/>
              <a:t>3 - design</a:t>
            </a:r>
          </a:p>
        </p:txBody>
      </p:sp>
      <p:sp>
        <p:nvSpPr>
          <p:cNvPr id="3" name="Content Placeholder 2">
            <a:extLst>
              <a:ext uri="{FF2B5EF4-FFF2-40B4-BE49-F238E27FC236}">
                <a16:creationId xmlns:a16="http://schemas.microsoft.com/office/drawing/2014/main" id="{CF92B6D5-538D-40A1-BCD2-914217C8CE04}"/>
              </a:ext>
            </a:extLst>
          </p:cNvPr>
          <p:cNvSpPr>
            <a:spLocks noGrp="1"/>
          </p:cNvSpPr>
          <p:nvPr>
            <p:ph idx="1"/>
          </p:nvPr>
        </p:nvSpPr>
        <p:spPr/>
        <p:txBody>
          <a:bodyPr/>
          <a:lstStyle/>
          <a:p>
            <a:r>
              <a:rPr lang="he-IL" dirty="0"/>
              <a:t>בשלב התכנון, המפתחים שלנו יוצרים "שלד" של הפרויקט בהתאם לדרישות. הם מגדירים את הטכנולוגיות המשמשות, הכלים, זרימות העבודה, היחסים בין חלקים שונים של הפרויקט, מבני מסדי נתונים, זרימות נתונים </a:t>
            </a:r>
            <a:r>
              <a:rPr lang="he-IL" dirty="0" err="1"/>
              <a:t>וכו</a:t>
            </a:r>
            <a:r>
              <a:rPr lang="he-IL" dirty="0"/>
              <a:t>'. כתוצאה מכך, אנו יוצרים מסמך מפרט דרישות תוכנה, מפת דרכים של הפרויקט שלך, - תיאור יסודי של מה ואיך לעשות מנקודת מבט טכנית. זהו מסמך מתמשך שבו אנו מוסיפים את כל מה שאנו עושים. זה עוזר לצוות שלנו לראות אם אנחנו בדרך הנכונה לפני שאנחנו מתחילים לממש את הפרויקט. בשלב זה אנו מסכימים על כל הפרטים ומספקים מחיר סופי ולוח זמנים לפרויקט.</a:t>
            </a:r>
            <a:endParaRPr lang="en-US" dirty="0"/>
          </a:p>
        </p:txBody>
      </p:sp>
    </p:spTree>
    <p:extLst>
      <p:ext uri="{BB962C8B-B14F-4D97-AF65-F5344CB8AC3E}">
        <p14:creationId xmlns:p14="http://schemas.microsoft.com/office/powerpoint/2010/main" val="7247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641E-39F5-45A9-9CD8-3889417E6933}"/>
              </a:ext>
            </a:extLst>
          </p:cNvPr>
          <p:cNvSpPr>
            <a:spLocks noGrp="1"/>
          </p:cNvSpPr>
          <p:nvPr>
            <p:ph type="title"/>
          </p:nvPr>
        </p:nvSpPr>
        <p:spPr/>
        <p:txBody>
          <a:bodyPr/>
          <a:lstStyle/>
          <a:p>
            <a:r>
              <a:rPr lang="en-US" dirty="0"/>
              <a:t>4 - implementation</a:t>
            </a:r>
          </a:p>
        </p:txBody>
      </p:sp>
      <p:sp>
        <p:nvSpPr>
          <p:cNvPr id="3" name="Content Placeholder 2">
            <a:extLst>
              <a:ext uri="{FF2B5EF4-FFF2-40B4-BE49-F238E27FC236}">
                <a16:creationId xmlns:a16="http://schemas.microsoft.com/office/drawing/2014/main" id="{FA7E62B2-57F3-4233-BFB6-321449C913C0}"/>
              </a:ext>
            </a:extLst>
          </p:cNvPr>
          <p:cNvSpPr>
            <a:spLocks noGrp="1"/>
          </p:cNvSpPr>
          <p:nvPr>
            <p:ph idx="1"/>
          </p:nvPr>
        </p:nvSpPr>
        <p:spPr/>
        <p:txBody>
          <a:bodyPr/>
          <a:lstStyle/>
          <a:p>
            <a:r>
              <a:rPr lang="he-IL" dirty="0"/>
              <a:t>זהו החלק הארוך ביותר של </a:t>
            </a:r>
            <a:r>
              <a:rPr lang="en-US" dirty="0"/>
              <a:t>SDLC, </a:t>
            </a:r>
            <a:r>
              <a:rPr lang="he-IL" dirty="0"/>
              <a:t>אך לא הקשה ביותר בתנאי שהשלבים הקודמים נעשו כהלכה. ברגע שצוות הפיתוח מקבל את מפרט הדרישות הסופי, מפתחי התוכנה שלנו ממשיכים ליצור את התוכנה בפועל. משימות הקידוד מואצלות בתוך הצוות בהתאם לתחום המומחיות שלהם.</a:t>
            </a:r>
            <a:endParaRPr lang="en-US" dirty="0"/>
          </a:p>
        </p:txBody>
      </p:sp>
    </p:spTree>
    <p:extLst>
      <p:ext uri="{BB962C8B-B14F-4D97-AF65-F5344CB8AC3E}">
        <p14:creationId xmlns:p14="http://schemas.microsoft.com/office/powerpoint/2010/main" val="1653637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DFB5-DA5C-4693-AF58-047540EFC618}"/>
              </a:ext>
            </a:extLst>
          </p:cNvPr>
          <p:cNvSpPr>
            <a:spLocks noGrp="1"/>
          </p:cNvSpPr>
          <p:nvPr>
            <p:ph type="title"/>
          </p:nvPr>
        </p:nvSpPr>
        <p:spPr/>
        <p:txBody>
          <a:bodyPr/>
          <a:lstStyle/>
          <a:p>
            <a:r>
              <a:rPr lang="en-US" dirty="0"/>
              <a:t>5 – TASTING &amp; INTERATION</a:t>
            </a:r>
          </a:p>
        </p:txBody>
      </p:sp>
      <p:sp>
        <p:nvSpPr>
          <p:cNvPr id="3" name="Content Placeholder 2">
            <a:extLst>
              <a:ext uri="{FF2B5EF4-FFF2-40B4-BE49-F238E27FC236}">
                <a16:creationId xmlns:a16="http://schemas.microsoft.com/office/drawing/2014/main" id="{9FCFEC69-5A23-4425-9961-6EAD55B8DB13}"/>
              </a:ext>
            </a:extLst>
          </p:cNvPr>
          <p:cNvSpPr>
            <a:spLocks noGrp="1"/>
          </p:cNvSpPr>
          <p:nvPr>
            <p:ph idx="1"/>
          </p:nvPr>
        </p:nvSpPr>
        <p:spPr/>
        <p:txBody>
          <a:bodyPr/>
          <a:lstStyle/>
          <a:p>
            <a:r>
              <a:rPr lang="he-IL" dirty="0"/>
              <a:t>האם התוכנה שבנינו אכן עובדת? זו השאלה שהצוות שלנו שואל לאורך כל תהליך פיתוח התוכנה. ב-</a:t>
            </a:r>
            <a:r>
              <a:rPr lang="en-US" dirty="0" err="1"/>
              <a:t>Civenty</a:t>
            </a:r>
            <a:r>
              <a:rPr lang="en-US" dirty="0"/>
              <a:t>, </a:t>
            </a:r>
            <a:r>
              <a:rPr lang="he-IL" dirty="0"/>
              <a:t>אנו בודקים כל רכיב בודד של המערכת כדי לוודא שכל החלקים פועלים יחד כראוי. אם מופיע באג כלשהו, ​​המשימה מועברת בחזרה לצוות הפיתוח. בדיקה היא תהליך מתמשך שנמשך עד שהתוכנה נקייה מבאגים.</a:t>
            </a:r>
            <a:endParaRPr lang="en-US" dirty="0"/>
          </a:p>
        </p:txBody>
      </p:sp>
    </p:spTree>
    <p:extLst>
      <p:ext uri="{BB962C8B-B14F-4D97-AF65-F5344CB8AC3E}">
        <p14:creationId xmlns:p14="http://schemas.microsoft.com/office/powerpoint/2010/main" val="3128494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1209</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Bahnschrift Light SemiCondensed</vt:lpstr>
      <vt:lpstr>Berlin Sans FB Demi</vt:lpstr>
      <vt:lpstr>Calibri</vt:lpstr>
      <vt:lpstr>Calibri Light</vt:lpstr>
      <vt:lpstr>Office Theme</vt:lpstr>
      <vt:lpstr>PowerPoint Presentation</vt:lpstr>
      <vt:lpstr>PowerPoint Presentation</vt:lpstr>
      <vt:lpstr>THE SYSTEM DEVELOPMENT LIFE CYCLE (SDLC) </vt:lpstr>
      <vt:lpstr>PowerPoint Presentation</vt:lpstr>
      <vt:lpstr>Step 1</vt:lpstr>
      <vt:lpstr>2 - analysis</vt:lpstr>
      <vt:lpstr>3 - design</vt:lpstr>
      <vt:lpstr>4 - implementation</vt:lpstr>
      <vt:lpstr>5 – TASTING &amp; INTERATION</vt:lpstr>
      <vt:lpstr>6 - DEPLOYMENT</vt:lpstr>
      <vt:lpstr>7 - MAINTENANCE</vt:lpstr>
      <vt:lpstr>PowerPoint Presentation</vt:lpstr>
      <vt:lpstr>How is NIST discussing it</vt:lpstr>
      <vt:lpstr>How is NIST discussing it</vt:lpstr>
      <vt:lpstr>How is NIST discussing it</vt:lpstr>
      <vt:lpstr>PowerPoint Presentation</vt:lpstr>
      <vt:lpstr>INITIATION PHASE – שלב הייזום</vt:lpstr>
      <vt:lpstr>DEVELOPMENT PHASE – שלב הפיתוח</vt:lpstr>
      <vt:lpstr>Implementation Phase – שלב היישום וההטמעה</vt:lpstr>
      <vt:lpstr>Operations/Maintenance Phase – שלב התפעול</vt:lpstr>
      <vt:lpstr>Disposal Phase– שלב הגריטה</vt:lpstr>
      <vt:lpstr>Takeaways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u169195</dc:creator>
  <cp:lastModifiedBy>u169195</cp:lastModifiedBy>
  <cp:revision>26</cp:revision>
  <dcterms:created xsi:type="dcterms:W3CDTF">2023-03-05T08:45:42Z</dcterms:created>
  <dcterms:modified xsi:type="dcterms:W3CDTF">2023-03-05T12:50:16Z</dcterms:modified>
</cp:coreProperties>
</file>