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2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onzalez Dao" userId="af9270f0fccfe0ba" providerId="LiveId" clId="{60BB57A1-2B12-4601-B24B-1D2ADC4BA192}"/>
    <pc:docChg chg="modSld">
      <pc:chgData name="Carlos Gonzalez Dao" userId="af9270f0fccfe0ba" providerId="LiveId" clId="{60BB57A1-2B12-4601-B24B-1D2ADC4BA192}" dt="2024-11-28T01:00:51.277" v="19" actId="14100"/>
      <pc:docMkLst>
        <pc:docMk/>
      </pc:docMkLst>
      <pc:sldChg chg="modSp mod">
        <pc:chgData name="Carlos Gonzalez Dao" userId="af9270f0fccfe0ba" providerId="LiveId" clId="{60BB57A1-2B12-4601-B24B-1D2ADC4BA192}" dt="2024-11-28T01:00:15.280" v="9" actId="20577"/>
        <pc:sldMkLst>
          <pc:docMk/>
          <pc:sldMk cId="1009573737" sldId="265"/>
        </pc:sldMkLst>
        <pc:spChg chg="mod">
          <ac:chgData name="Carlos Gonzalez Dao" userId="af9270f0fccfe0ba" providerId="LiveId" clId="{60BB57A1-2B12-4601-B24B-1D2ADC4BA192}" dt="2024-11-28T01:00:15.280" v="9" actId="20577"/>
          <ac:spMkLst>
            <pc:docMk/>
            <pc:sldMk cId="1009573737" sldId="265"/>
            <ac:spMk id="3" creationId="{C8827757-EFBE-8351-977B-09579D71A630}"/>
          </ac:spMkLst>
        </pc:spChg>
      </pc:sldChg>
      <pc:sldChg chg="addSp delSp modSp mod">
        <pc:chgData name="Carlos Gonzalez Dao" userId="af9270f0fccfe0ba" providerId="LiveId" clId="{60BB57A1-2B12-4601-B24B-1D2ADC4BA192}" dt="2024-11-28T01:00:51.277" v="19" actId="14100"/>
        <pc:sldMkLst>
          <pc:docMk/>
          <pc:sldMk cId="839476521" sldId="271"/>
        </pc:sldMkLst>
        <pc:spChg chg="mod">
          <ac:chgData name="Carlos Gonzalez Dao" userId="af9270f0fccfe0ba" providerId="LiveId" clId="{60BB57A1-2B12-4601-B24B-1D2ADC4BA192}" dt="2024-11-28T01:00:51.277" v="19" actId="14100"/>
          <ac:spMkLst>
            <pc:docMk/>
            <pc:sldMk cId="839476521" sldId="271"/>
            <ac:spMk id="3" creationId="{83A83655-E4A0-BE6B-2FD4-BAC799EC8641}"/>
          </ac:spMkLst>
        </pc:spChg>
        <pc:spChg chg="add del mod">
          <ac:chgData name="Carlos Gonzalez Dao" userId="af9270f0fccfe0ba" providerId="LiveId" clId="{60BB57A1-2B12-4601-B24B-1D2ADC4BA192}" dt="2024-11-28T01:00:41.819" v="18"/>
          <ac:spMkLst>
            <pc:docMk/>
            <pc:sldMk cId="839476521" sldId="271"/>
            <ac:spMk id="4" creationId="{9F7A5EB5-A9CE-D1F3-2364-AC3D1698ECF9}"/>
          </ac:spMkLst>
        </pc:spChg>
      </pc:sldChg>
    </pc:docChg>
  </pc:docChgLst>
  <pc:docChgLst>
    <pc:chgData name="Carlos Gonzalez Dao" userId="af9270f0fccfe0ba" providerId="LiveId" clId="{24DF7BC6-E466-4BBB-889D-D66567FB11D0}"/>
    <pc:docChg chg="undo custSel addSld delSld modSld">
      <pc:chgData name="Carlos Gonzalez Dao" userId="af9270f0fccfe0ba" providerId="LiveId" clId="{24DF7BC6-E466-4BBB-889D-D66567FB11D0}" dt="2024-11-22T00:12:05.156" v="827" actId="207"/>
      <pc:docMkLst>
        <pc:docMk/>
      </pc:docMkLst>
      <pc:sldChg chg="modSp mod">
        <pc:chgData name="Carlos Gonzalez Dao" userId="af9270f0fccfe0ba" providerId="LiveId" clId="{24DF7BC6-E466-4BBB-889D-D66567FB11D0}" dt="2024-11-21T23:26:42.889" v="40" actId="20577"/>
        <pc:sldMkLst>
          <pc:docMk/>
          <pc:sldMk cId="158747983" sldId="256"/>
        </pc:sldMkLst>
        <pc:spChg chg="mod">
          <ac:chgData name="Carlos Gonzalez Dao" userId="af9270f0fccfe0ba" providerId="LiveId" clId="{24DF7BC6-E466-4BBB-889D-D66567FB11D0}" dt="2024-11-21T23:26:42.889" v="40" actId="20577"/>
          <ac:spMkLst>
            <pc:docMk/>
            <pc:sldMk cId="158747983" sldId="256"/>
            <ac:spMk id="2" creationId="{BB1D0B76-E2EA-163A-60EC-0BE07349CDFC}"/>
          </ac:spMkLst>
        </pc:spChg>
        <pc:spChg chg="mod">
          <ac:chgData name="Carlos Gonzalez Dao" userId="af9270f0fccfe0ba" providerId="LiveId" clId="{24DF7BC6-E466-4BBB-889D-D66567FB11D0}" dt="2024-11-21T23:25:28.846" v="29" actId="20577"/>
          <ac:spMkLst>
            <pc:docMk/>
            <pc:sldMk cId="158747983" sldId="256"/>
            <ac:spMk id="3" creationId="{F93CA29B-8E66-2D43-7BE0-5E187BAB1544}"/>
          </ac:spMkLst>
        </pc:spChg>
      </pc:sldChg>
      <pc:sldChg chg="modSp mod">
        <pc:chgData name="Carlos Gonzalez Dao" userId="af9270f0fccfe0ba" providerId="LiveId" clId="{24DF7BC6-E466-4BBB-889D-D66567FB11D0}" dt="2024-11-22T00:06:57.683" v="579" actId="1076"/>
        <pc:sldMkLst>
          <pc:docMk/>
          <pc:sldMk cId="4194679920" sldId="257"/>
        </pc:sldMkLst>
        <pc:spChg chg="mod">
          <ac:chgData name="Carlos Gonzalez Dao" userId="af9270f0fccfe0ba" providerId="LiveId" clId="{24DF7BC6-E466-4BBB-889D-D66567FB11D0}" dt="2024-11-22T00:06:57.683" v="579" actId="1076"/>
          <ac:spMkLst>
            <pc:docMk/>
            <pc:sldMk cId="4194679920" sldId="257"/>
            <ac:spMk id="3" creationId="{6D8A3392-5C0E-540D-D48F-EF5E8A7F916F}"/>
          </ac:spMkLst>
        </pc:spChg>
      </pc:sldChg>
      <pc:sldChg chg="addSp delSp modSp mod">
        <pc:chgData name="Carlos Gonzalez Dao" userId="af9270f0fccfe0ba" providerId="LiveId" clId="{24DF7BC6-E466-4BBB-889D-D66567FB11D0}" dt="2024-11-21T23:36:54.958" v="86" actId="22"/>
        <pc:sldMkLst>
          <pc:docMk/>
          <pc:sldMk cId="3296438944" sldId="258"/>
        </pc:sldMkLst>
        <pc:spChg chg="add mod">
          <ac:chgData name="Carlos Gonzalez Dao" userId="af9270f0fccfe0ba" providerId="LiveId" clId="{24DF7BC6-E466-4BBB-889D-D66567FB11D0}" dt="2024-11-21T23:36:29.612" v="84" actId="1076"/>
          <ac:spMkLst>
            <pc:docMk/>
            <pc:sldMk cId="3296438944" sldId="258"/>
            <ac:spMk id="3" creationId="{6CB2AAA5-932F-11EB-DD3F-5F80EFDA917D}"/>
          </ac:spMkLst>
        </pc:spChg>
        <pc:spChg chg="add del">
          <ac:chgData name="Carlos Gonzalez Dao" userId="af9270f0fccfe0ba" providerId="LiveId" clId="{24DF7BC6-E466-4BBB-889D-D66567FB11D0}" dt="2024-11-21T23:36:54.958" v="86" actId="22"/>
          <ac:spMkLst>
            <pc:docMk/>
            <pc:sldMk cId="3296438944" sldId="258"/>
            <ac:spMk id="5" creationId="{6DC71F45-34EB-1627-F872-2FE592C827BB}"/>
          </ac:spMkLst>
        </pc:spChg>
      </pc:sldChg>
      <pc:sldChg chg="addSp modSp mod">
        <pc:chgData name="Carlos Gonzalez Dao" userId="af9270f0fccfe0ba" providerId="LiveId" clId="{24DF7BC6-E466-4BBB-889D-D66567FB11D0}" dt="2024-11-22T00:11:40.557" v="826" actId="1037"/>
        <pc:sldMkLst>
          <pc:docMk/>
          <pc:sldMk cId="1953605261" sldId="259"/>
        </pc:sldMkLst>
        <pc:spChg chg="add mod">
          <ac:chgData name="Carlos Gonzalez Dao" userId="af9270f0fccfe0ba" providerId="LiveId" clId="{24DF7BC6-E466-4BBB-889D-D66567FB11D0}" dt="2024-11-22T00:09:39.857" v="716" actId="1037"/>
          <ac:spMkLst>
            <pc:docMk/>
            <pc:sldMk cId="1953605261" sldId="259"/>
            <ac:spMk id="3" creationId="{958472A5-A061-5D2F-03D0-0AB3493341C6}"/>
          </ac:spMkLst>
        </pc:spChg>
        <pc:picChg chg="add mod">
          <ac:chgData name="Carlos Gonzalez Dao" userId="af9270f0fccfe0ba" providerId="LiveId" clId="{24DF7BC6-E466-4BBB-889D-D66567FB11D0}" dt="2024-11-22T00:11:40.557" v="826" actId="1037"/>
          <ac:picMkLst>
            <pc:docMk/>
            <pc:sldMk cId="1953605261" sldId="259"/>
            <ac:picMk id="4" creationId="{1F3A0332-F72E-38E7-45F5-DD190210D5DC}"/>
          </ac:picMkLst>
        </pc:picChg>
      </pc:sldChg>
      <pc:sldChg chg="addSp modSp add mod">
        <pc:chgData name="Carlos Gonzalez Dao" userId="af9270f0fccfe0ba" providerId="LiveId" clId="{24DF7BC6-E466-4BBB-889D-D66567FB11D0}" dt="2024-11-21T23:37:47.367" v="128" actId="1076"/>
        <pc:sldMkLst>
          <pc:docMk/>
          <pc:sldMk cId="1357859448" sldId="260"/>
        </pc:sldMkLst>
        <pc:spChg chg="add mod">
          <ac:chgData name="Carlos Gonzalez Dao" userId="af9270f0fccfe0ba" providerId="LiveId" clId="{24DF7BC6-E466-4BBB-889D-D66567FB11D0}" dt="2024-11-21T23:37:47.367" v="128" actId="1076"/>
          <ac:spMkLst>
            <pc:docMk/>
            <pc:sldMk cId="1357859448" sldId="260"/>
            <ac:spMk id="2" creationId="{37F01187-5C10-6CA3-F025-06E655963BE6}"/>
          </ac:spMkLst>
        </pc:spChg>
        <pc:spChg chg="mod">
          <ac:chgData name="Carlos Gonzalez Dao" userId="af9270f0fccfe0ba" providerId="LiveId" clId="{24DF7BC6-E466-4BBB-889D-D66567FB11D0}" dt="2024-11-21T23:37:21.556" v="108" actId="20577"/>
          <ac:spMkLst>
            <pc:docMk/>
            <pc:sldMk cId="1357859448" sldId="260"/>
            <ac:spMk id="3" creationId="{6D8908CE-A494-F683-120F-721CB059F397}"/>
          </ac:spMkLst>
        </pc:spChg>
      </pc:sldChg>
      <pc:sldChg chg="add del">
        <pc:chgData name="Carlos Gonzalez Dao" userId="af9270f0fccfe0ba" providerId="LiveId" clId="{24DF7BC6-E466-4BBB-889D-D66567FB11D0}" dt="2024-11-21T23:45:28.026" v="223" actId="47"/>
        <pc:sldMkLst>
          <pc:docMk/>
          <pc:sldMk cId="835704812" sldId="261"/>
        </pc:sldMkLst>
      </pc:sldChg>
      <pc:sldChg chg="addSp delSp modSp add mod">
        <pc:chgData name="Carlos Gonzalez Dao" userId="af9270f0fccfe0ba" providerId="LiveId" clId="{24DF7BC6-E466-4BBB-889D-D66567FB11D0}" dt="2024-11-22T00:11:27.277" v="820" actId="1035"/>
        <pc:sldMkLst>
          <pc:docMk/>
          <pc:sldMk cId="2361270006" sldId="261"/>
        </pc:sldMkLst>
        <pc:spChg chg="mod">
          <ac:chgData name="Carlos Gonzalez Dao" userId="af9270f0fccfe0ba" providerId="LiveId" clId="{24DF7BC6-E466-4BBB-889D-D66567FB11D0}" dt="2024-11-22T00:11:23.021" v="813" actId="1035"/>
          <ac:spMkLst>
            <pc:docMk/>
            <pc:sldMk cId="2361270006" sldId="261"/>
            <ac:spMk id="3" creationId="{A5CAD9C7-6BCB-44DE-4F7B-02D477918853}"/>
          </ac:spMkLst>
        </pc:spChg>
        <pc:graphicFrameChg chg="add mod modGraphic">
          <ac:chgData name="Carlos Gonzalez Dao" userId="af9270f0fccfe0ba" providerId="LiveId" clId="{24DF7BC6-E466-4BBB-889D-D66567FB11D0}" dt="2024-11-22T00:11:27.277" v="820" actId="1035"/>
          <ac:graphicFrameMkLst>
            <pc:docMk/>
            <pc:sldMk cId="2361270006" sldId="261"/>
            <ac:graphicFrameMk id="5" creationId="{D74F1643-89BE-4E4D-AE58-F590A852E477}"/>
          </ac:graphicFrameMkLst>
        </pc:graphicFrameChg>
        <pc:picChg chg="add mod">
          <ac:chgData name="Carlos Gonzalez Dao" userId="af9270f0fccfe0ba" providerId="LiveId" clId="{24DF7BC6-E466-4BBB-889D-D66567FB11D0}" dt="2024-11-22T00:11:24.860" v="816" actId="1035"/>
          <ac:picMkLst>
            <pc:docMk/>
            <pc:sldMk cId="2361270006" sldId="261"/>
            <ac:picMk id="2" creationId="{A09E0348-7B42-14CD-3892-7C70B5E18970}"/>
          </ac:picMkLst>
        </pc:picChg>
        <pc:picChg chg="del">
          <ac:chgData name="Carlos Gonzalez Dao" userId="af9270f0fccfe0ba" providerId="LiveId" clId="{24DF7BC6-E466-4BBB-889D-D66567FB11D0}" dt="2024-11-21T23:46:13.130" v="276" actId="478"/>
          <ac:picMkLst>
            <pc:docMk/>
            <pc:sldMk cId="2361270006" sldId="261"/>
            <ac:picMk id="4" creationId="{0601E16F-EEC1-3E25-E548-9A4526AAE55A}"/>
          </ac:picMkLst>
        </pc:picChg>
      </pc:sldChg>
      <pc:sldChg chg="addSp delSp modSp add mod">
        <pc:chgData name="Carlos Gonzalez Dao" userId="af9270f0fccfe0ba" providerId="LiveId" clId="{24DF7BC6-E466-4BBB-889D-D66567FB11D0}" dt="2024-11-22T00:10:37.470" v="782" actId="1037"/>
        <pc:sldMkLst>
          <pc:docMk/>
          <pc:sldMk cId="573322709" sldId="262"/>
        </pc:sldMkLst>
        <pc:spChg chg="mod">
          <ac:chgData name="Carlos Gonzalez Dao" userId="af9270f0fccfe0ba" providerId="LiveId" clId="{24DF7BC6-E466-4BBB-889D-D66567FB11D0}" dt="2024-11-22T00:10:37.470" v="782" actId="1037"/>
          <ac:spMkLst>
            <pc:docMk/>
            <pc:sldMk cId="573322709" sldId="262"/>
            <ac:spMk id="3" creationId="{4FD47A21-1411-BC42-7692-35012DC18A7D}"/>
          </ac:spMkLst>
        </pc:spChg>
        <pc:spChg chg="add del">
          <ac:chgData name="Carlos Gonzalez Dao" userId="af9270f0fccfe0ba" providerId="LiveId" clId="{24DF7BC6-E466-4BBB-889D-D66567FB11D0}" dt="2024-11-21T23:57:40.507" v="364" actId="22"/>
          <ac:spMkLst>
            <pc:docMk/>
            <pc:sldMk cId="573322709" sldId="262"/>
            <ac:spMk id="8" creationId="{8A902FB3-73C0-F912-480E-0064D05DE514}"/>
          </ac:spMkLst>
        </pc:spChg>
        <pc:picChg chg="add del">
          <ac:chgData name="Carlos Gonzalez Dao" userId="af9270f0fccfe0ba" providerId="LiveId" clId="{24DF7BC6-E466-4BBB-889D-D66567FB11D0}" dt="2024-11-21T23:53:21.226" v="347" actId="478"/>
          <ac:picMkLst>
            <pc:docMk/>
            <pc:sldMk cId="573322709" sldId="262"/>
            <ac:picMk id="2" creationId="{C13A29E1-7CF6-05A1-FB01-0ECC4568BDCE}"/>
          </ac:picMkLst>
        </pc:picChg>
        <pc:picChg chg="del">
          <ac:chgData name="Carlos Gonzalez Dao" userId="af9270f0fccfe0ba" providerId="LiveId" clId="{24DF7BC6-E466-4BBB-889D-D66567FB11D0}" dt="2024-11-21T23:53:07.979" v="345" actId="478"/>
          <ac:picMkLst>
            <pc:docMk/>
            <pc:sldMk cId="573322709" sldId="262"/>
            <ac:picMk id="4" creationId="{EA810AD3-F967-EE33-86EC-031ABF08764D}"/>
          </ac:picMkLst>
        </pc:picChg>
        <pc:picChg chg="add mod">
          <ac:chgData name="Carlos Gonzalez Dao" userId="af9270f0fccfe0ba" providerId="LiveId" clId="{24DF7BC6-E466-4BBB-889D-D66567FB11D0}" dt="2024-11-21T23:56:46.198" v="362" actId="14100"/>
          <ac:picMkLst>
            <pc:docMk/>
            <pc:sldMk cId="573322709" sldId="262"/>
            <ac:picMk id="6" creationId="{21E995D4-3251-E4D9-E4F8-D4BEE5E470DB}"/>
          </ac:picMkLst>
        </pc:picChg>
      </pc:sldChg>
      <pc:sldChg chg="delSp modSp add mod">
        <pc:chgData name="Carlos Gonzalez Dao" userId="af9270f0fccfe0ba" providerId="LiveId" clId="{24DF7BC6-E466-4BBB-889D-D66567FB11D0}" dt="2024-11-22T00:10:28.959" v="772" actId="1037"/>
        <pc:sldMkLst>
          <pc:docMk/>
          <pc:sldMk cId="75990265" sldId="263"/>
        </pc:sldMkLst>
        <pc:spChg chg="mod">
          <ac:chgData name="Carlos Gonzalez Dao" userId="af9270f0fccfe0ba" providerId="LiveId" clId="{24DF7BC6-E466-4BBB-889D-D66567FB11D0}" dt="2024-11-22T00:10:28.959" v="772" actId="1037"/>
          <ac:spMkLst>
            <pc:docMk/>
            <pc:sldMk cId="75990265" sldId="263"/>
            <ac:spMk id="3" creationId="{62A4D036-0B3B-D1EA-CC7A-0C3686ABF504}"/>
          </ac:spMkLst>
        </pc:spChg>
        <pc:picChg chg="del">
          <ac:chgData name="Carlos Gonzalez Dao" userId="af9270f0fccfe0ba" providerId="LiveId" clId="{24DF7BC6-E466-4BBB-889D-D66567FB11D0}" dt="2024-11-21T23:57:50.199" v="367" actId="478"/>
          <ac:picMkLst>
            <pc:docMk/>
            <pc:sldMk cId="75990265" sldId="263"/>
            <ac:picMk id="6" creationId="{C5FE1793-DB6F-6FB9-ED73-4A6F8BAED091}"/>
          </ac:picMkLst>
        </pc:picChg>
      </pc:sldChg>
      <pc:sldChg chg="addSp delSp modSp add mod">
        <pc:chgData name="Carlos Gonzalez Dao" userId="af9270f0fccfe0ba" providerId="LiveId" clId="{24DF7BC6-E466-4BBB-889D-D66567FB11D0}" dt="2024-11-22T00:11:35.070" v="823" actId="1035"/>
        <pc:sldMkLst>
          <pc:docMk/>
          <pc:sldMk cId="2654968066" sldId="264"/>
        </pc:sldMkLst>
        <pc:spChg chg="add">
          <ac:chgData name="Carlos Gonzalez Dao" userId="af9270f0fccfe0ba" providerId="LiveId" clId="{24DF7BC6-E466-4BBB-889D-D66567FB11D0}" dt="2024-11-22T00:00:41.786" v="456"/>
          <ac:spMkLst>
            <pc:docMk/>
            <pc:sldMk cId="2654968066" sldId="264"/>
            <ac:spMk id="2" creationId="{17FD014E-7B73-D823-EC50-DB94004D2B3D}"/>
          </ac:spMkLst>
        </pc:spChg>
        <pc:spChg chg="mod">
          <ac:chgData name="Carlos Gonzalez Dao" userId="af9270f0fccfe0ba" providerId="LiveId" clId="{24DF7BC6-E466-4BBB-889D-D66567FB11D0}" dt="2024-11-22T00:11:14.044" v="809" actId="1035"/>
          <ac:spMkLst>
            <pc:docMk/>
            <pc:sldMk cId="2654968066" sldId="264"/>
            <ac:spMk id="3" creationId="{49DBAC62-767D-D94D-3431-105EF064E0F2}"/>
          </ac:spMkLst>
        </pc:spChg>
        <pc:spChg chg="add">
          <ac:chgData name="Carlos Gonzalez Dao" userId="af9270f0fccfe0ba" providerId="LiveId" clId="{24DF7BC6-E466-4BBB-889D-D66567FB11D0}" dt="2024-11-22T00:02:20.390" v="463"/>
          <ac:spMkLst>
            <pc:docMk/>
            <pc:sldMk cId="2654968066" sldId="264"/>
            <ac:spMk id="5" creationId="{CF6494E1-1A3E-4046-6B06-5ADF63CF5884}"/>
          </ac:spMkLst>
        </pc:spChg>
        <pc:spChg chg="add">
          <ac:chgData name="Carlos Gonzalez Dao" userId="af9270f0fccfe0ba" providerId="LiveId" clId="{24DF7BC6-E466-4BBB-889D-D66567FB11D0}" dt="2024-11-22T00:02:31.439" v="477"/>
          <ac:spMkLst>
            <pc:docMk/>
            <pc:sldMk cId="2654968066" sldId="264"/>
            <ac:spMk id="7" creationId="{545E7DA0-3B73-632D-0059-493CCCC356F7}"/>
          </ac:spMkLst>
        </pc:spChg>
        <pc:picChg chg="add mod">
          <ac:chgData name="Carlos Gonzalez Dao" userId="af9270f0fccfe0ba" providerId="LiveId" clId="{24DF7BC6-E466-4BBB-889D-D66567FB11D0}" dt="2024-11-22T00:11:35.070" v="823" actId="1035"/>
          <ac:picMkLst>
            <pc:docMk/>
            <pc:sldMk cId="2654968066" sldId="264"/>
            <ac:picMk id="4" creationId="{D053CACD-D233-D618-9992-9745EB178147}"/>
          </ac:picMkLst>
        </pc:picChg>
        <pc:picChg chg="del">
          <ac:chgData name="Carlos Gonzalez Dao" userId="af9270f0fccfe0ba" providerId="LiveId" clId="{24DF7BC6-E466-4BBB-889D-D66567FB11D0}" dt="2024-11-22T00:00:30.016" v="455" actId="478"/>
          <ac:picMkLst>
            <pc:docMk/>
            <pc:sldMk cId="2654968066" sldId="264"/>
            <ac:picMk id="6" creationId="{F57C44B7-49D8-2952-5678-5A5464E1A24D}"/>
          </ac:picMkLst>
        </pc:picChg>
      </pc:sldChg>
      <pc:sldChg chg="delSp modSp add mod">
        <pc:chgData name="Carlos Gonzalez Dao" userId="af9270f0fccfe0ba" providerId="LiveId" clId="{24DF7BC6-E466-4BBB-889D-D66567FB11D0}" dt="2024-11-22T00:12:05.156" v="827" actId="207"/>
        <pc:sldMkLst>
          <pc:docMk/>
          <pc:sldMk cId="1009573737" sldId="265"/>
        </pc:sldMkLst>
        <pc:spChg chg="mod">
          <ac:chgData name="Carlos Gonzalez Dao" userId="af9270f0fccfe0ba" providerId="LiveId" clId="{24DF7BC6-E466-4BBB-889D-D66567FB11D0}" dt="2024-11-22T00:12:05.156" v="827" actId="207"/>
          <ac:spMkLst>
            <pc:docMk/>
            <pc:sldMk cId="1009573737" sldId="265"/>
            <ac:spMk id="3" creationId="{C8827757-EFBE-8351-977B-09579D71A630}"/>
          </ac:spMkLst>
        </pc:spChg>
        <pc:picChg chg="del">
          <ac:chgData name="Carlos Gonzalez Dao" userId="af9270f0fccfe0ba" providerId="LiveId" clId="{24DF7BC6-E466-4BBB-889D-D66567FB11D0}" dt="2024-11-22T00:05:12.799" v="526" actId="478"/>
          <ac:picMkLst>
            <pc:docMk/>
            <pc:sldMk cId="1009573737" sldId="265"/>
            <ac:picMk id="4" creationId="{817FB81C-D0DE-E85E-CB8B-657DAE08C22E}"/>
          </ac:picMkLst>
        </pc:picChg>
      </pc:sldChg>
      <pc:sldChg chg="addSp delSp modSp add mod">
        <pc:chgData name="Carlos Gonzalez Dao" userId="af9270f0fccfe0ba" providerId="LiveId" clId="{24DF7BC6-E466-4BBB-889D-D66567FB11D0}" dt="2024-11-22T00:08:10.334" v="606"/>
        <pc:sldMkLst>
          <pc:docMk/>
          <pc:sldMk cId="661470124" sldId="266"/>
        </pc:sldMkLst>
        <pc:spChg chg="add mod">
          <ac:chgData name="Carlos Gonzalez Dao" userId="af9270f0fccfe0ba" providerId="LiveId" clId="{24DF7BC6-E466-4BBB-889D-D66567FB11D0}" dt="2024-11-22T00:08:10.334" v="606"/>
          <ac:spMkLst>
            <pc:docMk/>
            <pc:sldMk cId="661470124" sldId="266"/>
            <ac:spMk id="2" creationId="{E7E6087C-DB5D-AC4E-1541-1EA292046872}"/>
          </ac:spMkLst>
        </pc:spChg>
        <pc:spChg chg="mod">
          <ac:chgData name="Carlos Gonzalez Dao" userId="af9270f0fccfe0ba" providerId="LiveId" clId="{24DF7BC6-E466-4BBB-889D-D66567FB11D0}" dt="2024-11-22T00:07:40.218" v="601" actId="255"/>
          <ac:spMkLst>
            <pc:docMk/>
            <pc:sldMk cId="661470124" sldId="266"/>
            <ac:spMk id="3" creationId="{9802D6FD-6A35-093D-DBDD-B49DF251FA96}"/>
          </ac:spMkLst>
        </pc:spChg>
        <pc:picChg chg="del">
          <ac:chgData name="Carlos Gonzalez Dao" userId="af9270f0fccfe0ba" providerId="LiveId" clId="{24DF7BC6-E466-4BBB-889D-D66567FB11D0}" dt="2024-11-22T00:07:36.200" v="600" actId="478"/>
          <ac:picMkLst>
            <pc:docMk/>
            <pc:sldMk cId="661470124" sldId="266"/>
            <ac:picMk id="4" creationId="{C4E584C5-852D-781A-48BD-0A2EE81080E7}"/>
          </ac:picMkLst>
        </pc:picChg>
      </pc:sldChg>
      <pc:sldChg chg="addSp modSp add">
        <pc:chgData name="Carlos Gonzalez Dao" userId="af9270f0fccfe0ba" providerId="LiveId" clId="{24DF7BC6-E466-4BBB-889D-D66567FB11D0}" dt="2024-11-22T00:08:11.580" v="607"/>
        <pc:sldMkLst>
          <pc:docMk/>
          <pc:sldMk cId="1338231946" sldId="267"/>
        </pc:sldMkLst>
        <pc:spChg chg="add mod">
          <ac:chgData name="Carlos Gonzalez Dao" userId="af9270f0fccfe0ba" providerId="LiveId" clId="{24DF7BC6-E466-4BBB-889D-D66567FB11D0}" dt="2024-11-22T00:08:11.580" v="607"/>
          <ac:spMkLst>
            <pc:docMk/>
            <pc:sldMk cId="1338231946" sldId="267"/>
            <ac:spMk id="2" creationId="{FE9F3C45-2C77-F325-88A4-B0F698BFB294}"/>
          </ac:spMkLst>
        </pc:spChg>
      </pc:sldChg>
      <pc:sldChg chg="addSp modSp add">
        <pc:chgData name="Carlos Gonzalez Dao" userId="af9270f0fccfe0ba" providerId="LiveId" clId="{24DF7BC6-E466-4BBB-889D-D66567FB11D0}" dt="2024-11-22T00:08:12.447" v="608"/>
        <pc:sldMkLst>
          <pc:docMk/>
          <pc:sldMk cId="76668243" sldId="268"/>
        </pc:sldMkLst>
        <pc:spChg chg="add mod">
          <ac:chgData name="Carlos Gonzalez Dao" userId="af9270f0fccfe0ba" providerId="LiveId" clId="{24DF7BC6-E466-4BBB-889D-D66567FB11D0}" dt="2024-11-22T00:08:12.447" v="608"/>
          <ac:spMkLst>
            <pc:docMk/>
            <pc:sldMk cId="76668243" sldId="268"/>
            <ac:spMk id="2" creationId="{9D18081C-79E0-582A-D7EF-42C82327BD8D}"/>
          </ac:spMkLst>
        </pc:spChg>
      </pc:sldChg>
      <pc:sldChg chg="addSp modSp add mod">
        <pc:chgData name="Carlos Gonzalez Dao" userId="af9270f0fccfe0ba" providerId="LiveId" clId="{24DF7BC6-E466-4BBB-889D-D66567FB11D0}" dt="2024-11-22T00:08:14.492" v="609"/>
        <pc:sldMkLst>
          <pc:docMk/>
          <pc:sldMk cId="2067492920" sldId="269"/>
        </pc:sldMkLst>
        <pc:spChg chg="add mod">
          <ac:chgData name="Carlos Gonzalez Dao" userId="af9270f0fccfe0ba" providerId="LiveId" clId="{24DF7BC6-E466-4BBB-889D-D66567FB11D0}" dt="2024-11-22T00:08:14.492" v="609"/>
          <ac:spMkLst>
            <pc:docMk/>
            <pc:sldMk cId="2067492920" sldId="269"/>
            <ac:spMk id="2" creationId="{E3D7C13E-E3CC-32C5-6C8B-7239CE8C7C45}"/>
          </ac:spMkLst>
        </pc:spChg>
        <pc:spChg chg="mod">
          <ac:chgData name="Carlos Gonzalez Dao" userId="af9270f0fccfe0ba" providerId="LiveId" clId="{24DF7BC6-E466-4BBB-889D-D66567FB11D0}" dt="2024-11-22T00:07:59.809" v="605"/>
          <ac:spMkLst>
            <pc:docMk/>
            <pc:sldMk cId="2067492920" sldId="269"/>
            <ac:spMk id="3" creationId="{83A83655-E4A0-BE6B-2FD4-BAC799EC8641}"/>
          </ac:spMkLst>
        </pc:spChg>
      </pc:sldChg>
      <pc:sldChg chg="modSp add mod">
        <pc:chgData name="Carlos Gonzalez Dao" userId="af9270f0fccfe0ba" providerId="LiveId" clId="{24DF7BC6-E466-4BBB-889D-D66567FB11D0}" dt="2024-11-22T00:09:14.647" v="702" actId="1076"/>
        <pc:sldMkLst>
          <pc:docMk/>
          <pc:sldMk cId="1095704428" sldId="270"/>
        </pc:sldMkLst>
        <pc:spChg chg="mod">
          <ac:chgData name="Carlos Gonzalez Dao" userId="af9270f0fccfe0ba" providerId="LiveId" clId="{24DF7BC6-E466-4BBB-889D-D66567FB11D0}" dt="2024-11-22T00:09:14.647" v="702" actId="1076"/>
          <ac:spMkLst>
            <pc:docMk/>
            <pc:sldMk cId="1095704428" sldId="270"/>
            <ac:spMk id="3" creationId="{E802CB97-AEC3-2057-DC7F-5A0576EEFB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2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35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56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0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88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48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02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63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81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4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3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70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8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0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0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62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0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2AE3EA-B2F6-423B-8A1C-EA4594D18355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98D455-52BF-4C5D-8128-0F61947DA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1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exyu/Team_Project_Online_Retail/blob/main/README.m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0B76-E2EA-163A-60EC-0BE07349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1F2328"/>
                </a:solidFill>
                <a:effectLst/>
                <a:latin typeface="-apple-system"/>
              </a:rPr>
              <a:t>Team Project Online Retail</a:t>
            </a:r>
            <a:br>
              <a:rPr lang="en-CA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CA29B-8E66-2D43-7BE0-5E187BAB1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Nicole Yu</a:t>
            </a:r>
          </a:p>
          <a:p>
            <a:r>
              <a:rPr lang="en-CA" dirty="0"/>
              <a:t>Carlos Gonzalez-Dao</a:t>
            </a:r>
          </a:p>
          <a:p>
            <a:r>
              <a:rPr lang="en-CA" dirty="0"/>
              <a:t>Liya Paul </a:t>
            </a:r>
          </a:p>
          <a:p>
            <a:r>
              <a:rPr lang="en-CA" dirty="0" err="1"/>
              <a:t>Viktoriia</a:t>
            </a:r>
            <a:r>
              <a:rPr lang="en-CA" dirty="0"/>
              <a:t> </a:t>
            </a:r>
            <a:r>
              <a:rPr lang="en-CA" dirty="0" err="1"/>
              <a:t>Peleshko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4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55EC6-8E35-1757-A850-A91C341FF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827757-EFBE-8351-977B-09579D71A630}"/>
              </a:ext>
            </a:extLst>
          </p:cNvPr>
          <p:cNvSpPr txBox="1"/>
          <p:nvPr/>
        </p:nvSpPr>
        <p:spPr>
          <a:xfrm>
            <a:off x="2507227" y="483926"/>
            <a:ext cx="85343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Strategic Implication – Revenue Metric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Recommendation: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Focus on </a:t>
            </a:r>
            <a:r>
              <a:rPr lang="en-US" sz="2400" b="1" dirty="0">
                <a:solidFill>
                  <a:srgbClr val="FF0000"/>
                </a:solidFill>
              </a:rPr>
              <a:t>Nigeria</a:t>
            </a:r>
            <a:r>
              <a:rPr lang="en-US" sz="2400" dirty="0">
                <a:solidFill>
                  <a:srgbClr val="FF0000"/>
                </a:solidFill>
              </a:rPr>
              <a:t> for high growth opportunities, while maintaining steady operations in the </a:t>
            </a:r>
            <a:r>
              <a:rPr lang="en-US" sz="2400" b="1" dirty="0">
                <a:solidFill>
                  <a:srgbClr val="FF0000"/>
                </a:solidFill>
              </a:rPr>
              <a:t>UK</a:t>
            </a:r>
            <a:r>
              <a:rPr lang="en-US" sz="2400" dirty="0">
                <a:solidFill>
                  <a:srgbClr val="FF0000"/>
                </a:solidFill>
              </a:rPr>
              <a:t> for stable returns. This strategy balances growth potential with market stability.</a:t>
            </a:r>
          </a:p>
          <a:p>
            <a:br>
              <a:rPr lang="en-US" sz="1400" dirty="0"/>
            </a:br>
            <a:endParaRPr lang="en-US" sz="1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957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BB0FF-EB84-8B9E-5551-BFA3DA4A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103702-7E29-3F28-531E-B6E75B346C88}"/>
              </a:ext>
            </a:extLst>
          </p:cNvPr>
          <p:cNvSpPr txBox="1"/>
          <p:nvPr/>
        </p:nvSpPr>
        <p:spPr>
          <a:xfrm>
            <a:off x="2507226" y="483926"/>
            <a:ext cx="9429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Data Analysis Summary of Findings - Customer Metric</a:t>
            </a:r>
          </a:p>
          <a:p>
            <a:endParaRPr lang="en-US" b="1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097" t="8097" r="2588" b="5035"/>
          <a:stretch/>
        </p:blipFill>
        <p:spPr>
          <a:xfrm>
            <a:off x="1848747" y="2250494"/>
            <a:ext cx="4986337" cy="31165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98335" y="1886064"/>
            <a:ext cx="375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Total Number of Customers per Year</a:t>
            </a:r>
          </a:p>
        </p:txBody>
      </p:sp>
      <p:sp>
        <p:nvSpPr>
          <p:cNvPr id="8" name="Rectangle 7"/>
          <p:cNvSpPr/>
          <p:nvPr/>
        </p:nvSpPr>
        <p:spPr>
          <a:xfrm>
            <a:off x="7291710" y="3143515"/>
            <a:ext cx="4549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The Company grew significantly. The total number of clients </a:t>
            </a:r>
            <a:r>
              <a:rPr lang="en-CA" b="1" dirty="0"/>
              <a:t>increased 4 times</a:t>
            </a:r>
            <a:r>
              <a:rPr lang="ru-RU" b="1" dirty="0"/>
              <a:t> </a:t>
            </a:r>
            <a:r>
              <a:rPr lang="en-CA" dirty="0"/>
              <a:t>to 4290. This indicates successful marketing campaigns, improved service quality, or other positive changes in the company's operations.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291711" y="2834959"/>
            <a:ext cx="271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2010: Business Expansion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1710" y="1882280"/>
            <a:ext cx="4549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The lowest number of unique customers during the analyzed period. This may be the initial stage of business development.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91711" y="1592309"/>
            <a:ext cx="234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2009: Base for growth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91710" y="4958748"/>
            <a:ext cx="4549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The number of customers remained at a high level. A slight decline to 2010 may be due to seasonal fluctuations, market changes, or other factors.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91710" y="4620843"/>
            <a:ext cx="15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2011: Stability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7226" y="1128596"/>
            <a:ext cx="854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Determine Customer Uniqueness Across Countries</a:t>
            </a:r>
          </a:p>
        </p:txBody>
      </p:sp>
    </p:spTree>
    <p:extLst>
      <p:ext uri="{BB962C8B-B14F-4D97-AF65-F5344CB8AC3E}">
        <p14:creationId xmlns:p14="http://schemas.microsoft.com/office/powerpoint/2010/main" val="133823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8905-3B3C-5533-CABA-E5E07223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7EA35-D0E5-4C60-0D01-71C472E637F3}"/>
              </a:ext>
            </a:extLst>
          </p:cNvPr>
          <p:cNvSpPr txBox="1"/>
          <p:nvPr/>
        </p:nvSpPr>
        <p:spPr>
          <a:xfrm>
            <a:off x="2507226" y="483926"/>
            <a:ext cx="9429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Data Analysis Summary of Findings - Customer Metric</a:t>
            </a:r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135805" y="1093355"/>
            <a:ext cx="412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TOP 10 Countries by Numbers of Clients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2791" y="4999818"/>
            <a:ext cx="520116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The widest Company’s markets for all of 3 years:</a:t>
            </a:r>
            <a:r>
              <a:rPr lang="en-US" sz="1600" dirty="0"/>
              <a:t> </a:t>
            </a:r>
          </a:p>
          <a:p>
            <a:r>
              <a:rPr lang="en-US" sz="1600" dirty="0"/>
              <a:t>UK, </a:t>
            </a:r>
            <a:r>
              <a:rPr lang="en-CA" sz="1600" dirty="0"/>
              <a:t>Germany, France, Spain. </a:t>
            </a:r>
          </a:p>
          <a:p>
            <a:endParaRPr lang="en-CA" sz="800" dirty="0"/>
          </a:p>
          <a:p>
            <a:r>
              <a:rPr lang="en-CA" sz="1600" b="1" dirty="0">
                <a:solidFill>
                  <a:schemeClr val="bg2">
                    <a:lumMod val="25000"/>
                  </a:schemeClr>
                </a:solidFill>
              </a:rPr>
              <a:t>Trends of market growth</a:t>
            </a:r>
            <a:r>
              <a:rPr lang="en-CA" sz="1400" b="1" dirty="0"/>
              <a:t>:</a:t>
            </a:r>
            <a:endParaRPr lang="ru-RU" sz="1400" b="1" dirty="0"/>
          </a:p>
          <a:p>
            <a:pPr marL="285750" indent="-285750">
              <a:buFontTx/>
              <a:buChar char="-"/>
            </a:pPr>
            <a:r>
              <a:rPr lang="en-CA" sz="1600" dirty="0"/>
              <a:t>rapid expansion in the UK. This is a native, well-known market for the company. 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en-CA" sz="1600" dirty="0"/>
              <a:t>business development in other European countries.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2791" y="471613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Domestic market is a priority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5339"/>
          <a:stretch/>
        </p:blipFill>
        <p:spPr>
          <a:xfrm>
            <a:off x="2162791" y="1527306"/>
            <a:ext cx="10029209" cy="312420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482985" y="4999818"/>
            <a:ext cx="46029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Outside our Magnificent, 10 these years are some non-European countries with a small number of customers. Examples: Bahrain (2), Brazil (1), RSA (1), Singapore (1), United Arab Emirates (2) etc. </a:t>
            </a:r>
            <a:endParaRPr lang="ru-RU" sz="1600" dirty="0"/>
          </a:p>
          <a:p>
            <a:endParaRPr lang="en-CA" sz="800" dirty="0"/>
          </a:p>
          <a:p>
            <a:r>
              <a:rPr lang="en-CA" sz="1600" dirty="0"/>
              <a:t>The European market is in the Company’s</a:t>
            </a:r>
            <a:r>
              <a:rPr lang="uk-UA" sz="1600" dirty="0"/>
              <a:t> </a:t>
            </a:r>
            <a:r>
              <a:rPr lang="en-US" sz="1600" dirty="0"/>
              <a:t>strategy</a:t>
            </a:r>
            <a:r>
              <a:rPr lang="en-CA" sz="1600" dirty="0"/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2986" y="4716133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Abroad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484313" y="4054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D3DB2-BCCD-E5C0-04C0-67C53E753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7EA35-D0E5-4C60-0D01-71C472E637F3}"/>
              </a:ext>
            </a:extLst>
          </p:cNvPr>
          <p:cNvSpPr txBox="1"/>
          <p:nvPr/>
        </p:nvSpPr>
        <p:spPr>
          <a:xfrm>
            <a:off x="2507226" y="483926"/>
            <a:ext cx="9429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Data Analysis Summary of Findings - Customer Metric</a:t>
            </a:r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025182" y="1591922"/>
            <a:ext cx="5001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/>
              <a:t>Company presence in </a:t>
            </a:r>
            <a:r>
              <a:rPr lang="en-CA" sz="1600" b="1" dirty="0"/>
              <a:t>39 countries worldwide</a:t>
            </a:r>
            <a:r>
              <a:rPr lang="en-CA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Absolute </a:t>
            </a:r>
            <a:r>
              <a:rPr lang="en-CA" sz="1600" dirty="0"/>
              <a:t>Growth leader - United Kingdom. The number of UK’s clients increased</a:t>
            </a:r>
            <a:r>
              <a:rPr lang="ru-RU" sz="1600" dirty="0"/>
              <a:t> </a:t>
            </a:r>
            <a:r>
              <a:rPr lang="en-CA" sz="1600" dirty="0"/>
              <a:t>by </a:t>
            </a:r>
            <a:r>
              <a:rPr lang="en-CA" sz="1600" b="1" dirty="0"/>
              <a:t>2849 names </a:t>
            </a:r>
            <a:r>
              <a:rPr lang="en-CA" sz="1600" dirty="0"/>
              <a:t>in 2011 compared with 2009 – </a:t>
            </a:r>
            <a:r>
              <a:rPr lang="en-CA" sz="1600" b="1" dirty="0"/>
              <a:t>in 4 times!</a:t>
            </a:r>
            <a:endParaRPr lang="ru-RU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client’s bases significantly increased in Germany (+82 customers) and in France (+71) </a:t>
            </a:r>
            <a:r>
              <a:rPr lang="en-CA" sz="1600" dirty="0"/>
              <a:t>but their sizes remain small.</a:t>
            </a:r>
            <a:r>
              <a:rPr lang="ru-RU" sz="1600" dirty="0"/>
              <a:t> </a:t>
            </a: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/>
              <a:t>3 more countries reached </a:t>
            </a:r>
            <a:r>
              <a:rPr lang="en-CA" sz="1600" b="1" dirty="0"/>
              <a:t>20+ customers </a:t>
            </a:r>
            <a:r>
              <a:rPr lang="en-CA" sz="1600" dirty="0"/>
              <a:t>for the observation period: Spain, Belgium, and  Switzerland.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4547"/>
          <a:stretch/>
        </p:blipFill>
        <p:spPr>
          <a:xfrm>
            <a:off x="1912662" y="1228905"/>
            <a:ext cx="4596707" cy="26175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4370"/>
          <a:stretch/>
        </p:blipFill>
        <p:spPr>
          <a:xfrm>
            <a:off x="1912662" y="3985590"/>
            <a:ext cx="4596707" cy="26223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025182" y="1222590"/>
            <a:ext cx="2950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Growing European markets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5182" y="4638910"/>
            <a:ext cx="4434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The UK market remained dominant in 2009-2011. In 2009, UK clients accounted for </a:t>
            </a:r>
            <a:r>
              <a:rPr lang="en-CA" sz="1600" b="1" dirty="0"/>
              <a:t>94.4%</a:t>
            </a:r>
            <a:r>
              <a:rPr lang="en-CA" sz="1600" dirty="0"/>
              <a:t> of the whole company's customer base. It declined to </a:t>
            </a:r>
            <a:r>
              <a:rPr lang="en-CA" sz="1600" b="1" dirty="0"/>
              <a:t>92%</a:t>
            </a:r>
            <a:r>
              <a:rPr lang="en-CA" sz="1600" dirty="0"/>
              <a:t> in 2010 and </a:t>
            </a:r>
            <a:r>
              <a:rPr lang="en-CA" sz="1600" b="1" dirty="0"/>
              <a:t>90.3%</a:t>
            </a:r>
            <a:r>
              <a:rPr lang="en-CA" sz="1600" dirty="0"/>
              <a:t> in 2011. </a:t>
            </a:r>
          </a:p>
          <a:p>
            <a:r>
              <a:rPr lang="en-CA" sz="1600" dirty="0"/>
              <a:t>The main reason for this slight decrease is the expansion into other European countries.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25182" y="4269578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Great dominant</a:t>
            </a:r>
          </a:p>
        </p:txBody>
      </p:sp>
    </p:spTree>
    <p:extLst>
      <p:ext uri="{BB962C8B-B14F-4D97-AF65-F5344CB8AC3E}">
        <p14:creationId xmlns:p14="http://schemas.microsoft.com/office/powerpoint/2010/main" val="206749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2F83-77F2-2C39-BB20-48BA07ED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02D6FD-6A35-093D-DBDD-B49DF251FA96}"/>
              </a:ext>
            </a:extLst>
          </p:cNvPr>
          <p:cNvSpPr txBox="1"/>
          <p:nvPr/>
        </p:nvSpPr>
        <p:spPr>
          <a:xfrm>
            <a:off x="2507226" y="483926"/>
            <a:ext cx="9429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Data Analysis Summary of Findings - Customer Metric</a:t>
            </a:r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725349" y="1579974"/>
            <a:ext cx="7266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For the next exploration of customer behavior we have done RFM analysis and create Linear Regression model for prediction.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7226" y="1128596"/>
            <a:ext cx="854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Prediction the most valuable customer in upcoming years to increase efficiency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47041" y="5491763"/>
            <a:ext cx="464556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RFM analysis </a:t>
            </a:r>
            <a:r>
              <a:rPr lang="en-CA" sz="1400" dirty="0"/>
              <a:t>helps businesses categorize customers into the segments, enabling targeted and personalized marketing strategies (https://www.optimove.com/resources/learning-center/rfm-segmentation) 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0794" y="2458650"/>
            <a:ext cx="46455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Our analysis is based on three key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/>
              <a:t>Recency</a:t>
            </a:r>
            <a:r>
              <a:rPr lang="en-CA" sz="1600" dirty="0"/>
              <a:t> is the amount of days since the customer's last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Frequency </a:t>
            </a:r>
            <a:r>
              <a:rPr lang="en-CA" sz="1600" dirty="0"/>
              <a:t>is the total number of purchases made by the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Monetary</a:t>
            </a:r>
            <a:r>
              <a:rPr lang="en-CA" sz="1600" dirty="0"/>
              <a:t> is the Sum of the customer's total spend (during a defined period). </a:t>
            </a:r>
          </a:p>
          <a:p>
            <a:r>
              <a:rPr lang="en-CA" sz="1600" dirty="0"/>
              <a:t>These new features were calculated and distributed.</a:t>
            </a:r>
          </a:p>
          <a:p>
            <a:r>
              <a:rPr lang="en-CA" sz="1600" dirty="0"/>
              <a:t>We received detailed information with useful insights about each of Customers.</a:t>
            </a:r>
          </a:p>
          <a:p>
            <a:endParaRPr lang="en-CA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35556"/>
              </p:ext>
            </p:extLst>
          </p:nvPr>
        </p:nvGraphicFramePr>
        <p:xfrm>
          <a:off x="1824740" y="2375733"/>
          <a:ext cx="5171660" cy="3700805"/>
        </p:xfrm>
        <a:graphic>
          <a:graphicData uri="http://schemas.openxmlformats.org/drawingml/2006/table">
            <a:tbl>
              <a:tblPr/>
              <a:tblGrid>
                <a:gridCol w="27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194">
                <a:tc>
                  <a:txBody>
                    <a:bodyPr/>
                    <a:lstStyle/>
                    <a:p>
                      <a:pPr algn="l" fontAlgn="ctr"/>
                      <a:endParaRPr lang="en-CA" sz="1400" dirty="0">
                        <a:effectLst/>
                      </a:endParaRP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</a:rPr>
                        <a:t>Customer ID</a:t>
                      </a:r>
                    </a:p>
                    <a:p>
                      <a:pPr algn="l" fontAlgn="ctr"/>
                      <a:endParaRPr lang="en-CA" sz="1400" dirty="0">
                        <a:effectLst/>
                      </a:endParaRP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</a:rPr>
                        <a:t>Country</a:t>
                      </a:r>
                    </a:p>
                    <a:p>
                      <a:pPr algn="l" fontAlgn="ctr"/>
                      <a:endParaRPr lang="en-CA" sz="1400" dirty="0">
                        <a:effectLst/>
                      </a:endParaRP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>
                          <a:effectLst/>
                        </a:rPr>
                        <a:t>Recency</a:t>
                      </a:r>
                      <a:endParaRPr lang="en-CA" sz="1400" dirty="0">
                        <a:effectLst/>
                      </a:endParaRPr>
                    </a:p>
                    <a:p>
                      <a:pPr algn="l" fontAlgn="ctr"/>
                      <a:endParaRPr lang="en-CA" sz="1400" dirty="0">
                        <a:effectLst/>
                      </a:endParaRP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</a:rPr>
                        <a:t>Frequency</a:t>
                      </a:r>
                    </a:p>
                    <a:p>
                      <a:pPr algn="l" fontAlgn="ctr"/>
                      <a:endParaRPr lang="en-CA" sz="1400" dirty="0">
                        <a:effectLst/>
                      </a:endParaRP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</a:rPr>
                        <a:t>Monetary</a:t>
                      </a:r>
                    </a:p>
                    <a:p>
                      <a:pPr algn="l"/>
                      <a:endParaRPr lang="en-CA" sz="1400" dirty="0"/>
                    </a:p>
                  </a:txBody>
                  <a:tcPr marL="68916" marR="68916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96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12346.0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United Kingdom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325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17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-51.74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1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12347.0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Iceland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8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4921.53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2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12348.0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Finland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74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2019.40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3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12349.0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Italy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18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4404.54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4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12350.0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Norway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309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334.40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5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12352.0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Norway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35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13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1889.21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6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12353.0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Bahrain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203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406.76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7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12354.0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Spain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231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1079.40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8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12355.0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Bahrain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213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947.61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2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b="0">
                          <a:effectLst/>
                        </a:rPr>
                        <a:t>9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12356.0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Portugal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22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6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6371.73</a:t>
                      </a:r>
                    </a:p>
                  </a:txBody>
                  <a:tcPr marL="57430" marR="57430" marT="28715" marB="28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7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2F83-77F2-2C39-BB20-48BA07ED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02D6FD-6A35-093D-DBDD-B49DF251FA96}"/>
              </a:ext>
            </a:extLst>
          </p:cNvPr>
          <p:cNvSpPr txBox="1"/>
          <p:nvPr/>
        </p:nvSpPr>
        <p:spPr>
          <a:xfrm>
            <a:off x="2507226" y="483926"/>
            <a:ext cx="9429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Data Analysis Summary of Findings - Customer Metric</a:t>
            </a:r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507226" y="1637175"/>
            <a:ext cx="5202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For prediction </a:t>
            </a:r>
            <a:r>
              <a:rPr lang="en-CA" sz="1600" dirty="0"/>
              <a:t>the most valuable customers were used Linear Regression model with Standard Scaler.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Defined features for the model: </a:t>
            </a:r>
            <a:r>
              <a:rPr lang="en-CA" sz="1600" dirty="0" err="1"/>
              <a:t>Recency</a:t>
            </a:r>
            <a:r>
              <a:rPr lang="en-CA" sz="1600" dirty="0"/>
              <a:t>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Target variable: Monetary value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7226" y="1128596"/>
            <a:ext cx="854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Prediction the most valuable customer in upcoming years to increase efficiency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8047009" y="1853186"/>
            <a:ext cx="39060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Why is it important?</a:t>
            </a:r>
          </a:p>
          <a:p>
            <a:r>
              <a:rPr lang="en-CA" sz="1600" dirty="0"/>
              <a:t>It helps business to focus on retaining and growing relationships with customers who contribute the most to their profitability.</a:t>
            </a:r>
          </a:p>
          <a:p>
            <a:endParaRPr lang="en-CA" sz="1600" dirty="0"/>
          </a:p>
        </p:txBody>
      </p:sp>
      <p:sp>
        <p:nvSpPr>
          <p:cNvPr id="17" name="Rectangle 16"/>
          <p:cNvSpPr/>
          <p:nvPr/>
        </p:nvSpPr>
        <p:spPr>
          <a:xfrm>
            <a:off x="2507226" y="3323798"/>
            <a:ext cx="5844209" cy="2266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Customer ID         Country   </a:t>
            </a:r>
            <a:r>
              <a:rPr lang="ru-RU" sz="1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en-CA" sz="1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Frequency  Monetary  \ </a:t>
            </a:r>
            <a:r>
              <a:rPr lang="en-CA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Predicted_Monetary</a:t>
            </a:r>
            <a:r>
              <a:rPr lang="en-CA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CA" sz="12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776       13113.0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3456    15796.0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4974    17315.0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2458    14796.0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4902    17243.0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926      13263.0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5416    17757.0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3354    15694.0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1173     13510.0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1.903914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3415    15755.0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United Kingdom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-0.954007   2.184955  </a:t>
            </a:r>
            <a:r>
              <a:rPr lang="ru-RU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2.145465    </a:t>
            </a:r>
            <a:r>
              <a:rPr lang="en-CA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1.866209  </a:t>
            </a:r>
            <a:endParaRPr lang="en-C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51435" y="3786030"/>
            <a:ext cx="32455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1400" dirty="0"/>
              <a:t>These customers may spend more amount in the future, hence considering them as most valuable clients.</a:t>
            </a:r>
          </a:p>
          <a:p>
            <a:pPr algn="just"/>
            <a:r>
              <a:rPr lang="en-CA" sz="1400" dirty="0"/>
              <a:t>All of them located in the UK</a:t>
            </a:r>
            <a:r>
              <a:rPr lang="ru-RU" sz="1400" dirty="0"/>
              <a:t> </a:t>
            </a:r>
            <a:r>
              <a:rPr lang="en-CA" sz="1400" dirty="0"/>
              <a:t>which</a:t>
            </a:r>
            <a:r>
              <a:rPr lang="ru-RU" sz="1400" dirty="0"/>
              <a:t> </a:t>
            </a:r>
            <a:r>
              <a:rPr lang="en-CA" sz="1400" dirty="0"/>
              <a:t>underlines the importance of this market for the </a:t>
            </a:r>
            <a:r>
              <a:rPr lang="ru-RU" sz="1400" dirty="0"/>
              <a:t>С</a:t>
            </a:r>
            <a:r>
              <a:rPr lang="en-CA" sz="1400" dirty="0" err="1"/>
              <a:t>ompany</a:t>
            </a:r>
            <a:r>
              <a:rPr lang="en-CA" sz="1400" dirty="0"/>
              <a:t>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7226" y="2975657"/>
            <a:ext cx="47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Most valuable customers</a:t>
            </a:r>
          </a:p>
        </p:txBody>
      </p:sp>
      <p:sp>
        <p:nvSpPr>
          <p:cNvPr id="21" name="Chevron 20"/>
          <p:cNvSpPr/>
          <p:nvPr/>
        </p:nvSpPr>
        <p:spPr>
          <a:xfrm>
            <a:off x="7709451" y="3945835"/>
            <a:ext cx="337558" cy="9939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5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D3DB2-BCCD-E5C0-04C0-67C53E753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83655-E4A0-BE6B-2FD4-BAC799EC8641}"/>
              </a:ext>
            </a:extLst>
          </p:cNvPr>
          <p:cNvSpPr txBox="1"/>
          <p:nvPr/>
        </p:nvSpPr>
        <p:spPr>
          <a:xfrm>
            <a:off x="2507227" y="483926"/>
            <a:ext cx="84262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Strategic Implication </a:t>
            </a:r>
            <a:r>
              <a:rPr lang="en-US" sz="3000" b="1" dirty="0"/>
              <a:t>- Customer Metric</a:t>
            </a:r>
          </a:p>
          <a:p>
            <a:endParaRPr lang="en-US" sz="3000" b="1" dirty="0"/>
          </a:p>
          <a:p>
            <a:endParaRPr lang="en-US" sz="3000" b="1" dirty="0"/>
          </a:p>
          <a:p>
            <a:r>
              <a:rPr lang="en-US" sz="2400" b="1" dirty="0"/>
              <a:t>Recommendation:</a:t>
            </a:r>
          </a:p>
          <a:p>
            <a:endParaRPr lang="en-US" sz="2400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Slack-Lato"/>
              </a:rPr>
              <a:t>Focus on retaining and nurturing the "Most Valuable Customers" by offering personalized rewards/promotions and exclusive deals to maximize their lifetime value and re-engage inactive customers with special offers to increase their spending.</a:t>
            </a:r>
            <a:endParaRPr lang="en-CA" sz="2400" dirty="0">
              <a:solidFill>
                <a:srgbClr val="FF0000"/>
              </a:solidFill>
            </a:endParaRPr>
          </a:p>
          <a:p>
            <a:endParaRPr lang="en-US" sz="3000" b="1" dirty="0"/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47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3008-61A2-B93D-29DF-0F05B151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02CB97-AEC3-2057-DC7F-5A0576EEFB7F}"/>
              </a:ext>
            </a:extLst>
          </p:cNvPr>
          <p:cNvSpPr txBox="1"/>
          <p:nvPr/>
        </p:nvSpPr>
        <p:spPr>
          <a:xfrm>
            <a:off x="2517059" y="1182231"/>
            <a:ext cx="882936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Appendix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2400" b="1" dirty="0"/>
              <a:t>Please find any further details under the ReadMe file: </a:t>
            </a:r>
            <a:r>
              <a:rPr lang="en-US" sz="2400" dirty="0">
                <a:hlinkClick r:id="rId2"/>
              </a:rPr>
              <a:t>Team_Project_Online_Retail/README.md at main · </a:t>
            </a:r>
            <a:r>
              <a:rPr lang="en-US" sz="2400" dirty="0" err="1">
                <a:hlinkClick r:id="rId2"/>
              </a:rPr>
              <a:t>nicolexyu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Team_Project_Online_Retail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Thank you!</a:t>
            </a:r>
          </a:p>
          <a:p>
            <a:br>
              <a:rPr lang="en-US" sz="1400" dirty="0"/>
            </a:br>
            <a:endParaRPr lang="en-US" sz="1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570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A3392-5C0E-540D-D48F-EF5E8A7F916F}"/>
              </a:ext>
            </a:extLst>
          </p:cNvPr>
          <p:cNvSpPr txBox="1"/>
          <p:nvPr/>
        </p:nvSpPr>
        <p:spPr>
          <a:xfrm>
            <a:off x="2723534" y="1029190"/>
            <a:ext cx="840658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Project Objective: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Goal:</a:t>
            </a:r>
            <a:r>
              <a:rPr lang="en-US" sz="2400" dirty="0"/>
              <a:t> Analyze factors impacting global retail sales.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Metrics: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Total revenue generated by retail sales.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Number of unique customers across countries.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Purpose:</a:t>
            </a:r>
          </a:p>
          <a:p>
            <a:endParaRPr lang="en-US" sz="2400" dirty="0"/>
          </a:p>
          <a:p>
            <a:r>
              <a:rPr lang="en-US" sz="2400" dirty="0"/>
              <a:t>Identify top revenue-generating countries.</a:t>
            </a:r>
          </a:p>
          <a:p>
            <a:r>
              <a:rPr lang="en-US" sz="2400" dirty="0"/>
              <a:t>Understand customer diversity across various markets.</a:t>
            </a:r>
          </a:p>
        </p:txBody>
      </p:sp>
    </p:spTree>
    <p:extLst>
      <p:ext uri="{BB962C8B-B14F-4D97-AF65-F5344CB8AC3E}">
        <p14:creationId xmlns:p14="http://schemas.microsoft.com/office/powerpoint/2010/main" val="419467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B2AAA5-932F-11EB-DD3F-5F80EFDA917D}"/>
              </a:ext>
            </a:extLst>
          </p:cNvPr>
          <p:cNvSpPr txBox="1"/>
          <p:nvPr/>
        </p:nvSpPr>
        <p:spPr>
          <a:xfrm>
            <a:off x="2428564" y="1041824"/>
            <a:ext cx="934064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Cleaning Process - Revenue Metric: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Identify Duplicates:</a:t>
            </a:r>
            <a:r>
              <a:rPr lang="en-US" dirty="0"/>
              <a:t> Grouped columns and counted occurrences to detect duplicates.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Unique Records Table:</a:t>
            </a:r>
            <a:r>
              <a:rPr lang="en-US" dirty="0"/>
              <a:t> Removed duplicates, keeping only unique records.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Identify Missing Values:</a:t>
            </a:r>
            <a:r>
              <a:rPr lang="en-US" dirty="0"/>
              <a:t> Counted missing values in each column.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Handle Missing Values:</a:t>
            </a:r>
            <a:r>
              <a:rPr lang="en-US" dirty="0"/>
              <a:t> Replaced NULL values in Description and Customer ID columns with 'unknown.’</a:t>
            </a:r>
          </a:p>
          <a:p>
            <a:endParaRPr lang="en-US" dirty="0"/>
          </a:p>
          <a:p>
            <a:r>
              <a:rPr lang="en-US" b="1" dirty="0"/>
              <a:t>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columns (Invoice, </a:t>
            </a:r>
            <a:r>
              <a:rPr lang="en-US" dirty="0" err="1"/>
              <a:t>StockCode</a:t>
            </a:r>
            <a:r>
              <a:rPr lang="en-US" dirty="0"/>
              <a:t>, Quantity, </a:t>
            </a:r>
            <a:r>
              <a:rPr lang="en-US" dirty="0" err="1"/>
              <a:t>InvoiceDate</a:t>
            </a:r>
            <a:r>
              <a:rPr lang="en-US" dirty="0"/>
              <a:t>, Price, Country) have no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data in Description (4,275) and Customer ID (235,151) columns.</a:t>
            </a:r>
          </a:p>
          <a:p>
            <a:endParaRPr lang="en-US" dirty="0"/>
          </a:p>
          <a:p>
            <a:r>
              <a:rPr lang="en-US" b="1" dirty="0"/>
              <a:t>Impact on Revenue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values in Description and Customer ID do not affect revenue calculation.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cleaning or investigation may be needed, especially for missing Customer IDs.</a:t>
            </a:r>
          </a:p>
        </p:txBody>
      </p:sp>
    </p:spTree>
    <p:extLst>
      <p:ext uri="{BB962C8B-B14F-4D97-AF65-F5344CB8AC3E}">
        <p14:creationId xmlns:p14="http://schemas.microsoft.com/office/powerpoint/2010/main" val="329643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7E55-4705-2CBC-06BC-9E9A5C3F5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908CE-A494-F683-120F-721CB059F397}"/>
              </a:ext>
            </a:extLst>
          </p:cNvPr>
          <p:cNvSpPr txBox="1"/>
          <p:nvPr/>
        </p:nvSpPr>
        <p:spPr>
          <a:xfrm>
            <a:off x="2418625" y="833102"/>
            <a:ext cx="934064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Cleaning Process - Customer Metric: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8625" y="1589473"/>
            <a:ext cx="86503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All manipulation with data were done in the Python. </a:t>
            </a:r>
          </a:p>
          <a:p>
            <a:endParaRPr lang="en-CA" sz="1200" dirty="0"/>
          </a:p>
          <a:p>
            <a:r>
              <a:rPr lang="en-CA" sz="1600" b="1" dirty="0"/>
              <a:t>Overview:   </a:t>
            </a:r>
            <a:r>
              <a:rPr lang="en-CA" sz="1600" dirty="0"/>
              <a:t>Row Dataset contains </a:t>
            </a:r>
            <a:r>
              <a:rPr lang="en-CA" sz="1600" b="1" dirty="0"/>
              <a:t>1067371 rows </a:t>
            </a:r>
            <a:r>
              <a:rPr lang="en-CA" sz="1600" dirty="0"/>
              <a:t>without null-values. </a:t>
            </a:r>
          </a:p>
          <a:p>
            <a:endParaRPr lang="en-CA" sz="1100" b="1" dirty="0"/>
          </a:p>
          <a:p>
            <a:r>
              <a:rPr lang="en-CA" sz="1600" b="1" dirty="0"/>
              <a:t>Identified problems and actions</a:t>
            </a:r>
            <a:endParaRPr lang="en-US" sz="1600" b="1" dirty="0"/>
          </a:p>
          <a:p>
            <a:r>
              <a:rPr lang="en-US" sz="1600" b="1" dirty="0"/>
              <a:t>Steps for Cleaning Data</a:t>
            </a:r>
            <a:endParaRPr lang="en-CA" sz="1600" b="1" dirty="0"/>
          </a:p>
          <a:p>
            <a:r>
              <a:rPr lang="en-US" sz="1600" dirty="0"/>
              <a:t>Removing Missing data</a:t>
            </a:r>
            <a:endParaRPr lang="en-CA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/>
              <a:t>22,8% rows with missing Customer ID data  - significant number!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/>
              <a:t>0,41% rows do not have Descriptions (these are the same rows without Customer IDs). </a:t>
            </a:r>
          </a:p>
          <a:p>
            <a:pPr lvl="1"/>
            <a:endParaRPr lang="en-US" sz="1100" dirty="0"/>
          </a:p>
          <a:p>
            <a:r>
              <a:rPr lang="en-US" sz="1600" dirty="0"/>
              <a:t>Removing Duplicates</a:t>
            </a:r>
            <a:endParaRPr lang="en-CA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/>
              <a:t>26479 duplicated rows left after deleting missing values</a:t>
            </a:r>
          </a:p>
          <a:p>
            <a:pPr marL="0" lvl="1"/>
            <a:endParaRPr lang="en-CA" sz="1100" dirty="0"/>
          </a:p>
          <a:p>
            <a:pPr marL="0" lvl="1"/>
            <a:r>
              <a:rPr lang="en-US" sz="1600" dirty="0"/>
              <a:t>Removing Garbage data</a:t>
            </a:r>
            <a:endParaRPr lang="en-CA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/>
              <a:t>irrelevant names of Countries: 'Unspecified‘ – 521 rows, "European Community“ – 61 rows   </a:t>
            </a:r>
          </a:p>
          <a:p>
            <a:endParaRPr lang="en-US" sz="1100" dirty="0"/>
          </a:p>
          <a:p>
            <a:r>
              <a:rPr lang="en-CA" sz="1600" dirty="0"/>
              <a:t>Deleting these rows avoids potential misinterpretations or mislinkage of data. </a:t>
            </a:r>
          </a:p>
          <a:p>
            <a:r>
              <a:rPr lang="en-US" sz="1600" dirty="0"/>
              <a:t>Final Dataset </a:t>
            </a:r>
            <a:r>
              <a:rPr lang="en-CA" sz="1600" dirty="0"/>
              <a:t>contains </a:t>
            </a:r>
            <a:r>
              <a:rPr lang="en-US" sz="1600" b="1" dirty="0"/>
              <a:t>797303 rows.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3578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472A5-A061-5D2F-03D0-0AB3493341C6}"/>
              </a:ext>
            </a:extLst>
          </p:cNvPr>
          <p:cNvSpPr txBox="1"/>
          <p:nvPr/>
        </p:nvSpPr>
        <p:spPr>
          <a:xfrm>
            <a:off x="2369578" y="483926"/>
            <a:ext cx="9429135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Analysis Summary of Findings - Revenue Metric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country has highest revenue in the last years?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endParaRPr lang="en-US" b="1" dirty="0"/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A) Top 10 Countries by Total Revenue for All Years:</a:t>
            </a: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endParaRPr lang="en-US" dirty="0"/>
          </a:p>
          <a:p>
            <a:endParaRPr lang="en-US" sz="1600" b="1" dirty="0"/>
          </a:p>
          <a:p>
            <a:r>
              <a:rPr lang="en-US" sz="1600" b="1" dirty="0"/>
              <a:t>	Revenue Insights by Country: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United Kingdom</a:t>
            </a:r>
            <a:r>
              <a:rPr lang="en-US" sz="1600" dirty="0"/>
              <a:t>: Leads with nearly 16 million in revenue, dominating the market.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EIRE (Ireland) &amp; Netherlands</a:t>
            </a:r>
            <a:r>
              <a:rPr lang="en-US" sz="1600" dirty="0"/>
              <a:t>: Rank 2nd and 3rd, but with much lower revenue.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Germany, France, &amp; Australia</a:t>
            </a:r>
            <a:r>
              <a:rPr lang="en-US" sz="1600" dirty="0"/>
              <a:t>: Contribute significantly, though with lower revenues.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A0332-F72E-38E7-45F5-DD190210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56" y="2029336"/>
            <a:ext cx="5349977" cy="31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8898F-5594-F261-E5F5-4EDC6F97A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AD9C7-6BCB-44DE-4F7B-02D477918853}"/>
              </a:ext>
            </a:extLst>
          </p:cNvPr>
          <p:cNvSpPr txBox="1"/>
          <p:nvPr/>
        </p:nvSpPr>
        <p:spPr>
          <a:xfrm>
            <a:off x="2349914" y="444598"/>
            <a:ext cx="9429135" cy="7709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Analysis Summary of Findings - Revenue Metric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country has highest revenue in the last years?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endParaRPr lang="en-US" b="1" dirty="0"/>
          </a:p>
          <a:p>
            <a:r>
              <a:rPr lang="en-US" b="1" dirty="0">
                <a:solidFill>
                  <a:srgbClr val="1F2328"/>
                </a:solidFill>
                <a:latin typeface="-apple-system"/>
              </a:rPr>
              <a:t>B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) Top 10 Countries by Revenue for Each Year:</a:t>
            </a: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endParaRPr lang="en-US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CA" sz="1500" b="1" dirty="0"/>
              <a:t>Summary:</a:t>
            </a:r>
            <a:endParaRPr lang="en-CA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500" b="1" dirty="0"/>
              <a:t>UK</a:t>
            </a:r>
            <a:r>
              <a:rPr lang="en-CA" sz="1500" dirty="0"/>
              <a:t> shows consistent dominance, but slight decline suggests market saturation.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500" dirty="0"/>
              <a:t>Focus on growing markets (e.g., </a:t>
            </a:r>
            <a:r>
              <a:rPr lang="en-CA" sz="1500" b="1" dirty="0"/>
              <a:t>Netherlands, Germany</a:t>
            </a:r>
            <a:r>
              <a:rPr lang="en-CA" sz="1500" dirty="0"/>
              <a:t>) and exclude underperforming countries (e.g., </a:t>
            </a:r>
            <a:r>
              <a:rPr lang="en-CA" sz="1500" b="1" dirty="0"/>
              <a:t>Cyprus, Portugal</a:t>
            </a:r>
            <a:r>
              <a:rPr lang="en-CA" sz="1500" dirty="0"/>
              <a:t>) for modeling.</a:t>
            </a:r>
          </a:p>
          <a:p>
            <a:endParaRPr lang="en-US" sz="1600" b="1" dirty="0"/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E0348-7B42-14CD-3892-7C70B5E1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99" y="1838633"/>
            <a:ext cx="8127999" cy="26138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4F1643-89BE-4E4D-AE58-F590A852E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87905"/>
              </p:ext>
            </p:extLst>
          </p:nvPr>
        </p:nvGraphicFramePr>
        <p:xfrm>
          <a:off x="2952199" y="439007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70572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92362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2583663"/>
                    </a:ext>
                  </a:extLst>
                </a:gridCol>
              </a:tblGrid>
              <a:tr h="540366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2009: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United Kingdom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leads with high revenue.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Germany, France, Spain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show lower revenues, indicating potential growth.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2010: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UK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sees a large revenue spike.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EIRE, Netherlands, Germany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show significant growth.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2011: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UK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remains dominant but with a slight decrease.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EIRE, Netherlands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stay strong; 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Germany, France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steady; 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Belgium, Sweden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 improve.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92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7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33B98-ECAC-F730-C70E-3CA500B72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7A21-1411-BC42-7692-35012DC18A7D}"/>
              </a:ext>
            </a:extLst>
          </p:cNvPr>
          <p:cNvSpPr txBox="1"/>
          <p:nvPr/>
        </p:nvSpPr>
        <p:spPr>
          <a:xfrm>
            <a:off x="2261426" y="483926"/>
            <a:ext cx="942913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Analysis Summary of Findings - Revenue Metric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country has highest revenue in the last years?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endParaRPr lang="en-US" b="1" dirty="0"/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C) Top 10 Countries with the Highest Revenue Trend (regression model):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Revenue Growth Insights: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Nigeria</a:t>
            </a:r>
            <a:r>
              <a:rPr lang="en-US" sz="1600" dirty="0"/>
              <a:t> (coefficient: 78.34) shows the highest revenue growth, with significant increases for every unit of predictor.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Australia</a:t>
            </a:r>
            <a:r>
              <a:rPr lang="en-US" sz="1600" dirty="0"/>
              <a:t> (coefficient: 62.95) also shows strong growth, though slightly slower than Nigeria.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Strategy Focus</a:t>
            </a:r>
            <a:r>
              <a:rPr lang="en-US" sz="1600" dirty="0"/>
              <a:t>: Prioritize high-growth countries like </a:t>
            </a:r>
            <a:r>
              <a:rPr lang="en-US" sz="1600" b="1" dirty="0"/>
              <a:t>Nigeria</a:t>
            </a:r>
            <a:r>
              <a:rPr lang="en-US" sz="1600" dirty="0"/>
              <a:t> and </a:t>
            </a:r>
            <a:r>
              <a:rPr lang="en-US" sz="1600" b="1" dirty="0"/>
              <a:t>Australia</a:t>
            </a:r>
            <a:r>
              <a:rPr lang="en-US" sz="1600" dirty="0"/>
              <a:t> for expansion, marketing, or resource allocation to maximize returns.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995D4-3251-E4D9-E4F8-D4BEE5E4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05" y="1933415"/>
            <a:ext cx="4861263" cy="29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2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34C16-63E8-8938-EE5B-E7F2DB6E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4D036-0B3B-D1EA-CC7A-0C3686ABF504}"/>
              </a:ext>
            </a:extLst>
          </p:cNvPr>
          <p:cNvSpPr txBox="1"/>
          <p:nvPr/>
        </p:nvSpPr>
        <p:spPr>
          <a:xfrm>
            <a:off x="2281090" y="483926"/>
            <a:ext cx="9429135" cy="886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Analysis Summary of Findings - Revenue Metric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country has highest revenue in the last years?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r>
              <a:rPr lang="en-US" b="1" dirty="0"/>
              <a:t>Raw Data vs Regression Model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Raw Data (Top Country for All Years &amp; Each Year):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United Kingdom (UK)</a:t>
            </a:r>
            <a:r>
              <a:rPr lang="en-US" dirty="0"/>
              <a:t>: Consistently the top country in total revenue across all years.</a:t>
            </a:r>
          </a:p>
          <a:p>
            <a:pPr lvl="2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Regression Model (Top Country for Revenue Trend):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Nigeria</a:t>
            </a:r>
            <a:r>
              <a:rPr lang="en-US" dirty="0"/>
              <a:t>: Identified as the top country for revenue growth, showing the highest upward revenue trend.</a:t>
            </a:r>
          </a:p>
          <a:p>
            <a:pPr lvl="1"/>
            <a:endParaRPr lang="en-US" dirty="0"/>
          </a:p>
          <a:p>
            <a:r>
              <a:rPr lang="en-US" b="1" dirty="0"/>
              <a:t>Key Insight:</a:t>
            </a:r>
            <a:endParaRPr lang="en-US" dirty="0"/>
          </a:p>
          <a:p>
            <a:endParaRPr lang="en-US" b="1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UK</a:t>
            </a:r>
            <a:r>
              <a:rPr lang="en-US" dirty="0">
                <a:solidFill>
                  <a:srgbClr val="FF0000"/>
                </a:solidFill>
              </a:rPr>
              <a:t> leads in total revenue, while </a:t>
            </a:r>
            <a:r>
              <a:rPr lang="en-US" b="1" dirty="0">
                <a:solidFill>
                  <a:srgbClr val="FF0000"/>
                </a:solidFill>
              </a:rPr>
              <a:t>Nigeria</a:t>
            </a:r>
            <a:r>
              <a:rPr lang="en-US" dirty="0">
                <a:solidFill>
                  <a:srgbClr val="FF0000"/>
                </a:solidFill>
              </a:rPr>
              <a:t> shows the strongest growth potential.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US" sz="1600" b="1" dirty="0"/>
          </a:p>
          <a:p>
            <a:br>
              <a:rPr lang="en-US" dirty="0"/>
            </a:b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CDB3-5B8A-DA08-FF3A-63653BEF9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DBAC62-767D-D94D-3431-105EF064E0F2}"/>
              </a:ext>
            </a:extLst>
          </p:cNvPr>
          <p:cNvSpPr txBox="1"/>
          <p:nvPr/>
        </p:nvSpPr>
        <p:spPr>
          <a:xfrm>
            <a:off x="2290922" y="454430"/>
            <a:ext cx="942913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Analysis Summary of Findings - Revenue Metric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country has highest revenue in the last years?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endParaRPr lang="en-US" b="1" dirty="0"/>
          </a:p>
          <a:p>
            <a:r>
              <a:rPr lang="en-US" b="1" dirty="0">
                <a:solidFill>
                  <a:srgbClr val="1F2328"/>
                </a:solidFill>
                <a:latin typeface="-apple-system"/>
              </a:rPr>
              <a:t>D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) Intersection of the United Kingdom (UK) and Nigeria in the regression model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US" sz="1400" b="1" dirty="0"/>
          </a:p>
          <a:p>
            <a:pPr lvl="1"/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Intersection Point (</a:t>
            </a:r>
            <a:r>
              <a:rPr lang="en-US" sz="1400" b="1" i="0" dirty="0">
                <a:effectLst/>
                <a:latin typeface="-apple-system"/>
              </a:rPr>
              <a:t>x = 2010.16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), </a:t>
            </a:r>
            <a:r>
              <a:rPr lang="en-US" sz="1400" b="1" dirty="0">
                <a:solidFill>
                  <a:srgbClr val="1F2328"/>
                </a:solidFill>
                <a:latin typeface="-apple-system"/>
              </a:rPr>
              <a:t>approx. Feb 2010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: The year when Nigeria’s revenue growth catches up to the UK.</a:t>
            </a:r>
          </a:p>
          <a:p>
            <a:pPr lvl="1"/>
            <a:endParaRPr lang="en-US" sz="1400" b="1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Key Insights: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Nigeria shows high growth potential, making it a key market for investment.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UK has stable, predictable growth, but may not match Nigeria’s rapid expansion.</a:t>
            </a:r>
          </a:p>
          <a:p>
            <a:br>
              <a:rPr lang="en-US" sz="1400" dirty="0"/>
            </a:br>
            <a:endParaRPr lang="en-US" sz="1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3CACD-D233-D618-9992-9745EB17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6" y="1979781"/>
            <a:ext cx="5870319" cy="35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68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835</TotalTime>
  <Words>1724</Words>
  <Application>Microsoft Office PowerPoint</Application>
  <PresentationFormat>Widescreen</PresentationFormat>
  <Paragraphs>332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Corbel</vt:lpstr>
      <vt:lpstr>Courier New</vt:lpstr>
      <vt:lpstr>Slack-Lato</vt:lpstr>
      <vt:lpstr>Times New Roman</vt:lpstr>
      <vt:lpstr>Wingdings</vt:lpstr>
      <vt:lpstr>Parallax</vt:lpstr>
      <vt:lpstr>Team Project Online Retail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Online Retail </dc:title>
  <dc:creator>Carlos Gonzalez Dao</dc:creator>
  <cp:lastModifiedBy>Carlos Gonzalez Dao</cp:lastModifiedBy>
  <cp:revision>54</cp:revision>
  <dcterms:created xsi:type="dcterms:W3CDTF">2024-11-21T23:11:54Z</dcterms:created>
  <dcterms:modified xsi:type="dcterms:W3CDTF">2024-11-28T01:00:54Z</dcterms:modified>
</cp:coreProperties>
</file>