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lin Tabakoğlu" initials="PT" lastIdx="1" clrIdx="0">
    <p:extLst>
      <p:ext uri="{19B8F6BF-5375-455C-9EA6-DF929625EA0E}">
        <p15:presenceInfo xmlns:p15="http://schemas.microsoft.com/office/powerpoint/2012/main" userId="S-1-5-21-2125948639-869947866-312552118-176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2089030" y="2738745"/>
            <a:ext cx="9144000" cy="1641490"/>
          </a:xfrm>
        </p:spPr>
        <p:txBody>
          <a:bodyPr/>
          <a:lstStyle/>
          <a:p>
            <a:r>
              <a:rPr lang="tr-TR" dirty="0" err="1" smtClean="0"/>
              <a:t>Heart</a:t>
            </a:r>
            <a:r>
              <a:rPr lang="tr-TR" dirty="0" smtClean="0"/>
              <a:t> </a:t>
            </a:r>
            <a:r>
              <a:rPr lang="tr-TR" dirty="0" err="1" smtClean="0"/>
              <a:t>Disease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494471" y="5221250"/>
            <a:ext cx="9144000" cy="754025"/>
          </a:xfrm>
        </p:spPr>
        <p:txBody>
          <a:bodyPr/>
          <a:lstStyle/>
          <a:p>
            <a:r>
              <a:rPr lang="tr-TR" dirty="0" smtClean="0"/>
              <a:t>PELİN BERKER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929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02407" y="1576800"/>
            <a:ext cx="10574160" cy="5530215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Bu veri seti hem hasta hem de sağlıklı vakalardan oluşur</a:t>
            </a:r>
            <a:r>
              <a:rPr lang="tr-TR" dirty="0" smtClean="0">
                <a:solidFill>
                  <a:schemeClr val="bg1"/>
                </a:solidFill>
              </a:rPr>
              <a:t>. Sınıflandırma </a:t>
            </a:r>
            <a:r>
              <a:rPr lang="tr-TR" dirty="0">
                <a:solidFill>
                  <a:schemeClr val="bg1"/>
                </a:solidFill>
              </a:rPr>
              <a:t>için 13 özelliğe sahip toplam 303 vaka kullanılmıştır.</a:t>
            </a:r>
          </a:p>
          <a:p>
            <a:r>
              <a:rPr lang="tr-TR" dirty="0">
                <a:solidFill>
                  <a:schemeClr val="bg1"/>
                </a:solidFill>
              </a:rPr>
              <a:t>Bu özellikler yaş, cinsiyet, göğüs ağrısı tipi, istirahat </a:t>
            </a:r>
            <a:r>
              <a:rPr lang="tr-TR" dirty="0" err="1">
                <a:solidFill>
                  <a:schemeClr val="bg1"/>
                </a:solidFill>
              </a:rPr>
              <a:t>kanbasıncı</a:t>
            </a:r>
            <a:r>
              <a:rPr lang="tr-TR" dirty="0">
                <a:solidFill>
                  <a:schemeClr val="bg1"/>
                </a:solidFill>
              </a:rPr>
              <a:t>, serum </a:t>
            </a:r>
            <a:r>
              <a:rPr lang="tr-TR" dirty="0" err="1">
                <a:solidFill>
                  <a:schemeClr val="bg1"/>
                </a:solidFill>
              </a:rPr>
              <a:t>kolestoral</a:t>
            </a:r>
            <a:r>
              <a:rPr lang="tr-TR" dirty="0">
                <a:solidFill>
                  <a:schemeClr val="bg1"/>
                </a:solidFill>
              </a:rPr>
              <a:t>, açlık kan </a:t>
            </a:r>
            <a:r>
              <a:rPr lang="tr-TR" dirty="0" err="1" smtClean="0">
                <a:solidFill>
                  <a:schemeClr val="bg1"/>
                </a:solidFill>
              </a:rPr>
              <a:t>şekeri,istirahat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>
                <a:solidFill>
                  <a:schemeClr val="bg1"/>
                </a:solidFill>
              </a:rPr>
              <a:t>elektrokardiyografik sonuçlar, elde edilen maksimum kalp hızı, egzersize bağlı anjin, istirahate göre egzersize bağlı ST depresyonu, ST </a:t>
            </a:r>
            <a:r>
              <a:rPr lang="tr-TR" dirty="0" err="1">
                <a:solidFill>
                  <a:schemeClr val="bg1"/>
                </a:solidFill>
              </a:rPr>
              <a:t>segmentinin</a:t>
            </a:r>
            <a:r>
              <a:rPr lang="tr-TR" dirty="0">
                <a:solidFill>
                  <a:schemeClr val="bg1"/>
                </a:solidFill>
              </a:rPr>
              <a:t> eğimi, pik egzersiz için </a:t>
            </a:r>
            <a:r>
              <a:rPr lang="tr-TR" dirty="0" err="1">
                <a:solidFill>
                  <a:schemeClr val="bg1"/>
                </a:solidFill>
              </a:rPr>
              <a:t>floroskopi</a:t>
            </a:r>
            <a:r>
              <a:rPr lang="tr-TR" dirty="0">
                <a:solidFill>
                  <a:schemeClr val="bg1"/>
                </a:solidFill>
              </a:rPr>
              <a:t> ile renklendirilmiş büyük damar sayısı, </a:t>
            </a:r>
            <a:r>
              <a:rPr lang="tr-TR" dirty="0" err="1">
                <a:solidFill>
                  <a:schemeClr val="bg1"/>
                </a:solidFill>
              </a:rPr>
              <a:t>defekt</a:t>
            </a:r>
            <a:r>
              <a:rPr lang="tr-TR" dirty="0">
                <a:solidFill>
                  <a:schemeClr val="bg1"/>
                </a:solidFill>
              </a:rPr>
              <a:t> tipidir. </a:t>
            </a:r>
            <a:endParaRPr lang="tr-TR" dirty="0" smtClean="0">
              <a:solidFill>
                <a:schemeClr val="bg1"/>
              </a:solidFill>
            </a:endParaRPr>
          </a:p>
          <a:p>
            <a:r>
              <a:rPr lang="tr-TR" dirty="0">
                <a:solidFill>
                  <a:schemeClr val="bg1"/>
                </a:solidFill>
              </a:rPr>
              <a:t>Bu çalışmanın </a:t>
            </a:r>
            <a:r>
              <a:rPr lang="tr-TR" dirty="0" smtClean="0">
                <a:solidFill>
                  <a:schemeClr val="bg1"/>
                </a:solidFill>
              </a:rPr>
              <a:t>amacı yukarıda ki 13 </a:t>
            </a:r>
            <a:r>
              <a:rPr lang="tr-TR" dirty="0">
                <a:solidFill>
                  <a:schemeClr val="bg1"/>
                </a:solidFill>
              </a:rPr>
              <a:t>özellik ile kalp hastalığının varlığını daha doğru tahmin etmektir. </a:t>
            </a:r>
          </a:p>
          <a:p>
            <a:endParaRPr lang="tr-T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96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2"/>
          <p:cNvSpPr>
            <a:spLocks noGrp="1"/>
          </p:cNvSpPr>
          <p:nvPr>
            <p:ph idx="1"/>
          </p:nvPr>
        </p:nvSpPr>
        <p:spPr>
          <a:xfrm>
            <a:off x="509441" y="1473284"/>
            <a:ext cx="102338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dirty="0" smtClean="0">
                <a:solidFill>
                  <a:schemeClr val="bg1"/>
                </a:solidFill>
              </a:rPr>
              <a:t>Özet olarak yapılanlar;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Özniteliklerin tipine baktık ve nümerik kategorik olması gerekenleri düzenledik.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Eksik ve aykırı değerlere baktık. Eksik veri olmadığını gördük. Aykırı değerler bazı öznitelikler için olduğunu gördük ve bunları </a:t>
            </a:r>
            <a:r>
              <a:rPr lang="tr-TR" dirty="0" err="1" smtClean="0">
                <a:solidFill>
                  <a:schemeClr val="bg1"/>
                </a:solidFill>
              </a:rPr>
              <a:t>winsorize</a:t>
            </a:r>
            <a:r>
              <a:rPr lang="tr-TR" dirty="0" smtClean="0">
                <a:solidFill>
                  <a:schemeClr val="bg1"/>
                </a:solidFill>
              </a:rPr>
              <a:t> ettik.</a:t>
            </a:r>
            <a:endParaRPr lang="tr-TR" dirty="0">
              <a:solidFill>
                <a:schemeClr val="bg1"/>
              </a:solidFill>
            </a:endParaRPr>
          </a:p>
          <a:p>
            <a:r>
              <a:rPr lang="tr-TR" dirty="0" smtClean="0">
                <a:solidFill>
                  <a:schemeClr val="bg1"/>
                </a:solidFill>
              </a:rPr>
              <a:t>Veri keşfi kısmında özniteliklerin bizim hedef değişkenimizi nasıl etkilediğine grafiklere dökerek baktık. Ve tüm öznitelikleri modelimizde kullanma kararı aldık.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Nümerik değişkenler arası korelasyon matrisine baktık.</a:t>
            </a:r>
          </a:p>
          <a:p>
            <a:r>
              <a:rPr lang="tr-TR" dirty="0" err="1" smtClean="0">
                <a:solidFill>
                  <a:schemeClr val="bg1"/>
                </a:solidFill>
              </a:rPr>
              <a:t>Imbalanced</a:t>
            </a:r>
            <a:r>
              <a:rPr lang="tr-TR" dirty="0" smtClean="0">
                <a:solidFill>
                  <a:schemeClr val="bg1"/>
                </a:solidFill>
              </a:rPr>
              <a:t> data olup olmamasını inceledik. Ki doğruluk metriğini </a:t>
            </a:r>
            <a:r>
              <a:rPr lang="tr-TR" dirty="0" err="1" smtClean="0">
                <a:solidFill>
                  <a:schemeClr val="bg1"/>
                </a:solidFill>
              </a:rPr>
              <a:t>imbalanced</a:t>
            </a:r>
            <a:r>
              <a:rPr lang="tr-TR" dirty="0" smtClean="0">
                <a:solidFill>
                  <a:schemeClr val="bg1"/>
                </a:solidFill>
              </a:rPr>
              <a:t> data olmamasından dolayı kullanma kararı aldık.</a:t>
            </a:r>
          </a:p>
        </p:txBody>
      </p:sp>
    </p:spTree>
    <p:extLst>
      <p:ext uri="{BB962C8B-B14F-4D97-AF65-F5344CB8AC3E}">
        <p14:creationId xmlns:p14="http://schemas.microsoft.com/office/powerpoint/2010/main" val="3563958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2"/>
          <p:cNvSpPr>
            <a:spLocks noGrp="1"/>
          </p:cNvSpPr>
          <p:nvPr>
            <p:ph idx="1"/>
          </p:nvPr>
        </p:nvSpPr>
        <p:spPr>
          <a:xfrm>
            <a:off x="561200" y="748665"/>
            <a:ext cx="10233800" cy="4351338"/>
          </a:xfrm>
        </p:spPr>
        <p:txBody>
          <a:bodyPr>
            <a:norm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Verimizi ölçeklendirdik.</a:t>
            </a:r>
          </a:p>
          <a:p>
            <a:r>
              <a:rPr lang="tr-TR" dirty="0" err="1" smtClean="0">
                <a:solidFill>
                  <a:schemeClr val="bg1"/>
                </a:solidFill>
              </a:rPr>
              <a:t>One</a:t>
            </a:r>
            <a:r>
              <a:rPr lang="tr-TR" dirty="0" smtClean="0">
                <a:solidFill>
                  <a:schemeClr val="bg1"/>
                </a:solidFill>
              </a:rPr>
              <a:t> hot </a:t>
            </a:r>
            <a:r>
              <a:rPr lang="tr-TR" dirty="0" err="1" smtClean="0">
                <a:solidFill>
                  <a:schemeClr val="bg1"/>
                </a:solidFill>
              </a:rPr>
              <a:t>encounding</a:t>
            </a:r>
            <a:r>
              <a:rPr lang="tr-TR" dirty="0" smtClean="0">
                <a:solidFill>
                  <a:schemeClr val="bg1"/>
                </a:solidFill>
              </a:rPr>
              <a:t> uyguladık. Ve modelleme tarafına geçtik.</a:t>
            </a:r>
          </a:p>
          <a:p>
            <a:pPr marL="0" indent="0">
              <a:buNone/>
            </a:pP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smtClean="0">
                <a:solidFill>
                  <a:schemeClr val="bg1"/>
                </a:solidFill>
              </a:rPr>
              <a:t>Burada özniteliklerin önem sırasını çıkardık.</a:t>
            </a:r>
          </a:p>
          <a:p>
            <a:pPr marL="0" indent="0">
              <a:buNone/>
            </a:pPr>
            <a:endParaRPr lang="tr-TR" dirty="0" smtClean="0">
              <a:solidFill>
                <a:schemeClr val="bg1"/>
              </a:solidFill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00" y="2592705"/>
            <a:ext cx="55149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48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2"/>
          <p:cNvSpPr>
            <a:spLocks noGrp="1"/>
          </p:cNvSpPr>
          <p:nvPr>
            <p:ph idx="1"/>
          </p:nvPr>
        </p:nvSpPr>
        <p:spPr>
          <a:xfrm>
            <a:off x="561200" y="748665"/>
            <a:ext cx="102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>
                <a:solidFill>
                  <a:schemeClr val="bg1"/>
                </a:solidFill>
              </a:rPr>
              <a:t>Model sonuçlarını doğruluk metriğin göre </a:t>
            </a:r>
            <a:r>
              <a:rPr lang="tr-TR" dirty="0" err="1" smtClean="0">
                <a:solidFill>
                  <a:schemeClr val="bg1"/>
                </a:solidFill>
              </a:rPr>
              <a:t>barplot</a:t>
            </a:r>
            <a:r>
              <a:rPr lang="tr-TR" dirty="0" smtClean="0">
                <a:solidFill>
                  <a:schemeClr val="bg1"/>
                </a:solidFill>
              </a:rPr>
              <a:t> ile karşılaştırdık.</a:t>
            </a:r>
          </a:p>
          <a:p>
            <a:pPr marL="0" indent="0">
              <a:buNone/>
            </a:pPr>
            <a:r>
              <a:rPr lang="tr-TR" dirty="0" err="1" smtClean="0">
                <a:solidFill>
                  <a:schemeClr val="bg1"/>
                </a:solidFill>
              </a:rPr>
              <a:t>Xgboost</a:t>
            </a:r>
            <a:r>
              <a:rPr lang="tr-TR" dirty="0" smtClean="0">
                <a:solidFill>
                  <a:schemeClr val="bg1"/>
                </a:solidFill>
              </a:rPr>
              <a:t> algoritmasının bu model için yüksek bir doğruluk oranı verdiğini gördük.</a:t>
            </a:r>
          </a:p>
          <a:p>
            <a:pPr marL="0" indent="0">
              <a:buNone/>
            </a:pPr>
            <a:endParaRPr lang="tr-TR" dirty="0" smtClean="0">
              <a:solidFill>
                <a:schemeClr val="bg1"/>
              </a:solidFill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230" y="2242312"/>
            <a:ext cx="8380730" cy="285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91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2"/>
          <p:cNvSpPr>
            <a:spLocks noGrp="1"/>
          </p:cNvSpPr>
          <p:nvPr>
            <p:ph idx="1"/>
          </p:nvPr>
        </p:nvSpPr>
        <p:spPr>
          <a:xfrm>
            <a:off x="561200" y="748665"/>
            <a:ext cx="102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>
                <a:solidFill>
                  <a:schemeClr val="bg1"/>
                </a:solidFill>
              </a:rPr>
              <a:t>Model sonuçlarının </a:t>
            </a:r>
            <a:r>
              <a:rPr lang="tr-TR" dirty="0" err="1" smtClean="0">
                <a:solidFill>
                  <a:schemeClr val="bg1"/>
                </a:solidFill>
              </a:rPr>
              <a:t>confusion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 err="1" smtClean="0">
                <a:solidFill>
                  <a:schemeClr val="bg1"/>
                </a:solidFill>
              </a:rPr>
              <a:t>matrixlerine</a:t>
            </a:r>
            <a:r>
              <a:rPr lang="tr-TR" dirty="0" smtClean="0">
                <a:solidFill>
                  <a:schemeClr val="bg1"/>
                </a:solidFill>
              </a:rPr>
              <a:t> baktık.</a:t>
            </a:r>
          </a:p>
          <a:p>
            <a:pPr marL="0" indent="0">
              <a:buNone/>
            </a:pPr>
            <a:endParaRPr lang="tr-T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tr-TR" dirty="0" smtClean="0">
              <a:solidFill>
                <a:schemeClr val="bg1"/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2" y="1510347"/>
            <a:ext cx="7415265" cy="386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566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7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61200" y="748665"/>
            <a:ext cx="10233800" cy="50914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 smtClean="0">
                <a:solidFill>
                  <a:schemeClr val="bg1"/>
                </a:solidFill>
              </a:rPr>
              <a:t>Sonuç;</a:t>
            </a:r>
          </a:p>
          <a:p>
            <a:pPr marL="0" indent="0">
              <a:buNone/>
            </a:pPr>
            <a:r>
              <a:rPr lang="tr-TR" dirty="0" err="1" smtClean="0">
                <a:solidFill>
                  <a:schemeClr val="bg1"/>
                </a:solidFill>
              </a:rPr>
              <a:t>Random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 err="1" smtClean="0">
                <a:solidFill>
                  <a:schemeClr val="bg1"/>
                </a:solidFill>
              </a:rPr>
              <a:t>Forest</a:t>
            </a:r>
            <a:r>
              <a:rPr lang="tr-TR" dirty="0" smtClean="0">
                <a:solidFill>
                  <a:schemeClr val="bg1"/>
                </a:solidFill>
              </a:rPr>
              <a:t>, </a:t>
            </a:r>
            <a:r>
              <a:rPr lang="tr-TR" dirty="0">
                <a:solidFill>
                  <a:schemeClr val="bg1"/>
                </a:solidFill>
              </a:rPr>
              <a:t>k-NN, </a:t>
            </a:r>
            <a:r>
              <a:rPr lang="tr-TR" dirty="0" err="1">
                <a:solidFill>
                  <a:schemeClr val="bg1"/>
                </a:solidFill>
              </a:rPr>
              <a:t>Xgboost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 smtClean="0">
                <a:solidFill>
                  <a:schemeClr val="bg1"/>
                </a:solidFill>
              </a:rPr>
              <a:t>Support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 err="1" smtClean="0">
                <a:solidFill>
                  <a:schemeClr val="bg1"/>
                </a:solidFill>
              </a:rPr>
              <a:t>Vector</a:t>
            </a:r>
            <a:r>
              <a:rPr lang="tr-TR" dirty="0" smtClean="0">
                <a:solidFill>
                  <a:schemeClr val="bg1"/>
                </a:solidFill>
              </a:rPr>
              <a:t> Machine </a:t>
            </a:r>
            <a:r>
              <a:rPr lang="tr-TR" dirty="0" smtClean="0">
                <a:solidFill>
                  <a:schemeClr val="bg1"/>
                </a:solidFill>
              </a:rPr>
              <a:t>algoritmaları </a:t>
            </a:r>
            <a:r>
              <a:rPr lang="tr-TR" dirty="0">
                <a:solidFill>
                  <a:schemeClr val="bg1"/>
                </a:solidFill>
              </a:rPr>
              <a:t>bu veri setine uygulanmıştır. Algoritmalar </a:t>
            </a:r>
            <a:r>
              <a:rPr lang="tr-TR" dirty="0" err="1">
                <a:solidFill>
                  <a:schemeClr val="bg1"/>
                </a:solidFill>
              </a:rPr>
              <a:t>Kaggle</a:t>
            </a:r>
            <a:r>
              <a:rPr lang="tr-TR" dirty="0">
                <a:solidFill>
                  <a:schemeClr val="bg1"/>
                </a:solidFill>
              </a:rPr>
              <a:t> veri setinden 303 hastaya uygulanmış ve bu veri madenciliği sınıflandırma algoritmalarının doğruluk oranları karşılaştırılmıştır. Sonuçlara göre, farklı metodolojilerin farklı kriterlerle başarılı olduğu ve kriterlerin ortalaması alındığında </a:t>
            </a:r>
            <a:r>
              <a:rPr lang="tr-TR" dirty="0" err="1">
                <a:solidFill>
                  <a:schemeClr val="bg1"/>
                </a:solidFill>
              </a:rPr>
              <a:t>XGboost'un</a:t>
            </a:r>
            <a:r>
              <a:rPr lang="tr-TR" dirty="0">
                <a:solidFill>
                  <a:schemeClr val="bg1"/>
                </a:solidFill>
              </a:rPr>
              <a:t> en doğru ve en iyi sonucu veren yöntem olduğu </a:t>
            </a:r>
            <a:r>
              <a:rPr lang="tr-TR" dirty="0" smtClean="0">
                <a:solidFill>
                  <a:schemeClr val="bg1"/>
                </a:solidFill>
              </a:rPr>
              <a:t>görülmektedir.</a:t>
            </a:r>
          </a:p>
          <a:p>
            <a:pPr marL="0" indent="0">
              <a:buNone/>
            </a:pPr>
            <a:endParaRPr lang="tr-T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tr-TR" dirty="0" smtClean="0">
                <a:solidFill>
                  <a:schemeClr val="bg1"/>
                </a:solidFill>
              </a:rPr>
              <a:t>Ayrıca derin öğrenme ile model kurularak ona da bakılmıştır.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bg1"/>
                </a:solidFill>
              </a:rPr>
              <a:t>Ancak veri setinin azlığı karmaşık olmamasından kaynaklı güzel bir sonuç elde edilmemiştir.</a:t>
            </a:r>
            <a:endParaRPr lang="tr-T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574165"/>
      </p:ext>
    </p:extLst>
  </p:cSld>
  <p:clrMapOvr>
    <a:masterClrMapping/>
  </p:clrMapOvr>
</p:sld>
</file>

<file path=ppt/theme/theme1.xml><?xml version="1.0" encoding="utf-8"?>
<a:theme xmlns:a="http://schemas.openxmlformats.org/drawingml/2006/main" name="Derinlik">
  <a:themeElements>
    <a:clrScheme name="Depth">
      <a:dk1>
        <a:sysClr val="windowText" lastClr="000000"/>
      </a:dk1>
      <a:lt1>
        <a:sysClr val="window" lastClr="FFFFFF"/>
      </a:lt1>
      <a:dk2>
        <a:srgbClr val="454551"/>
      </a:dk2>
      <a:lt2>
        <a:srgbClr val="F2ACD2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3016C5A4-E631-4977-A608-ACFB475526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TM04033923[[fn=Derinlik]]</Template>
  <TotalTime>28</TotalTime>
  <Words>309</Words>
  <Application>Microsoft Office PowerPoint</Application>
  <PresentationFormat>Geniş ekran</PresentationFormat>
  <Paragraphs>22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0" baseType="lpstr">
      <vt:lpstr>Arial</vt:lpstr>
      <vt:lpstr>Corbel</vt:lpstr>
      <vt:lpstr>Derinlik</vt:lpstr>
      <vt:lpstr>Heart Disease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Pelin Tabakoğlu</dc:creator>
  <cp:lastModifiedBy>Pelin Tabakoğlu</cp:lastModifiedBy>
  <cp:revision>27</cp:revision>
  <dcterms:created xsi:type="dcterms:W3CDTF">2021-06-08T06:40:52Z</dcterms:created>
  <dcterms:modified xsi:type="dcterms:W3CDTF">2021-06-08T14:24:22Z</dcterms:modified>
</cp:coreProperties>
</file>