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C024C1-F835-4C5D-B7A9-651482415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4000" dirty="0"/>
              <a:t>SEATTLE CAR ACCIDENT SEVERITY CLASSIFICATION</a:t>
            </a:r>
            <a:endParaRPr lang="en-US" sz="4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AB0AEE6-E837-4743-967C-7260DE86A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9833" y="2015232"/>
            <a:ext cx="5360041" cy="14137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4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A14714-A9A7-4AB2-B298-8356A088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DISCUSSION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A17245-DB88-474D-8896-914B1890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/>
              <a:t>findings</a:t>
            </a:r>
            <a:r>
              <a:rPr lang="tr-TR" dirty="0"/>
              <a:t> of </a:t>
            </a:r>
            <a:r>
              <a:rPr lang="tr-TR" dirty="0" err="1"/>
              <a:t>exploratory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: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authorities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:</a:t>
            </a:r>
          </a:p>
          <a:p>
            <a:pPr marL="850900" lvl="1" indent="-400050">
              <a:buFont typeface="+mj-lt"/>
              <a:buAutoNum type="romanUcPeriod"/>
            </a:pPr>
            <a:r>
              <a:rPr lang="tr-TR" dirty="0"/>
              <a:t> </a:t>
            </a:r>
            <a:r>
              <a:rPr lang="tr-TR" dirty="0" err="1"/>
              <a:t>Introduce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in </a:t>
            </a:r>
            <a:r>
              <a:rPr lang="tr-TR" dirty="0" err="1"/>
              <a:t>traffic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noon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, can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not </a:t>
            </a:r>
            <a:r>
              <a:rPr lang="tr-TR" dirty="0" err="1"/>
              <a:t>granting</a:t>
            </a:r>
            <a:r>
              <a:rPr lang="tr-TR" dirty="0"/>
              <a:t> </a:t>
            </a:r>
            <a:r>
              <a:rPr lang="tr-TR" dirty="0" err="1"/>
              <a:t>pedestrian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. </a:t>
            </a:r>
          </a:p>
          <a:p>
            <a:pPr marL="850900" lvl="1" indent="-400050">
              <a:buFont typeface="+mj-lt"/>
              <a:buAutoNum type="romanUcPeriod"/>
            </a:pPr>
            <a:r>
              <a:rPr lang="tr-TR" dirty="0" err="1"/>
              <a:t>Collect</a:t>
            </a:r>
            <a:r>
              <a:rPr lang="tr-TR" dirty="0"/>
              <a:t> </a:t>
            </a:r>
            <a:r>
              <a:rPr lang="tr-TR" dirty="0" err="1"/>
              <a:t>additional</a:t>
            </a:r>
            <a:r>
              <a:rPr lang="tr-TR" dirty="0"/>
              <a:t> data on </a:t>
            </a:r>
            <a:r>
              <a:rPr lang="tr-TR" dirty="0" err="1"/>
              <a:t>accidents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vehicle</a:t>
            </a:r>
            <a:r>
              <a:rPr lang="tr-TR" dirty="0"/>
              <a:t> </a:t>
            </a:r>
            <a:r>
              <a:rPr lang="tr-TR" dirty="0" err="1"/>
              <a:t>speed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time of </a:t>
            </a:r>
            <a:r>
              <a:rPr lang="tr-TR" dirty="0" err="1"/>
              <a:t>accident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visuals</a:t>
            </a:r>
            <a:r>
              <a:rPr lang="tr-TR" dirty="0"/>
              <a:t> </a:t>
            </a:r>
            <a:r>
              <a:rPr lang="tr-TR" dirty="0" err="1"/>
              <a:t>captured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traffic</a:t>
            </a:r>
            <a:r>
              <a:rPr lang="tr-TR" dirty="0"/>
              <a:t> </a:t>
            </a:r>
            <a:r>
              <a:rPr lang="tr-TR" dirty="0" err="1"/>
              <a:t>cameras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improve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model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future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1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EB28B1-EB0C-49A1-AD1C-56E29D51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The</a:t>
            </a:r>
            <a:r>
              <a:rPr lang="tr-TR" dirty="0"/>
              <a:t> Problem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4CBC30-09DC-4F68-BF54-B6057147C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437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Traffic accidents are... </a:t>
            </a:r>
            <a:endParaRPr lang="tr-TR" dirty="0"/>
          </a:p>
          <a:p>
            <a:r>
              <a:rPr lang="en-US" dirty="0"/>
              <a:t>• Cause of 1.35 million deaths globally in 2016. </a:t>
            </a:r>
            <a:endParaRPr lang="tr-TR" dirty="0"/>
          </a:p>
          <a:p>
            <a:r>
              <a:rPr lang="en-US" dirty="0"/>
              <a:t>• Main cause of death among those aged 15–29 years. </a:t>
            </a:r>
            <a:endParaRPr lang="tr-TR" dirty="0"/>
          </a:p>
          <a:p>
            <a:r>
              <a:rPr lang="en-US" dirty="0"/>
              <a:t>• Predicted to become the 7th leading cause of death by 2030. </a:t>
            </a:r>
            <a:endParaRPr lang="tr-TR" dirty="0"/>
          </a:p>
          <a:p>
            <a:r>
              <a:rPr lang="en-US" dirty="0"/>
              <a:t>Predicting the accident severity in advance could be used to send the exact required staff and equipment to the place of the accident, thus saving a significant amount of lives each year. Road safety should be a prior interest for governments, local authorities and private companies investing in technologies that can help reduce accidents and improve overall driver safety.</a:t>
            </a:r>
          </a:p>
        </p:txBody>
      </p:sp>
    </p:spTree>
    <p:extLst>
      <p:ext uri="{BB962C8B-B14F-4D97-AF65-F5344CB8AC3E}">
        <p14:creationId xmlns:p14="http://schemas.microsoft.com/office/powerpoint/2010/main" val="387661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9739E-9C03-4F84-A6A0-D7EFECAD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DATA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5A7B9B-0061-4628-A5F4-3CB38176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 recorded accidents </a:t>
            </a:r>
            <a:r>
              <a:rPr lang="tr-TR" dirty="0"/>
              <a:t>in </a:t>
            </a:r>
            <a:r>
              <a:rPr lang="en-US" dirty="0"/>
              <a:t>Seattle from the year 2004 to 2020. This data is regarding the severity of each </a:t>
            </a:r>
            <a:r>
              <a:rPr lang="tr-TR" dirty="0" err="1"/>
              <a:t>accident</a:t>
            </a:r>
            <a:r>
              <a:rPr lang="en-US" dirty="0"/>
              <a:t>, </a:t>
            </a:r>
            <a:r>
              <a:rPr lang="tr-TR" dirty="0" err="1"/>
              <a:t>and</a:t>
            </a:r>
            <a:r>
              <a:rPr lang="tr-TR" dirty="0"/>
              <a:t> has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accident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data has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accident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Collision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, </a:t>
            </a:r>
            <a:r>
              <a:rPr lang="tr-TR" dirty="0" err="1"/>
              <a:t>Location</a:t>
            </a:r>
            <a:r>
              <a:rPr lang="tr-TR" dirty="0"/>
              <a:t>, </a:t>
            </a:r>
            <a:r>
              <a:rPr lang="tr-TR" dirty="0" err="1"/>
              <a:t>Fatalities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environmental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</a:t>
            </a:r>
          </a:p>
          <a:p>
            <a:r>
              <a:rPr lang="en-US" dirty="0"/>
              <a:t>• Redundant and not relevant features were dropped • </a:t>
            </a:r>
            <a:r>
              <a:rPr lang="tr-TR" dirty="0"/>
              <a:t>48</a:t>
            </a:r>
            <a:r>
              <a:rPr lang="en-US" dirty="0"/>
              <a:t> features pre-selected </a:t>
            </a:r>
            <a:endParaRPr lang="tr-TR" dirty="0"/>
          </a:p>
          <a:p>
            <a:r>
              <a:rPr lang="en-US" dirty="0"/>
              <a:t>• On the data cleaning missing 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removed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2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042BAF-EFE0-463B-AF39-535DCF3A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Data </a:t>
            </a:r>
            <a:r>
              <a:rPr lang="tr-TR" dirty="0" err="1"/>
              <a:t>Visualization</a:t>
            </a:r>
            <a:endParaRPr lang="en-US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C7DC900-5FE3-42F1-8AA7-D701BC4E0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095848"/>
            <a:ext cx="7796212" cy="3514377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D951011-E1FC-467B-A403-0C9A7BF10A96}"/>
              </a:ext>
            </a:extLst>
          </p:cNvPr>
          <p:cNvSpPr txBox="1"/>
          <p:nvPr/>
        </p:nvSpPr>
        <p:spPr>
          <a:xfrm>
            <a:off x="2611808" y="1419225"/>
            <a:ext cx="59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Num</a:t>
            </a:r>
            <a:r>
              <a:rPr lang="tr-TR" dirty="0"/>
              <a:t>. Of </a:t>
            </a:r>
            <a:r>
              <a:rPr lang="tr-TR" dirty="0" err="1"/>
              <a:t>Accidients</a:t>
            </a:r>
            <a:r>
              <a:rPr lang="tr-TR" dirty="0"/>
              <a:t> Under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Weather</a:t>
            </a:r>
            <a:r>
              <a:rPr lang="tr-TR" dirty="0"/>
              <a:t> </a:t>
            </a:r>
            <a:r>
              <a:rPr lang="tr-TR" dirty="0" err="1"/>
              <a:t>Conditions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01856B5-FF9F-4ECB-AC61-EE8A970E3FBD}"/>
              </a:ext>
            </a:extLst>
          </p:cNvPr>
          <p:cNvSpPr txBox="1"/>
          <p:nvPr/>
        </p:nvSpPr>
        <p:spPr>
          <a:xfrm>
            <a:off x="2611808" y="5820788"/>
            <a:ext cx="805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Surprisingly</a:t>
            </a:r>
            <a:r>
              <a:rPr lang="tr-TR" dirty="0"/>
              <a:t>,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accidents</a:t>
            </a:r>
            <a:r>
              <a:rPr lang="tr-TR" dirty="0"/>
              <a:t> </a:t>
            </a:r>
            <a:r>
              <a:rPr lang="tr-TR" dirty="0" err="1"/>
              <a:t>seem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happen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weather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 </a:t>
            </a:r>
            <a:r>
              <a:rPr lang="tr-TR" dirty="0" err="1"/>
              <a:t>Might</a:t>
            </a:r>
            <a:r>
              <a:rPr lang="tr-TR" dirty="0"/>
              <a:t> </a:t>
            </a:r>
            <a:r>
              <a:rPr lang="tr-TR" dirty="0" err="1"/>
              <a:t>indicate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drive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carefully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comfortable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2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4ACD55-0864-4D54-B11C-2CE7E5F3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Data </a:t>
            </a:r>
            <a:r>
              <a:rPr lang="tr-TR" dirty="0" err="1"/>
              <a:t>Visualization</a:t>
            </a:r>
            <a:endParaRPr lang="en-US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A837729-31FB-40BE-8D59-E76AC01E7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133031"/>
            <a:ext cx="7796212" cy="383653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9F9AA79-739F-4FBD-9B2F-C154DB775C13}"/>
              </a:ext>
            </a:extLst>
          </p:cNvPr>
          <p:cNvSpPr txBox="1"/>
          <p:nvPr/>
        </p:nvSpPr>
        <p:spPr>
          <a:xfrm>
            <a:off x="2698812" y="1624614"/>
            <a:ext cx="587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Num</a:t>
            </a:r>
            <a:r>
              <a:rPr lang="tr-TR" dirty="0"/>
              <a:t>. Of </a:t>
            </a:r>
            <a:r>
              <a:rPr lang="tr-TR" dirty="0" err="1"/>
              <a:t>Accidients</a:t>
            </a:r>
            <a:r>
              <a:rPr lang="tr-TR" dirty="0"/>
              <a:t> Under </a:t>
            </a:r>
            <a:r>
              <a:rPr lang="tr-TR" dirty="0" err="1"/>
              <a:t>Different</a:t>
            </a:r>
            <a:r>
              <a:rPr lang="tr-TR" dirty="0"/>
              <a:t> Road </a:t>
            </a:r>
            <a:r>
              <a:rPr lang="tr-TR" dirty="0" err="1"/>
              <a:t>Conditions</a:t>
            </a:r>
            <a:endParaRPr lang="en-US" dirty="0"/>
          </a:p>
          <a:p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6792C33-7ADF-44D8-BAAC-B31985FE80DE}"/>
              </a:ext>
            </a:extLst>
          </p:cNvPr>
          <p:cNvSpPr txBox="1"/>
          <p:nvPr/>
        </p:nvSpPr>
        <p:spPr>
          <a:xfrm>
            <a:off x="2698812" y="6196614"/>
            <a:ext cx="794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Again</a:t>
            </a:r>
            <a:r>
              <a:rPr lang="tr-TR" dirty="0"/>
              <a:t> </a:t>
            </a:r>
            <a:r>
              <a:rPr lang="tr-TR" dirty="0" err="1"/>
              <a:t>surprisingly</a:t>
            </a:r>
            <a:r>
              <a:rPr lang="tr-TR" dirty="0"/>
              <a:t>, but </a:t>
            </a:r>
            <a:r>
              <a:rPr lang="tr-TR" dirty="0" err="1"/>
              <a:t>probably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weather</a:t>
            </a:r>
            <a:r>
              <a:rPr lang="tr-TR" dirty="0"/>
              <a:t> </a:t>
            </a:r>
            <a:r>
              <a:rPr lang="tr-TR" dirty="0" err="1"/>
              <a:t>fact</a:t>
            </a:r>
            <a:r>
              <a:rPr lang="tr-TR" dirty="0"/>
              <a:t>,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accidents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place</a:t>
            </a:r>
            <a:r>
              <a:rPr lang="tr-TR" dirty="0"/>
              <a:t> on </a:t>
            </a:r>
            <a:r>
              <a:rPr lang="tr-TR" dirty="0" err="1"/>
              <a:t>dry</a:t>
            </a:r>
            <a:r>
              <a:rPr lang="tr-TR" dirty="0"/>
              <a:t> </a:t>
            </a:r>
            <a:r>
              <a:rPr lang="tr-TR" dirty="0" err="1"/>
              <a:t>road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3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DB87CD-3B2F-433D-9BF8-EFD194BE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TARGET VARIABLE</a:t>
            </a:r>
            <a:endParaRPr lang="en-US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8AB9144-3F6B-4E78-B841-B0E9592A8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426" y="2052639"/>
            <a:ext cx="6276085" cy="366236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3E4F5E6-BDC1-4507-9757-C546E5A2B250}"/>
              </a:ext>
            </a:extLst>
          </p:cNvPr>
          <p:cNvSpPr txBox="1"/>
          <p:nvPr/>
        </p:nvSpPr>
        <p:spPr>
          <a:xfrm>
            <a:off x="3533426" y="5934075"/>
            <a:ext cx="627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As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, it is an </a:t>
            </a:r>
            <a:r>
              <a:rPr lang="tr-TR" dirty="0" err="1"/>
              <a:t>imbalanced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majority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is ‘</a:t>
            </a:r>
            <a:r>
              <a:rPr lang="tr-TR" dirty="0" err="1"/>
              <a:t>property</a:t>
            </a:r>
            <a:r>
              <a:rPr lang="tr-TR" dirty="0"/>
              <a:t> </a:t>
            </a:r>
            <a:r>
              <a:rPr lang="tr-TR" dirty="0" err="1"/>
              <a:t>damage</a:t>
            </a:r>
            <a:r>
              <a:rPr lang="tr-TR" dirty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0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6A6C94-FE3C-4D08-8CB3-53243F6C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HANDLING THE IMBALANCE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480BE8-08A6-4C7C-93D1-24C740D7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options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handle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imbalanced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problem,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sampling</a:t>
            </a:r>
            <a:r>
              <a:rPr lang="tr-TR" dirty="0"/>
              <a:t>, </a:t>
            </a:r>
            <a:r>
              <a:rPr lang="tr-TR" dirty="0" err="1"/>
              <a:t>penalizing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misprediction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minority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chosing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can </a:t>
            </a:r>
            <a:r>
              <a:rPr lang="tr-TR" dirty="0" err="1"/>
              <a:t>handle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imbalance</a:t>
            </a:r>
            <a:r>
              <a:rPr lang="tr-TR" dirty="0"/>
              <a:t> </a:t>
            </a:r>
            <a:r>
              <a:rPr lang="tr-TR" dirty="0" err="1"/>
              <a:t>intrinsicly</a:t>
            </a:r>
            <a:r>
              <a:rPr lang="tr-TR" dirty="0"/>
              <a:t>.</a:t>
            </a:r>
          </a:p>
          <a:p>
            <a:r>
              <a:rPr lang="tr-TR" dirty="0" err="1"/>
              <a:t>Random</a:t>
            </a:r>
            <a:r>
              <a:rPr lang="tr-TR" dirty="0"/>
              <a:t> Under </a:t>
            </a:r>
            <a:r>
              <a:rPr lang="tr-TR" dirty="0" err="1"/>
              <a:t>Sampling</a:t>
            </a:r>
            <a:r>
              <a:rPr lang="tr-TR" dirty="0"/>
              <a:t> is </a:t>
            </a:r>
            <a:r>
              <a:rPr lang="tr-TR" dirty="0" err="1"/>
              <a:t>chosen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since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observations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in </a:t>
            </a:r>
            <a:r>
              <a:rPr lang="tr-TR" dirty="0" err="1"/>
              <a:t>fact</a:t>
            </a:r>
            <a:r>
              <a:rPr lang="tr-TR" dirty="0"/>
              <a:t> </a:t>
            </a:r>
            <a:r>
              <a:rPr lang="tr-TR" dirty="0" err="1"/>
              <a:t>saving</a:t>
            </a:r>
            <a:r>
              <a:rPr lang="tr-TR" dirty="0"/>
              <a:t> </a:t>
            </a:r>
            <a:r>
              <a:rPr lang="tr-TR" dirty="0" err="1"/>
              <a:t>computation</a:t>
            </a:r>
            <a:r>
              <a:rPr lang="tr-TR" dirty="0"/>
              <a:t> time is </a:t>
            </a:r>
            <a:r>
              <a:rPr lang="tr-TR" dirty="0" err="1"/>
              <a:t>preferred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03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678899-14BF-43BB-B80E-76813FFB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MODEL SELECTION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3FE890-D779-4526-BFD5-593DBE91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is </a:t>
            </a:r>
            <a:r>
              <a:rPr lang="tr-TR" dirty="0" err="1"/>
              <a:t>balanced</a:t>
            </a:r>
            <a:r>
              <a:rPr lang="tr-TR" dirty="0"/>
              <a:t>, 4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evaluated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f-1 </a:t>
            </a:r>
            <a:r>
              <a:rPr lang="tr-TR" dirty="0" err="1"/>
              <a:t>score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jaccard</a:t>
            </a:r>
            <a:r>
              <a:rPr lang="tr-TR" dirty="0"/>
              <a:t> </a:t>
            </a:r>
            <a:r>
              <a:rPr lang="tr-TR" dirty="0" err="1"/>
              <a:t>similarity</a:t>
            </a:r>
            <a:r>
              <a:rPr lang="tr-TR" dirty="0"/>
              <a:t> </a:t>
            </a:r>
            <a:r>
              <a:rPr lang="tr-TR" dirty="0" err="1"/>
              <a:t>score</a:t>
            </a:r>
            <a:r>
              <a:rPr lang="tr-TR" dirty="0"/>
              <a:t>.</a:t>
            </a:r>
          </a:p>
          <a:p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KNN, SVM, </a:t>
            </a:r>
            <a:r>
              <a:rPr lang="tr-TR" dirty="0" err="1"/>
              <a:t>XGBoost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.</a:t>
            </a:r>
          </a:p>
          <a:p>
            <a:r>
              <a:rPr lang="tr-TR" dirty="0"/>
              <a:t>KNN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trained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k=250 </a:t>
            </a:r>
            <a:r>
              <a:rPr lang="tr-TR" dirty="0" err="1"/>
              <a:t>approximately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sqrt</a:t>
            </a:r>
            <a:r>
              <a:rPr lang="tr-TR" dirty="0"/>
              <a:t>(N) </a:t>
            </a:r>
            <a:r>
              <a:rPr lang="tr-TR" dirty="0" err="1"/>
              <a:t>where</a:t>
            </a:r>
            <a:r>
              <a:rPr lang="tr-TR" dirty="0"/>
              <a:t> N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observations</a:t>
            </a:r>
            <a:r>
              <a:rPr lang="tr-TR" dirty="0"/>
              <a:t>.</a:t>
            </a:r>
          </a:p>
          <a:p>
            <a:r>
              <a:rPr lang="tr-TR" dirty="0" err="1"/>
              <a:t>XGBoost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since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suggests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imbalanced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undersampling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6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2E557D-642D-45C8-BF15-43E6FDDF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RESULT</a:t>
            </a:r>
            <a:endParaRPr lang="en-US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7DEA2E3-D6C6-4A04-862F-859BBB6C0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290" y="1676400"/>
            <a:ext cx="6271419" cy="236061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B489ABA-4903-40D1-ABC3-80CCECE1E94A}"/>
              </a:ext>
            </a:extLst>
          </p:cNvPr>
          <p:cNvSpPr txBox="1"/>
          <p:nvPr/>
        </p:nvSpPr>
        <p:spPr>
          <a:xfrm>
            <a:off x="2914650" y="4600575"/>
            <a:ext cx="6619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KNN model </a:t>
            </a:r>
            <a:r>
              <a:rPr lang="tr-TR" dirty="0" err="1"/>
              <a:t>outperforms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rest </a:t>
            </a:r>
            <a:r>
              <a:rPr lang="tr-TR" dirty="0" err="1"/>
              <a:t>however</a:t>
            </a:r>
            <a:r>
              <a:rPr lang="tr-TR" dirty="0"/>
              <a:t> </a:t>
            </a:r>
            <a:r>
              <a:rPr lang="tr-TR" dirty="0" err="1"/>
              <a:t>non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can be </a:t>
            </a:r>
            <a:r>
              <a:rPr lang="tr-TR" dirty="0" err="1"/>
              <a:t>considered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be </a:t>
            </a:r>
            <a:r>
              <a:rPr lang="tr-TR" dirty="0" err="1"/>
              <a:t>improved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explainatory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{CFD75C29-6759-466F-BC2E-F95985F9C7D4}tf16401375</Template>
  <TotalTime>36</TotalTime>
  <Words>518</Words>
  <Application>Microsoft Office PowerPoint</Application>
  <PresentationFormat>Geniş ekran</PresentationFormat>
  <Paragraphs>36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SEATTLE CAR ACCIDENT SEVERITY CLASSIFICATION</vt:lpstr>
      <vt:lpstr>The Problem</vt:lpstr>
      <vt:lpstr>DATA</vt:lpstr>
      <vt:lpstr>Data Visualization</vt:lpstr>
      <vt:lpstr>Data Visualization</vt:lpstr>
      <vt:lpstr>TARGET VARIABLE</vt:lpstr>
      <vt:lpstr>HANDLING THE IMBALANCE</vt:lpstr>
      <vt:lpstr>MODEL SELECTION</vt:lpstr>
      <vt:lpstr>RESULT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CAR ACCIDENT SEVERITY CLASSIFICATION</dc:title>
  <dc:creator>Pelinsu Celebi</dc:creator>
  <cp:lastModifiedBy>Pelinsu Celebi</cp:lastModifiedBy>
  <cp:revision>6</cp:revision>
  <dcterms:created xsi:type="dcterms:W3CDTF">2020-11-04T15:12:03Z</dcterms:created>
  <dcterms:modified xsi:type="dcterms:W3CDTF">2020-11-04T15:51:50Z</dcterms:modified>
</cp:coreProperties>
</file>