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EF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5328" y="4040442"/>
            <a:ext cx="641350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676146" y="0"/>
            <a:ext cx="4612005" cy="10287000"/>
            <a:chOff x="13676146" y="0"/>
            <a:chExt cx="4612005" cy="10287000"/>
          </a:xfrm>
        </p:grpSpPr>
        <p:sp>
          <p:nvSpPr>
            <p:cNvPr id="3" name="object 3"/>
            <p:cNvSpPr/>
            <p:nvPr/>
          </p:nvSpPr>
          <p:spPr>
            <a:xfrm>
              <a:off x="13681216" y="11"/>
              <a:ext cx="4606925" cy="5233670"/>
            </a:xfrm>
            <a:custGeom>
              <a:avLst/>
              <a:gdLst/>
              <a:ahLst/>
              <a:cxnLst/>
              <a:rect l="l" t="t" r="r" b="b"/>
              <a:pathLst>
                <a:path w="4606925" h="5233670">
                  <a:moveTo>
                    <a:pt x="4606772" y="5169903"/>
                  </a:moveTo>
                  <a:lnTo>
                    <a:pt x="11303" y="0"/>
                  </a:lnTo>
                  <a:lnTo>
                    <a:pt x="0" y="0"/>
                  </a:lnTo>
                  <a:lnTo>
                    <a:pt x="0" y="5233378"/>
                  </a:lnTo>
                  <a:lnTo>
                    <a:pt x="4606772" y="5233378"/>
                  </a:lnTo>
                  <a:lnTo>
                    <a:pt x="4606772" y="5169903"/>
                  </a:lnTo>
                  <a:close/>
                </a:path>
              </a:pathLst>
            </a:custGeom>
            <a:solidFill>
              <a:srgbClr val="6AA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76136" y="5223737"/>
              <a:ext cx="4612005" cy="5063490"/>
            </a:xfrm>
            <a:custGeom>
              <a:avLst/>
              <a:gdLst/>
              <a:ahLst/>
              <a:cxnLst/>
              <a:rect l="l" t="t" r="r" b="b"/>
              <a:pathLst>
                <a:path w="4612005" h="5063490">
                  <a:moveTo>
                    <a:pt x="4611852" y="0"/>
                  </a:moveTo>
                  <a:lnTo>
                    <a:pt x="0" y="0"/>
                  </a:lnTo>
                  <a:lnTo>
                    <a:pt x="0" y="1371"/>
                  </a:lnTo>
                  <a:lnTo>
                    <a:pt x="4499470" y="5063261"/>
                  </a:lnTo>
                  <a:lnTo>
                    <a:pt x="4611852" y="5063261"/>
                  </a:lnTo>
                  <a:lnTo>
                    <a:pt x="4611852" y="0"/>
                  </a:lnTo>
                  <a:close/>
                </a:path>
              </a:pathLst>
            </a:custGeom>
            <a:solidFill>
              <a:srgbClr val="3458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645919" y="0"/>
            <a:ext cx="12035790" cy="10287000"/>
            <a:chOff x="1645919" y="0"/>
            <a:chExt cx="12035790" cy="102870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5919" y="3898391"/>
              <a:ext cx="7815071" cy="182575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531437" y="5143499"/>
              <a:ext cx="5143500" cy="5143500"/>
            </a:xfrm>
            <a:custGeom>
              <a:avLst/>
              <a:gdLst/>
              <a:ahLst/>
              <a:cxnLst/>
              <a:rect l="l" t="t" r="r" b="b"/>
              <a:pathLst>
                <a:path w="5143500" h="5143500">
                  <a:moveTo>
                    <a:pt x="5143499" y="5143499"/>
                  </a:moveTo>
                  <a:lnTo>
                    <a:pt x="0" y="5143499"/>
                  </a:lnTo>
                  <a:lnTo>
                    <a:pt x="5143499" y="0"/>
                  </a:lnTo>
                  <a:lnTo>
                    <a:pt x="5143499" y="5143499"/>
                  </a:lnTo>
                  <a:close/>
                </a:path>
              </a:pathLst>
            </a:custGeom>
            <a:solidFill>
              <a:srgbClr val="F5B8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47961" y="0"/>
              <a:ext cx="5233670" cy="5233670"/>
            </a:xfrm>
            <a:custGeom>
              <a:avLst/>
              <a:gdLst/>
              <a:ahLst/>
              <a:cxnLst/>
              <a:rect l="l" t="t" r="r" b="b"/>
              <a:pathLst>
                <a:path w="5233669" h="5233670">
                  <a:moveTo>
                    <a:pt x="5233255" y="0"/>
                  </a:moveTo>
                  <a:lnTo>
                    <a:pt x="5233255" y="5233255"/>
                  </a:lnTo>
                  <a:lnTo>
                    <a:pt x="0" y="0"/>
                  </a:lnTo>
                  <a:lnTo>
                    <a:pt x="5233255" y="0"/>
                  </a:lnTo>
                  <a:close/>
                </a:path>
              </a:pathLst>
            </a:custGeom>
            <a:solidFill>
              <a:srgbClr val="EF67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21437" y="6097819"/>
            <a:ext cx="2874645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3400" spc="80" dirty="0">
                <a:solidFill>
                  <a:srgbClr val="34586D"/>
                </a:solidFill>
                <a:latin typeface="Georgia"/>
                <a:cs typeface="Georgia"/>
              </a:rPr>
              <a:t>Yiğit</a:t>
            </a:r>
            <a:r>
              <a:rPr sz="3400" spc="-200" dirty="0">
                <a:solidFill>
                  <a:srgbClr val="34586D"/>
                </a:solidFill>
                <a:latin typeface="Georgia"/>
                <a:cs typeface="Georgia"/>
              </a:rPr>
              <a:t> </a:t>
            </a:r>
            <a:r>
              <a:rPr sz="3400" spc="105" dirty="0">
                <a:solidFill>
                  <a:srgbClr val="34586D"/>
                </a:solidFill>
                <a:latin typeface="Georgia"/>
                <a:cs typeface="Georgia"/>
              </a:rPr>
              <a:t>Özarslan </a:t>
            </a:r>
            <a:r>
              <a:rPr sz="3400" spc="100" dirty="0">
                <a:solidFill>
                  <a:srgbClr val="34586D"/>
                </a:solidFill>
                <a:latin typeface="Georgia"/>
                <a:cs typeface="Georgia"/>
              </a:rPr>
              <a:t>Batuhan</a:t>
            </a:r>
            <a:r>
              <a:rPr sz="3400" spc="-204" dirty="0">
                <a:solidFill>
                  <a:srgbClr val="34586D"/>
                </a:solidFill>
                <a:latin typeface="Georgia"/>
                <a:cs typeface="Georgia"/>
              </a:rPr>
              <a:t> </a:t>
            </a:r>
            <a:r>
              <a:rPr sz="3400" spc="-20" dirty="0">
                <a:solidFill>
                  <a:srgbClr val="34586D"/>
                </a:solidFill>
                <a:latin typeface="Georgia"/>
                <a:cs typeface="Georgia"/>
              </a:rPr>
              <a:t>İşcan</a:t>
            </a:r>
            <a:endParaRPr sz="3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259300" cy="10287000"/>
            <a:chOff x="0" y="0"/>
            <a:chExt cx="172593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0913745" cy="10287000"/>
            </a:xfrm>
            <a:custGeom>
              <a:avLst/>
              <a:gdLst/>
              <a:ahLst/>
              <a:cxnLst/>
              <a:rect l="l" t="t" r="r" b="b"/>
              <a:pathLst>
                <a:path w="10913745" h="10287000">
                  <a:moveTo>
                    <a:pt x="0" y="10286998"/>
                  </a:moveTo>
                  <a:lnTo>
                    <a:pt x="0" y="0"/>
                  </a:lnTo>
                  <a:lnTo>
                    <a:pt x="6983873" y="0"/>
                  </a:lnTo>
                  <a:lnTo>
                    <a:pt x="10913153" y="5143499"/>
                  </a:lnTo>
                  <a:lnTo>
                    <a:pt x="6983873" y="10286998"/>
                  </a:lnTo>
                  <a:lnTo>
                    <a:pt x="0" y="10286998"/>
                  </a:lnTo>
                  <a:close/>
                </a:path>
              </a:pathLst>
            </a:custGeom>
            <a:solidFill>
              <a:srgbClr val="6AA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8699" y="1270561"/>
              <a:ext cx="16230600" cy="8229600"/>
            </a:xfrm>
            <a:custGeom>
              <a:avLst/>
              <a:gdLst/>
              <a:ahLst/>
              <a:cxnLst/>
              <a:rect l="l" t="t" r="r" b="b"/>
              <a:pathLst>
                <a:path w="16230600" h="8229600">
                  <a:moveTo>
                    <a:pt x="16230599" y="8229599"/>
                  </a:moveTo>
                  <a:lnTo>
                    <a:pt x="0" y="8229599"/>
                  </a:lnTo>
                  <a:lnTo>
                    <a:pt x="0" y="0"/>
                  </a:lnTo>
                  <a:lnTo>
                    <a:pt x="16230599" y="0"/>
                  </a:lnTo>
                  <a:lnTo>
                    <a:pt x="16230599" y="822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59468" y="6981342"/>
              <a:ext cx="1311275" cy="1165225"/>
            </a:xfrm>
            <a:custGeom>
              <a:avLst/>
              <a:gdLst/>
              <a:ahLst/>
              <a:cxnLst/>
              <a:rect l="l" t="t" r="r" b="b"/>
              <a:pathLst>
                <a:path w="1311275" h="1165225">
                  <a:moveTo>
                    <a:pt x="1310810" y="0"/>
                  </a:moveTo>
                  <a:lnTo>
                    <a:pt x="1310810" y="1164858"/>
                  </a:lnTo>
                  <a:lnTo>
                    <a:pt x="0" y="1164858"/>
                  </a:lnTo>
                  <a:lnTo>
                    <a:pt x="1310467" y="0"/>
                  </a:lnTo>
                  <a:lnTo>
                    <a:pt x="1310810" y="0"/>
                  </a:lnTo>
                  <a:close/>
                </a:path>
              </a:pathLst>
            </a:custGeom>
            <a:solidFill>
              <a:srgbClr val="F18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159468" y="6981342"/>
              <a:ext cx="1311275" cy="1165225"/>
            </a:xfrm>
            <a:custGeom>
              <a:avLst/>
              <a:gdLst/>
              <a:ahLst/>
              <a:cxnLst/>
              <a:rect l="l" t="t" r="r" b="b"/>
              <a:pathLst>
                <a:path w="1311275" h="1165225">
                  <a:moveTo>
                    <a:pt x="1310810" y="0"/>
                  </a:moveTo>
                  <a:lnTo>
                    <a:pt x="1310810" y="1164858"/>
                  </a:lnTo>
                  <a:lnTo>
                    <a:pt x="0" y="1164858"/>
                  </a:lnTo>
                  <a:lnTo>
                    <a:pt x="1310467" y="0"/>
                  </a:lnTo>
                  <a:lnTo>
                    <a:pt x="1310810" y="0"/>
                  </a:lnTo>
                  <a:close/>
                </a:path>
              </a:pathLst>
            </a:custGeom>
            <a:solidFill>
              <a:srgbClr val="3458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4400" y="2506230"/>
              <a:ext cx="14950440" cy="5928995"/>
            </a:xfrm>
            <a:custGeom>
              <a:avLst/>
              <a:gdLst/>
              <a:ahLst/>
              <a:cxnLst/>
              <a:rect l="l" t="t" r="r" b="b"/>
              <a:pathLst>
                <a:path w="14950440" h="5928995">
                  <a:moveTo>
                    <a:pt x="535393" y="305943"/>
                  </a:moveTo>
                  <a:lnTo>
                    <a:pt x="0" y="0"/>
                  </a:lnTo>
                  <a:lnTo>
                    <a:pt x="0" y="611886"/>
                  </a:lnTo>
                  <a:lnTo>
                    <a:pt x="535393" y="305943"/>
                  </a:lnTo>
                  <a:close/>
                </a:path>
                <a:path w="14950440" h="5928995">
                  <a:moveTo>
                    <a:pt x="14950250" y="4931397"/>
                  </a:moveTo>
                  <a:lnTo>
                    <a:pt x="14949958" y="4931397"/>
                  </a:lnTo>
                  <a:lnTo>
                    <a:pt x="13828103" y="5928601"/>
                  </a:lnTo>
                  <a:lnTo>
                    <a:pt x="14950250" y="5928601"/>
                  </a:lnTo>
                  <a:lnTo>
                    <a:pt x="14950250" y="4931397"/>
                  </a:lnTo>
                  <a:close/>
                </a:path>
              </a:pathLst>
            </a:custGeom>
            <a:solidFill>
              <a:srgbClr val="EF67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1383" y="2167127"/>
              <a:ext cx="4959095" cy="12801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5390" y="3837726"/>
              <a:ext cx="95250" cy="952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5390" y="4714026"/>
              <a:ext cx="95250" cy="952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04027" y="5147414"/>
              <a:ext cx="104775" cy="1047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04027" y="5585564"/>
              <a:ext cx="104775" cy="1047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04027" y="6023714"/>
              <a:ext cx="104775" cy="1047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5390" y="6466626"/>
              <a:ext cx="95250" cy="952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5390" y="6904776"/>
              <a:ext cx="95250" cy="9524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107065" y="3583720"/>
            <a:ext cx="6049645" cy="396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In</a:t>
            </a:r>
            <a:r>
              <a:rPr sz="2500" spc="500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preprocessing,</a:t>
            </a:r>
            <a:r>
              <a:rPr sz="2500" spc="505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we</a:t>
            </a:r>
            <a:r>
              <a:rPr sz="2500" spc="505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put</a:t>
            </a:r>
            <a:r>
              <a:rPr sz="2500" spc="505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the</a:t>
            </a:r>
            <a:r>
              <a:rPr sz="2500" spc="505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data</a:t>
            </a:r>
            <a:r>
              <a:rPr sz="2500" spc="505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into</a:t>
            </a:r>
            <a:r>
              <a:rPr sz="2500" spc="505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500" spc="-50" dirty="0">
                <a:solidFill>
                  <a:srgbClr val="34586D"/>
                </a:solidFill>
                <a:latin typeface="Arial MT"/>
                <a:cs typeface="Arial MT"/>
              </a:rPr>
              <a:t>a 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format</a:t>
            </a:r>
            <a:r>
              <a:rPr sz="2500" spc="-25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that</a:t>
            </a:r>
            <a:r>
              <a:rPr sz="2500" spc="-25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can</a:t>
            </a:r>
            <a:r>
              <a:rPr sz="2500" spc="-25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be</a:t>
            </a:r>
            <a:r>
              <a:rPr sz="2500" spc="-25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used</a:t>
            </a:r>
            <a:r>
              <a:rPr sz="2500" spc="-20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to</a:t>
            </a:r>
            <a:r>
              <a:rPr sz="2500" spc="-25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train</a:t>
            </a:r>
            <a:r>
              <a:rPr sz="2500" spc="-25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the</a:t>
            </a:r>
            <a:r>
              <a:rPr sz="2500" spc="-25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34586D"/>
                </a:solidFill>
                <a:latin typeface="Arial MT"/>
                <a:cs typeface="Arial MT"/>
              </a:rPr>
              <a:t>model. 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We</a:t>
            </a:r>
            <a:r>
              <a:rPr sz="2500" spc="-35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34586D"/>
                </a:solidFill>
                <a:latin typeface="Arial MT"/>
                <a:cs typeface="Arial MT"/>
              </a:rPr>
              <a:t>used:</a:t>
            </a:r>
            <a:endParaRPr sz="2500">
              <a:latin typeface="Arial MT"/>
              <a:cs typeface="Arial MT"/>
            </a:endParaRPr>
          </a:p>
          <a:p>
            <a:pPr marL="552450" marR="2877185">
              <a:lnSpc>
                <a:spcPct val="114999"/>
              </a:lnSpc>
            </a:pP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Ordinal</a:t>
            </a:r>
            <a:r>
              <a:rPr sz="2500" spc="-55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34586D"/>
                </a:solidFill>
                <a:latin typeface="Arial MT"/>
                <a:cs typeface="Arial MT"/>
              </a:rPr>
              <a:t>Encoding 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Label</a:t>
            </a:r>
            <a:r>
              <a:rPr sz="2500" spc="-25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34586D"/>
                </a:solidFill>
                <a:latin typeface="Arial MT"/>
                <a:cs typeface="Arial MT"/>
              </a:rPr>
              <a:t>Encoding </a:t>
            </a:r>
            <a:r>
              <a:rPr sz="2500" spc="-20" dirty="0">
                <a:solidFill>
                  <a:srgbClr val="34586D"/>
                </a:solidFill>
                <a:latin typeface="Arial MT"/>
                <a:cs typeface="Arial MT"/>
              </a:rPr>
              <a:t>One-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Hot</a:t>
            </a:r>
            <a:r>
              <a:rPr sz="2500" spc="15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34586D"/>
                </a:solidFill>
                <a:latin typeface="Arial MT"/>
                <a:cs typeface="Arial MT"/>
              </a:rPr>
              <a:t>Encoding</a:t>
            </a: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in</a:t>
            </a:r>
            <a:r>
              <a:rPr sz="2500" spc="-15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our</a:t>
            </a:r>
            <a:r>
              <a:rPr sz="2500" spc="-15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34586D"/>
                </a:solidFill>
                <a:latin typeface="Arial MT"/>
                <a:cs typeface="Arial MT"/>
              </a:rPr>
              <a:t>preprocessing.</a:t>
            </a:r>
            <a:endParaRPr sz="250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tabLst>
                <a:tab pos="650875" algn="l"/>
                <a:tab pos="1395095" algn="l"/>
                <a:tab pos="2245995" algn="l"/>
                <a:tab pos="2849880" algn="l"/>
                <a:tab pos="4300220" algn="l"/>
                <a:tab pos="5362575" algn="l"/>
                <a:tab pos="5789295" algn="l"/>
              </a:tabLst>
            </a:pPr>
            <a:r>
              <a:rPr sz="2500" spc="-25" dirty="0">
                <a:solidFill>
                  <a:srgbClr val="34586D"/>
                </a:solidFill>
                <a:latin typeface="Arial MT"/>
                <a:cs typeface="Arial MT"/>
              </a:rPr>
              <a:t>We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	</a:t>
            </a:r>
            <a:r>
              <a:rPr sz="2500" spc="-20" dirty="0">
                <a:solidFill>
                  <a:srgbClr val="34586D"/>
                </a:solidFill>
                <a:latin typeface="Arial MT"/>
                <a:cs typeface="Arial MT"/>
              </a:rPr>
              <a:t>also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	</a:t>
            </a:r>
            <a:r>
              <a:rPr sz="2500" spc="-20" dirty="0">
                <a:solidFill>
                  <a:srgbClr val="34586D"/>
                </a:solidFill>
                <a:latin typeface="Arial MT"/>
                <a:cs typeface="Arial MT"/>
              </a:rPr>
              <a:t>used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	</a:t>
            </a:r>
            <a:r>
              <a:rPr sz="2500" spc="-25" dirty="0">
                <a:solidFill>
                  <a:srgbClr val="34586D"/>
                </a:solidFill>
                <a:latin typeface="Arial MT"/>
                <a:cs typeface="Arial MT"/>
              </a:rPr>
              <a:t>the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	</a:t>
            </a:r>
            <a:r>
              <a:rPr sz="2500" spc="-10" dirty="0">
                <a:solidFill>
                  <a:srgbClr val="34586D"/>
                </a:solidFill>
                <a:latin typeface="Arial MT"/>
                <a:cs typeface="Arial MT"/>
              </a:rPr>
              <a:t>Standard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	</a:t>
            </a:r>
            <a:r>
              <a:rPr sz="2500" spc="-10" dirty="0">
                <a:solidFill>
                  <a:srgbClr val="34586D"/>
                </a:solidFill>
                <a:latin typeface="Arial MT"/>
                <a:cs typeface="Arial MT"/>
              </a:rPr>
              <a:t>Scaler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	</a:t>
            </a:r>
            <a:r>
              <a:rPr sz="2500" spc="-25" dirty="0">
                <a:solidFill>
                  <a:srgbClr val="34586D"/>
                </a:solidFill>
                <a:latin typeface="Arial MT"/>
                <a:cs typeface="Arial MT"/>
              </a:rPr>
              <a:t>to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	</a:t>
            </a:r>
            <a:r>
              <a:rPr sz="2500" spc="-25" dirty="0">
                <a:solidFill>
                  <a:srgbClr val="34586D"/>
                </a:solidFill>
                <a:latin typeface="Arial MT"/>
                <a:cs typeface="Arial MT"/>
              </a:rPr>
              <a:t>fit 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the</a:t>
            </a:r>
            <a:r>
              <a:rPr sz="2500" spc="-45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numerical</a:t>
            </a:r>
            <a:r>
              <a:rPr sz="2500" spc="-40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500" spc="-20" dirty="0">
                <a:solidFill>
                  <a:srgbClr val="34586D"/>
                </a:solidFill>
                <a:latin typeface="Arial MT"/>
                <a:cs typeface="Arial MT"/>
              </a:rPr>
              <a:t>data.</a:t>
            </a:r>
            <a:endParaRPr sz="25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902956" y="2066544"/>
            <a:ext cx="3472179" cy="1699895"/>
            <a:chOff x="9902956" y="2066544"/>
            <a:chExt cx="3472179" cy="169989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6079" y="2066544"/>
              <a:ext cx="2828543" cy="12801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5989" y="3670651"/>
              <a:ext cx="95250" cy="9524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902956" y="2403043"/>
              <a:ext cx="535940" cy="612140"/>
            </a:xfrm>
            <a:custGeom>
              <a:avLst/>
              <a:gdLst/>
              <a:ahLst/>
              <a:cxnLst/>
              <a:rect l="l" t="t" r="r" b="b"/>
              <a:pathLst>
                <a:path w="535940" h="612139">
                  <a:moveTo>
                    <a:pt x="0" y="611884"/>
                  </a:moveTo>
                  <a:lnTo>
                    <a:pt x="0" y="0"/>
                  </a:lnTo>
                  <a:lnTo>
                    <a:pt x="535398" y="305942"/>
                  </a:lnTo>
                  <a:lnTo>
                    <a:pt x="0" y="611884"/>
                  </a:lnTo>
                  <a:close/>
                </a:path>
              </a:pathLst>
            </a:custGeom>
            <a:solidFill>
              <a:srgbClr val="EF67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697665" y="3416644"/>
            <a:ext cx="6049645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We</a:t>
            </a:r>
            <a:r>
              <a:rPr sz="2500" spc="480" dirty="0">
                <a:solidFill>
                  <a:srgbClr val="34586D"/>
                </a:solidFill>
                <a:latin typeface="Arial MT"/>
                <a:cs typeface="Arial MT"/>
              </a:rPr>
              <a:t>  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have</a:t>
            </a:r>
            <a:r>
              <a:rPr sz="2500" spc="484" dirty="0">
                <a:solidFill>
                  <a:srgbClr val="34586D"/>
                </a:solidFill>
                <a:latin typeface="Arial MT"/>
                <a:cs typeface="Arial MT"/>
              </a:rPr>
              <a:t>  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added</a:t>
            </a:r>
            <a:r>
              <a:rPr sz="2500" spc="484" dirty="0">
                <a:solidFill>
                  <a:srgbClr val="34586D"/>
                </a:solidFill>
                <a:latin typeface="Arial MT"/>
                <a:cs typeface="Arial MT"/>
              </a:rPr>
              <a:t>  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these</a:t>
            </a:r>
            <a:r>
              <a:rPr sz="2500" spc="484" dirty="0">
                <a:solidFill>
                  <a:srgbClr val="34586D"/>
                </a:solidFill>
                <a:latin typeface="Arial MT"/>
                <a:cs typeface="Arial MT"/>
              </a:rPr>
              <a:t>  </a:t>
            </a:r>
            <a:r>
              <a:rPr sz="2500" spc="-10" dirty="0">
                <a:solidFill>
                  <a:srgbClr val="34586D"/>
                </a:solidFill>
                <a:latin typeface="Arial MT"/>
                <a:cs typeface="Arial MT"/>
              </a:rPr>
              <a:t>preprocessing 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methods</a:t>
            </a:r>
            <a:r>
              <a:rPr sz="2500" spc="5" dirty="0">
                <a:solidFill>
                  <a:srgbClr val="34586D"/>
                </a:solidFill>
                <a:latin typeface="Arial MT"/>
                <a:cs typeface="Arial MT"/>
              </a:rPr>
              <a:t>  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into</a:t>
            </a:r>
            <a:r>
              <a:rPr sz="2500" spc="5" dirty="0">
                <a:solidFill>
                  <a:srgbClr val="34586D"/>
                </a:solidFill>
                <a:latin typeface="Arial MT"/>
                <a:cs typeface="Arial MT"/>
              </a:rPr>
              <a:t>  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the</a:t>
            </a:r>
            <a:r>
              <a:rPr sz="2500" spc="5" dirty="0">
                <a:solidFill>
                  <a:srgbClr val="34586D"/>
                </a:solidFill>
                <a:latin typeface="Arial MT"/>
                <a:cs typeface="Arial MT"/>
              </a:rPr>
              <a:t>  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pipeline</a:t>
            </a:r>
            <a:r>
              <a:rPr sz="2500" spc="5" dirty="0">
                <a:solidFill>
                  <a:srgbClr val="34586D"/>
                </a:solidFill>
                <a:latin typeface="Arial MT"/>
                <a:cs typeface="Arial MT"/>
              </a:rPr>
              <a:t>  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to</a:t>
            </a:r>
            <a:r>
              <a:rPr sz="2500" spc="5" dirty="0">
                <a:solidFill>
                  <a:srgbClr val="34586D"/>
                </a:solidFill>
                <a:latin typeface="Arial MT"/>
                <a:cs typeface="Arial MT"/>
              </a:rPr>
              <a:t>  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use</a:t>
            </a:r>
            <a:r>
              <a:rPr sz="2500" spc="5" dirty="0">
                <a:solidFill>
                  <a:srgbClr val="34586D"/>
                </a:solidFill>
                <a:latin typeface="Arial MT"/>
                <a:cs typeface="Arial MT"/>
              </a:rPr>
              <a:t>  </a:t>
            </a:r>
            <a:r>
              <a:rPr sz="2500" spc="-10" dirty="0">
                <a:solidFill>
                  <a:srgbClr val="34586D"/>
                </a:solidFill>
                <a:latin typeface="Arial MT"/>
                <a:cs typeface="Arial MT"/>
              </a:rPr>
              <a:t>before 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training</a:t>
            </a:r>
            <a:r>
              <a:rPr sz="2500" spc="-30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34586D"/>
                </a:solidFill>
                <a:latin typeface="Arial MT"/>
                <a:cs typeface="Arial MT"/>
              </a:rPr>
              <a:t>the</a:t>
            </a:r>
            <a:r>
              <a:rPr sz="2500" spc="-25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34586D"/>
                </a:solidFill>
                <a:latin typeface="Arial MT"/>
                <a:cs typeface="Arial MT"/>
              </a:rPr>
              <a:t>models.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259300" cy="10287000"/>
            <a:chOff x="0" y="0"/>
            <a:chExt cx="172593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0913745" cy="10287000"/>
            </a:xfrm>
            <a:custGeom>
              <a:avLst/>
              <a:gdLst/>
              <a:ahLst/>
              <a:cxnLst/>
              <a:rect l="l" t="t" r="r" b="b"/>
              <a:pathLst>
                <a:path w="10913745" h="10287000">
                  <a:moveTo>
                    <a:pt x="0" y="10286998"/>
                  </a:moveTo>
                  <a:lnTo>
                    <a:pt x="0" y="0"/>
                  </a:lnTo>
                  <a:lnTo>
                    <a:pt x="6983873" y="0"/>
                  </a:lnTo>
                  <a:lnTo>
                    <a:pt x="10913153" y="5143499"/>
                  </a:lnTo>
                  <a:lnTo>
                    <a:pt x="6983873" y="10286998"/>
                  </a:lnTo>
                  <a:lnTo>
                    <a:pt x="0" y="10286998"/>
                  </a:lnTo>
                  <a:close/>
                </a:path>
              </a:pathLst>
            </a:custGeom>
            <a:solidFill>
              <a:srgbClr val="F9D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8699" y="1028700"/>
              <a:ext cx="16230600" cy="8229600"/>
            </a:xfrm>
            <a:custGeom>
              <a:avLst/>
              <a:gdLst/>
              <a:ahLst/>
              <a:cxnLst/>
              <a:rect l="l" t="t" r="r" b="b"/>
              <a:pathLst>
                <a:path w="16230600" h="8229600">
                  <a:moveTo>
                    <a:pt x="16230599" y="8229599"/>
                  </a:moveTo>
                  <a:lnTo>
                    <a:pt x="0" y="8229599"/>
                  </a:lnTo>
                  <a:lnTo>
                    <a:pt x="0" y="0"/>
                  </a:lnTo>
                  <a:lnTo>
                    <a:pt x="16230599" y="0"/>
                  </a:lnTo>
                  <a:lnTo>
                    <a:pt x="16230599" y="822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05705" y="1292909"/>
              <a:ext cx="1165225" cy="1311275"/>
            </a:xfrm>
            <a:custGeom>
              <a:avLst/>
              <a:gdLst/>
              <a:ahLst/>
              <a:cxnLst/>
              <a:rect l="l" t="t" r="r" b="b"/>
              <a:pathLst>
                <a:path w="1165225" h="1311275">
                  <a:moveTo>
                    <a:pt x="0" y="0"/>
                  </a:moveTo>
                  <a:lnTo>
                    <a:pt x="1164858" y="0"/>
                  </a:lnTo>
                  <a:lnTo>
                    <a:pt x="1164858" y="1310810"/>
                  </a:lnTo>
                  <a:lnTo>
                    <a:pt x="0" y="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8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05705" y="1292909"/>
              <a:ext cx="1165225" cy="1311275"/>
            </a:xfrm>
            <a:custGeom>
              <a:avLst/>
              <a:gdLst/>
              <a:ahLst/>
              <a:cxnLst/>
              <a:rect l="l" t="t" r="r" b="b"/>
              <a:pathLst>
                <a:path w="1165225" h="1311275">
                  <a:moveTo>
                    <a:pt x="0" y="0"/>
                  </a:moveTo>
                  <a:lnTo>
                    <a:pt x="1164858" y="0"/>
                  </a:lnTo>
                  <a:lnTo>
                    <a:pt x="1164858" y="1310810"/>
                  </a:lnTo>
                  <a:lnTo>
                    <a:pt x="0" y="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58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62071" y="1028572"/>
              <a:ext cx="997585" cy="1122680"/>
            </a:xfrm>
            <a:custGeom>
              <a:avLst/>
              <a:gdLst/>
              <a:ahLst/>
              <a:cxnLst/>
              <a:rect l="l" t="t" r="r" b="b"/>
              <a:pathLst>
                <a:path w="997584" h="1122680">
                  <a:moveTo>
                    <a:pt x="997204" y="0"/>
                  </a:moveTo>
                  <a:lnTo>
                    <a:pt x="0" y="0"/>
                  </a:lnTo>
                  <a:lnTo>
                    <a:pt x="0" y="292"/>
                  </a:lnTo>
                  <a:lnTo>
                    <a:pt x="997204" y="1122146"/>
                  </a:lnTo>
                  <a:lnTo>
                    <a:pt x="997204" y="0"/>
                  </a:lnTo>
                  <a:close/>
                </a:path>
              </a:pathLst>
            </a:custGeom>
            <a:solidFill>
              <a:srgbClr val="EF67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58430" y="1642452"/>
              <a:ext cx="1361440" cy="3865879"/>
            </a:xfrm>
            <a:custGeom>
              <a:avLst/>
              <a:gdLst/>
              <a:ahLst/>
              <a:cxnLst/>
              <a:rect l="l" t="t" r="r" b="b"/>
              <a:pathLst>
                <a:path w="1361439" h="3865879">
                  <a:moveTo>
                    <a:pt x="535406" y="305943"/>
                  </a:moveTo>
                  <a:lnTo>
                    <a:pt x="0" y="0"/>
                  </a:lnTo>
                  <a:lnTo>
                    <a:pt x="0" y="611886"/>
                  </a:lnTo>
                  <a:lnTo>
                    <a:pt x="535406" y="305943"/>
                  </a:lnTo>
                  <a:close/>
                </a:path>
                <a:path w="1361439" h="3865879">
                  <a:moveTo>
                    <a:pt x="1361363" y="3559340"/>
                  </a:moveTo>
                  <a:lnTo>
                    <a:pt x="825969" y="3253397"/>
                  </a:lnTo>
                  <a:lnTo>
                    <a:pt x="825969" y="3865283"/>
                  </a:lnTo>
                  <a:lnTo>
                    <a:pt x="1361363" y="3559340"/>
                  </a:lnTo>
                  <a:close/>
                </a:path>
              </a:pathLst>
            </a:custGeom>
            <a:solidFill>
              <a:srgbClr val="6AA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212230" y="3928192"/>
            <a:ext cx="874394" cy="400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spc="-25" dirty="0">
                <a:latin typeface="Tahoma"/>
                <a:cs typeface="Tahoma"/>
              </a:rPr>
              <a:t>No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520200"/>
              </a:lnSpc>
            </a:pPr>
            <a:r>
              <a:rPr sz="1200" spc="-25" dirty="0">
                <a:latin typeface="Tahoma"/>
                <a:cs typeface="Tahoma"/>
              </a:rPr>
              <a:t>Yes</a:t>
            </a:r>
            <a:r>
              <a:rPr sz="1200" spc="5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Accuracy </a:t>
            </a:r>
            <a:r>
              <a:rPr sz="1200" dirty="0">
                <a:latin typeface="Tahoma"/>
                <a:cs typeface="Tahoma"/>
              </a:rPr>
              <a:t>macro</a:t>
            </a:r>
            <a:r>
              <a:rPr sz="1200" spc="-25" dirty="0">
                <a:latin typeface="Tahoma"/>
                <a:cs typeface="Tahoma"/>
              </a:rPr>
              <a:t> avg </a:t>
            </a:r>
            <a:r>
              <a:rPr sz="1200" spc="-20" dirty="0">
                <a:latin typeface="Tahoma"/>
                <a:cs typeface="Tahoma"/>
              </a:rPr>
              <a:t>weighted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avg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63465" y="2976765"/>
            <a:ext cx="611505" cy="4958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spc="-10" dirty="0">
                <a:latin typeface="Tahoma"/>
                <a:cs typeface="Tahoma"/>
              </a:rPr>
              <a:t>Precision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spc="-20" dirty="0">
                <a:latin typeface="Tahoma"/>
                <a:cs typeface="Tahoma"/>
              </a:rPr>
              <a:t>1.00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spc="-20" dirty="0">
                <a:latin typeface="Tahoma"/>
                <a:cs typeface="Tahoma"/>
              </a:rPr>
              <a:t>0.30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spc="-20" dirty="0">
                <a:latin typeface="Tahoma"/>
                <a:cs typeface="Tahoma"/>
              </a:rPr>
              <a:t>0.65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spc="-20" dirty="0">
                <a:latin typeface="Tahoma"/>
                <a:cs typeface="Tahoma"/>
              </a:rPr>
              <a:t>0.92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14699" y="2976765"/>
            <a:ext cx="398780" cy="4958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spc="-10" dirty="0">
                <a:latin typeface="Tahoma"/>
                <a:cs typeface="Tahoma"/>
              </a:rPr>
              <a:t>Recall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spc="-20" dirty="0">
                <a:latin typeface="Tahoma"/>
                <a:cs typeface="Tahoma"/>
              </a:rPr>
              <a:t>0.70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spc="-20" dirty="0">
                <a:latin typeface="Tahoma"/>
                <a:cs typeface="Tahoma"/>
              </a:rPr>
              <a:t>1.00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spc="-20" dirty="0">
                <a:latin typeface="Tahoma"/>
                <a:cs typeface="Tahoma"/>
              </a:rPr>
              <a:t>0.85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spc="-20" dirty="0">
                <a:latin typeface="Tahoma"/>
                <a:cs typeface="Tahoma"/>
              </a:rPr>
              <a:t>0.73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65935" y="2976765"/>
            <a:ext cx="567055" cy="4958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spc="-20" dirty="0">
                <a:latin typeface="Tahoma"/>
                <a:cs typeface="Tahoma"/>
              </a:rPr>
              <a:t>F1-</a:t>
            </a:r>
            <a:r>
              <a:rPr sz="1200" spc="-25" dirty="0">
                <a:latin typeface="Tahoma"/>
                <a:cs typeface="Tahoma"/>
              </a:rPr>
              <a:t>score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spc="-20" dirty="0">
                <a:latin typeface="Tahoma"/>
                <a:cs typeface="Tahoma"/>
              </a:rPr>
              <a:t>0.82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spc="-20" dirty="0">
                <a:latin typeface="Tahoma"/>
                <a:cs typeface="Tahoma"/>
              </a:rPr>
              <a:t>0.46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spc="-20" dirty="0">
                <a:latin typeface="Tahoma"/>
                <a:cs typeface="Tahoma"/>
              </a:rPr>
              <a:t>0.73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spc="-20" dirty="0">
                <a:latin typeface="Tahoma"/>
                <a:cs typeface="Tahoma"/>
              </a:rPr>
              <a:t>0.64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spc="-20" dirty="0">
                <a:latin typeface="Tahoma"/>
                <a:cs typeface="Tahoma"/>
              </a:rPr>
              <a:t>0.78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17170" y="2976765"/>
            <a:ext cx="540385" cy="4958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spc="-10" dirty="0">
                <a:latin typeface="Tahoma"/>
                <a:cs typeface="Tahoma"/>
              </a:rPr>
              <a:t>Support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spc="-20" dirty="0">
                <a:latin typeface="Tahoma"/>
                <a:cs typeface="Tahoma"/>
              </a:rPr>
              <a:t>2190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spc="-25" dirty="0">
                <a:latin typeface="Tahoma"/>
                <a:cs typeface="Tahoma"/>
              </a:rPr>
              <a:t>282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spc="-20" dirty="0">
                <a:latin typeface="Tahoma"/>
                <a:cs typeface="Tahoma"/>
              </a:rPr>
              <a:t>2472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spc="-20" dirty="0">
                <a:latin typeface="Tahoma"/>
                <a:cs typeface="Tahoma"/>
              </a:rPr>
              <a:t>2472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spc="-20" dirty="0">
                <a:latin typeface="Tahoma"/>
                <a:cs typeface="Tahoma"/>
              </a:rPr>
              <a:t>2472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93519" y="1389887"/>
            <a:ext cx="14768792" cy="6932090"/>
            <a:chOff x="1493519" y="1389887"/>
            <a:chExt cx="14768792" cy="6932090"/>
          </a:xfrm>
        </p:grpSpPr>
        <p:sp>
          <p:nvSpPr>
            <p:cNvPr id="16" name="object 16"/>
            <p:cNvSpPr/>
            <p:nvPr/>
          </p:nvSpPr>
          <p:spPr>
            <a:xfrm>
              <a:off x="9986606" y="2613327"/>
              <a:ext cx="6275705" cy="5708650"/>
            </a:xfrm>
            <a:custGeom>
              <a:avLst/>
              <a:gdLst/>
              <a:ahLst/>
              <a:cxnLst/>
              <a:rect l="l" t="t" r="r" b="b"/>
              <a:pathLst>
                <a:path w="6275705" h="5708650">
                  <a:moveTo>
                    <a:pt x="9524" y="9524"/>
                  </a:moveTo>
                  <a:lnTo>
                    <a:pt x="9524" y="5699036"/>
                  </a:lnTo>
                </a:path>
                <a:path w="6275705" h="5708650">
                  <a:moveTo>
                    <a:pt x="1260759" y="9524"/>
                  </a:moveTo>
                  <a:lnTo>
                    <a:pt x="1260759" y="5699036"/>
                  </a:lnTo>
                </a:path>
                <a:path w="6275705" h="5708650">
                  <a:moveTo>
                    <a:pt x="2511994" y="9524"/>
                  </a:moveTo>
                  <a:lnTo>
                    <a:pt x="2511994" y="5699036"/>
                  </a:lnTo>
                </a:path>
                <a:path w="6275705" h="5708650">
                  <a:moveTo>
                    <a:pt x="3763229" y="9524"/>
                  </a:moveTo>
                  <a:lnTo>
                    <a:pt x="3763229" y="5699036"/>
                  </a:lnTo>
                </a:path>
                <a:path w="6275705" h="5708650">
                  <a:moveTo>
                    <a:pt x="5014464" y="9524"/>
                  </a:moveTo>
                  <a:lnTo>
                    <a:pt x="5014464" y="5699036"/>
                  </a:lnTo>
                </a:path>
                <a:path w="6275705" h="5708650">
                  <a:moveTo>
                    <a:pt x="6265698" y="9524"/>
                  </a:moveTo>
                  <a:lnTo>
                    <a:pt x="6265698" y="5699036"/>
                  </a:lnTo>
                </a:path>
                <a:path w="6275705" h="5708650">
                  <a:moveTo>
                    <a:pt x="0" y="0"/>
                  </a:moveTo>
                  <a:lnTo>
                    <a:pt x="6275223" y="0"/>
                  </a:lnTo>
                </a:path>
                <a:path w="6275705" h="5708650">
                  <a:moveTo>
                    <a:pt x="0" y="951426"/>
                  </a:moveTo>
                  <a:lnTo>
                    <a:pt x="6275223" y="951426"/>
                  </a:lnTo>
                </a:path>
                <a:path w="6275705" h="5708650">
                  <a:moveTo>
                    <a:pt x="0" y="1902853"/>
                  </a:moveTo>
                  <a:lnTo>
                    <a:pt x="6275223" y="1902853"/>
                  </a:lnTo>
                </a:path>
                <a:path w="6275705" h="5708650">
                  <a:moveTo>
                    <a:pt x="0" y="2854280"/>
                  </a:moveTo>
                  <a:lnTo>
                    <a:pt x="6275223" y="2854280"/>
                  </a:lnTo>
                </a:path>
                <a:path w="6275705" h="5708650">
                  <a:moveTo>
                    <a:pt x="0" y="3805707"/>
                  </a:moveTo>
                  <a:lnTo>
                    <a:pt x="6275223" y="3805707"/>
                  </a:lnTo>
                </a:path>
                <a:path w="6275705" h="5708650">
                  <a:moveTo>
                    <a:pt x="0" y="4757133"/>
                  </a:moveTo>
                  <a:lnTo>
                    <a:pt x="6275223" y="4757133"/>
                  </a:lnTo>
                </a:path>
                <a:path w="6275705" h="5708650">
                  <a:moveTo>
                    <a:pt x="0" y="5708561"/>
                  </a:moveTo>
                  <a:lnTo>
                    <a:pt x="6275223" y="570856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3519" y="1389887"/>
              <a:ext cx="4212335" cy="111861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0286" y="3318902"/>
              <a:ext cx="76200" cy="761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0286" y="3690377"/>
              <a:ext cx="76200" cy="761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0286" y="4061852"/>
              <a:ext cx="76200" cy="7619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039461" y="2730892"/>
            <a:ext cx="531749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5455" marR="5080" indent="-453390">
              <a:lnSpc>
                <a:spcPct val="116100"/>
              </a:lnSpc>
              <a:spcBef>
                <a:spcPts val="100"/>
              </a:spcBef>
            </a:pP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We</a:t>
            </a:r>
            <a:r>
              <a:rPr sz="2100" spc="-10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selected three models for model </a:t>
            </a:r>
            <a:r>
              <a:rPr sz="2100" spc="-10" dirty="0">
                <a:solidFill>
                  <a:srgbClr val="34586D"/>
                </a:solidFill>
                <a:latin typeface="Arial MT"/>
                <a:cs typeface="Arial MT"/>
              </a:rPr>
              <a:t>training: RandomForestClassifier</a:t>
            </a:r>
            <a:endParaRPr sz="2100">
              <a:latin typeface="Arial MT"/>
              <a:cs typeface="Arial MT"/>
            </a:endParaRPr>
          </a:p>
          <a:p>
            <a:pPr marL="465455" marR="2590165">
              <a:lnSpc>
                <a:spcPct val="116100"/>
              </a:lnSpc>
            </a:pPr>
            <a:r>
              <a:rPr sz="2100" spc="-10" dirty="0">
                <a:solidFill>
                  <a:srgbClr val="34586D"/>
                </a:solidFill>
                <a:latin typeface="Arial MT"/>
                <a:cs typeface="Arial MT"/>
              </a:rPr>
              <a:t>XGBClassifier LogisticRegression</a:t>
            </a:r>
            <a:endParaRPr sz="2100">
              <a:latin typeface="Arial MT"/>
              <a:cs typeface="Arial MT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17647" y="4642103"/>
            <a:ext cx="4879847" cy="1118615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118341" y="5870392"/>
            <a:ext cx="620839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  <a:tabLst>
                <a:tab pos="940435" algn="l"/>
                <a:tab pos="2980055" algn="l"/>
                <a:tab pos="3567429" algn="l"/>
                <a:tab pos="4391660" algn="l"/>
                <a:tab pos="5824220" algn="l"/>
              </a:tabLst>
            </a:pPr>
            <a:r>
              <a:rPr sz="2100" spc="-10" dirty="0">
                <a:solidFill>
                  <a:srgbClr val="34586D"/>
                </a:solidFill>
                <a:latin typeface="Arial MT"/>
                <a:cs typeface="Arial MT"/>
              </a:rPr>
              <a:t>Using</a:t>
            </a: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	</a:t>
            </a:r>
            <a:r>
              <a:rPr sz="2100" spc="-10" dirty="0">
                <a:solidFill>
                  <a:srgbClr val="34586D"/>
                </a:solidFill>
                <a:latin typeface="Arial MT"/>
                <a:cs typeface="Arial MT"/>
              </a:rPr>
              <a:t>GridSearchCV,</a:t>
            </a: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	</a:t>
            </a:r>
            <a:r>
              <a:rPr sz="2100" spc="-25" dirty="0">
                <a:solidFill>
                  <a:srgbClr val="34586D"/>
                </a:solidFill>
                <a:latin typeface="Arial MT"/>
                <a:cs typeface="Arial MT"/>
              </a:rPr>
              <a:t>we</a:t>
            </a: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	</a:t>
            </a:r>
            <a:r>
              <a:rPr sz="2100" spc="-20" dirty="0">
                <a:solidFill>
                  <a:srgbClr val="34586D"/>
                </a:solidFill>
                <a:latin typeface="Arial MT"/>
                <a:cs typeface="Arial MT"/>
              </a:rPr>
              <a:t>have</a:t>
            </a: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	</a:t>
            </a:r>
            <a:r>
              <a:rPr sz="2100" spc="-10" dirty="0">
                <a:solidFill>
                  <a:srgbClr val="34586D"/>
                </a:solidFill>
                <a:latin typeface="Arial MT"/>
                <a:cs typeface="Arial MT"/>
              </a:rPr>
              <a:t>compared</a:t>
            </a: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	</a:t>
            </a:r>
            <a:r>
              <a:rPr sz="2100" spc="-25" dirty="0">
                <a:solidFill>
                  <a:srgbClr val="34586D"/>
                </a:solidFill>
                <a:latin typeface="Arial MT"/>
                <a:cs typeface="Arial MT"/>
              </a:rPr>
              <a:t>the </a:t>
            </a: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different models and found the best fitting </a:t>
            </a:r>
            <a:r>
              <a:rPr sz="2100" spc="-20" dirty="0">
                <a:solidFill>
                  <a:srgbClr val="34586D"/>
                </a:solidFill>
                <a:latin typeface="Arial MT"/>
                <a:cs typeface="Arial MT"/>
              </a:rPr>
              <a:t>one.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259300" cy="10287000"/>
            <a:chOff x="0" y="0"/>
            <a:chExt cx="172593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0913745" cy="10287000"/>
            </a:xfrm>
            <a:custGeom>
              <a:avLst/>
              <a:gdLst/>
              <a:ahLst/>
              <a:cxnLst/>
              <a:rect l="l" t="t" r="r" b="b"/>
              <a:pathLst>
                <a:path w="10913745" h="10287000">
                  <a:moveTo>
                    <a:pt x="0" y="10286998"/>
                  </a:moveTo>
                  <a:lnTo>
                    <a:pt x="0" y="0"/>
                  </a:lnTo>
                  <a:lnTo>
                    <a:pt x="6983873" y="0"/>
                  </a:lnTo>
                  <a:lnTo>
                    <a:pt x="10913153" y="5143499"/>
                  </a:lnTo>
                  <a:lnTo>
                    <a:pt x="6983873" y="10286998"/>
                  </a:lnTo>
                  <a:lnTo>
                    <a:pt x="0" y="10286998"/>
                  </a:lnTo>
                  <a:close/>
                </a:path>
              </a:pathLst>
            </a:custGeom>
            <a:solidFill>
              <a:srgbClr val="EF67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8699" y="1028700"/>
              <a:ext cx="16230600" cy="8229600"/>
            </a:xfrm>
            <a:custGeom>
              <a:avLst/>
              <a:gdLst/>
              <a:ahLst/>
              <a:cxnLst/>
              <a:rect l="l" t="t" r="r" b="b"/>
              <a:pathLst>
                <a:path w="16230600" h="8229600">
                  <a:moveTo>
                    <a:pt x="16230599" y="8229599"/>
                  </a:moveTo>
                  <a:lnTo>
                    <a:pt x="0" y="8229599"/>
                  </a:lnTo>
                  <a:lnTo>
                    <a:pt x="0" y="0"/>
                  </a:lnTo>
                  <a:lnTo>
                    <a:pt x="16230599" y="0"/>
                  </a:lnTo>
                  <a:lnTo>
                    <a:pt x="16230599" y="822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6705" y="1642173"/>
              <a:ext cx="535940" cy="612140"/>
            </a:xfrm>
            <a:custGeom>
              <a:avLst/>
              <a:gdLst/>
              <a:ahLst/>
              <a:cxnLst/>
              <a:rect l="l" t="t" r="r" b="b"/>
              <a:pathLst>
                <a:path w="535939" h="612139">
                  <a:moveTo>
                    <a:pt x="0" y="611884"/>
                  </a:moveTo>
                  <a:lnTo>
                    <a:pt x="0" y="0"/>
                  </a:lnTo>
                  <a:lnTo>
                    <a:pt x="535398" y="305942"/>
                  </a:lnTo>
                  <a:lnTo>
                    <a:pt x="0" y="611884"/>
                  </a:lnTo>
                  <a:close/>
                </a:path>
              </a:pathLst>
            </a:custGeom>
            <a:solidFill>
              <a:srgbClr val="9CD5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1303" y="1331976"/>
              <a:ext cx="2441447" cy="12801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447517" y="1509877"/>
              <a:ext cx="388620" cy="390525"/>
            </a:xfrm>
            <a:custGeom>
              <a:avLst/>
              <a:gdLst/>
              <a:ahLst/>
              <a:cxnLst/>
              <a:rect l="l" t="t" r="r" b="b"/>
              <a:pathLst>
                <a:path w="388619" h="390525">
                  <a:moveTo>
                    <a:pt x="358515" y="86619"/>
                  </a:moveTo>
                  <a:lnTo>
                    <a:pt x="388568" y="345303"/>
                  </a:lnTo>
                  <a:lnTo>
                    <a:pt x="0" y="390446"/>
                  </a:lnTo>
                  <a:lnTo>
                    <a:pt x="348349" y="11"/>
                  </a:lnTo>
                  <a:lnTo>
                    <a:pt x="358515" y="86619"/>
                  </a:lnTo>
                  <a:close/>
                </a:path>
              </a:pathLst>
            </a:custGeom>
            <a:solidFill>
              <a:srgbClr val="F18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447517" y="1509877"/>
              <a:ext cx="388620" cy="390525"/>
            </a:xfrm>
            <a:custGeom>
              <a:avLst/>
              <a:gdLst/>
              <a:ahLst/>
              <a:cxnLst/>
              <a:rect l="l" t="t" r="r" b="b"/>
              <a:pathLst>
                <a:path w="388619" h="390525">
                  <a:moveTo>
                    <a:pt x="358515" y="86619"/>
                  </a:moveTo>
                  <a:lnTo>
                    <a:pt x="388568" y="345303"/>
                  </a:lnTo>
                  <a:lnTo>
                    <a:pt x="0" y="390446"/>
                  </a:lnTo>
                  <a:lnTo>
                    <a:pt x="348349" y="11"/>
                  </a:lnTo>
                  <a:lnTo>
                    <a:pt x="358515" y="86619"/>
                  </a:lnTo>
                  <a:close/>
                </a:path>
              </a:pathLst>
            </a:custGeom>
            <a:solidFill>
              <a:srgbClr val="3458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24885" y="1259331"/>
              <a:ext cx="241300" cy="445770"/>
            </a:xfrm>
            <a:custGeom>
              <a:avLst/>
              <a:gdLst/>
              <a:ahLst/>
              <a:cxnLst/>
              <a:rect l="l" t="t" r="r" b="b"/>
              <a:pathLst>
                <a:path w="241300" h="445769">
                  <a:moveTo>
                    <a:pt x="241071" y="174548"/>
                  </a:moveTo>
                  <a:lnTo>
                    <a:pt x="50" y="0"/>
                  </a:lnTo>
                  <a:lnTo>
                    <a:pt x="44653" y="445770"/>
                  </a:lnTo>
                  <a:lnTo>
                    <a:pt x="241071" y="174548"/>
                  </a:lnTo>
                  <a:close/>
                </a:path>
              </a:pathLst>
            </a:custGeom>
            <a:solidFill>
              <a:srgbClr val="D3F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934398" y="2453423"/>
              <a:ext cx="356235" cy="328930"/>
            </a:xfrm>
            <a:custGeom>
              <a:avLst/>
              <a:gdLst/>
              <a:ahLst/>
              <a:cxnLst/>
              <a:rect l="l" t="t" r="r" b="b"/>
              <a:pathLst>
                <a:path w="356234" h="328930">
                  <a:moveTo>
                    <a:pt x="356196" y="271703"/>
                  </a:moveTo>
                  <a:lnTo>
                    <a:pt x="0" y="0"/>
                  </a:lnTo>
                  <a:lnTo>
                    <a:pt x="64109" y="328676"/>
                  </a:lnTo>
                  <a:lnTo>
                    <a:pt x="356196" y="271703"/>
                  </a:lnTo>
                  <a:close/>
                </a:path>
              </a:pathLst>
            </a:custGeom>
            <a:solidFill>
              <a:srgbClr val="F18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4260" y="2254084"/>
              <a:ext cx="312420" cy="504825"/>
            </a:xfrm>
            <a:custGeom>
              <a:avLst/>
              <a:gdLst/>
              <a:ahLst/>
              <a:cxnLst/>
              <a:rect l="l" t="t" r="r" b="b"/>
              <a:pathLst>
                <a:path w="312419" h="504825">
                  <a:moveTo>
                    <a:pt x="312140" y="504190"/>
                  </a:moveTo>
                  <a:lnTo>
                    <a:pt x="172262" y="0"/>
                  </a:lnTo>
                  <a:lnTo>
                    <a:pt x="0" y="351205"/>
                  </a:lnTo>
                  <a:lnTo>
                    <a:pt x="312102" y="504291"/>
                  </a:lnTo>
                  <a:close/>
                </a:path>
              </a:pathLst>
            </a:custGeom>
            <a:solidFill>
              <a:srgbClr val="6AA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669390" y="3091674"/>
              <a:ext cx="507365" cy="309245"/>
            </a:xfrm>
            <a:custGeom>
              <a:avLst/>
              <a:gdLst/>
              <a:ahLst/>
              <a:cxnLst/>
              <a:rect l="l" t="t" r="r" b="b"/>
              <a:pathLst>
                <a:path w="507365" h="309245">
                  <a:moveTo>
                    <a:pt x="507072" y="50"/>
                  </a:moveTo>
                  <a:lnTo>
                    <a:pt x="0" y="129425"/>
                  </a:lnTo>
                  <a:lnTo>
                    <a:pt x="347560" y="308914"/>
                  </a:lnTo>
                  <a:lnTo>
                    <a:pt x="507072" y="50"/>
                  </a:lnTo>
                  <a:close/>
                </a:path>
              </a:pathLst>
            </a:custGeom>
            <a:solidFill>
              <a:srgbClr val="EF67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639127" y="2730318"/>
            <a:ext cx="620839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  <a:tabLst>
                <a:tab pos="588010" algn="l"/>
                <a:tab pos="1431290" algn="l"/>
                <a:tab pos="2051685" algn="l"/>
                <a:tab pos="2598420" algn="l"/>
                <a:tab pos="3678554" algn="l"/>
                <a:tab pos="5203190" algn="l"/>
                <a:tab pos="5824220" algn="l"/>
              </a:tabLst>
            </a:pPr>
            <a:r>
              <a:rPr sz="2100" spc="-25" dirty="0">
                <a:solidFill>
                  <a:srgbClr val="34586D"/>
                </a:solidFill>
                <a:latin typeface="Arial MT"/>
                <a:cs typeface="Arial MT"/>
              </a:rPr>
              <a:t>We</a:t>
            </a: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	</a:t>
            </a:r>
            <a:r>
              <a:rPr sz="2100" spc="-10" dirty="0">
                <a:solidFill>
                  <a:srgbClr val="34586D"/>
                </a:solidFill>
                <a:latin typeface="Arial MT"/>
                <a:cs typeface="Arial MT"/>
              </a:rPr>
              <a:t>found</a:t>
            </a: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	</a:t>
            </a:r>
            <a:r>
              <a:rPr sz="2100" spc="-20" dirty="0">
                <a:solidFill>
                  <a:srgbClr val="34586D"/>
                </a:solidFill>
                <a:latin typeface="Arial MT"/>
                <a:cs typeface="Arial MT"/>
              </a:rPr>
              <a:t>that</a:t>
            </a: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	</a:t>
            </a:r>
            <a:r>
              <a:rPr sz="2100" spc="-25" dirty="0">
                <a:solidFill>
                  <a:srgbClr val="34586D"/>
                </a:solidFill>
                <a:latin typeface="Arial MT"/>
                <a:cs typeface="Arial MT"/>
              </a:rPr>
              <a:t>the</a:t>
            </a: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	</a:t>
            </a:r>
            <a:r>
              <a:rPr sz="2100" spc="-10" dirty="0">
                <a:solidFill>
                  <a:srgbClr val="34586D"/>
                </a:solidFill>
                <a:latin typeface="Arial MT"/>
                <a:cs typeface="Arial MT"/>
              </a:rPr>
              <a:t>Logistic</a:t>
            </a: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	</a:t>
            </a:r>
            <a:r>
              <a:rPr sz="2100" spc="-10" dirty="0">
                <a:solidFill>
                  <a:srgbClr val="34586D"/>
                </a:solidFill>
                <a:latin typeface="Arial MT"/>
                <a:cs typeface="Arial MT"/>
              </a:rPr>
              <a:t>Regression</a:t>
            </a: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	</a:t>
            </a:r>
            <a:r>
              <a:rPr sz="2100" spc="-25" dirty="0">
                <a:solidFill>
                  <a:srgbClr val="34586D"/>
                </a:solidFill>
                <a:latin typeface="Arial MT"/>
                <a:cs typeface="Arial MT"/>
              </a:rPr>
              <a:t>and</a:t>
            </a: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	</a:t>
            </a:r>
            <a:r>
              <a:rPr sz="2100" spc="-25" dirty="0">
                <a:solidFill>
                  <a:srgbClr val="34586D"/>
                </a:solidFill>
                <a:latin typeface="Arial MT"/>
                <a:cs typeface="Arial MT"/>
              </a:rPr>
              <a:t>the </a:t>
            </a: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Random Forest Classification give the best </a:t>
            </a:r>
            <a:r>
              <a:rPr sz="2100" spc="-10" dirty="0">
                <a:solidFill>
                  <a:srgbClr val="34586D"/>
                </a:solidFill>
                <a:latin typeface="Arial MT"/>
                <a:cs typeface="Arial MT"/>
              </a:rPr>
              <a:t>results.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43121" y="3968495"/>
            <a:ext cx="4467860" cy="1280160"/>
            <a:chOff x="5743121" y="3968495"/>
            <a:chExt cx="4467860" cy="128016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599" y="3968495"/>
              <a:ext cx="3886199" cy="128015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743121" y="4305876"/>
              <a:ext cx="535940" cy="612140"/>
            </a:xfrm>
            <a:custGeom>
              <a:avLst/>
              <a:gdLst/>
              <a:ahLst/>
              <a:cxnLst/>
              <a:rect l="l" t="t" r="r" b="b"/>
              <a:pathLst>
                <a:path w="535939" h="612139">
                  <a:moveTo>
                    <a:pt x="0" y="611883"/>
                  </a:moveTo>
                  <a:lnTo>
                    <a:pt x="0" y="0"/>
                  </a:lnTo>
                  <a:lnTo>
                    <a:pt x="535398" y="305941"/>
                  </a:lnTo>
                  <a:lnTo>
                    <a:pt x="0" y="611883"/>
                  </a:lnTo>
                  <a:close/>
                </a:path>
              </a:pathLst>
            </a:custGeom>
            <a:solidFill>
              <a:srgbClr val="9CD5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769003" y="5246839"/>
            <a:ext cx="6208395" cy="1139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100"/>
              </a:spcBef>
            </a:pP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We</a:t>
            </a:r>
            <a:r>
              <a:rPr sz="2100" spc="120" dirty="0">
                <a:solidFill>
                  <a:srgbClr val="34586D"/>
                </a:solidFill>
                <a:latin typeface="Arial MT"/>
                <a:cs typeface="Arial MT"/>
              </a:rPr>
              <a:t>  </a:t>
            </a: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used</a:t>
            </a:r>
            <a:r>
              <a:rPr sz="2100" spc="120" dirty="0">
                <a:solidFill>
                  <a:srgbClr val="34586D"/>
                </a:solidFill>
                <a:latin typeface="Arial MT"/>
                <a:cs typeface="Arial MT"/>
              </a:rPr>
              <a:t>  </a:t>
            </a: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joblib</a:t>
            </a:r>
            <a:r>
              <a:rPr sz="2100" spc="120" dirty="0">
                <a:solidFill>
                  <a:srgbClr val="34586D"/>
                </a:solidFill>
                <a:latin typeface="Arial MT"/>
                <a:cs typeface="Arial MT"/>
              </a:rPr>
              <a:t>  </a:t>
            </a: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to</a:t>
            </a:r>
            <a:r>
              <a:rPr sz="2100" spc="125" dirty="0">
                <a:solidFill>
                  <a:srgbClr val="34586D"/>
                </a:solidFill>
                <a:latin typeface="Arial MT"/>
                <a:cs typeface="Arial MT"/>
              </a:rPr>
              <a:t>  </a:t>
            </a: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create</a:t>
            </a:r>
            <a:r>
              <a:rPr sz="2100" spc="120" dirty="0">
                <a:solidFill>
                  <a:srgbClr val="34586D"/>
                </a:solidFill>
                <a:latin typeface="Arial MT"/>
                <a:cs typeface="Arial MT"/>
              </a:rPr>
              <a:t>  </a:t>
            </a: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a</a:t>
            </a:r>
            <a:r>
              <a:rPr sz="2100" spc="120" dirty="0">
                <a:solidFill>
                  <a:srgbClr val="34586D"/>
                </a:solidFill>
                <a:latin typeface="Arial MT"/>
                <a:cs typeface="Arial MT"/>
              </a:rPr>
              <a:t>  </a:t>
            </a: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dump</a:t>
            </a:r>
            <a:r>
              <a:rPr sz="2100" spc="120" dirty="0">
                <a:solidFill>
                  <a:srgbClr val="34586D"/>
                </a:solidFill>
                <a:latin typeface="Arial MT"/>
                <a:cs typeface="Arial MT"/>
              </a:rPr>
              <a:t>  </a:t>
            </a: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for</a:t>
            </a:r>
            <a:r>
              <a:rPr sz="2100" spc="125" dirty="0">
                <a:solidFill>
                  <a:srgbClr val="34586D"/>
                </a:solidFill>
                <a:latin typeface="Arial MT"/>
                <a:cs typeface="Arial MT"/>
              </a:rPr>
              <a:t>  </a:t>
            </a: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the</a:t>
            </a:r>
            <a:r>
              <a:rPr sz="2100" spc="120" dirty="0">
                <a:solidFill>
                  <a:srgbClr val="34586D"/>
                </a:solidFill>
                <a:latin typeface="Arial MT"/>
                <a:cs typeface="Arial MT"/>
              </a:rPr>
              <a:t>  </a:t>
            </a:r>
            <a:r>
              <a:rPr sz="2100" spc="-20" dirty="0">
                <a:solidFill>
                  <a:srgbClr val="34586D"/>
                </a:solidFill>
                <a:latin typeface="Arial MT"/>
                <a:cs typeface="Arial MT"/>
              </a:rPr>
              <a:t>best </a:t>
            </a: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performing</a:t>
            </a:r>
            <a:r>
              <a:rPr sz="2100" spc="400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model</a:t>
            </a:r>
            <a:r>
              <a:rPr sz="2100" spc="400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and</a:t>
            </a:r>
            <a:r>
              <a:rPr sz="2100" spc="400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hosted</a:t>
            </a:r>
            <a:r>
              <a:rPr sz="2100" spc="400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the</a:t>
            </a:r>
            <a:r>
              <a:rPr sz="2100" spc="400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file</a:t>
            </a:r>
            <a:r>
              <a:rPr sz="2100" spc="400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on</a:t>
            </a:r>
            <a:r>
              <a:rPr sz="2100" spc="400" dirty="0">
                <a:solidFill>
                  <a:srgbClr val="34586D"/>
                </a:solidFill>
                <a:latin typeface="Arial MT"/>
                <a:cs typeface="Arial MT"/>
              </a:rPr>
              <a:t> </a:t>
            </a:r>
            <a:r>
              <a:rPr sz="2100" spc="-10" dirty="0">
                <a:solidFill>
                  <a:srgbClr val="34586D"/>
                </a:solidFill>
                <a:latin typeface="Arial MT"/>
                <a:cs typeface="Arial MT"/>
              </a:rPr>
              <a:t>Streamlit </a:t>
            </a:r>
            <a:r>
              <a:rPr sz="2100" dirty="0">
                <a:solidFill>
                  <a:srgbClr val="34586D"/>
                </a:solidFill>
                <a:latin typeface="Arial MT"/>
                <a:cs typeface="Arial MT"/>
              </a:rPr>
              <a:t>through </a:t>
            </a:r>
            <a:r>
              <a:rPr sz="2100" spc="-10" dirty="0">
                <a:solidFill>
                  <a:srgbClr val="34586D"/>
                </a:solidFill>
                <a:latin typeface="Arial MT"/>
                <a:cs typeface="Arial MT"/>
              </a:rPr>
              <a:t>GitHub.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47961" y="0"/>
            <a:ext cx="9840595" cy="10287000"/>
            <a:chOff x="8447961" y="0"/>
            <a:chExt cx="9840595" cy="10287000"/>
          </a:xfrm>
        </p:grpSpPr>
        <p:sp>
          <p:nvSpPr>
            <p:cNvPr id="3" name="object 3"/>
            <p:cNvSpPr/>
            <p:nvPr/>
          </p:nvSpPr>
          <p:spPr>
            <a:xfrm>
              <a:off x="13681215" y="11"/>
              <a:ext cx="4606925" cy="5233670"/>
            </a:xfrm>
            <a:custGeom>
              <a:avLst/>
              <a:gdLst/>
              <a:ahLst/>
              <a:cxnLst/>
              <a:rect l="l" t="t" r="r" b="b"/>
              <a:pathLst>
                <a:path w="4606925" h="5233670">
                  <a:moveTo>
                    <a:pt x="4606772" y="5169903"/>
                  </a:moveTo>
                  <a:lnTo>
                    <a:pt x="11303" y="0"/>
                  </a:lnTo>
                  <a:lnTo>
                    <a:pt x="0" y="0"/>
                  </a:lnTo>
                  <a:lnTo>
                    <a:pt x="0" y="5233378"/>
                  </a:lnTo>
                  <a:lnTo>
                    <a:pt x="4606772" y="5233378"/>
                  </a:lnTo>
                  <a:lnTo>
                    <a:pt x="4606772" y="5169903"/>
                  </a:lnTo>
                  <a:close/>
                </a:path>
              </a:pathLst>
            </a:custGeom>
            <a:solidFill>
              <a:srgbClr val="F9D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76135" y="5223737"/>
              <a:ext cx="4612005" cy="5063490"/>
            </a:xfrm>
            <a:custGeom>
              <a:avLst/>
              <a:gdLst/>
              <a:ahLst/>
              <a:cxnLst/>
              <a:rect l="l" t="t" r="r" b="b"/>
              <a:pathLst>
                <a:path w="4612005" h="5063490">
                  <a:moveTo>
                    <a:pt x="4611852" y="0"/>
                  </a:moveTo>
                  <a:lnTo>
                    <a:pt x="0" y="0"/>
                  </a:lnTo>
                  <a:lnTo>
                    <a:pt x="0" y="1371"/>
                  </a:lnTo>
                  <a:lnTo>
                    <a:pt x="4499470" y="5063261"/>
                  </a:lnTo>
                  <a:lnTo>
                    <a:pt x="4611852" y="5063261"/>
                  </a:lnTo>
                  <a:lnTo>
                    <a:pt x="4611852" y="0"/>
                  </a:lnTo>
                  <a:close/>
                </a:path>
              </a:pathLst>
            </a:custGeom>
            <a:solidFill>
              <a:srgbClr val="6AA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27601" y="5233384"/>
              <a:ext cx="5053965" cy="5053965"/>
            </a:xfrm>
            <a:custGeom>
              <a:avLst/>
              <a:gdLst/>
              <a:ahLst/>
              <a:cxnLst/>
              <a:rect l="l" t="t" r="r" b="b"/>
              <a:pathLst>
                <a:path w="5053965" h="5053965">
                  <a:moveTo>
                    <a:pt x="5053615" y="5053615"/>
                  </a:moveTo>
                  <a:lnTo>
                    <a:pt x="0" y="5053615"/>
                  </a:lnTo>
                  <a:lnTo>
                    <a:pt x="5053615" y="0"/>
                  </a:lnTo>
                  <a:lnTo>
                    <a:pt x="5053615" y="5053615"/>
                  </a:lnTo>
                  <a:close/>
                </a:path>
              </a:pathLst>
            </a:custGeom>
            <a:solidFill>
              <a:srgbClr val="9CD5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47961" y="0"/>
              <a:ext cx="5233670" cy="5233670"/>
            </a:xfrm>
            <a:custGeom>
              <a:avLst/>
              <a:gdLst/>
              <a:ahLst/>
              <a:cxnLst/>
              <a:rect l="l" t="t" r="r" b="b"/>
              <a:pathLst>
                <a:path w="5233669" h="5233670">
                  <a:moveTo>
                    <a:pt x="5233255" y="0"/>
                  </a:moveTo>
                  <a:lnTo>
                    <a:pt x="5233255" y="5233255"/>
                  </a:lnTo>
                  <a:lnTo>
                    <a:pt x="0" y="0"/>
                  </a:lnTo>
                  <a:lnTo>
                    <a:pt x="5233255" y="0"/>
                  </a:lnTo>
                  <a:close/>
                </a:path>
              </a:pathLst>
            </a:custGeom>
            <a:solidFill>
              <a:srgbClr val="EF67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30" dirty="0"/>
              <a:t> </a:t>
            </a:r>
            <a:r>
              <a:rPr dirty="0"/>
              <a:t>you</a:t>
            </a:r>
            <a:r>
              <a:rPr spc="-20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spc="-10" dirty="0"/>
              <a:t>listening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</Words>
  <Application>Microsoft Office PowerPoint</Application>
  <PresentationFormat>Özel</PresentationFormat>
  <Paragraphs>118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Arial MT</vt:lpstr>
      <vt:lpstr>Calibri</vt:lpstr>
      <vt:lpstr>Georgia</vt:lpstr>
      <vt:lpstr>Tahoma</vt:lpstr>
      <vt:lpstr>Office Theme</vt:lpstr>
      <vt:lpstr>Yiğit Özarslan Batuhan İşcan</vt:lpstr>
      <vt:lpstr>PowerPoint Sunusu</vt:lpstr>
      <vt:lpstr>PowerPoint Sunusu</vt:lpstr>
      <vt:lpstr>PowerPoint Sunusu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Çok Renkli Dinamik Firma Marka Ajans Tanıtım Sunumu</dc:title>
  <dc:creator>Danger Long</dc:creator>
  <cp:keywords>DAGGucdRSzQ,BAFWdq9djqA</cp:keywords>
  <cp:lastModifiedBy>Batuhan İşcan</cp:lastModifiedBy>
  <cp:revision>1</cp:revision>
  <dcterms:created xsi:type="dcterms:W3CDTF">2024-05-31T08:04:23Z</dcterms:created>
  <dcterms:modified xsi:type="dcterms:W3CDTF">2024-05-31T08:05:55Z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2024-05-31T00:00:00Z</vt:filetime>
  </property>
  <property fmtid="{D5CDD505-2E9C-101B-9397-08002B2CF9AE}" pid="3" name="Creator">
    <vt:lpwstr>Canva</vt:lpwstr>
  </property>
  <property fmtid="{D5CDD505-2E9C-101B-9397-08002B2CF9AE}" pid="4" name="LastSaved">
    <vt:filetime>2024-05-31T00:00:00Z</vt:filetime>
  </property>
  <property fmtid="{D5CDD505-2E9C-101B-9397-08002B2CF9AE}" pid="5" name="Producer">
    <vt:lpwstr>Canva</vt:lpwstr>
  </property>
</Properties>
</file>