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2" r:id="rId2"/>
    <p:sldId id="259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86" d="100"/>
          <a:sy n="86" d="100"/>
        </p:scale>
        <p:origin x="90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0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6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3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6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1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4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9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1BB68F-DA4A-464A-95EE-B0B2582FA0E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3852E1-B7D3-470F-B837-EEFE39CB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2438400"/>
          </a:xfrm>
        </p:spPr>
        <p:txBody>
          <a:bodyPr>
            <a:noAutofit/>
          </a:bodyPr>
          <a:lstStyle/>
          <a:p>
            <a:pPr algn="l"/>
            <a:r>
              <a:rPr lang="en-GB" altLang="en-US" sz="1600" b="1" dirty="0">
                <a:latin typeface="Bookman Old Style" panose="02050604050505020204" pitchFamily="18" charset="0"/>
              </a:rPr>
              <a:t/>
            </a:r>
            <a:br>
              <a:rPr lang="en-GB" altLang="en-US" sz="1600" b="1" dirty="0">
                <a:latin typeface="Bookman Old Style" panose="02050604050505020204" pitchFamily="18" charset="0"/>
              </a:rPr>
            </a:br>
            <a:r>
              <a:rPr lang="en-GB" altLang="en-US" sz="1600" b="1" dirty="0">
                <a:latin typeface="Bookman Old Style" panose="02050604050505020204" pitchFamily="18" charset="0"/>
              </a:rPr>
              <a:t/>
            </a:r>
            <a:br>
              <a:rPr lang="en-GB" altLang="en-US" sz="1600" b="1" dirty="0">
                <a:latin typeface="Bookman Old Style" panose="02050604050505020204" pitchFamily="18" charset="0"/>
              </a:rPr>
            </a:br>
            <a:r>
              <a:rPr lang="en-GB" altLang="en-US" sz="1600" b="1" dirty="0">
                <a:latin typeface="Bookman Old Style" panose="02050604050505020204" pitchFamily="18" charset="0"/>
              </a:rPr>
              <a:t>Department of Computer Science</a:t>
            </a:r>
            <a:br>
              <a:rPr lang="en-GB" altLang="en-US" sz="1600" b="1" dirty="0">
                <a:latin typeface="Bookman Old Style" panose="02050604050505020204" pitchFamily="18" charset="0"/>
              </a:rPr>
            </a:br>
            <a:r>
              <a:rPr lang="en-GB" altLang="en-US" sz="1600" b="1" dirty="0">
                <a:latin typeface="Bookman Old Style" panose="02050604050505020204" pitchFamily="18" charset="0"/>
              </a:rPr>
              <a:t>Module: </a:t>
            </a:r>
            <a:r>
              <a:rPr lang="en-GB" altLang="en-US" sz="1600" b="1" dirty="0" smtClean="0">
                <a:latin typeface="Bookman Old Style" panose="02050604050505020204" pitchFamily="18" charset="0"/>
              </a:rPr>
              <a:t>Web Security</a:t>
            </a:r>
            <a:r>
              <a:rPr lang="en-GB" altLang="en-US" sz="1600" b="1" dirty="0">
                <a:latin typeface="Bookman Old Style" panose="02050604050505020204" pitchFamily="18" charset="0"/>
              </a:rPr>
              <a:t/>
            </a:r>
            <a:br>
              <a:rPr lang="en-GB" altLang="en-US" sz="1600" b="1" dirty="0">
                <a:latin typeface="Bookman Old Style" panose="02050604050505020204" pitchFamily="18" charset="0"/>
              </a:rPr>
            </a:br>
            <a:r>
              <a:rPr lang="en-GB" altLang="en-US" sz="1600" b="1" dirty="0" smtClean="0">
                <a:latin typeface="Bookman Old Style" panose="02050604050505020204" pitchFamily="18" charset="0"/>
              </a:rPr>
              <a:t>Year 3 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50423" y="2667000"/>
            <a:ext cx="9829799" cy="3437468"/>
          </a:xfrm>
        </p:spPr>
        <p:txBody>
          <a:bodyPr>
            <a:normAutofit/>
          </a:bodyPr>
          <a:lstStyle/>
          <a:p>
            <a:pPr marL="342900" lvl="1" indent="0">
              <a:spcAft>
                <a:spcPts val="0"/>
              </a:spcAft>
              <a:buNone/>
              <a:defRPr/>
            </a:pPr>
            <a:r>
              <a:rPr lang="en-US" sz="2300" dirty="0" smtClean="0">
                <a:latin typeface="Bookman Old Style" panose="02050604050505020204" pitchFamily="18" charset="0"/>
              </a:rPr>
              <a:t>    </a:t>
            </a:r>
          </a:p>
          <a:p>
            <a:pPr marL="342900" lvl="1" indent="0">
              <a:spcAft>
                <a:spcPts val="0"/>
              </a:spcAft>
              <a:buNone/>
              <a:defRPr/>
            </a:pPr>
            <a:endParaRPr lang="en-US" sz="2300" dirty="0">
              <a:latin typeface="Bookman Old Style" panose="02050604050505020204" pitchFamily="18" charset="0"/>
            </a:endParaRPr>
          </a:p>
          <a:p>
            <a:pPr marL="342900" lvl="1" indent="0">
              <a:spcAft>
                <a:spcPts val="0"/>
              </a:spcAft>
              <a:buNone/>
              <a:defRPr/>
            </a:pPr>
            <a:r>
              <a:rPr lang="en-US" sz="2300" dirty="0" smtClean="0">
                <a:latin typeface="Bookman Old Style" panose="02050604050505020204" pitchFamily="18" charset="0"/>
              </a:rPr>
              <a:t>     Names:CYUBAHILO JMV</a:t>
            </a:r>
          </a:p>
          <a:p>
            <a:pPr marL="342900" lvl="1" indent="0">
              <a:spcAft>
                <a:spcPts val="0"/>
              </a:spcAft>
              <a:buNone/>
              <a:defRPr/>
            </a:pPr>
            <a:r>
              <a:rPr lang="en-US" sz="2300" dirty="0" smtClean="0">
                <a:latin typeface="Bookman Old Style" panose="02050604050505020204" pitchFamily="18" charset="0"/>
              </a:rPr>
              <a:t>     RegNo:</a:t>
            </a:r>
            <a:r>
              <a:rPr lang="en-US" sz="2300" dirty="0" smtClean="0">
                <a:latin typeface="Bookman Old Style" panose="02050604050505020204" pitchFamily="18" charset="0"/>
              </a:rPr>
              <a:t>220004893</a:t>
            </a:r>
            <a:endParaRPr lang="en-US" sz="2300" dirty="0">
              <a:latin typeface="Bookman Old Style" panose="02050604050505020204" pitchFamily="18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GB" b="1" dirty="0">
              <a:latin typeface="Bookman Old Style" panose="02050604050505020204" pitchFamily="18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GB" b="1" dirty="0" smtClean="0">
                <a:latin typeface="Bookman Old Style" panose="02050604050505020204" pitchFamily="18" charset="0"/>
              </a:rPr>
              <a:t>                                                            On 11</a:t>
            </a:r>
            <a:r>
              <a:rPr lang="en-GB" b="1" baseline="30000" dirty="0" smtClean="0">
                <a:latin typeface="Bookman Old Style" panose="02050604050505020204" pitchFamily="18" charset="0"/>
              </a:rPr>
              <a:t>th</a:t>
            </a:r>
            <a:r>
              <a:rPr lang="en-GB" b="1" dirty="0" smtClean="0">
                <a:latin typeface="Bookman Old Style" panose="02050604050505020204" pitchFamily="18" charset="0"/>
              </a:rPr>
              <a:t> oct </a:t>
            </a:r>
            <a:r>
              <a:rPr lang="en-GB" b="1" dirty="0">
                <a:latin typeface="Bookman Old Style" panose="02050604050505020204" pitchFamily="18" charset="0"/>
              </a:rPr>
              <a:t>2022</a:t>
            </a:r>
            <a:endParaRPr lang="en-GB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D5859-4238-4C79-B3BF-F54EDC284B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85800"/>
            <a:ext cx="1638300" cy="1752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40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Code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599" cy="38100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What Is Remote Code Execution (RCE)?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Remote code execution (RCE) is a type of security vulnerability that allows attackers to run arbitrary code on a remote machine, connecting to it over public or private networks</a:t>
            </a:r>
            <a:r>
              <a:rPr lang="en-US" dirty="0" smtClean="0"/>
              <a:t>.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/>
              <a:t>Impact of Remote Code Execution Attacks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attacker who can execute a Remote Code based attack on a system successfully would be able to execute other commands by taking advantage of web server.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On many programming languages, the attacker would be able to command the system to write, read, or delete files or modifying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It may even be possible to connect to different databases with the attacked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Types of RCE Attacks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Injection </a:t>
            </a:r>
            <a:r>
              <a:rPr lang="en-US" b="1" dirty="0"/>
              <a:t>attack</a:t>
            </a:r>
            <a:r>
              <a:rPr lang="en-US" dirty="0"/>
              <a:t>— an attacker supplies untrusted input to a program. This input gets processed by an interpreter as part of a command or query. In turn, this alters the execution of that program. Injections are amongst the oldest and most dangerous attacks aimed at web applications</a:t>
            </a:r>
            <a:r>
              <a:rPr lang="en-US" dirty="0" smtClean="0"/>
              <a:t>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Deserialization attack— </a:t>
            </a:r>
            <a:r>
              <a:rPr lang="en-US" dirty="0"/>
              <a:t>the act of taking untrusted serialized data and consuming that data without ensuring that it is valid, which may allow for attacks such as remote code execution, privilege escalation etc</a:t>
            </a:r>
            <a:r>
              <a:rPr lang="en-US" dirty="0" smtClean="0"/>
              <a:t>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Out-of-bounds write</a:t>
            </a:r>
            <a:r>
              <a:rPr lang="en-US" dirty="0"/>
              <a:t>—applications often allocate fixed memory chunks to store data. Memory allocation flaws allow attackers to supply inputs that write outside the buffer—the memory stores executable code, including malicious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600"/>
            <a:ext cx="10515599" cy="33612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Remote Code Execution Exploit Techniques</a:t>
            </a:r>
          </a:p>
          <a:p>
            <a:pPr marL="0" indent="0">
              <a:buNone/>
            </a:pPr>
            <a:r>
              <a:rPr lang="en-US" b="1" dirty="0"/>
              <a:t>There are two primary methods for performing RCE: remote code evaluation and stored code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Remote code evaluation </a:t>
            </a:r>
            <a:r>
              <a:rPr lang="en-US" dirty="0"/>
              <a:t>is a vulnerability that can be exploited if user input is injected into a File or a String and executed (evaluated) by the programming language's parser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Stored code evaluation: This</a:t>
            </a:r>
            <a:r>
              <a:rPr lang="en-US" dirty="0"/>
              <a:t> method differs from standard remote code evaluation because it relies on the interpreter parsing files rather than specific language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363199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Mitigation and Detection of RCE </a:t>
            </a:r>
            <a:r>
              <a:rPr lang="en-US" b="1" dirty="0" smtClean="0"/>
              <a:t>Attacks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00" b="1" dirty="0"/>
              <a:t>Sanitizing </a:t>
            </a:r>
            <a:r>
              <a:rPr lang="en-US" sz="2500" b="1" dirty="0"/>
              <a:t>user input </a:t>
            </a:r>
            <a:r>
              <a:rPr lang="en-US" dirty="0"/>
              <a:t>is a "MUST". This is a prevention schema and if done properly on both sides (back-end and front-end) can mitigate a lot of vulnerabilities</a:t>
            </a:r>
            <a:r>
              <a:rPr lang="en-US" dirty="0" smtClean="0"/>
              <a:t>.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Inspect </a:t>
            </a:r>
            <a:r>
              <a:rPr lang="en-US" b="1" dirty="0"/>
              <a:t>traffic—</a:t>
            </a:r>
            <a:r>
              <a:rPr lang="en-US" dirty="0"/>
              <a:t>RCE attacks involve attackers manipulating network traffic by exploiting code vulnerabilities to access a corporate system. 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Control </a:t>
            </a:r>
            <a:r>
              <a:rPr lang="en-US" b="1" dirty="0"/>
              <a:t>access</a:t>
            </a:r>
            <a:r>
              <a:rPr lang="en-US" dirty="0"/>
              <a:t>—RCE gives attackers a foothold in the target network that they can use to expand access and execute more damaging attacks. 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</a:t>
            </a:r>
            <a:r>
              <a:rPr lang="en-US" b="1" dirty="0"/>
              <a:t>Manage memory securely—</a:t>
            </a:r>
            <a:r>
              <a:rPr lang="en-US" dirty="0"/>
              <a:t>attackers can exploit memory management issues like buffer overflows. 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454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Garamond</vt:lpstr>
      <vt:lpstr>Wingdings</vt:lpstr>
      <vt:lpstr>Organic</vt:lpstr>
      <vt:lpstr>  Department of Computer Science Module: Web Security Year 3 </vt:lpstr>
      <vt:lpstr>Remote Code Execution </vt:lpstr>
      <vt:lpstr>Cont…</vt:lpstr>
      <vt:lpstr>Cont…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This is Gisa</dc:creator>
  <cp:lastModifiedBy>Windows User</cp:lastModifiedBy>
  <cp:revision>72</cp:revision>
  <dcterms:created xsi:type="dcterms:W3CDTF">2021-09-18T17:28:53Z</dcterms:created>
  <dcterms:modified xsi:type="dcterms:W3CDTF">2022-10-20T19:46:02Z</dcterms:modified>
</cp:coreProperties>
</file>